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5"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45A09-0BBB-47F6-A59F-70ADD62FD3B2}" type="datetimeFigureOut">
              <a:rPr lang="en-US" smtClean="0"/>
              <a:pPr/>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57924-0886-4D3D-8FEE-FE8441B302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45A09-0BBB-47F6-A59F-70ADD62FD3B2}" type="datetimeFigureOut">
              <a:rPr lang="en-US" smtClean="0"/>
              <a:pPr/>
              <a:t>10/12/2012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57924-0886-4D3D-8FEE-FE8441B30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Native Objects</a:t>
            </a:r>
            <a:endParaRPr lang="en-US" dirty="0"/>
          </a:p>
        </p:txBody>
      </p:sp>
      <p:sp>
        <p:nvSpPr>
          <p:cNvPr id="3" name="Subtitle 2"/>
          <p:cNvSpPr>
            <a:spLocks noGrp="1"/>
          </p:cNvSpPr>
          <p:nvPr>
            <p:ph type="subTitle" idx="1"/>
          </p:nvPr>
        </p:nvSpPr>
        <p:spPr/>
        <p:txBody>
          <a:bodyPr/>
          <a:lstStyle/>
          <a:p>
            <a:r>
              <a:rPr lang="en-US" dirty="0" smtClean="0"/>
              <a:t>String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r>
              <a:rPr lang="en-US" dirty="0" smtClean="0"/>
              <a:t>The </a:t>
            </a:r>
            <a:r>
              <a:rPr lang="en-US" dirty="0" err="1" smtClean="0"/>
              <a:t>charCodeAt</a:t>
            </a:r>
            <a:r>
              <a:rPr lang="en-US" dirty="0" smtClean="0"/>
              <a:t>() method is similar in use to the </a:t>
            </a:r>
            <a:r>
              <a:rPr lang="en-US" dirty="0" err="1" smtClean="0"/>
              <a:t>charAt</a:t>
            </a:r>
            <a:r>
              <a:rPr lang="en-US" dirty="0" smtClean="0"/>
              <a:t>() method, but instead of returning the </a:t>
            </a:r>
            <a:r>
              <a:rPr lang="en-US" dirty="0" smtClean="0">
                <a:solidFill>
                  <a:srgbClr val="FF0000"/>
                </a:solidFill>
              </a:rPr>
              <a:t>character</a:t>
            </a:r>
            <a:r>
              <a:rPr lang="en-US" dirty="0" smtClean="0"/>
              <a:t> itself, it returns a </a:t>
            </a:r>
            <a:r>
              <a:rPr lang="en-US" dirty="0" smtClean="0">
                <a:solidFill>
                  <a:srgbClr val="FF0000"/>
                </a:solidFill>
              </a:rPr>
              <a:t>number</a:t>
            </a:r>
            <a:r>
              <a:rPr lang="en-US" dirty="0" smtClean="0"/>
              <a:t> that represents the decimal character code for that character in the Unicode character set.</a:t>
            </a:r>
          </a:p>
          <a:p>
            <a:r>
              <a:rPr lang="en-US" dirty="0" smtClean="0"/>
              <a:t>For example, to find the character code of the first character in a string, you could write this:</a:t>
            </a:r>
          </a:p>
          <a:p>
            <a:pPr>
              <a:buNone/>
            </a:pPr>
            <a:r>
              <a:rPr lang="en-US" sz="2800" dirty="0" err="1" smtClean="0">
                <a:solidFill>
                  <a:srgbClr val="FF0000"/>
                </a:solidFill>
              </a:rPr>
              <a:t>var</a:t>
            </a:r>
            <a:r>
              <a:rPr lang="en-US" sz="2800" dirty="0" smtClean="0">
                <a:solidFill>
                  <a:srgbClr val="FF0000"/>
                </a:solidFill>
              </a:rPr>
              <a:t> </a:t>
            </a:r>
            <a:r>
              <a:rPr lang="en-US" sz="2800" dirty="0" err="1" smtClean="0">
                <a:solidFill>
                  <a:srgbClr val="FF0000"/>
                </a:solidFill>
              </a:rPr>
              <a:t>myString</a:t>
            </a:r>
            <a:r>
              <a:rPr lang="en-US" sz="2800" dirty="0" smtClean="0">
                <a:solidFill>
                  <a:srgbClr val="FF0000"/>
                </a:solidFill>
              </a:rPr>
              <a:t> = prompt("Enter some </a:t>
            </a:r>
            <a:r>
              <a:rPr lang="en-US" sz="2800" dirty="0" err="1" smtClean="0">
                <a:solidFill>
                  <a:srgbClr val="FF0000"/>
                </a:solidFill>
              </a:rPr>
              <a:t>text","Hello</a:t>
            </a:r>
            <a:r>
              <a:rPr lang="en-US" sz="2800" dirty="0" smtClean="0">
                <a:solidFill>
                  <a:srgbClr val="FF0000"/>
                </a:solidFill>
              </a:rPr>
              <a:t> World!");</a:t>
            </a:r>
          </a:p>
          <a:p>
            <a:pPr>
              <a:buNone/>
            </a:pPr>
            <a:r>
              <a:rPr lang="en-US" sz="2800" dirty="0" err="1" smtClean="0">
                <a:solidFill>
                  <a:srgbClr val="FF0000"/>
                </a:solidFill>
              </a:rPr>
              <a:t>var</a:t>
            </a:r>
            <a:r>
              <a:rPr lang="en-US" sz="2800" dirty="0" smtClean="0">
                <a:solidFill>
                  <a:srgbClr val="FF0000"/>
                </a:solidFill>
              </a:rPr>
              <a:t> </a:t>
            </a:r>
            <a:r>
              <a:rPr lang="en-US" sz="2800" dirty="0" err="1" smtClean="0">
                <a:solidFill>
                  <a:srgbClr val="FF0000"/>
                </a:solidFill>
              </a:rPr>
              <a:t>theFirstCharCode</a:t>
            </a:r>
            <a:r>
              <a:rPr lang="en-US" sz="2800" dirty="0" smtClean="0">
                <a:solidFill>
                  <a:srgbClr val="FF0000"/>
                </a:solidFill>
              </a:rPr>
              <a:t> = </a:t>
            </a:r>
            <a:r>
              <a:rPr lang="en-US" sz="2800" dirty="0" err="1" smtClean="0">
                <a:solidFill>
                  <a:srgbClr val="FF0000"/>
                </a:solidFill>
              </a:rPr>
              <a:t>myString.charCodeAt</a:t>
            </a:r>
            <a:r>
              <a:rPr lang="en-US" sz="2800" dirty="0" smtClean="0">
                <a:solidFill>
                  <a:srgbClr val="FF0000"/>
                </a:solidFill>
              </a:rPr>
              <a:t>(0);</a:t>
            </a:r>
          </a:p>
          <a:p>
            <a:pPr>
              <a:buNone/>
            </a:pPr>
            <a:r>
              <a:rPr lang="en-US" sz="2800" dirty="0" err="1" smtClean="0">
                <a:solidFill>
                  <a:srgbClr val="FF0000"/>
                </a:solidFill>
              </a:rPr>
              <a:t>document.write</a:t>
            </a:r>
            <a:r>
              <a:rPr lang="en-US" sz="2800" dirty="0" smtClean="0">
                <a:solidFill>
                  <a:srgbClr val="FF0000"/>
                </a:solidFill>
              </a:rPr>
              <a:t>("The first character code is " + </a:t>
            </a:r>
            <a:r>
              <a:rPr lang="en-US" sz="2800" dirty="0" err="1" smtClean="0">
                <a:solidFill>
                  <a:srgbClr val="FF0000"/>
                </a:solidFill>
              </a:rPr>
              <a:t>theFirstCharCode</a:t>
            </a:r>
            <a:r>
              <a:rPr lang="en-US" sz="2800" dirty="0" smtClean="0">
                <a:solidFill>
                  <a:srgbClr val="FF0000"/>
                </a:solidFill>
              </a:rPr>
              <a:t>);</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 Character’s Case</a:t>
            </a:r>
            <a:endParaRPr lang="en-US" dirty="0"/>
          </a:p>
        </p:txBody>
      </p:sp>
      <p:sp>
        <p:nvSpPr>
          <p:cNvPr id="3" name="Content Placeholder 2"/>
          <p:cNvSpPr>
            <a:spLocks noGrp="1"/>
          </p:cNvSpPr>
          <p:nvPr>
            <p:ph idx="1"/>
          </p:nvPr>
        </p:nvSpPr>
        <p:spPr>
          <a:xfrm>
            <a:off x="228600" y="1371600"/>
            <a:ext cx="8686800" cy="5257800"/>
          </a:xfrm>
        </p:spPr>
        <p:txBody>
          <a:bodyPr>
            <a:normAutofit fontScale="40000" lnSpcReduction="20000"/>
          </a:bodyPr>
          <a:lstStyle/>
          <a:p>
            <a:r>
              <a:rPr lang="en-US" b="1" dirty="0" smtClean="0"/>
              <a:t>The following is an example that detects the type of the character at the start of a given string—that is, whether the character is uppercase, lowercase, numeric, or other.</a:t>
            </a:r>
          </a:p>
          <a:p>
            <a:pPr>
              <a:buNone/>
            </a:pPr>
            <a:r>
              <a:rPr lang="en-US" b="1" dirty="0" smtClean="0"/>
              <a:t>&lt;html&gt;</a:t>
            </a:r>
          </a:p>
          <a:p>
            <a:pPr>
              <a:buNone/>
            </a:pPr>
            <a:r>
              <a:rPr lang="en-US" b="1" dirty="0" smtClean="0"/>
              <a:t>&lt;head&gt;</a:t>
            </a:r>
          </a:p>
          <a:p>
            <a:pPr>
              <a:buNone/>
            </a:pPr>
            <a:r>
              <a:rPr lang="en-US" b="1" dirty="0" smtClean="0"/>
              <a:t>&lt;script language="JavaScript" type="text/</a:t>
            </a:r>
            <a:r>
              <a:rPr lang="en-US" b="1" dirty="0" err="1" smtClean="0"/>
              <a:t>javascript</a:t>
            </a:r>
            <a:r>
              <a:rPr lang="en-US" b="1" dirty="0" smtClean="0"/>
              <a:t>"&gt;</a:t>
            </a:r>
          </a:p>
          <a:p>
            <a:pPr>
              <a:buNone/>
            </a:pPr>
            <a:r>
              <a:rPr lang="en-US" b="1" dirty="0" smtClean="0"/>
              <a:t>function </a:t>
            </a:r>
            <a:r>
              <a:rPr lang="en-US" b="1" dirty="0" err="1" smtClean="0"/>
              <a:t>checkCharType</a:t>
            </a:r>
            <a:r>
              <a:rPr lang="en-US" b="1" dirty="0" smtClean="0"/>
              <a:t>(</a:t>
            </a:r>
            <a:r>
              <a:rPr lang="en-US" b="1" dirty="0" err="1" smtClean="0"/>
              <a:t>charToCheck</a:t>
            </a:r>
            <a:r>
              <a:rPr lang="en-US" b="1" dirty="0" smtClean="0"/>
              <a:t>)</a:t>
            </a:r>
          </a:p>
          <a:p>
            <a:pPr>
              <a:buNone/>
            </a:pPr>
            <a:r>
              <a:rPr lang="en-US" b="1" dirty="0" smtClean="0"/>
              <a:t>{</a:t>
            </a:r>
          </a:p>
          <a:p>
            <a:pPr>
              <a:buNone/>
            </a:pPr>
            <a:r>
              <a:rPr lang="en-US" b="1" dirty="0" err="1" smtClean="0"/>
              <a:t>var</a:t>
            </a:r>
            <a:r>
              <a:rPr lang="en-US" b="1" dirty="0" smtClean="0"/>
              <a:t> </a:t>
            </a:r>
            <a:r>
              <a:rPr lang="en-US" b="1" dirty="0" err="1" smtClean="0"/>
              <a:t>returnValue</a:t>
            </a:r>
            <a:r>
              <a:rPr lang="en-US" b="1" dirty="0" smtClean="0"/>
              <a:t> = "O";</a:t>
            </a:r>
          </a:p>
          <a:p>
            <a:pPr>
              <a:buNone/>
            </a:pPr>
            <a:r>
              <a:rPr lang="en-US" b="1" dirty="0" err="1" smtClean="0"/>
              <a:t>var</a:t>
            </a:r>
            <a:r>
              <a:rPr lang="en-US" b="1" dirty="0" smtClean="0"/>
              <a:t> </a:t>
            </a:r>
            <a:r>
              <a:rPr lang="en-US" b="1" dirty="0" err="1" smtClean="0"/>
              <a:t>charCode</a:t>
            </a:r>
            <a:r>
              <a:rPr lang="en-US" b="1" dirty="0" smtClean="0"/>
              <a:t> = </a:t>
            </a:r>
            <a:r>
              <a:rPr lang="en-US" b="1" dirty="0" err="1" smtClean="0"/>
              <a:t>charToCheck.charCodeAt</a:t>
            </a:r>
            <a:r>
              <a:rPr lang="en-US" b="1" dirty="0" smtClean="0"/>
              <a:t>(0);</a:t>
            </a:r>
          </a:p>
          <a:p>
            <a:pPr>
              <a:buNone/>
            </a:pPr>
            <a:r>
              <a:rPr lang="en-US" b="1" dirty="0" smtClean="0"/>
              <a:t>if (</a:t>
            </a:r>
            <a:r>
              <a:rPr lang="en-US" b="1" dirty="0" err="1" smtClean="0"/>
              <a:t>charCode</a:t>
            </a:r>
            <a:r>
              <a:rPr lang="en-US" b="1" dirty="0" smtClean="0"/>
              <a:t> &gt;= "</a:t>
            </a:r>
            <a:r>
              <a:rPr lang="en-US" b="1" dirty="0" err="1" smtClean="0"/>
              <a:t>A".charCodeAt</a:t>
            </a:r>
            <a:r>
              <a:rPr lang="en-US" b="1" dirty="0" smtClean="0"/>
              <a:t>(0) &amp;&amp; </a:t>
            </a:r>
            <a:r>
              <a:rPr lang="en-US" b="1" dirty="0" err="1" smtClean="0"/>
              <a:t>charCode</a:t>
            </a:r>
            <a:r>
              <a:rPr lang="en-US" b="1" dirty="0" smtClean="0"/>
              <a:t> &lt;= "</a:t>
            </a:r>
            <a:r>
              <a:rPr lang="en-US" b="1" dirty="0" err="1" smtClean="0"/>
              <a:t>Z".charCodeAt</a:t>
            </a:r>
            <a:r>
              <a:rPr lang="en-US" b="1" dirty="0" smtClean="0"/>
              <a:t>(0))</a:t>
            </a:r>
          </a:p>
          <a:p>
            <a:pPr>
              <a:buNone/>
            </a:pPr>
            <a:r>
              <a:rPr lang="en-US" b="1" dirty="0" smtClean="0"/>
              <a:t>{</a:t>
            </a:r>
          </a:p>
          <a:p>
            <a:pPr>
              <a:buNone/>
            </a:pPr>
            <a:r>
              <a:rPr lang="en-US" b="1" dirty="0" err="1" smtClean="0"/>
              <a:t>returnValue</a:t>
            </a:r>
            <a:r>
              <a:rPr lang="en-US" b="1" dirty="0" smtClean="0"/>
              <a:t> = "U";</a:t>
            </a:r>
          </a:p>
          <a:p>
            <a:pPr>
              <a:buNone/>
            </a:pPr>
            <a:r>
              <a:rPr lang="en-US" b="1" dirty="0" smtClean="0"/>
              <a:t>}</a:t>
            </a:r>
          </a:p>
          <a:p>
            <a:pPr>
              <a:buNone/>
            </a:pPr>
            <a:r>
              <a:rPr lang="en-US" b="1" dirty="0" smtClean="0"/>
              <a:t>else if (</a:t>
            </a:r>
            <a:r>
              <a:rPr lang="en-US" b="1" dirty="0" err="1" smtClean="0"/>
              <a:t>charCode</a:t>
            </a:r>
            <a:r>
              <a:rPr lang="en-US" b="1" dirty="0" smtClean="0"/>
              <a:t> &gt;= "</a:t>
            </a:r>
            <a:r>
              <a:rPr lang="en-US" b="1" dirty="0" err="1" smtClean="0"/>
              <a:t>a".charCodeAt</a:t>
            </a:r>
            <a:r>
              <a:rPr lang="en-US" b="1" dirty="0" smtClean="0"/>
              <a:t>(0) &amp;&amp; </a:t>
            </a:r>
            <a:r>
              <a:rPr lang="en-US" b="1" dirty="0" err="1" smtClean="0"/>
              <a:t>charCode</a:t>
            </a:r>
            <a:r>
              <a:rPr lang="en-US" b="1" dirty="0" smtClean="0"/>
              <a:t> &lt;= "</a:t>
            </a:r>
            <a:r>
              <a:rPr lang="en-US" b="1" dirty="0" err="1" smtClean="0"/>
              <a:t>z".charCodeAt</a:t>
            </a:r>
            <a:r>
              <a:rPr lang="en-US" b="1" dirty="0" smtClean="0"/>
              <a:t>(0))</a:t>
            </a:r>
          </a:p>
          <a:p>
            <a:pPr>
              <a:buNone/>
            </a:pPr>
            <a:r>
              <a:rPr lang="en-US" b="1" dirty="0" smtClean="0"/>
              <a:t>{</a:t>
            </a:r>
          </a:p>
          <a:p>
            <a:pPr>
              <a:buNone/>
            </a:pPr>
            <a:r>
              <a:rPr lang="en-US" b="1" dirty="0" err="1" smtClean="0"/>
              <a:t>returnValue</a:t>
            </a:r>
            <a:r>
              <a:rPr lang="en-US" b="1" dirty="0" smtClean="0"/>
              <a:t> = "L";</a:t>
            </a:r>
          </a:p>
          <a:p>
            <a:pPr>
              <a:buNone/>
            </a:pPr>
            <a:r>
              <a:rPr lang="en-US" b="1" dirty="0" smtClean="0"/>
              <a:t>}</a:t>
            </a:r>
          </a:p>
          <a:p>
            <a:pPr>
              <a:buNone/>
            </a:pPr>
            <a:r>
              <a:rPr lang="en-US" b="1" dirty="0" smtClean="0"/>
              <a:t>else if (</a:t>
            </a:r>
            <a:r>
              <a:rPr lang="en-US" b="1" dirty="0" err="1" smtClean="0"/>
              <a:t>charCode</a:t>
            </a:r>
            <a:r>
              <a:rPr lang="en-US" b="1" dirty="0" smtClean="0"/>
              <a:t> &gt;= "0".charCodeAt(0) &amp;&amp; </a:t>
            </a:r>
            <a:r>
              <a:rPr lang="en-US" b="1" dirty="0" err="1" smtClean="0"/>
              <a:t>charCode</a:t>
            </a:r>
            <a:r>
              <a:rPr lang="en-US" b="1" dirty="0" smtClean="0"/>
              <a:t> &lt;= "9".charCodeAt(0))</a:t>
            </a:r>
          </a:p>
          <a:p>
            <a:pPr>
              <a:buNone/>
            </a:pPr>
            <a:r>
              <a:rPr lang="en-US" b="1" dirty="0" smtClean="0"/>
              <a:t>{</a:t>
            </a:r>
          </a:p>
          <a:p>
            <a:pPr>
              <a:buNone/>
            </a:pPr>
            <a:r>
              <a:rPr lang="en-US" b="1" dirty="0" err="1" smtClean="0"/>
              <a:t>returnValue</a:t>
            </a:r>
            <a:r>
              <a:rPr lang="en-US" b="1" dirty="0" smtClean="0"/>
              <a:t> = "N";</a:t>
            </a:r>
          </a:p>
          <a:p>
            <a:pPr>
              <a:buNone/>
            </a:pPr>
            <a:r>
              <a:rPr lang="en-US" b="1" dirty="0" smtClean="0"/>
              <a:t>}</a:t>
            </a:r>
          </a:p>
          <a:p>
            <a:pPr>
              <a:buNone/>
            </a:pPr>
            <a:r>
              <a:rPr lang="en-US" b="1" dirty="0" smtClean="0"/>
              <a:t>return </a:t>
            </a:r>
            <a:r>
              <a:rPr lang="en-US" b="1" dirty="0" err="1" smtClean="0"/>
              <a:t>returnValue</a:t>
            </a:r>
            <a:r>
              <a:rPr lang="en-US" b="1" dirty="0" smtClean="0"/>
              <a:t>;</a:t>
            </a:r>
          </a:p>
          <a:p>
            <a:pPr>
              <a:buNone/>
            </a:pPr>
            <a:r>
              <a:rPr lang="en-US" b="1" dirty="0" smtClean="0"/>
              <a:t>}</a:t>
            </a:r>
          </a:p>
          <a:p>
            <a:pPr>
              <a:buNone/>
            </a:pPr>
            <a:r>
              <a:rPr lang="en-US" b="1" dirty="0" smtClean="0"/>
              <a:t>&lt;/script&gt;</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b="1" dirty="0" smtClean="0"/>
              <a:t>&lt;head&gt;</a:t>
            </a:r>
          </a:p>
          <a:p>
            <a:pPr>
              <a:buNone/>
            </a:pPr>
            <a:r>
              <a:rPr lang="en-US" b="1" dirty="0" smtClean="0"/>
              <a:t>&lt;body&gt;</a:t>
            </a:r>
          </a:p>
          <a:p>
            <a:pPr>
              <a:buNone/>
            </a:pPr>
            <a:r>
              <a:rPr lang="en-US" b="1" dirty="0" smtClean="0"/>
              <a:t>&lt;script language="JavaScript" type="text/</a:t>
            </a:r>
            <a:r>
              <a:rPr lang="en-US" b="1" dirty="0" err="1" smtClean="0"/>
              <a:t>javascript</a:t>
            </a:r>
            <a:r>
              <a:rPr lang="en-US" b="1" dirty="0" smtClean="0"/>
              <a:t>"&gt;</a:t>
            </a:r>
          </a:p>
          <a:p>
            <a:pPr>
              <a:buNone/>
            </a:pPr>
            <a:r>
              <a:rPr lang="en-US" b="1" dirty="0" err="1" smtClean="0"/>
              <a:t>var</a:t>
            </a:r>
            <a:r>
              <a:rPr lang="en-US" b="1" dirty="0" smtClean="0"/>
              <a:t> </a:t>
            </a:r>
            <a:r>
              <a:rPr lang="en-US" b="1" dirty="0" err="1" smtClean="0"/>
              <a:t>myString</a:t>
            </a:r>
            <a:r>
              <a:rPr lang="en-US" b="1" dirty="0" smtClean="0"/>
              <a:t> = prompt("Enter some </a:t>
            </a:r>
            <a:r>
              <a:rPr lang="en-US" b="1" dirty="0" err="1" smtClean="0"/>
              <a:t>text","Hello</a:t>
            </a:r>
            <a:r>
              <a:rPr lang="en-US" b="1" dirty="0" smtClean="0"/>
              <a:t> World!");</a:t>
            </a:r>
          </a:p>
          <a:p>
            <a:pPr>
              <a:buNone/>
            </a:pPr>
            <a:r>
              <a:rPr lang="en-US" b="1" dirty="0" smtClean="0"/>
              <a:t>switch (</a:t>
            </a:r>
            <a:r>
              <a:rPr lang="en-US" b="1" dirty="0" err="1" smtClean="0"/>
              <a:t>checkCharType</a:t>
            </a:r>
            <a:r>
              <a:rPr lang="en-US" b="1" dirty="0" smtClean="0"/>
              <a:t>(</a:t>
            </a:r>
            <a:r>
              <a:rPr lang="en-US" b="1" dirty="0" err="1" smtClean="0"/>
              <a:t>myString</a:t>
            </a:r>
            <a:r>
              <a:rPr lang="en-US" b="1" dirty="0" smtClean="0"/>
              <a:t>))</a:t>
            </a:r>
          </a:p>
          <a:p>
            <a:pPr>
              <a:buNone/>
            </a:pPr>
            <a:r>
              <a:rPr lang="en-US" b="1" dirty="0" smtClean="0"/>
              <a:t>{</a:t>
            </a:r>
          </a:p>
          <a:p>
            <a:pPr>
              <a:buNone/>
            </a:pPr>
            <a:r>
              <a:rPr lang="en-US" b="1" dirty="0" smtClean="0"/>
              <a:t>case "U":</a:t>
            </a:r>
          </a:p>
          <a:p>
            <a:pPr>
              <a:buNone/>
            </a:pPr>
            <a:r>
              <a:rPr lang="en-US" b="1" dirty="0" err="1" smtClean="0"/>
              <a:t>document.write</a:t>
            </a:r>
            <a:r>
              <a:rPr lang="en-US" b="1" dirty="0" smtClean="0"/>
              <a:t>("First character was upper case");</a:t>
            </a:r>
          </a:p>
          <a:p>
            <a:pPr>
              <a:buNone/>
            </a:pPr>
            <a:r>
              <a:rPr lang="en-US" b="1" dirty="0" smtClean="0"/>
              <a:t>break;</a:t>
            </a:r>
          </a:p>
          <a:p>
            <a:pPr>
              <a:buNone/>
            </a:pPr>
            <a:r>
              <a:rPr lang="en-US" b="1" dirty="0" smtClean="0"/>
              <a:t>case "L":</a:t>
            </a:r>
          </a:p>
          <a:p>
            <a:pPr>
              <a:buNone/>
            </a:pPr>
            <a:r>
              <a:rPr lang="en-US" b="1" dirty="0" err="1" smtClean="0"/>
              <a:t>document.write</a:t>
            </a:r>
            <a:r>
              <a:rPr lang="en-US" b="1" dirty="0" smtClean="0"/>
              <a:t>("First character was lower case");</a:t>
            </a:r>
          </a:p>
          <a:p>
            <a:pPr>
              <a:buNone/>
            </a:pPr>
            <a:r>
              <a:rPr lang="en-US" b="1" dirty="0" smtClean="0"/>
              <a:t>break;</a:t>
            </a:r>
          </a:p>
          <a:p>
            <a:pPr>
              <a:buNone/>
            </a:pPr>
            <a:r>
              <a:rPr lang="en-US" b="1" dirty="0" smtClean="0"/>
              <a:t>case "N":</a:t>
            </a:r>
          </a:p>
          <a:p>
            <a:pPr>
              <a:buNone/>
            </a:pPr>
            <a:r>
              <a:rPr lang="en-US" b="1" dirty="0" err="1" smtClean="0"/>
              <a:t>document.write</a:t>
            </a:r>
            <a:r>
              <a:rPr lang="en-US" b="1" dirty="0" smtClean="0"/>
              <a:t>("First character was a number");</a:t>
            </a:r>
          </a:p>
          <a:p>
            <a:pPr>
              <a:buNone/>
            </a:pPr>
            <a:r>
              <a:rPr lang="en-US" b="1" dirty="0" smtClean="0"/>
              <a:t>break;</a:t>
            </a:r>
          </a:p>
          <a:p>
            <a:pPr>
              <a:buNone/>
            </a:pPr>
            <a:r>
              <a:rPr lang="en-US" b="1" dirty="0" smtClean="0"/>
              <a:t>default:</a:t>
            </a:r>
          </a:p>
          <a:p>
            <a:pPr>
              <a:buNone/>
            </a:pPr>
            <a:r>
              <a:rPr lang="en-US" b="1" dirty="0" err="1" smtClean="0"/>
              <a:t>document.write</a:t>
            </a:r>
            <a:r>
              <a:rPr lang="en-US" b="1" dirty="0" smtClean="0"/>
              <a:t>("First character was not a character or a number");</a:t>
            </a:r>
          </a:p>
          <a:p>
            <a:pPr>
              <a:buNone/>
            </a:pPr>
            <a:r>
              <a:rPr lang="en-US" b="1" dirty="0" smtClean="0"/>
              <a:t>}</a:t>
            </a:r>
          </a:p>
          <a:p>
            <a:pPr>
              <a:buNone/>
            </a:pPr>
            <a:r>
              <a:rPr lang="en-US" b="1" dirty="0" smtClean="0"/>
              <a:t>&lt;/script&gt;</a:t>
            </a:r>
          </a:p>
          <a:p>
            <a:pPr>
              <a:buNone/>
            </a:pPr>
            <a:r>
              <a:rPr lang="en-US" b="1" dirty="0" smtClean="0"/>
              <a:t>&lt;/body&gt;</a:t>
            </a:r>
          </a:p>
          <a:p>
            <a:pPr>
              <a:buNone/>
            </a:pPr>
            <a:r>
              <a:rPr lang="en-US" b="1" dirty="0" smtClean="0"/>
              <a:t>&lt;/html&gt;</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fromCharCode</a:t>
            </a:r>
            <a:r>
              <a:rPr lang="en-US" dirty="0" smtClean="0"/>
              <a:t>() Method—</a:t>
            </a:r>
            <a:br>
              <a:rPr lang="en-US" dirty="0" smtClean="0"/>
            </a:br>
            <a:r>
              <a:rPr lang="en-US" sz="2700" dirty="0" smtClean="0"/>
              <a:t>Converting Character Codes</a:t>
            </a:r>
            <a:br>
              <a:rPr lang="en-US" sz="2700" dirty="0" smtClean="0"/>
            </a:br>
            <a:r>
              <a:rPr lang="en-US" sz="2700" dirty="0" smtClean="0"/>
              <a:t>to a String</a:t>
            </a:r>
            <a:endParaRPr lang="en-US" sz="2700" dirty="0"/>
          </a:p>
        </p:txBody>
      </p:sp>
      <p:sp>
        <p:nvSpPr>
          <p:cNvPr id="3" name="Content Placeholder 2"/>
          <p:cNvSpPr>
            <a:spLocks noGrp="1"/>
          </p:cNvSpPr>
          <p:nvPr>
            <p:ph idx="1"/>
          </p:nvPr>
        </p:nvSpPr>
        <p:spPr/>
        <p:txBody>
          <a:bodyPr/>
          <a:lstStyle/>
          <a:p>
            <a:r>
              <a:rPr lang="en-US" dirty="0" smtClean="0"/>
              <a:t>The method </a:t>
            </a:r>
            <a:r>
              <a:rPr lang="en-US" dirty="0" err="1" smtClean="0">
                <a:solidFill>
                  <a:srgbClr val="FF0000"/>
                </a:solidFill>
              </a:rPr>
              <a:t>fromCharCode</a:t>
            </a:r>
            <a:r>
              <a:rPr lang="en-US" dirty="0" smtClean="0">
                <a:solidFill>
                  <a:srgbClr val="FF0000"/>
                </a:solidFill>
              </a:rPr>
              <a:t>() </a:t>
            </a:r>
            <a:r>
              <a:rPr lang="en-US" dirty="0" smtClean="0"/>
              <a:t>can be thought of as the opposite of </a:t>
            </a:r>
            <a:r>
              <a:rPr lang="en-US" dirty="0" err="1" smtClean="0"/>
              <a:t>charCodeAt</a:t>
            </a:r>
            <a:r>
              <a:rPr lang="en-US" dirty="0" smtClean="0"/>
              <a:t>().</a:t>
            </a:r>
          </a:p>
          <a:p>
            <a:r>
              <a:rPr lang="en-US" dirty="0" smtClean="0"/>
              <a:t>In </a:t>
            </a:r>
            <a:r>
              <a:rPr lang="en-US" dirty="0" err="1" smtClean="0"/>
              <a:t>fromCharCode</a:t>
            </a:r>
            <a:r>
              <a:rPr lang="en-US" dirty="0" smtClean="0"/>
              <a:t>() you pass a series of comma-separated numbers representing character codes, and it converts them to a single string.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err="1" smtClean="0"/>
              <a:t>var</a:t>
            </a:r>
            <a:r>
              <a:rPr lang="en-US" dirty="0" smtClean="0"/>
              <a:t> </a:t>
            </a:r>
            <a:r>
              <a:rPr lang="en-US" dirty="0" err="1" smtClean="0"/>
              <a:t>myString</a:t>
            </a:r>
            <a:r>
              <a:rPr lang="en-US" dirty="0" smtClean="0"/>
              <a:t> = "";</a:t>
            </a:r>
          </a:p>
          <a:p>
            <a:pPr>
              <a:buNone/>
            </a:pPr>
            <a:r>
              <a:rPr lang="en-US" dirty="0" err="1" smtClean="0"/>
              <a:t>var</a:t>
            </a:r>
            <a:r>
              <a:rPr lang="en-US" dirty="0" smtClean="0"/>
              <a:t> </a:t>
            </a:r>
            <a:r>
              <a:rPr lang="en-US" dirty="0" err="1" smtClean="0"/>
              <a:t>charCode</a:t>
            </a:r>
            <a:r>
              <a:rPr lang="en-US" dirty="0" smtClean="0"/>
              <a:t>;</a:t>
            </a:r>
          </a:p>
          <a:p>
            <a:pPr>
              <a:buNone/>
            </a:pPr>
            <a:r>
              <a:rPr lang="en-US" dirty="0" smtClean="0"/>
              <a:t>for (</a:t>
            </a:r>
            <a:r>
              <a:rPr lang="en-US" dirty="0" err="1" smtClean="0"/>
              <a:t>charCode</a:t>
            </a:r>
            <a:r>
              <a:rPr lang="en-US" dirty="0" smtClean="0"/>
              <a:t> = 65; </a:t>
            </a:r>
            <a:r>
              <a:rPr lang="en-US" dirty="0" err="1" smtClean="0"/>
              <a:t>charCode</a:t>
            </a:r>
            <a:r>
              <a:rPr lang="en-US" dirty="0" smtClean="0"/>
              <a:t> &lt;= 90; </a:t>
            </a:r>
            <a:r>
              <a:rPr lang="en-US" dirty="0" err="1" smtClean="0"/>
              <a:t>charCode</a:t>
            </a:r>
            <a:r>
              <a:rPr lang="en-US" dirty="0" smtClean="0"/>
              <a:t>++)</a:t>
            </a:r>
          </a:p>
          <a:p>
            <a:pPr>
              <a:buNone/>
            </a:pPr>
            <a:r>
              <a:rPr lang="en-US" dirty="0" smtClean="0"/>
              <a:t>{</a:t>
            </a:r>
          </a:p>
          <a:p>
            <a:pPr>
              <a:buNone/>
            </a:pPr>
            <a:r>
              <a:rPr lang="en-US" dirty="0" err="1" smtClean="0"/>
              <a:t>myString</a:t>
            </a:r>
            <a:r>
              <a:rPr lang="en-US" dirty="0" smtClean="0"/>
              <a:t> = </a:t>
            </a:r>
            <a:r>
              <a:rPr lang="en-US" dirty="0" err="1" smtClean="0"/>
              <a:t>myString</a:t>
            </a:r>
            <a:r>
              <a:rPr lang="en-US" dirty="0" smtClean="0"/>
              <a:t> + </a:t>
            </a:r>
            <a:r>
              <a:rPr lang="en-US" dirty="0" err="1" smtClean="0"/>
              <a:t>String.fromCharCode</a:t>
            </a:r>
            <a:r>
              <a:rPr lang="en-US" dirty="0" smtClean="0"/>
              <a:t>(</a:t>
            </a:r>
            <a:r>
              <a:rPr lang="en-US" dirty="0" err="1" smtClean="0"/>
              <a:t>charCode</a:t>
            </a:r>
            <a:r>
              <a:rPr lang="en-US" dirty="0" smtClean="0"/>
              <a:t>);</a:t>
            </a:r>
          </a:p>
          <a:p>
            <a:pPr>
              <a:buNone/>
            </a:pPr>
            <a:r>
              <a:rPr lang="en-US" dirty="0" smtClean="0"/>
              <a:t>}</a:t>
            </a:r>
          </a:p>
          <a:p>
            <a:pPr>
              <a:buNone/>
            </a:pPr>
            <a:r>
              <a:rPr lang="en-US" dirty="0" err="1" smtClean="0"/>
              <a:t>document.write</a:t>
            </a:r>
            <a:r>
              <a:rPr lang="en-US" dirty="0" smtClean="0"/>
              <a:t>(</a:t>
            </a:r>
            <a:r>
              <a:rPr lang="en-US" dirty="0" err="1" smtClean="0"/>
              <a:t>myString</a:t>
            </a:r>
            <a:r>
              <a:rPr lang="en-US" dirty="0" smtClean="0"/>
              <a:t>);</a:t>
            </a:r>
          </a:p>
          <a:p>
            <a:pPr>
              <a:buNone/>
            </a:pPr>
            <a:r>
              <a:rPr lang="en-US" dirty="0" smtClean="0"/>
              <a:t>//Output: </a:t>
            </a:r>
            <a:r>
              <a:rPr lang="en-US" dirty="0" err="1" smtClean="0"/>
              <a:t>ABCDEFGHIJKLMNOPQRSTUVWXYZ</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indexOf</a:t>
            </a:r>
            <a:r>
              <a:rPr lang="en-US" dirty="0" smtClean="0"/>
              <a:t>() and </a:t>
            </a:r>
            <a:r>
              <a:rPr lang="en-US" dirty="0" err="1" smtClean="0"/>
              <a:t>lastIndexOf</a:t>
            </a:r>
            <a:r>
              <a:rPr lang="en-US" dirty="0" smtClean="0"/>
              <a:t>() —</a:t>
            </a:r>
            <a:r>
              <a:rPr lang="en-US" sz="3100" dirty="0" smtClean="0"/>
              <a:t>Finding a String Inside</a:t>
            </a:r>
            <a:br>
              <a:rPr lang="en-US" sz="3100" dirty="0" smtClean="0"/>
            </a:br>
            <a:r>
              <a:rPr lang="en-US" sz="3100" dirty="0" smtClean="0"/>
              <a:t>Another String</a:t>
            </a:r>
            <a:endParaRPr lang="en-US" sz="3100" dirty="0"/>
          </a:p>
        </p:txBody>
      </p:sp>
      <p:sp>
        <p:nvSpPr>
          <p:cNvPr id="3" name="Content Placeholder 2"/>
          <p:cNvSpPr>
            <a:spLocks noGrp="1"/>
          </p:cNvSpPr>
          <p:nvPr>
            <p:ph idx="1"/>
          </p:nvPr>
        </p:nvSpPr>
        <p:spPr/>
        <p:txBody>
          <a:bodyPr/>
          <a:lstStyle/>
          <a:p>
            <a:r>
              <a:rPr lang="en-US" dirty="0" smtClean="0"/>
              <a:t>The methods </a:t>
            </a:r>
            <a:r>
              <a:rPr lang="en-US" dirty="0" err="1" smtClean="0">
                <a:solidFill>
                  <a:srgbClr val="FF0000"/>
                </a:solidFill>
              </a:rPr>
              <a:t>indexOf</a:t>
            </a:r>
            <a:r>
              <a:rPr lang="en-US" dirty="0" smtClean="0">
                <a:solidFill>
                  <a:srgbClr val="FF0000"/>
                </a:solidFill>
              </a:rPr>
              <a:t>() </a:t>
            </a:r>
            <a:r>
              <a:rPr lang="en-US" dirty="0" smtClean="0"/>
              <a:t>and </a:t>
            </a:r>
            <a:r>
              <a:rPr lang="en-US" dirty="0" err="1" smtClean="0">
                <a:solidFill>
                  <a:srgbClr val="FF0000"/>
                </a:solidFill>
              </a:rPr>
              <a:t>lastIndexOf</a:t>
            </a:r>
            <a:r>
              <a:rPr lang="en-US" dirty="0" smtClean="0">
                <a:solidFill>
                  <a:srgbClr val="FF0000"/>
                </a:solidFill>
              </a:rPr>
              <a:t>() </a:t>
            </a:r>
            <a:r>
              <a:rPr lang="en-US" dirty="0" smtClean="0"/>
              <a:t>are used for searching for the occurrence of one string inside another.</a:t>
            </a:r>
          </a:p>
          <a:p>
            <a:r>
              <a:rPr lang="en-US" dirty="0" smtClean="0"/>
              <a:t>Both </a:t>
            </a:r>
            <a:r>
              <a:rPr lang="en-US" dirty="0" err="1" smtClean="0"/>
              <a:t>indexOf</a:t>
            </a:r>
            <a:r>
              <a:rPr lang="en-US" dirty="0" smtClean="0"/>
              <a:t>() and </a:t>
            </a:r>
            <a:r>
              <a:rPr lang="en-US" dirty="0" err="1" smtClean="0"/>
              <a:t>lastIndexOf</a:t>
            </a:r>
            <a:r>
              <a:rPr lang="en-US" dirty="0" smtClean="0"/>
              <a:t>() take two parameters:</a:t>
            </a:r>
          </a:p>
          <a:p>
            <a:pPr lvl="1"/>
            <a:r>
              <a:rPr lang="en-US" dirty="0" smtClean="0"/>
              <a:t>The string you want to find</a:t>
            </a:r>
          </a:p>
          <a:p>
            <a:pPr lvl="1"/>
            <a:r>
              <a:rPr lang="en-US" dirty="0" smtClean="0"/>
              <a:t>The character position you want to start searching from (optional)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return value of </a:t>
            </a:r>
            <a:r>
              <a:rPr lang="en-US" dirty="0" err="1" smtClean="0"/>
              <a:t>indexOf</a:t>
            </a:r>
            <a:r>
              <a:rPr lang="en-US" dirty="0" smtClean="0"/>
              <a:t>() and </a:t>
            </a:r>
            <a:r>
              <a:rPr lang="en-US" dirty="0" err="1" smtClean="0"/>
              <a:t>lastIndexOf</a:t>
            </a:r>
            <a:r>
              <a:rPr lang="en-US" dirty="0" smtClean="0"/>
              <a:t>() is the character position in the string at which the substring was found. </a:t>
            </a:r>
          </a:p>
          <a:p>
            <a:r>
              <a:rPr lang="en-US" dirty="0" smtClean="0"/>
              <a:t>It’s zero-based, so if the substring is found at the start of the string, then 0 is returned. If there is no match, then the value -1 is returned.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10600" cy="4525963"/>
          </a:xfrm>
        </p:spPr>
        <p:txBody>
          <a:bodyPr>
            <a:normAutofit fontScale="92500" lnSpcReduction="10000"/>
          </a:bodyPr>
          <a:lstStyle/>
          <a:p>
            <a:r>
              <a:rPr lang="en-US" dirty="0" smtClean="0"/>
              <a:t>For example, to search for the substring "Paul" in the string "Hello </a:t>
            </a:r>
            <a:r>
              <a:rPr lang="en-US" dirty="0" err="1" smtClean="0"/>
              <a:t>paul</a:t>
            </a:r>
            <a:r>
              <a:rPr lang="en-US" dirty="0" smtClean="0"/>
              <a:t>. How are you Paul", you may use the code:</a:t>
            </a:r>
          </a:p>
          <a:p>
            <a:pPr>
              <a:buNone/>
            </a:pPr>
            <a:r>
              <a:rPr lang="en-US" dirty="0" smtClean="0">
                <a:latin typeface="DaunPenh" pitchFamily="2" charset="0"/>
                <a:cs typeface="DaunPenh" pitchFamily="2" charset="0"/>
              </a:rPr>
              <a:t>&lt;script language="JavaScript" type="text/</a:t>
            </a:r>
            <a:r>
              <a:rPr lang="en-US" dirty="0" err="1" smtClean="0">
                <a:latin typeface="DaunPenh" pitchFamily="2" charset="0"/>
                <a:cs typeface="DaunPenh" pitchFamily="2" charset="0"/>
              </a:rPr>
              <a:t>javascript</a:t>
            </a:r>
            <a:r>
              <a:rPr lang="en-US" dirty="0" smtClean="0">
                <a:latin typeface="DaunPenh" pitchFamily="2" charset="0"/>
                <a:cs typeface="DaunPenh" pitchFamily="2" charset="0"/>
              </a:rPr>
              <a:t>"&gt;</a:t>
            </a:r>
          </a:p>
          <a:p>
            <a:pPr>
              <a:buNone/>
            </a:pPr>
            <a:r>
              <a:rPr lang="en-US" dirty="0" err="1" smtClean="0">
                <a:latin typeface="DaunPenh" pitchFamily="2" charset="0"/>
                <a:cs typeface="DaunPenh" pitchFamily="2" charset="0"/>
              </a:rPr>
              <a:t>var</a:t>
            </a:r>
            <a:r>
              <a:rPr lang="en-US" dirty="0" smtClean="0">
                <a:latin typeface="DaunPenh" pitchFamily="2" charset="0"/>
                <a:cs typeface="DaunPenh" pitchFamily="2" charset="0"/>
              </a:rPr>
              <a:t> </a:t>
            </a:r>
            <a:r>
              <a:rPr lang="en-US" dirty="0" err="1" smtClean="0">
                <a:latin typeface="DaunPenh" pitchFamily="2" charset="0"/>
                <a:cs typeface="DaunPenh" pitchFamily="2" charset="0"/>
              </a:rPr>
              <a:t>myString</a:t>
            </a:r>
            <a:r>
              <a:rPr lang="en-US" dirty="0" smtClean="0">
                <a:latin typeface="DaunPenh" pitchFamily="2" charset="0"/>
                <a:cs typeface="DaunPenh" pitchFamily="2" charset="0"/>
              </a:rPr>
              <a:t> = "</a:t>
            </a:r>
            <a:r>
              <a:rPr lang="en-US" dirty="0" smtClean="0">
                <a:solidFill>
                  <a:schemeClr val="accent5">
                    <a:lumMod val="50000"/>
                  </a:schemeClr>
                </a:solidFill>
                <a:latin typeface="DaunPenh" pitchFamily="2" charset="0"/>
                <a:cs typeface="DaunPenh" pitchFamily="2" charset="0"/>
              </a:rPr>
              <a:t>Hello </a:t>
            </a:r>
            <a:r>
              <a:rPr lang="en-US" dirty="0" err="1" smtClean="0">
                <a:solidFill>
                  <a:schemeClr val="accent5">
                    <a:lumMod val="50000"/>
                  </a:schemeClr>
                </a:solidFill>
                <a:latin typeface="DaunPenh" pitchFamily="2" charset="0"/>
                <a:cs typeface="DaunPenh" pitchFamily="2" charset="0"/>
              </a:rPr>
              <a:t>paul</a:t>
            </a:r>
            <a:r>
              <a:rPr lang="en-US" dirty="0" smtClean="0">
                <a:solidFill>
                  <a:schemeClr val="accent5">
                    <a:lumMod val="50000"/>
                  </a:schemeClr>
                </a:solidFill>
                <a:latin typeface="DaunPenh" pitchFamily="2" charset="0"/>
                <a:cs typeface="DaunPenh" pitchFamily="2" charset="0"/>
              </a:rPr>
              <a:t>. How are you Paul</a:t>
            </a:r>
            <a:r>
              <a:rPr lang="en-US" dirty="0" smtClean="0">
                <a:latin typeface="DaunPenh" pitchFamily="2" charset="0"/>
                <a:cs typeface="DaunPenh" pitchFamily="2" charset="0"/>
              </a:rPr>
              <a:t>";</a:t>
            </a:r>
          </a:p>
          <a:p>
            <a:pPr>
              <a:buNone/>
            </a:pPr>
            <a:r>
              <a:rPr lang="en-US" dirty="0" err="1" smtClean="0">
                <a:latin typeface="DaunPenh" pitchFamily="2" charset="0"/>
                <a:cs typeface="DaunPenh" pitchFamily="2" charset="0"/>
              </a:rPr>
              <a:t>var</a:t>
            </a:r>
            <a:r>
              <a:rPr lang="en-US" dirty="0" smtClean="0">
                <a:latin typeface="DaunPenh" pitchFamily="2" charset="0"/>
                <a:cs typeface="DaunPenh" pitchFamily="2" charset="0"/>
              </a:rPr>
              <a:t> </a:t>
            </a: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a:t>
            </a:r>
          </a:p>
          <a:p>
            <a:pPr>
              <a:buNone/>
            </a:pP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 = </a:t>
            </a:r>
            <a:r>
              <a:rPr lang="en-US" dirty="0" err="1" smtClean="0">
                <a:latin typeface="DaunPenh" pitchFamily="2" charset="0"/>
                <a:cs typeface="DaunPenh" pitchFamily="2" charset="0"/>
              </a:rPr>
              <a:t>myString.indexOf</a:t>
            </a:r>
            <a:r>
              <a:rPr lang="en-US" dirty="0" smtClean="0">
                <a:latin typeface="DaunPenh" pitchFamily="2" charset="0"/>
                <a:cs typeface="DaunPenh" pitchFamily="2" charset="0"/>
              </a:rPr>
              <a:t>("</a:t>
            </a:r>
            <a:r>
              <a:rPr lang="en-US" dirty="0" smtClean="0">
                <a:solidFill>
                  <a:schemeClr val="accent5">
                    <a:lumMod val="50000"/>
                  </a:schemeClr>
                </a:solidFill>
                <a:latin typeface="DaunPenh" pitchFamily="2" charset="0"/>
                <a:cs typeface="DaunPenh" pitchFamily="2" charset="0"/>
              </a:rPr>
              <a:t>Paul</a:t>
            </a:r>
            <a:r>
              <a:rPr lang="en-US" dirty="0" smtClean="0">
                <a:latin typeface="DaunPenh" pitchFamily="2" charset="0"/>
                <a:cs typeface="DaunPenh" pitchFamily="2" charset="0"/>
              </a:rPr>
              <a:t>");</a:t>
            </a:r>
          </a:p>
          <a:p>
            <a:pPr>
              <a:buNone/>
            </a:pPr>
            <a:r>
              <a:rPr lang="en-US" dirty="0" smtClean="0">
                <a:latin typeface="DaunPenh" pitchFamily="2" charset="0"/>
                <a:cs typeface="DaunPenh" pitchFamily="2" charset="0"/>
              </a:rPr>
              <a:t>alert(</a:t>
            </a: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 // Output: 24</a:t>
            </a:r>
          </a:p>
          <a:p>
            <a:pPr>
              <a:buNone/>
            </a:pPr>
            <a:r>
              <a:rPr lang="en-US" dirty="0" smtClean="0">
                <a:latin typeface="DaunPenh" pitchFamily="2" charset="0"/>
                <a:cs typeface="DaunPenh" pitchFamily="2" charset="0"/>
              </a:rPr>
              <a:t>&lt;/script&gt;</a:t>
            </a:r>
            <a:endParaRPr lang="en-US" dirty="0">
              <a:latin typeface="DaunPenh" pitchFamily="2" charset="0"/>
              <a:cs typeface="DaunPenh"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latin typeface="DaunPenh" pitchFamily="2" charset="0"/>
                <a:cs typeface="DaunPenh" pitchFamily="2" charset="0"/>
              </a:rPr>
              <a:t>&lt;script language="JavaScript" type="text/</a:t>
            </a:r>
            <a:r>
              <a:rPr lang="en-US" dirty="0" err="1" smtClean="0">
                <a:latin typeface="DaunPenh" pitchFamily="2" charset="0"/>
                <a:cs typeface="DaunPenh" pitchFamily="2" charset="0"/>
              </a:rPr>
              <a:t>javascript</a:t>
            </a:r>
            <a:r>
              <a:rPr lang="en-US" dirty="0" smtClean="0">
                <a:latin typeface="DaunPenh" pitchFamily="2" charset="0"/>
                <a:cs typeface="DaunPenh" pitchFamily="2" charset="0"/>
              </a:rPr>
              <a:t>"&gt;</a:t>
            </a:r>
          </a:p>
          <a:p>
            <a:pPr>
              <a:buNone/>
            </a:pPr>
            <a:r>
              <a:rPr lang="en-US" dirty="0" err="1" smtClean="0">
                <a:latin typeface="DaunPenh" pitchFamily="2" charset="0"/>
                <a:cs typeface="DaunPenh" pitchFamily="2" charset="0"/>
              </a:rPr>
              <a:t>var</a:t>
            </a:r>
            <a:r>
              <a:rPr lang="en-US" dirty="0" smtClean="0">
                <a:latin typeface="DaunPenh" pitchFamily="2" charset="0"/>
                <a:cs typeface="DaunPenh" pitchFamily="2" charset="0"/>
              </a:rPr>
              <a:t> </a:t>
            </a:r>
            <a:r>
              <a:rPr lang="en-US" dirty="0" err="1" smtClean="0">
                <a:latin typeface="DaunPenh" pitchFamily="2" charset="0"/>
                <a:cs typeface="DaunPenh" pitchFamily="2" charset="0"/>
              </a:rPr>
              <a:t>myString</a:t>
            </a:r>
            <a:r>
              <a:rPr lang="en-US" dirty="0" smtClean="0">
                <a:latin typeface="DaunPenh" pitchFamily="2" charset="0"/>
                <a:cs typeface="DaunPenh" pitchFamily="2" charset="0"/>
              </a:rPr>
              <a:t> = "</a:t>
            </a:r>
            <a:r>
              <a:rPr lang="en-US" dirty="0" smtClean="0">
                <a:solidFill>
                  <a:schemeClr val="accent5">
                    <a:lumMod val="50000"/>
                  </a:schemeClr>
                </a:solidFill>
                <a:latin typeface="DaunPenh" pitchFamily="2" charset="0"/>
                <a:cs typeface="DaunPenh" pitchFamily="2" charset="0"/>
              </a:rPr>
              <a:t>Hello Paul. How are you Paul</a:t>
            </a:r>
            <a:r>
              <a:rPr lang="en-US" dirty="0" smtClean="0">
                <a:latin typeface="DaunPenh" pitchFamily="2" charset="0"/>
                <a:cs typeface="DaunPenh" pitchFamily="2" charset="0"/>
              </a:rPr>
              <a:t>";</a:t>
            </a:r>
          </a:p>
          <a:p>
            <a:pPr>
              <a:buNone/>
            </a:pPr>
            <a:r>
              <a:rPr lang="en-US" dirty="0" err="1" smtClean="0">
                <a:latin typeface="DaunPenh" pitchFamily="2" charset="0"/>
                <a:cs typeface="DaunPenh" pitchFamily="2" charset="0"/>
              </a:rPr>
              <a:t>var</a:t>
            </a:r>
            <a:r>
              <a:rPr lang="en-US" dirty="0" smtClean="0">
                <a:latin typeface="DaunPenh" pitchFamily="2" charset="0"/>
                <a:cs typeface="DaunPenh" pitchFamily="2" charset="0"/>
              </a:rPr>
              <a:t> </a:t>
            </a: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a:t>
            </a:r>
          </a:p>
          <a:p>
            <a:pPr>
              <a:buNone/>
            </a:pP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 = </a:t>
            </a:r>
            <a:r>
              <a:rPr lang="en-US" dirty="0" err="1" smtClean="0">
                <a:latin typeface="DaunPenh" pitchFamily="2" charset="0"/>
                <a:cs typeface="DaunPenh" pitchFamily="2" charset="0"/>
              </a:rPr>
              <a:t>myString.indexOf</a:t>
            </a:r>
            <a:r>
              <a:rPr lang="en-US" dirty="0" smtClean="0">
                <a:latin typeface="DaunPenh" pitchFamily="2" charset="0"/>
                <a:cs typeface="DaunPenh" pitchFamily="2" charset="0"/>
              </a:rPr>
              <a:t>("</a:t>
            </a:r>
            <a:r>
              <a:rPr lang="en-US" dirty="0" smtClean="0">
                <a:solidFill>
                  <a:schemeClr val="accent5">
                    <a:lumMod val="50000"/>
                  </a:schemeClr>
                </a:solidFill>
                <a:latin typeface="DaunPenh" pitchFamily="2" charset="0"/>
                <a:cs typeface="DaunPenh" pitchFamily="2" charset="0"/>
              </a:rPr>
              <a:t>Paul</a:t>
            </a:r>
            <a:r>
              <a:rPr lang="en-US" dirty="0" smtClean="0">
                <a:latin typeface="DaunPenh" pitchFamily="2" charset="0"/>
                <a:cs typeface="DaunPenh" pitchFamily="2" charset="0"/>
              </a:rPr>
              <a:t>");</a:t>
            </a:r>
          </a:p>
          <a:p>
            <a:pPr>
              <a:buNone/>
            </a:pPr>
            <a:r>
              <a:rPr lang="en-US" dirty="0" smtClean="0">
                <a:latin typeface="DaunPenh" pitchFamily="2" charset="0"/>
                <a:cs typeface="DaunPenh" pitchFamily="2" charset="0"/>
              </a:rPr>
              <a:t>alert(</a:t>
            </a: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       // Output: 6</a:t>
            </a:r>
          </a:p>
          <a:p>
            <a:pPr>
              <a:buNone/>
            </a:pP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 = </a:t>
            </a:r>
            <a:r>
              <a:rPr lang="en-US" dirty="0" err="1" smtClean="0">
                <a:latin typeface="DaunPenh" pitchFamily="2" charset="0"/>
                <a:cs typeface="DaunPenh" pitchFamily="2" charset="0"/>
              </a:rPr>
              <a:t>myString.lastIndexOf</a:t>
            </a:r>
            <a:r>
              <a:rPr lang="en-US" dirty="0" smtClean="0">
                <a:latin typeface="DaunPenh" pitchFamily="2" charset="0"/>
                <a:cs typeface="DaunPenh" pitchFamily="2" charset="0"/>
              </a:rPr>
              <a:t>("</a:t>
            </a:r>
            <a:r>
              <a:rPr lang="en-US" dirty="0" smtClean="0">
                <a:solidFill>
                  <a:schemeClr val="accent5">
                    <a:lumMod val="50000"/>
                  </a:schemeClr>
                </a:solidFill>
                <a:latin typeface="DaunPenh" pitchFamily="2" charset="0"/>
                <a:cs typeface="DaunPenh" pitchFamily="2" charset="0"/>
              </a:rPr>
              <a:t>Paul</a:t>
            </a:r>
            <a:r>
              <a:rPr lang="en-US" dirty="0" smtClean="0">
                <a:latin typeface="DaunPenh" pitchFamily="2" charset="0"/>
                <a:cs typeface="DaunPenh" pitchFamily="2" charset="0"/>
              </a:rPr>
              <a:t>");</a:t>
            </a:r>
          </a:p>
          <a:p>
            <a:pPr>
              <a:buNone/>
            </a:pPr>
            <a:r>
              <a:rPr lang="en-US" dirty="0" smtClean="0">
                <a:latin typeface="DaunPenh" pitchFamily="2" charset="0"/>
                <a:cs typeface="DaunPenh" pitchFamily="2" charset="0"/>
              </a:rPr>
              <a:t>alert(</a:t>
            </a:r>
            <a:r>
              <a:rPr lang="en-US" dirty="0" err="1" smtClean="0">
                <a:latin typeface="DaunPenh" pitchFamily="2" charset="0"/>
                <a:cs typeface="DaunPenh" pitchFamily="2" charset="0"/>
              </a:rPr>
              <a:t>foundAtPosition</a:t>
            </a:r>
            <a:r>
              <a:rPr lang="en-US" dirty="0" smtClean="0">
                <a:latin typeface="DaunPenh" pitchFamily="2" charset="0"/>
                <a:cs typeface="DaunPenh" pitchFamily="2" charset="0"/>
              </a:rPr>
              <a:t>);      // Output: 24</a:t>
            </a:r>
          </a:p>
          <a:p>
            <a:pPr>
              <a:buNone/>
            </a:pPr>
            <a:r>
              <a:rPr lang="en-US" dirty="0" smtClean="0">
                <a:latin typeface="DaunPenh" pitchFamily="2" charset="0"/>
                <a:cs typeface="DaunPenh" pitchFamily="2" charset="0"/>
              </a:rPr>
              <a:t>&lt;/script&gt;</a:t>
            </a:r>
            <a:endParaRPr lang="en-US" dirty="0">
              <a:latin typeface="DaunPenh" pitchFamily="2" charset="0"/>
              <a:cs typeface="DaunPenh"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Occurrences of Substring</a:t>
            </a:r>
            <a:endParaRPr lang="en-US" dirty="0"/>
          </a:p>
        </p:txBody>
      </p:sp>
      <p:sp>
        <p:nvSpPr>
          <p:cNvPr id="3" name="Content Placeholder 2"/>
          <p:cNvSpPr>
            <a:spLocks noGrp="1"/>
          </p:cNvSpPr>
          <p:nvPr>
            <p:ph idx="1"/>
          </p:nvPr>
        </p:nvSpPr>
        <p:spPr>
          <a:xfrm>
            <a:off x="457200" y="1371600"/>
            <a:ext cx="8229600" cy="5181600"/>
          </a:xfrm>
        </p:spPr>
        <p:txBody>
          <a:bodyPr>
            <a:normAutofit fontScale="47500" lnSpcReduction="20000"/>
          </a:bodyPr>
          <a:lstStyle/>
          <a:p>
            <a:pPr>
              <a:buNone/>
            </a:pPr>
            <a:r>
              <a:rPr lang="en-US" dirty="0" smtClean="0"/>
              <a:t>&lt;html&gt;</a:t>
            </a:r>
          </a:p>
          <a:p>
            <a:pPr>
              <a:buNone/>
            </a:pPr>
            <a:r>
              <a:rPr lang="en-US" dirty="0" smtClean="0"/>
              <a:t>&lt;body&gt;</a:t>
            </a:r>
          </a:p>
          <a:p>
            <a:pPr>
              <a:buNone/>
            </a:pPr>
            <a:r>
              <a:rPr lang="en-US" dirty="0" smtClean="0"/>
              <a:t>&lt;script language="JavaScript"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myString</a:t>
            </a:r>
            <a:r>
              <a:rPr lang="en-US" dirty="0" smtClean="0"/>
              <a:t> = "Welcome to </a:t>
            </a:r>
            <a:r>
              <a:rPr lang="en-US" dirty="0" err="1" smtClean="0"/>
              <a:t>Wrox</a:t>
            </a:r>
            <a:r>
              <a:rPr lang="en-US" dirty="0" smtClean="0"/>
              <a:t> books. ";</a:t>
            </a:r>
          </a:p>
          <a:p>
            <a:pPr>
              <a:buNone/>
            </a:pPr>
            <a:r>
              <a:rPr lang="en-US" dirty="0" err="1" smtClean="0"/>
              <a:t>myString</a:t>
            </a:r>
            <a:r>
              <a:rPr lang="en-US" dirty="0" smtClean="0"/>
              <a:t> = </a:t>
            </a:r>
            <a:r>
              <a:rPr lang="en-US" dirty="0" err="1" smtClean="0"/>
              <a:t>myString</a:t>
            </a:r>
            <a:r>
              <a:rPr lang="en-US" dirty="0" smtClean="0"/>
              <a:t> + "The </a:t>
            </a:r>
            <a:r>
              <a:rPr lang="en-US" dirty="0" err="1" smtClean="0"/>
              <a:t>Wrox</a:t>
            </a:r>
            <a:r>
              <a:rPr lang="en-US" dirty="0" smtClean="0"/>
              <a:t> website is www.wrox.com. ";</a:t>
            </a:r>
          </a:p>
          <a:p>
            <a:pPr>
              <a:buNone/>
            </a:pPr>
            <a:r>
              <a:rPr lang="en-US" dirty="0" err="1" smtClean="0"/>
              <a:t>myString</a:t>
            </a:r>
            <a:r>
              <a:rPr lang="en-US" dirty="0" smtClean="0"/>
              <a:t> = </a:t>
            </a:r>
            <a:r>
              <a:rPr lang="en-US" dirty="0" err="1" smtClean="0"/>
              <a:t>myString</a:t>
            </a:r>
            <a:r>
              <a:rPr lang="en-US" dirty="0" smtClean="0"/>
              <a:t> + "Visit the </a:t>
            </a:r>
            <a:r>
              <a:rPr lang="en-US" dirty="0" err="1" smtClean="0"/>
              <a:t>Wrox</a:t>
            </a:r>
            <a:r>
              <a:rPr lang="en-US" dirty="0" smtClean="0"/>
              <a:t> website today. Thanks for buying </a:t>
            </a:r>
            <a:r>
              <a:rPr lang="en-US" dirty="0" err="1" smtClean="0"/>
              <a:t>Wrox</a:t>
            </a:r>
            <a:r>
              <a:rPr lang="en-US" dirty="0" smtClean="0"/>
              <a:t>";</a:t>
            </a:r>
          </a:p>
          <a:p>
            <a:pPr>
              <a:buNone/>
            </a:pPr>
            <a:r>
              <a:rPr lang="en-US" dirty="0" err="1" smtClean="0"/>
              <a:t>var</a:t>
            </a:r>
            <a:r>
              <a:rPr lang="en-US" dirty="0" smtClean="0"/>
              <a:t> </a:t>
            </a:r>
            <a:r>
              <a:rPr lang="en-US" dirty="0" err="1" smtClean="0"/>
              <a:t>foundAtPosition</a:t>
            </a:r>
            <a:r>
              <a:rPr lang="en-US" dirty="0" smtClean="0"/>
              <a:t> = 0;</a:t>
            </a:r>
          </a:p>
          <a:p>
            <a:pPr>
              <a:buNone/>
            </a:pPr>
            <a:r>
              <a:rPr lang="en-US" dirty="0" err="1" smtClean="0"/>
              <a:t>var</a:t>
            </a:r>
            <a:r>
              <a:rPr lang="en-US" dirty="0" smtClean="0"/>
              <a:t> </a:t>
            </a:r>
            <a:r>
              <a:rPr lang="en-US" dirty="0" err="1" smtClean="0"/>
              <a:t>wroxCount</a:t>
            </a:r>
            <a:r>
              <a:rPr lang="en-US" dirty="0" smtClean="0"/>
              <a:t> = 0;</a:t>
            </a:r>
          </a:p>
          <a:p>
            <a:pPr>
              <a:buNone/>
            </a:pPr>
            <a:r>
              <a:rPr lang="en-US" dirty="0" smtClean="0"/>
              <a:t>while ( </a:t>
            </a:r>
            <a:r>
              <a:rPr lang="en-US" dirty="0" err="1" smtClean="0"/>
              <a:t>foundAtPosition</a:t>
            </a:r>
            <a:r>
              <a:rPr lang="en-US" dirty="0" smtClean="0"/>
              <a:t> != -1){</a:t>
            </a:r>
          </a:p>
          <a:p>
            <a:pPr>
              <a:buNone/>
            </a:pPr>
            <a:r>
              <a:rPr lang="en-US" dirty="0" smtClean="0"/>
              <a:t>	</a:t>
            </a:r>
            <a:r>
              <a:rPr lang="en-US" dirty="0" err="1" smtClean="0"/>
              <a:t>foundAtPosition</a:t>
            </a:r>
            <a:r>
              <a:rPr lang="en-US" dirty="0" smtClean="0"/>
              <a:t> = </a:t>
            </a:r>
            <a:r>
              <a:rPr lang="en-US" dirty="0" err="1" smtClean="0"/>
              <a:t>myString.indexOf</a:t>
            </a:r>
            <a:r>
              <a:rPr lang="en-US" dirty="0" smtClean="0"/>
              <a:t>("</a:t>
            </a:r>
            <a:r>
              <a:rPr lang="en-US" dirty="0" err="1" smtClean="0"/>
              <a:t>Wrox",foundAtPosition</a:t>
            </a:r>
            <a:r>
              <a:rPr lang="en-US" dirty="0" smtClean="0"/>
              <a:t>);</a:t>
            </a:r>
          </a:p>
          <a:p>
            <a:pPr>
              <a:buNone/>
            </a:pPr>
            <a:r>
              <a:rPr lang="en-US" dirty="0" smtClean="0"/>
              <a:t>		if (</a:t>
            </a:r>
            <a:r>
              <a:rPr lang="en-US" dirty="0" err="1" smtClean="0"/>
              <a:t>foundAtPosition</a:t>
            </a:r>
            <a:r>
              <a:rPr lang="en-US" dirty="0" smtClean="0"/>
              <a:t> != -1){</a:t>
            </a:r>
          </a:p>
          <a:p>
            <a:pPr>
              <a:buNone/>
            </a:pPr>
            <a:r>
              <a:rPr lang="en-US" dirty="0" smtClean="0"/>
              <a:t>		</a:t>
            </a:r>
            <a:r>
              <a:rPr lang="en-US" dirty="0" err="1" smtClean="0"/>
              <a:t>wroxCount</a:t>
            </a:r>
            <a:r>
              <a:rPr lang="en-US" dirty="0" smtClean="0"/>
              <a:t>++;</a:t>
            </a:r>
          </a:p>
          <a:p>
            <a:pPr>
              <a:buNone/>
            </a:pPr>
            <a:r>
              <a:rPr lang="en-US" dirty="0" smtClean="0"/>
              <a:t>		</a:t>
            </a:r>
            <a:r>
              <a:rPr lang="en-US" dirty="0" err="1" smtClean="0"/>
              <a:t>foundAtPosition</a:t>
            </a:r>
            <a:r>
              <a:rPr lang="en-US" dirty="0" smtClean="0"/>
              <a:t>++;</a:t>
            </a:r>
          </a:p>
          <a:p>
            <a:pPr>
              <a:buNone/>
            </a:pPr>
            <a:r>
              <a:rPr lang="en-US" dirty="0" smtClean="0"/>
              <a:t>		}</a:t>
            </a:r>
          </a:p>
          <a:p>
            <a:pPr>
              <a:buNone/>
            </a:pPr>
            <a:r>
              <a:rPr lang="en-US" dirty="0" smtClean="0"/>
              <a:t>}</a:t>
            </a:r>
          </a:p>
          <a:p>
            <a:pPr>
              <a:buNone/>
            </a:pPr>
            <a:r>
              <a:rPr lang="en-US" dirty="0" err="1" smtClean="0"/>
              <a:t>document.write</a:t>
            </a:r>
            <a:r>
              <a:rPr lang="en-US" dirty="0" smtClean="0"/>
              <a:t>("There are " + </a:t>
            </a:r>
            <a:r>
              <a:rPr lang="en-US" dirty="0" err="1" smtClean="0"/>
              <a:t>wroxCount</a:t>
            </a:r>
            <a:r>
              <a:rPr lang="en-US" dirty="0" smtClean="0"/>
              <a:t> + " occurrences of the word </a:t>
            </a:r>
            <a:r>
              <a:rPr lang="en-US" dirty="0" err="1" smtClean="0"/>
              <a:t>Wrox</a:t>
            </a:r>
            <a:r>
              <a:rPr lang="en-US" dirty="0" smtClean="0"/>
              <a:t>");</a:t>
            </a:r>
          </a:p>
          <a:p>
            <a:pPr>
              <a:buNone/>
            </a:pPr>
            <a:r>
              <a:rPr lang="en-US" dirty="0" smtClean="0"/>
              <a:t>// Output:  There are 4 occurrences of the word </a:t>
            </a:r>
            <a:r>
              <a:rPr lang="en-US" dirty="0" err="1" smtClean="0"/>
              <a:t>Wrox</a:t>
            </a:r>
            <a:endParaRPr lang="en-US" dirty="0" smtClean="0"/>
          </a:p>
          <a:p>
            <a:pPr>
              <a:buNone/>
            </a:pPr>
            <a:r>
              <a:rPr lang="en-US" dirty="0" smtClean="0"/>
              <a:t>&lt;/script&gt;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Object</a:t>
            </a:r>
          </a:p>
        </p:txBody>
      </p:sp>
      <p:sp>
        <p:nvSpPr>
          <p:cNvPr id="3" name="Content Placeholder 2"/>
          <p:cNvSpPr>
            <a:spLocks noGrp="1"/>
          </p:cNvSpPr>
          <p:nvPr>
            <p:ph idx="1"/>
          </p:nvPr>
        </p:nvSpPr>
        <p:spPr/>
        <p:txBody>
          <a:bodyPr/>
          <a:lstStyle/>
          <a:p>
            <a:r>
              <a:rPr lang="en-US" dirty="0"/>
              <a:t>The String object is used to manipulate a stored piece of text.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substr</a:t>
            </a:r>
            <a:r>
              <a:rPr lang="en-US" dirty="0" smtClean="0"/>
              <a:t>() and substring()</a:t>
            </a:r>
            <a:br>
              <a:rPr lang="en-US" dirty="0" smtClean="0"/>
            </a:br>
            <a:r>
              <a:rPr lang="en-US" dirty="0" smtClean="0"/>
              <a:t>—</a:t>
            </a:r>
            <a:r>
              <a:rPr lang="en-US" sz="3100" dirty="0" smtClean="0"/>
              <a:t>Copying Part of a String</a:t>
            </a:r>
            <a:endParaRPr lang="en-US" sz="3100" dirty="0"/>
          </a:p>
        </p:txBody>
      </p:sp>
      <p:sp>
        <p:nvSpPr>
          <p:cNvPr id="3" name="Content Placeholder 2"/>
          <p:cNvSpPr>
            <a:spLocks noGrp="1"/>
          </p:cNvSpPr>
          <p:nvPr>
            <p:ph idx="1"/>
          </p:nvPr>
        </p:nvSpPr>
        <p:spPr/>
        <p:txBody>
          <a:bodyPr/>
          <a:lstStyle/>
          <a:p>
            <a:r>
              <a:rPr lang="en-US" dirty="0" smtClean="0"/>
              <a:t>If you wanted to cut out part of a string and assign that cut-out part to another variable or use it in an expression, you would use the </a:t>
            </a:r>
            <a:r>
              <a:rPr lang="en-US" dirty="0" err="1" smtClean="0">
                <a:solidFill>
                  <a:srgbClr val="FF0000"/>
                </a:solidFill>
              </a:rPr>
              <a:t>substr</a:t>
            </a:r>
            <a:r>
              <a:rPr lang="en-US" dirty="0" smtClean="0">
                <a:solidFill>
                  <a:srgbClr val="FF0000"/>
                </a:solidFill>
              </a:rPr>
              <a:t>() </a:t>
            </a:r>
            <a:r>
              <a:rPr lang="en-US" dirty="0" smtClean="0"/>
              <a:t>and </a:t>
            </a:r>
            <a:r>
              <a:rPr lang="en-US" dirty="0" smtClean="0">
                <a:solidFill>
                  <a:srgbClr val="FF0000"/>
                </a:solidFill>
              </a:rPr>
              <a:t>substring() </a:t>
            </a:r>
            <a:r>
              <a:rPr lang="en-US" dirty="0" smtClean="0"/>
              <a:t>methods. Both methods provide the same end result(a part of a string) but they differ in the parameters they require.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method </a:t>
            </a:r>
            <a:r>
              <a:rPr lang="en-US" dirty="0" smtClean="0">
                <a:solidFill>
                  <a:srgbClr val="FF0000"/>
                </a:solidFill>
              </a:rPr>
              <a:t>substring() </a:t>
            </a:r>
            <a:r>
              <a:rPr lang="en-US" dirty="0" smtClean="0"/>
              <a:t>takes </a:t>
            </a:r>
            <a:r>
              <a:rPr lang="en-US" dirty="0" smtClean="0">
                <a:solidFill>
                  <a:srgbClr val="FF0000"/>
                </a:solidFill>
              </a:rPr>
              <a:t>two</a:t>
            </a:r>
            <a:r>
              <a:rPr lang="en-US" dirty="0" smtClean="0"/>
              <a:t> parameters: the </a:t>
            </a:r>
            <a:r>
              <a:rPr lang="en-US" dirty="0" smtClean="0">
                <a:solidFill>
                  <a:srgbClr val="FF0000"/>
                </a:solidFill>
              </a:rPr>
              <a:t>character start position </a:t>
            </a:r>
            <a:r>
              <a:rPr lang="en-US" dirty="0" smtClean="0"/>
              <a:t>and the </a:t>
            </a:r>
            <a:r>
              <a:rPr lang="en-US" dirty="0" smtClean="0">
                <a:solidFill>
                  <a:srgbClr val="FF0000"/>
                </a:solidFill>
              </a:rPr>
              <a:t>character end position</a:t>
            </a:r>
            <a:r>
              <a:rPr lang="en-US" dirty="0" smtClean="0"/>
              <a:t> of the part of the string you want. The second parameter is optional(</a:t>
            </a:r>
            <a:r>
              <a:rPr lang="en-US" sz="2400" dirty="0" smtClean="0"/>
              <a:t>if you don’t include it, all characters from the start position to the end of the string are included</a:t>
            </a:r>
            <a:r>
              <a:rPr lang="en-US" dirty="0" smtClean="0"/>
              <a:t>).</a:t>
            </a:r>
          </a:p>
          <a:p>
            <a:r>
              <a:rPr lang="en-US" dirty="0" smtClean="0"/>
              <a:t>For example, if your string is "JavaScript" and you want just the text "Java", you could call the method like so:</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myString</a:t>
            </a:r>
            <a:r>
              <a:rPr lang="en-US" dirty="0" smtClean="0">
                <a:solidFill>
                  <a:srgbClr val="FF0000"/>
                </a:solidFill>
              </a:rPr>
              <a:t> = "JavaScript";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mySubString</a:t>
            </a:r>
            <a:r>
              <a:rPr lang="en-US" dirty="0" smtClean="0">
                <a:solidFill>
                  <a:srgbClr val="FF0000"/>
                </a:solidFill>
              </a:rPr>
              <a:t> = </a:t>
            </a:r>
            <a:r>
              <a:rPr lang="en-US" dirty="0" err="1" smtClean="0">
                <a:solidFill>
                  <a:srgbClr val="FF0000"/>
                </a:solidFill>
              </a:rPr>
              <a:t>myString.substring</a:t>
            </a:r>
            <a:r>
              <a:rPr lang="en-US" dirty="0" smtClean="0">
                <a:solidFill>
                  <a:srgbClr val="FF0000"/>
                </a:solidFill>
              </a:rPr>
              <a:t>(0,4);</a:t>
            </a:r>
          </a:p>
          <a:p>
            <a:pPr>
              <a:buNone/>
            </a:pPr>
            <a:r>
              <a:rPr lang="en-US" dirty="0" smtClean="0">
                <a:solidFill>
                  <a:srgbClr val="FF0000"/>
                </a:solidFill>
              </a:rPr>
              <a:t>alert(</a:t>
            </a:r>
            <a:r>
              <a:rPr lang="en-US" dirty="0" err="1" smtClean="0">
                <a:solidFill>
                  <a:srgbClr val="FF0000"/>
                </a:solidFill>
              </a:rPr>
              <a:t>mySubString</a:t>
            </a:r>
            <a:r>
              <a:rPr lang="en-US" dirty="0" smtClean="0">
                <a:solidFill>
                  <a:srgbClr val="FF0000"/>
                </a:solidFill>
              </a:rPr>
              <a:t>); // Output: Java</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substr</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method </a:t>
            </a:r>
            <a:r>
              <a:rPr lang="en-US" dirty="0" err="1" smtClean="0">
                <a:solidFill>
                  <a:srgbClr val="FF0000"/>
                </a:solidFill>
              </a:rPr>
              <a:t>substr</a:t>
            </a:r>
            <a:r>
              <a:rPr lang="en-US" dirty="0" smtClean="0">
                <a:solidFill>
                  <a:srgbClr val="FF0000"/>
                </a:solidFill>
              </a:rPr>
              <a:t>() </a:t>
            </a:r>
            <a:r>
              <a:rPr lang="en-US" dirty="0" smtClean="0"/>
              <a:t>again takes </a:t>
            </a:r>
            <a:r>
              <a:rPr lang="en-US" dirty="0" smtClean="0">
                <a:solidFill>
                  <a:srgbClr val="FF0000"/>
                </a:solidFill>
              </a:rPr>
              <a:t>two</a:t>
            </a:r>
            <a:r>
              <a:rPr lang="en-US" dirty="0" smtClean="0"/>
              <a:t> parameters, the first being the </a:t>
            </a:r>
            <a:r>
              <a:rPr lang="en-US" dirty="0" smtClean="0">
                <a:solidFill>
                  <a:srgbClr val="FF0000"/>
                </a:solidFill>
              </a:rPr>
              <a:t>start position of the first character </a:t>
            </a:r>
            <a:r>
              <a:rPr lang="en-US" dirty="0" smtClean="0"/>
              <a:t>you want included in your substring. However, this time the second parameter specifies the </a:t>
            </a:r>
            <a:r>
              <a:rPr lang="en-US" dirty="0" smtClean="0">
                <a:solidFill>
                  <a:srgbClr val="FF0000"/>
                </a:solidFill>
              </a:rPr>
              <a:t>length of the string of characters that you want to cut out</a:t>
            </a:r>
            <a:r>
              <a:rPr lang="en-US" dirty="0" smtClean="0"/>
              <a:t> of the longer string. </a:t>
            </a:r>
          </a:p>
          <a:p>
            <a:r>
              <a:rPr lang="en-US" dirty="0" smtClean="0"/>
              <a:t>For example, you could rewrite the preceding code like this:</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myString</a:t>
            </a:r>
            <a:r>
              <a:rPr lang="en-US" dirty="0" smtClean="0">
                <a:solidFill>
                  <a:srgbClr val="FF0000"/>
                </a:solidFill>
              </a:rPr>
              <a:t> = "JavaScript";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mySubString</a:t>
            </a:r>
            <a:r>
              <a:rPr lang="en-US" dirty="0" smtClean="0">
                <a:solidFill>
                  <a:srgbClr val="FF0000"/>
                </a:solidFill>
              </a:rPr>
              <a:t> = </a:t>
            </a:r>
            <a:r>
              <a:rPr lang="en-US" dirty="0" err="1" smtClean="0">
                <a:solidFill>
                  <a:srgbClr val="FF0000"/>
                </a:solidFill>
              </a:rPr>
              <a:t>myString.substr</a:t>
            </a:r>
            <a:r>
              <a:rPr lang="en-US" dirty="0" smtClean="0">
                <a:solidFill>
                  <a:srgbClr val="FF0000"/>
                </a:solidFill>
              </a:rPr>
              <a:t>(0,4);</a:t>
            </a:r>
          </a:p>
          <a:p>
            <a:pPr>
              <a:buNone/>
            </a:pPr>
            <a:r>
              <a:rPr lang="en-US" dirty="0" smtClean="0">
                <a:solidFill>
                  <a:srgbClr val="FF0000"/>
                </a:solidFill>
              </a:rPr>
              <a:t>alert(</a:t>
            </a:r>
            <a:r>
              <a:rPr lang="en-US" dirty="0" err="1" smtClean="0">
                <a:solidFill>
                  <a:srgbClr val="FF0000"/>
                </a:solidFill>
              </a:rPr>
              <a:t>mySubString</a:t>
            </a:r>
            <a:r>
              <a:rPr lang="en-US" dirty="0" smtClean="0">
                <a:solidFill>
                  <a:srgbClr val="FF0000"/>
                </a:solidFill>
              </a:rPr>
              <a:t>); // Output: Java</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As with the substring() method, the second parameter is optional. If you don’t include it, all the characters from the start position onward will be included.</a:t>
            </a:r>
          </a:p>
          <a:p>
            <a:r>
              <a:rPr lang="en-US" dirty="0" smtClean="0"/>
              <a:t>The main reason for using one method rather than the other is that the substring() method is supported by IE 3+ and by </a:t>
            </a:r>
            <a:r>
              <a:rPr lang="en-US" dirty="0" err="1" smtClean="0"/>
              <a:t>NN</a:t>
            </a:r>
            <a:r>
              <a:rPr lang="en-US" dirty="0" smtClean="0"/>
              <a:t> 2+ browsers. However, the </a:t>
            </a:r>
            <a:r>
              <a:rPr lang="en-US" dirty="0" err="1" smtClean="0"/>
              <a:t>substr</a:t>
            </a:r>
            <a:r>
              <a:rPr lang="en-US" dirty="0" smtClean="0"/>
              <a:t>() method only works with version 4 (and later) browsers.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name of page</a:t>
            </a:r>
            <a:endParaRPr lang="en-US" dirty="0"/>
          </a:p>
        </p:txBody>
      </p:sp>
      <p:sp>
        <p:nvSpPr>
          <p:cNvPr id="3" name="Content Placeholder 2"/>
          <p:cNvSpPr>
            <a:spLocks noGrp="1"/>
          </p:cNvSpPr>
          <p:nvPr>
            <p:ph idx="1"/>
          </p:nvPr>
        </p:nvSpPr>
        <p:spPr>
          <a:xfrm>
            <a:off x="0" y="1600200"/>
            <a:ext cx="8991600" cy="4525963"/>
          </a:xfrm>
        </p:spPr>
        <p:txBody>
          <a:bodyPr>
            <a:normAutofit/>
          </a:bodyPr>
          <a:lstStyle/>
          <a:p>
            <a:pPr>
              <a:buNone/>
            </a:pPr>
            <a:r>
              <a:rPr lang="en-US" dirty="0" err="1" smtClean="0"/>
              <a:t>var</a:t>
            </a:r>
            <a:r>
              <a:rPr lang="en-US" dirty="0" smtClean="0"/>
              <a:t> </a:t>
            </a:r>
            <a:r>
              <a:rPr lang="en-US" dirty="0" err="1" smtClean="0"/>
              <a:t>fileName</a:t>
            </a:r>
            <a:r>
              <a:rPr lang="en-US" dirty="0" smtClean="0"/>
              <a:t> = </a:t>
            </a:r>
            <a:r>
              <a:rPr lang="en-US" dirty="0" err="1" smtClean="0"/>
              <a:t>window.location.href</a:t>
            </a:r>
            <a:r>
              <a:rPr lang="en-US" dirty="0" smtClean="0"/>
              <a:t>;</a:t>
            </a:r>
          </a:p>
          <a:p>
            <a:pPr>
              <a:buNone/>
            </a:pPr>
            <a:r>
              <a:rPr lang="en-US" dirty="0" err="1" smtClean="0"/>
              <a:t>document.write</a:t>
            </a:r>
            <a:r>
              <a:rPr lang="en-US" dirty="0" smtClean="0"/>
              <a:t>(</a:t>
            </a:r>
            <a:r>
              <a:rPr lang="en-US" sz="2800" dirty="0" smtClean="0"/>
              <a:t>"The location is: " + </a:t>
            </a:r>
            <a:r>
              <a:rPr lang="en-US" sz="2800" dirty="0" err="1" smtClean="0"/>
              <a:t>fileName</a:t>
            </a:r>
            <a:r>
              <a:rPr lang="en-US" sz="2800" dirty="0" smtClean="0"/>
              <a:t> +"&lt;</a:t>
            </a:r>
            <a:r>
              <a:rPr lang="en-US" sz="2800" dirty="0" err="1" smtClean="0"/>
              <a:t>br</a:t>
            </a:r>
            <a:r>
              <a:rPr lang="en-US" sz="2800" dirty="0" smtClean="0"/>
              <a:t>&gt;");</a:t>
            </a:r>
          </a:p>
          <a:p>
            <a:pPr>
              <a:buNone/>
            </a:pPr>
            <a:r>
              <a:rPr lang="en-US" dirty="0" err="1" smtClean="0"/>
              <a:t>fileName</a:t>
            </a:r>
            <a:r>
              <a:rPr lang="en-US" dirty="0" smtClean="0"/>
              <a:t> = </a:t>
            </a:r>
            <a:r>
              <a:rPr lang="en-US" sz="2800" dirty="0" err="1" smtClean="0"/>
              <a:t>fileName.substr</a:t>
            </a:r>
            <a:r>
              <a:rPr lang="en-US" sz="2800" dirty="0" smtClean="0"/>
              <a:t>(</a:t>
            </a:r>
            <a:r>
              <a:rPr lang="en-US" sz="2800" dirty="0" err="1" smtClean="0"/>
              <a:t>fileName.lastIndexOf</a:t>
            </a:r>
            <a:r>
              <a:rPr lang="en-US" sz="2800" dirty="0" smtClean="0"/>
              <a:t>("/") + 1);</a:t>
            </a:r>
          </a:p>
          <a:p>
            <a:pPr>
              <a:buNone/>
            </a:pPr>
            <a:r>
              <a:rPr lang="en-US" dirty="0" err="1" smtClean="0"/>
              <a:t>document.write</a:t>
            </a:r>
            <a:r>
              <a:rPr lang="en-US" dirty="0" smtClean="0"/>
              <a:t>(</a:t>
            </a:r>
            <a:r>
              <a:rPr lang="en-US" sz="2400" dirty="0" smtClean="0"/>
              <a:t>"The file name of this page is: " + </a:t>
            </a:r>
            <a:r>
              <a:rPr lang="en-US" sz="2400" dirty="0" err="1" smtClean="0"/>
              <a:t>fileName</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i="1" dirty="0" smtClean="0"/>
              <a:t>The Math Object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Math Object</a:t>
            </a:r>
            <a:endParaRPr lang="en-US" dirty="0"/>
          </a:p>
        </p:txBody>
      </p:sp>
      <p:sp>
        <p:nvSpPr>
          <p:cNvPr id="3" name="Content Placeholder 2"/>
          <p:cNvSpPr>
            <a:spLocks noGrp="1"/>
          </p:cNvSpPr>
          <p:nvPr>
            <p:ph idx="1"/>
          </p:nvPr>
        </p:nvSpPr>
        <p:spPr/>
        <p:txBody>
          <a:bodyPr>
            <a:normAutofit lnSpcReduction="10000"/>
          </a:bodyPr>
          <a:lstStyle/>
          <a:p>
            <a:r>
              <a:rPr lang="en-US" dirty="0" smtClean="0"/>
              <a:t>The Math object provides a number of useful mathematical functions and number manipulation methods.</a:t>
            </a:r>
          </a:p>
          <a:p>
            <a:r>
              <a:rPr lang="en-US" dirty="0" smtClean="0"/>
              <a:t>The Math object is a little unusual in that JavaScript automatically creates it for you. There’s no need to declare a variable as a Math object or define a new Math object before being able to use it, making it a little bit easier to use.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abs() Method</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smtClean="0">
                <a:solidFill>
                  <a:srgbClr val="FF0000"/>
                </a:solidFill>
              </a:rPr>
              <a:t>abs() </a:t>
            </a:r>
            <a:r>
              <a:rPr lang="en-US" dirty="0" smtClean="0"/>
              <a:t>method returns the </a:t>
            </a:r>
            <a:r>
              <a:rPr lang="en-US" dirty="0" smtClean="0">
                <a:solidFill>
                  <a:srgbClr val="FF0000"/>
                </a:solidFill>
              </a:rPr>
              <a:t>absolute value </a:t>
            </a:r>
            <a:r>
              <a:rPr lang="en-US" dirty="0" smtClean="0"/>
              <a:t>of the number passed as its parameter. Essentially, this means that it returns the positive value of the number. So -1 is returned as 1, -4 as 4, and so on.</a:t>
            </a:r>
          </a:p>
          <a:p>
            <a:r>
              <a:rPr lang="en-US" dirty="0" smtClean="0"/>
              <a:t>For example, the following code would write the number 101 to the page.</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myNumber</a:t>
            </a:r>
            <a:r>
              <a:rPr lang="en-US" dirty="0" smtClean="0">
                <a:solidFill>
                  <a:srgbClr val="FF0000"/>
                </a:solidFill>
              </a:rPr>
              <a:t> = -101;</a:t>
            </a:r>
          </a:p>
          <a:p>
            <a:pPr>
              <a:buNone/>
            </a:pPr>
            <a:r>
              <a:rPr lang="en-US" dirty="0" err="1" smtClean="0">
                <a:solidFill>
                  <a:srgbClr val="FF0000"/>
                </a:solidFill>
              </a:rPr>
              <a:t>document.write</a:t>
            </a:r>
            <a:r>
              <a:rPr lang="en-US" dirty="0" smtClean="0">
                <a:solidFill>
                  <a:srgbClr val="FF0000"/>
                </a:solidFill>
              </a:rPr>
              <a:t>(Math.abs(</a:t>
            </a:r>
            <a:r>
              <a:rPr lang="en-US" dirty="0" err="1" smtClean="0">
                <a:solidFill>
                  <a:srgbClr val="FF0000"/>
                </a:solidFill>
              </a:rPr>
              <a:t>myNumber</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ceil()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solidFill>
                  <a:srgbClr val="FF0000"/>
                </a:solidFill>
              </a:rPr>
              <a:t>ceil() </a:t>
            </a:r>
            <a:r>
              <a:rPr lang="en-US" dirty="0" smtClean="0"/>
              <a:t>method always </a:t>
            </a:r>
            <a:r>
              <a:rPr lang="en-US" dirty="0" smtClean="0">
                <a:solidFill>
                  <a:srgbClr val="FF0000"/>
                </a:solidFill>
              </a:rPr>
              <a:t>rounds a number up to the next largest whole number </a:t>
            </a:r>
            <a:r>
              <a:rPr lang="en-US" dirty="0" smtClean="0"/>
              <a:t>or integer. So 10.01 becomes 11, and –9.99 becomes –9 (because –9 is greater than –10). The ceil() method has just one parameter, namely the number you want rounded up.</a:t>
            </a:r>
          </a:p>
          <a:p>
            <a:r>
              <a:rPr lang="en-US" dirty="0" smtClean="0"/>
              <a:t>Using ceil() is different from using the </a:t>
            </a:r>
            <a:r>
              <a:rPr lang="en-US" dirty="0" err="1" smtClean="0"/>
              <a:t>parseInt</a:t>
            </a:r>
            <a:r>
              <a:rPr lang="en-US" dirty="0" smtClean="0"/>
              <a:t>() function because </a:t>
            </a:r>
            <a:r>
              <a:rPr lang="en-US" dirty="0" err="1" smtClean="0"/>
              <a:t>parseInt</a:t>
            </a:r>
            <a:r>
              <a:rPr lang="en-US" dirty="0" smtClean="0"/>
              <a:t>() simply chops off any numbers after the decimal point to leave a whole number, whereas ceil() rounds the number up.</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r>
              <a:rPr lang="en-US" dirty="0" smtClean="0"/>
              <a:t>For example, the following code writes two lines in the page, the first containing the number 102 and the second containing the number 101:</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myNumber</a:t>
            </a:r>
            <a:r>
              <a:rPr lang="en-US" dirty="0" smtClean="0">
                <a:solidFill>
                  <a:srgbClr val="FF0000"/>
                </a:solidFill>
              </a:rPr>
              <a:t> = 101.01;</a:t>
            </a:r>
          </a:p>
          <a:p>
            <a:pPr>
              <a:buNone/>
            </a:pPr>
            <a:r>
              <a:rPr lang="en-US" dirty="0" err="1" smtClean="0">
                <a:solidFill>
                  <a:srgbClr val="FF0000"/>
                </a:solidFill>
              </a:rPr>
              <a:t>document.write</a:t>
            </a:r>
            <a:r>
              <a:rPr lang="en-US" dirty="0" smtClean="0">
                <a:solidFill>
                  <a:srgbClr val="FF0000"/>
                </a:solidFill>
              </a:rPr>
              <a:t>(</a:t>
            </a:r>
            <a:r>
              <a:rPr lang="en-US" dirty="0" err="1" smtClean="0">
                <a:solidFill>
                  <a:srgbClr val="FF0000"/>
                </a:solidFill>
              </a:rPr>
              <a:t>Math.ceil</a:t>
            </a:r>
            <a:r>
              <a:rPr lang="en-US" dirty="0" smtClean="0">
                <a:solidFill>
                  <a:srgbClr val="FF0000"/>
                </a:solidFill>
              </a:rPr>
              <a:t>(</a:t>
            </a:r>
            <a:r>
              <a:rPr lang="en-US" dirty="0" err="1" smtClean="0">
                <a:solidFill>
                  <a:srgbClr val="FF0000"/>
                </a:solidFill>
              </a:rPr>
              <a:t>myNumber</a:t>
            </a:r>
            <a:r>
              <a:rPr lang="en-US" dirty="0" smtClean="0">
                <a:solidFill>
                  <a:srgbClr val="FF0000"/>
                </a:solidFill>
              </a:rPr>
              <a:t>) + "&lt;BR&gt;");</a:t>
            </a:r>
          </a:p>
          <a:p>
            <a:pPr>
              <a:buNone/>
            </a:pPr>
            <a:r>
              <a:rPr lang="en-US" dirty="0" err="1" smtClean="0">
                <a:solidFill>
                  <a:srgbClr val="FF0000"/>
                </a:solidFill>
              </a:rPr>
              <a:t>document.write</a:t>
            </a:r>
            <a:r>
              <a:rPr lang="en-US" dirty="0" smtClean="0">
                <a:solidFill>
                  <a:srgbClr val="FF0000"/>
                </a:solidFill>
              </a:rPr>
              <a:t>(</a:t>
            </a:r>
            <a:r>
              <a:rPr lang="en-US" dirty="0" err="1" smtClean="0">
                <a:solidFill>
                  <a:srgbClr val="FF0000"/>
                </a:solidFill>
              </a:rPr>
              <a:t>parseInt</a:t>
            </a:r>
            <a:r>
              <a:rPr lang="en-US" dirty="0" smtClean="0">
                <a:solidFill>
                  <a:srgbClr val="FF0000"/>
                </a:solidFill>
              </a:rPr>
              <a:t>(</a:t>
            </a:r>
            <a:r>
              <a:rPr lang="en-US" dirty="0" err="1" smtClean="0">
                <a:solidFill>
                  <a:srgbClr val="FF0000"/>
                </a:solidFill>
              </a:rPr>
              <a:t>myNumber</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 the length of a string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Use </a:t>
            </a:r>
            <a:r>
              <a:rPr lang="en-US" dirty="0"/>
              <a:t>the </a:t>
            </a:r>
            <a:r>
              <a:rPr lang="en-US" dirty="0">
                <a:solidFill>
                  <a:srgbClr val="FF0000"/>
                </a:solidFill>
              </a:rPr>
              <a:t>length</a:t>
            </a:r>
            <a:r>
              <a:rPr lang="en-US" dirty="0"/>
              <a:t> property to find the length of a string.</a:t>
            </a:r>
          </a:p>
          <a:p>
            <a:pPr>
              <a:buNone/>
            </a:pPr>
            <a:r>
              <a:rPr lang="en-US" dirty="0"/>
              <a:t>&lt;html&gt;</a:t>
            </a:r>
          </a:p>
          <a:p>
            <a:pPr>
              <a:buNone/>
            </a:pPr>
            <a:r>
              <a:rPr lang="en-US" dirty="0"/>
              <a:t>&lt;body&gt;</a:t>
            </a:r>
          </a:p>
          <a:p>
            <a:pPr>
              <a:buNone/>
            </a:pPr>
            <a:r>
              <a:rPr lang="en-US" dirty="0"/>
              <a:t>&lt;script type</a:t>
            </a:r>
            <a:r>
              <a:rPr lang="en-US" dirty="0" smtClean="0"/>
              <a:t>="text/</a:t>
            </a:r>
            <a:r>
              <a:rPr lang="en-US" dirty="0" err="1" smtClean="0"/>
              <a:t>javascript</a:t>
            </a:r>
            <a:r>
              <a:rPr lang="en-US" dirty="0" smtClean="0"/>
              <a:t>"&gt;</a:t>
            </a:r>
            <a:endParaRPr lang="en-US" dirty="0"/>
          </a:p>
          <a:p>
            <a:pPr>
              <a:buNone/>
            </a:pPr>
            <a:r>
              <a:rPr lang="en-US" dirty="0" err="1"/>
              <a:t>var</a:t>
            </a:r>
            <a:r>
              <a:rPr lang="en-US" dirty="0"/>
              <a:t> txt</a:t>
            </a:r>
            <a:r>
              <a:rPr lang="en-US" dirty="0" smtClean="0"/>
              <a:t>="Hello BCA-3!";</a:t>
            </a:r>
            <a:endParaRPr lang="en-US" dirty="0"/>
          </a:p>
          <a:p>
            <a:pPr>
              <a:buNone/>
            </a:pPr>
            <a:r>
              <a:rPr lang="en-US" dirty="0" err="1"/>
              <a:t>document.write</a:t>
            </a:r>
            <a:r>
              <a:rPr lang="en-US" dirty="0"/>
              <a:t>(</a:t>
            </a:r>
            <a:r>
              <a:rPr lang="en-US" dirty="0" err="1"/>
              <a:t>txt.length</a:t>
            </a:r>
            <a:r>
              <a:rPr lang="en-US" dirty="0"/>
              <a:t>);</a:t>
            </a:r>
          </a:p>
          <a:p>
            <a:pPr>
              <a:buNone/>
            </a:pPr>
            <a:r>
              <a:rPr lang="en-US" dirty="0"/>
              <a:t>&lt;/script&gt;</a:t>
            </a:r>
          </a:p>
          <a:p>
            <a:pPr>
              <a:buNone/>
            </a:pPr>
            <a:r>
              <a:rPr lang="en-US" dirty="0"/>
              <a:t>&lt;/body&gt;</a:t>
            </a:r>
          </a:p>
          <a:p>
            <a:pPr>
              <a:buNone/>
            </a:pPr>
            <a:r>
              <a:rPr lang="en-US" dirty="0"/>
              <a:t>&lt;/html&gt;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floor() Method</a:t>
            </a:r>
            <a:endParaRPr lang="en-US" dirty="0"/>
          </a:p>
        </p:txBody>
      </p:sp>
      <p:sp>
        <p:nvSpPr>
          <p:cNvPr id="3" name="Content Placeholder 2"/>
          <p:cNvSpPr>
            <a:spLocks noGrp="1"/>
          </p:cNvSpPr>
          <p:nvPr>
            <p:ph idx="1"/>
          </p:nvPr>
        </p:nvSpPr>
        <p:spPr/>
        <p:txBody>
          <a:bodyPr/>
          <a:lstStyle/>
          <a:p>
            <a:r>
              <a:rPr lang="en-US" dirty="0" smtClean="0"/>
              <a:t>Like the ceil() method, the </a:t>
            </a:r>
            <a:r>
              <a:rPr lang="en-US" dirty="0" smtClean="0">
                <a:solidFill>
                  <a:srgbClr val="FF0000"/>
                </a:solidFill>
              </a:rPr>
              <a:t>floor() </a:t>
            </a:r>
            <a:r>
              <a:rPr lang="en-US" dirty="0" smtClean="0"/>
              <a:t>method removes any numbers after the decimal point, and returns a whole number or integer. </a:t>
            </a:r>
          </a:p>
          <a:p>
            <a:r>
              <a:rPr lang="en-US" dirty="0" smtClean="0"/>
              <a:t>The difference is that </a:t>
            </a:r>
            <a:r>
              <a:rPr lang="en-US" dirty="0" smtClean="0">
                <a:solidFill>
                  <a:srgbClr val="FF0000"/>
                </a:solidFill>
              </a:rPr>
              <a:t>floor() always rounds the number down</a:t>
            </a:r>
            <a:r>
              <a:rPr lang="en-US" dirty="0" smtClean="0"/>
              <a:t>. So if you pass 10.01 you will be returned 10, and if you pass –9.99 you will see –10 returned.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round() Method</a:t>
            </a:r>
            <a:endParaRPr lang="en-US" dirty="0"/>
          </a:p>
        </p:txBody>
      </p:sp>
      <p:sp>
        <p:nvSpPr>
          <p:cNvPr id="3" name="Content Placeholder 2"/>
          <p:cNvSpPr>
            <a:spLocks noGrp="1"/>
          </p:cNvSpPr>
          <p:nvPr>
            <p:ph idx="1"/>
          </p:nvPr>
        </p:nvSpPr>
        <p:spPr>
          <a:xfrm>
            <a:off x="228600" y="1600200"/>
            <a:ext cx="8686800" cy="4525963"/>
          </a:xfrm>
        </p:spPr>
        <p:txBody>
          <a:bodyPr>
            <a:normAutofit fontScale="85000" lnSpcReduction="10000"/>
          </a:bodyPr>
          <a:lstStyle/>
          <a:p>
            <a:r>
              <a:rPr lang="en-US" dirty="0" smtClean="0"/>
              <a:t>The </a:t>
            </a:r>
            <a:r>
              <a:rPr lang="en-US" dirty="0" smtClean="0">
                <a:solidFill>
                  <a:srgbClr val="FF0000"/>
                </a:solidFill>
              </a:rPr>
              <a:t>round() </a:t>
            </a:r>
            <a:r>
              <a:rPr lang="en-US" dirty="0" smtClean="0"/>
              <a:t>method is very similar to ceil() and floor(), except that instead of always rounding up or always rounding down, </a:t>
            </a:r>
            <a:r>
              <a:rPr lang="en-US" dirty="0" smtClean="0">
                <a:solidFill>
                  <a:srgbClr val="FF0000"/>
                </a:solidFill>
              </a:rPr>
              <a:t>it rounds up only if the decimal part is .5 or greater, and rounds down otherwise</a:t>
            </a:r>
            <a:r>
              <a:rPr lang="en-US" dirty="0" smtClean="0"/>
              <a:t>.</a:t>
            </a:r>
          </a:p>
          <a:p>
            <a:r>
              <a:rPr lang="en-US" dirty="0" smtClean="0"/>
              <a:t>For example:</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myNumber</a:t>
            </a:r>
            <a:r>
              <a:rPr lang="en-US" dirty="0" smtClean="0">
                <a:solidFill>
                  <a:srgbClr val="FF0000"/>
                </a:solidFill>
              </a:rPr>
              <a:t> = 44.5;</a:t>
            </a:r>
          </a:p>
          <a:p>
            <a:pPr>
              <a:buNone/>
            </a:pPr>
            <a:r>
              <a:rPr lang="en-US" dirty="0" err="1" smtClean="0">
                <a:solidFill>
                  <a:srgbClr val="FF0000"/>
                </a:solidFill>
              </a:rPr>
              <a:t>document.write</a:t>
            </a:r>
            <a:r>
              <a:rPr lang="en-US" dirty="0" smtClean="0">
                <a:solidFill>
                  <a:srgbClr val="FF0000"/>
                </a:solidFill>
              </a:rPr>
              <a:t>(</a:t>
            </a:r>
            <a:r>
              <a:rPr lang="en-US" dirty="0" err="1" smtClean="0">
                <a:solidFill>
                  <a:srgbClr val="FF0000"/>
                </a:solidFill>
              </a:rPr>
              <a:t>Math.round</a:t>
            </a:r>
            <a:r>
              <a:rPr lang="en-US" dirty="0" smtClean="0">
                <a:solidFill>
                  <a:srgbClr val="FF0000"/>
                </a:solidFill>
              </a:rPr>
              <a:t>(</a:t>
            </a:r>
            <a:r>
              <a:rPr lang="en-US" dirty="0" err="1" smtClean="0">
                <a:solidFill>
                  <a:srgbClr val="FF0000"/>
                </a:solidFill>
              </a:rPr>
              <a:t>myNumber</a:t>
            </a:r>
            <a:r>
              <a:rPr lang="en-US" dirty="0" smtClean="0">
                <a:solidFill>
                  <a:srgbClr val="FF0000"/>
                </a:solidFill>
              </a:rPr>
              <a:t>) + "&lt;BR&gt;");</a:t>
            </a:r>
          </a:p>
          <a:p>
            <a:pPr>
              <a:buNone/>
            </a:pPr>
            <a:r>
              <a:rPr lang="en-US" dirty="0" err="1" smtClean="0">
                <a:solidFill>
                  <a:srgbClr val="FF0000"/>
                </a:solidFill>
              </a:rPr>
              <a:t>myNumber</a:t>
            </a:r>
            <a:r>
              <a:rPr lang="en-US" dirty="0" smtClean="0">
                <a:solidFill>
                  <a:srgbClr val="FF0000"/>
                </a:solidFill>
              </a:rPr>
              <a:t> = 44.49;</a:t>
            </a:r>
          </a:p>
          <a:p>
            <a:pPr>
              <a:buNone/>
            </a:pPr>
            <a:r>
              <a:rPr lang="en-US" dirty="0" err="1" smtClean="0">
                <a:solidFill>
                  <a:srgbClr val="FF0000"/>
                </a:solidFill>
              </a:rPr>
              <a:t>document.write</a:t>
            </a:r>
            <a:r>
              <a:rPr lang="en-US" dirty="0" smtClean="0">
                <a:solidFill>
                  <a:srgbClr val="FF0000"/>
                </a:solidFill>
              </a:rPr>
              <a:t>(</a:t>
            </a:r>
            <a:r>
              <a:rPr lang="en-US" dirty="0" err="1" smtClean="0">
                <a:solidFill>
                  <a:srgbClr val="FF0000"/>
                </a:solidFill>
              </a:rPr>
              <a:t>Math.round</a:t>
            </a:r>
            <a:r>
              <a:rPr lang="en-US" dirty="0" smtClean="0">
                <a:solidFill>
                  <a:srgbClr val="FF0000"/>
                </a:solidFill>
              </a:rPr>
              <a:t>(</a:t>
            </a:r>
            <a:r>
              <a:rPr lang="en-US" dirty="0" err="1" smtClean="0">
                <a:solidFill>
                  <a:srgbClr val="FF0000"/>
                </a:solidFill>
              </a:rPr>
              <a:t>myNumber</a:t>
            </a:r>
            <a:r>
              <a:rPr lang="en-US" dirty="0" smtClean="0">
                <a:solidFill>
                  <a:srgbClr val="FF0000"/>
                </a:solidFill>
              </a:rPr>
              <a:t>));</a:t>
            </a:r>
          </a:p>
          <a:p>
            <a:pPr>
              <a:buNone/>
            </a:pPr>
            <a:r>
              <a:rPr lang="en-US" dirty="0" smtClean="0"/>
              <a:t>This code would write the numbers 45 and 44 to the page.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Rounding Methods</a:t>
            </a:r>
            <a:endParaRPr lang="en-US" dirty="0"/>
          </a:p>
        </p:txBody>
      </p:sp>
      <p:graphicFrame>
        <p:nvGraphicFramePr>
          <p:cNvPr id="4" name="Content Placeholder 3"/>
          <p:cNvGraphicFramePr>
            <a:graphicFrameLocks noGrp="1"/>
          </p:cNvGraphicFramePr>
          <p:nvPr>
            <p:ph idx="1"/>
          </p:nvPr>
        </p:nvGraphicFramePr>
        <p:xfrm>
          <a:off x="457200" y="1447800"/>
          <a:ext cx="8229600" cy="5225144"/>
        </p:xfrm>
        <a:graphic>
          <a:graphicData uri="http://schemas.openxmlformats.org/drawingml/2006/table">
            <a:tbl>
              <a:tblPr firstRow="1" bandRow="1">
                <a:tableStyleId>{5C22544A-7EE6-4342-B048-85BDC9FD1C3A}</a:tableStyleId>
              </a:tblPr>
              <a:tblGrid>
                <a:gridCol w="1219200"/>
                <a:gridCol w="1447800"/>
                <a:gridCol w="1600200"/>
                <a:gridCol w="1905000"/>
                <a:gridCol w="2057400"/>
              </a:tblGrid>
              <a:tr h="653143">
                <a:tc>
                  <a:txBody>
                    <a:bodyPr/>
                    <a:lstStyle/>
                    <a:p>
                      <a:r>
                        <a:rPr lang="en-US" sz="1800" b="1" kern="1200" baseline="0" dirty="0" smtClean="0">
                          <a:solidFill>
                            <a:schemeClr val="lt1"/>
                          </a:solidFill>
                          <a:latin typeface="+mn-lt"/>
                          <a:ea typeface="+mn-ea"/>
                          <a:cs typeface="+mn-cs"/>
                        </a:rPr>
                        <a:t>Parameter</a:t>
                      </a:r>
                      <a:endParaRPr lang="en-US" dirty="0"/>
                    </a:p>
                  </a:txBody>
                  <a:tcPr/>
                </a:tc>
                <a:tc>
                  <a:txBody>
                    <a:bodyPr/>
                    <a:lstStyle/>
                    <a:p>
                      <a:r>
                        <a:rPr lang="en-US" sz="1800" b="1" kern="1200" baseline="0" dirty="0" smtClean="0">
                          <a:solidFill>
                            <a:schemeClr val="lt1"/>
                          </a:solidFill>
                          <a:latin typeface="+mn-lt"/>
                          <a:ea typeface="+mn-ea"/>
                          <a:cs typeface="+mn-cs"/>
                        </a:rPr>
                        <a:t>ceil() returns</a:t>
                      </a:r>
                      <a:endParaRPr lang="en-US" dirty="0"/>
                    </a:p>
                  </a:txBody>
                  <a:tcPr/>
                </a:tc>
                <a:tc>
                  <a:txBody>
                    <a:bodyPr/>
                    <a:lstStyle/>
                    <a:p>
                      <a:r>
                        <a:rPr lang="en-US" sz="1800" b="1" kern="1200" baseline="0" dirty="0" smtClean="0">
                          <a:solidFill>
                            <a:schemeClr val="lt1"/>
                          </a:solidFill>
                          <a:latin typeface="+mn-lt"/>
                          <a:ea typeface="+mn-ea"/>
                          <a:cs typeface="+mn-cs"/>
                        </a:rPr>
                        <a:t>floor() returns</a:t>
                      </a:r>
                      <a:endParaRPr lang="en-US" dirty="0"/>
                    </a:p>
                  </a:txBody>
                  <a:tcPr/>
                </a:tc>
                <a:tc>
                  <a:txBody>
                    <a:bodyPr/>
                    <a:lstStyle/>
                    <a:p>
                      <a:r>
                        <a:rPr lang="en-US" sz="1800" b="1" kern="1200" baseline="0" dirty="0" smtClean="0">
                          <a:solidFill>
                            <a:schemeClr val="lt1"/>
                          </a:solidFill>
                          <a:latin typeface="+mn-lt"/>
                          <a:ea typeface="+mn-ea"/>
                          <a:cs typeface="+mn-cs"/>
                        </a:rPr>
                        <a:t>round() returns</a:t>
                      </a:r>
                      <a:endParaRPr lang="en-US" dirty="0"/>
                    </a:p>
                  </a:txBody>
                  <a:tcPr/>
                </a:tc>
                <a:tc>
                  <a:txBody>
                    <a:bodyPr/>
                    <a:lstStyle/>
                    <a:p>
                      <a:r>
                        <a:rPr lang="en-US" sz="1800" b="1" kern="1200" baseline="0" dirty="0" err="1" smtClean="0">
                          <a:solidFill>
                            <a:schemeClr val="lt1"/>
                          </a:solidFill>
                          <a:latin typeface="+mn-lt"/>
                          <a:ea typeface="+mn-ea"/>
                          <a:cs typeface="+mn-cs"/>
                        </a:rPr>
                        <a:t>parseInt</a:t>
                      </a:r>
                      <a:r>
                        <a:rPr lang="en-US" sz="1800" b="1" kern="1200" baseline="0" dirty="0" smtClean="0">
                          <a:solidFill>
                            <a:schemeClr val="lt1"/>
                          </a:solidFill>
                          <a:latin typeface="+mn-lt"/>
                          <a:ea typeface="+mn-ea"/>
                          <a:cs typeface="+mn-cs"/>
                        </a:rPr>
                        <a:t>() returns</a:t>
                      </a:r>
                      <a:endParaRPr lang="en-US" dirty="0"/>
                    </a:p>
                  </a:txBody>
                  <a:tcPr/>
                </a:tc>
              </a:tr>
              <a:tr h="653143">
                <a:tc>
                  <a:txBody>
                    <a:bodyPr/>
                    <a:lstStyle/>
                    <a:p>
                      <a:pPr algn="ctr"/>
                      <a:r>
                        <a:rPr lang="en-US" b="1" dirty="0" smtClean="0"/>
                        <a:t>10.25</a:t>
                      </a:r>
                    </a:p>
                    <a:p>
                      <a:pPr algn="ct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10</a:t>
                      </a:r>
                      <a:endParaRPr lang="en-US" b="1" dirty="0"/>
                    </a:p>
                  </a:txBody>
                  <a:tcPr/>
                </a:tc>
              </a:tr>
              <a:tr h="653143">
                <a:tc>
                  <a:txBody>
                    <a:bodyPr/>
                    <a:lstStyle/>
                    <a:p>
                      <a:pPr algn="ctr"/>
                      <a:r>
                        <a:rPr lang="en-US" b="1" dirty="0" smtClean="0"/>
                        <a:t>10.75</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r>
              <a:tr h="653143">
                <a:tc>
                  <a:txBody>
                    <a:bodyPr/>
                    <a:lstStyle/>
                    <a:p>
                      <a:pPr algn="ctr"/>
                      <a:r>
                        <a:rPr lang="en-US" b="1" dirty="0" smtClean="0"/>
                        <a:t>10.5</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r>
              <a:tr h="653143">
                <a:tc>
                  <a:txBody>
                    <a:bodyPr/>
                    <a:lstStyle/>
                    <a:p>
                      <a:pPr algn="ctr"/>
                      <a:r>
                        <a:rPr lang="en-US" b="1" dirty="0" smtClean="0"/>
                        <a:t>-10.25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-10</a:t>
                      </a:r>
                      <a:endParaRPr lang="en-US" b="1" dirty="0"/>
                    </a:p>
                  </a:txBody>
                  <a:tcPr/>
                </a:tc>
              </a:tr>
              <a:tr h="653143">
                <a:tc>
                  <a:txBody>
                    <a:bodyPr/>
                    <a:lstStyle/>
                    <a:p>
                      <a:pPr algn="ctr"/>
                      <a:r>
                        <a:rPr lang="en-US" b="1" dirty="0" smtClean="0"/>
                        <a:t>-10.75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r>
              <a:tr h="653143">
                <a:tc>
                  <a:txBody>
                    <a:bodyPr/>
                    <a:lstStyle/>
                    <a:p>
                      <a:pPr algn="ctr"/>
                      <a:r>
                        <a:rPr lang="en-US" b="1" dirty="0" smtClean="0"/>
                        <a:t>-10.5</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-10</a:t>
                      </a:r>
                      <a:endParaRPr lang="en-US" b="1" dirty="0"/>
                    </a:p>
                  </a:txBody>
                  <a:tcPr/>
                </a:tc>
              </a:tr>
              <a:tr h="653143">
                <a:tc gridSpan="5">
                  <a:txBody>
                    <a:bodyPr/>
                    <a:lstStyle/>
                    <a:p>
                      <a:r>
                        <a:rPr lang="en-US" sz="1800" i="1" kern="1200" baseline="0" dirty="0" smtClean="0">
                          <a:solidFill>
                            <a:schemeClr val="dk1"/>
                          </a:solidFill>
                          <a:latin typeface="+mn-lt"/>
                          <a:ea typeface="+mn-ea"/>
                          <a:cs typeface="+mn-cs"/>
                        </a:rPr>
                        <a:t>Remember that </a:t>
                      </a:r>
                      <a:r>
                        <a:rPr lang="en-US" sz="1800" b="1" i="1" kern="1200" baseline="0" dirty="0" err="1" smtClean="0">
                          <a:solidFill>
                            <a:schemeClr val="dk1"/>
                          </a:solidFill>
                          <a:latin typeface="+mn-lt"/>
                          <a:ea typeface="+mn-ea"/>
                          <a:cs typeface="+mn-cs"/>
                        </a:rPr>
                        <a:t>parseInt</a:t>
                      </a:r>
                      <a:r>
                        <a:rPr lang="en-US" sz="1800" b="1" i="1" kern="1200" baseline="0" dirty="0" smtClean="0">
                          <a:solidFill>
                            <a:schemeClr val="dk1"/>
                          </a:solidFill>
                          <a:latin typeface="+mn-lt"/>
                          <a:ea typeface="+mn-ea"/>
                          <a:cs typeface="+mn-cs"/>
                        </a:rPr>
                        <a:t>() </a:t>
                      </a:r>
                      <a:r>
                        <a:rPr lang="en-US" sz="1800" i="1" kern="1200" baseline="0" dirty="0" smtClean="0">
                          <a:solidFill>
                            <a:schemeClr val="dk1"/>
                          </a:solidFill>
                          <a:latin typeface="+mn-lt"/>
                          <a:ea typeface="+mn-ea"/>
                          <a:cs typeface="+mn-cs"/>
                        </a:rPr>
                        <a:t>is a native JavaScript function and not a method of the Math object, like the other methods presented in this table.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JavaScript’s Rounding Functions Results Calculator</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a:buNone/>
            </a:pPr>
            <a:r>
              <a:rPr lang="en-US" dirty="0" smtClean="0"/>
              <a:t>&lt;html&gt;</a:t>
            </a:r>
          </a:p>
          <a:p>
            <a:pPr>
              <a:buNone/>
            </a:pPr>
            <a:r>
              <a:rPr lang="en-US" dirty="0" smtClean="0"/>
              <a:t>&lt;body&gt;</a:t>
            </a:r>
          </a:p>
          <a:p>
            <a:pPr>
              <a:buNone/>
            </a:pPr>
            <a:r>
              <a:rPr lang="en-US" dirty="0" smtClean="0"/>
              <a:t>&lt;script language="JavaScript"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myNumber</a:t>
            </a:r>
            <a:r>
              <a:rPr lang="en-US" dirty="0" smtClean="0"/>
              <a:t> = prompt("Enter the number to be rounded","");</a:t>
            </a:r>
          </a:p>
          <a:p>
            <a:pPr>
              <a:buNone/>
            </a:pPr>
            <a:r>
              <a:rPr lang="en-US" dirty="0" err="1" smtClean="0"/>
              <a:t>document.write</a:t>
            </a:r>
            <a:r>
              <a:rPr lang="en-US" dirty="0" smtClean="0"/>
              <a:t>("&lt;h3&gt;The number you entered was " + </a:t>
            </a:r>
            <a:r>
              <a:rPr lang="en-US" dirty="0" err="1" smtClean="0"/>
              <a:t>myNumber</a:t>
            </a:r>
            <a:r>
              <a:rPr lang="en-US" dirty="0" smtClean="0"/>
              <a:t> + "&lt;/h3&gt;&lt;</a:t>
            </a:r>
            <a:r>
              <a:rPr lang="en-US" dirty="0" err="1" smtClean="0"/>
              <a:t>br</a:t>
            </a:r>
            <a:r>
              <a:rPr lang="en-US" dirty="0" smtClean="0"/>
              <a:t>&gt;");</a:t>
            </a:r>
          </a:p>
          <a:p>
            <a:pPr>
              <a:buNone/>
            </a:pPr>
            <a:r>
              <a:rPr lang="en-US" dirty="0" err="1" smtClean="0"/>
              <a:t>document.write</a:t>
            </a:r>
            <a:r>
              <a:rPr lang="en-US" dirty="0" smtClean="0"/>
              <a:t>("&lt;p&gt;The rounding results for this number are&lt;/p&gt;");</a:t>
            </a:r>
          </a:p>
          <a:p>
            <a:pPr>
              <a:buNone/>
            </a:pPr>
            <a:r>
              <a:rPr lang="en-US" dirty="0" err="1" smtClean="0"/>
              <a:t>document.write</a:t>
            </a:r>
            <a:r>
              <a:rPr lang="en-US" dirty="0" smtClean="0"/>
              <a:t>("&lt;table width=150 border=1&gt;");</a:t>
            </a:r>
          </a:p>
          <a:p>
            <a:pPr>
              <a:buNone/>
            </a:pPr>
            <a:r>
              <a:rPr lang="en-US" dirty="0" err="1" smtClean="0"/>
              <a:t>document.write</a:t>
            </a:r>
            <a:r>
              <a:rPr lang="en-US" dirty="0" smtClean="0"/>
              <a:t>("&lt;</a:t>
            </a:r>
            <a:r>
              <a:rPr lang="en-US" dirty="0" err="1" smtClean="0"/>
              <a:t>tr</a:t>
            </a:r>
            <a:r>
              <a:rPr lang="en-US" dirty="0" smtClean="0"/>
              <a:t>&gt;&lt;</a:t>
            </a:r>
            <a:r>
              <a:rPr lang="en-US" dirty="0" err="1" smtClean="0"/>
              <a:t>th</a:t>
            </a:r>
            <a:r>
              <a:rPr lang="en-US" dirty="0" smtClean="0"/>
              <a:t>&gt;Method&lt;/</a:t>
            </a:r>
            <a:r>
              <a:rPr lang="en-US" dirty="0" err="1" smtClean="0"/>
              <a:t>th</a:t>
            </a:r>
            <a:r>
              <a:rPr lang="en-US" dirty="0" smtClean="0"/>
              <a:t>&gt;&lt;</a:t>
            </a:r>
            <a:r>
              <a:rPr lang="en-US" dirty="0" err="1" smtClean="0"/>
              <a:t>th</a:t>
            </a:r>
            <a:r>
              <a:rPr lang="en-US" dirty="0" smtClean="0"/>
              <a:t>&gt;Result&lt;/</a:t>
            </a:r>
            <a:r>
              <a:rPr lang="en-US" dirty="0" err="1" smtClean="0"/>
              <a:t>th</a:t>
            </a:r>
            <a:r>
              <a:rPr lang="en-US" dirty="0" smtClean="0"/>
              <a:t>&gt;&lt;/</a:t>
            </a:r>
            <a:r>
              <a:rPr lang="en-US" dirty="0" err="1" smtClean="0"/>
              <a:t>tr</a:t>
            </a:r>
            <a:r>
              <a:rPr lang="en-US" dirty="0" smtClean="0"/>
              <a:t>&gt;");</a:t>
            </a:r>
          </a:p>
          <a:p>
            <a:pPr>
              <a:buNone/>
            </a:pPr>
            <a:r>
              <a:rPr lang="en-US" dirty="0" err="1" smtClean="0"/>
              <a:t>document.write</a:t>
            </a:r>
            <a:r>
              <a:rPr lang="en-US" dirty="0" smtClean="0"/>
              <a:t>("&lt;</a:t>
            </a:r>
            <a:r>
              <a:rPr lang="en-US" dirty="0" err="1" smtClean="0"/>
              <a:t>tr</a:t>
            </a:r>
            <a:r>
              <a:rPr lang="en-US" dirty="0" smtClean="0"/>
              <a:t>&gt;&lt;td&gt;</a:t>
            </a:r>
            <a:r>
              <a:rPr lang="en-US" dirty="0" err="1" smtClean="0"/>
              <a:t>parseInt</a:t>
            </a:r>
            <a:r>
              <a:rPr lang="en-US" dirty="0" smtClean="0"/>
              <a:t>()&lt;/td&gt;&lt;td&gt;"+ </a:t>
            </a:r>
            <a:r>
              <a:rPr lang="en-US" b="1" dirty="0" err="1" smtClean="0"/>
              <a:t>parseInt</a:t>
            </a:r>
            <a:r>
              <a:rPr lang="en-US" dirty="0" smtClean="0"/>
              <a:t>(</a:t>
            </a:r>
            <a:r>
              <a:rPr lang="en-US" dirty="0" err="1" smtClean="0"/>
              <a:t>myNumber</a:t>
            </a:r>
            <a:r>
              <a:rPr lang="en-US" dirty="0" smtClean="0"/>
              <a:t>) +"&lt;/td&gt;&lt;/</a:t>
            </a:r>
            <a:r>
              <a:rPr lang="en-US" dirty="0" err="1" smtClean="0"/>
              <a:t>tr</a:t>
            </a:r>
            <a:r>
              <a:rPr lang="en-US" dirty="0" smtClean="0"/>
              <a:t>&gt;");</a:t>
            </a:r>
          </a:p>
          <a:p>
            <a:pPr>
              <a:buNone/>
            </a:pPr>
            <a:r>
              <a:rPr lang="en-US" dirty="0" err="1" smtClean="0"/>
              <a:t>document.write</a:t>
            </a:r>
            <a:r>
              <a:rPr lang="en-US" dirty="0" smtClean="0"/>
              <a:t>("&lt;</a:t>
            </a:r>
            <a:r>
              <a:rPr lang="en-US" dirty="0" err="1" smtClean="0"/>
              <a:t>tr</a:t>
            </a:r>
            <a:r>
              <a:rPr lang="en-US" dirty="0" smtClean="0"/>
              <a:t>&gt;&lt;td&gt;ceil()&lt;/td&gt;&lt;td&gt;" + </a:t>
            </a:r>
            <a:r>
              <a:rPr lang="en-US" b="1" dirty="0" err="1" smtClean="0"/>
              <a:t>Math.ceil</a:t>
            </a:r>
            <a:r>
              <a:rPr lang="en-US" dirty="0" smtClean="0"/>
              <a:t>(</a:t>
            </a:r>
            <a:r>
              <a:rPr lang="en-US" dirty="0" err="1" smtClean="0"/>
              <a:t>myNumber</a:t>
            </a:r>
            <a:r>
              <a:rPr lang="en-US" dirty="0" smtClean="0"/>
              <a:t>) + "&lt;/td&gt;&lt;/</a:t>
            </a:r>
            <a:r>
              <a:rPr lang="en-US" dirty="0" err="1" smtClean="0"/>
              <a:t>tr</a:t>
            </a:r>
            <a:r>
              <a:rPr lang="en-US" dirty="0" smtClean="0"/>
              <a:t>&gt;");</a:t>
            </a:r>
          </a:p>
          <a:p>
            <a:pPr>
              <a:buNone/>
            </a:pPr>
            <a:r>
              <a:rPr lang="en-US" dirty="0" err="1" smtClean="0"/>
              <a:t>document.write</a:t>
            </a:r>
            <a:r>
              <a:rPr lang="en-US" dirty="0" smtClean="0"/>
              <a:t>("&lt;</a:t>
            </a:r>
            <a:r>
              <a:rPr lang="en-US" dirty="0" err="1" smtClean="0"/>
              <a:t>tr</a:t>
            </a:r>
            <a:r>
              <a:rPr lang="en-US" dirty="0" smtClean="0"/>
              <a:t>&gt;&lt;td&gt;floor()&lt;/td&gt;&lt;td&gt;"+ </a:t>
            </a:r>
            <a:r>
              <a:rPr lang="en-US" b="1" dirty="0" err="1" smtClean="0"/>
              <a:t>Math.floor</a:t>
            </a:r>
            <a:r>
              <a:rPr lang="en-US" dirty="0" smtClean="0"/>
              <a:t>(</a:t>
            </a:r>
            <a:r>
              <a:rPr lang="en-US" dirty="0" err="1" smtClean="0"/>
              <a:t>myNumber</a:t>
            </a:r>
            <a:r>
              <a:rPr lang="en-US" dirty="0" smtClean="0"/>
              <a:t>) + "&lt;/td&gt;&lt;/</a:t>
            </a:r>
            <a:r>
              <a:rPr lang="en-US" dirty="0" err="1" smtClean="0"/>
              <a:t>tr</a:t>
            </a:r>
            <a:r>
              <a:rPr lang="en-US" dirty="0" smtClean="0"/>
              <a:t>&gt;");</a:t>
            </a:r>
          </a:p>
          <a:p>
            <a:pPr>
              <a:buNone/>
            </a:pPr>
            <a:r>
              <a:rPr lang="en-US" dirty="0" err="1" smtClean="0"/>
              <a:t>document.write</a:t>
            </a:r>
            <a:r>
              <a:rPr lang="en-US" dirty="0" smtClean="0"/>
              <a:t>("&lt;</a:t>
            </a:r>
            <a:r>
              <a:rPr lang="en-US" dirty="0" err="1" smtClean="0"/>
              <a:t>tr</a:t>
            </a:r>
            <a:r>
              <a:rPr lang="en-US" dirty="0" smtClean="0"/>
              <a:t>&gt;&lt;td&gt;round()&lt;/td&gt;&lt;td&gt;" + </a:t>
            </a:r>
            <a:r>
              <a:rPr lang="en-US" b="1" dirty="0" err="1" smtClean="0"/>
              <a:t>Math.round</a:t>
            </a:r>
            <a:r>
              <a:rPr lang="en-US" dirty="0" smtClean="0"/>
              <a:t>(</a:t>
            </a:r>
            <a:r>
              <a:rPr lang="en-US" dirty="0" err="1" smtClean="0"/>
              <a:t>myNumber</a:t>
            </a:r>
            <a:r>
              <a:rPr lang="en-US" dirty="0" smtClean="0"/>
              <a:t>) +"&lt;/td&gt;&lt;/</a:t>
            </a:r>
            <a:r>
              <a:rPr lang="en-US" dirty="0" err="1" smtClean="0"/>
              <a:t>tr</a:t>
            </a:r>
            <a:r>
              <a:rPr lang="en-US" dirty="0" smtClean="0"/>
              <a:t>&gt;");</a:t>
            </a:r>
          </a:p>
          <a:p>
            <a:pPr>
              <a:buNone/>
            </a:pPr>
            <a:r>
              <a:rPr lang="en-US" dirty="0" err="1" smtClean="0"/>
              <a:t>document.write</a:t>
            </a:r>
            <a:r>
              <a:rPr lang="en-US" dirty="0" smtClean="0"/>
              <a:t>("&lt;/table&gt;")</a:t>
            </a:r>
          </a:p>
          <a:p>
            <a:pPr>
              <a:buNone/>
            </a:pPr>
            <a:r>
              <a:rPr lang="en-US" dirty="0" smtClean="0"/>
              <a:t>&lt;/script&gt;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random() Method</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rgbClr val="FF0000"/>
                </a:solidFill>
              </a:rPr>
              <a:t>random() </a:t>
            </a:r>
            <a:r>
              <a:rPr lang="en-US" dirty="0" smtClean="0"/>
              <a:t>method </a:t>
            </a:r>
            <a:r>
              <a:rPr lang="en-US" dirty="0" smtClean="0">
                <a:solidFill>
                  <a:srgbClr val="FF0000"/>
                </a:solidFill>
              </a:rPr>
              <a:t>returns a random floating-point number in the range between 0 and 1</a:t>
            </a:r>
            <a:r>
              <a:rPr lang="en-US" dirty="0" smtClean="0"/>
              <a:t>, where 0 is included and 1 is not. This can be very useful for displaying random banner images or for writing a JavaScript game.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Let’s look at how you would mimic the roll of a single die. In the following page, 10 random numbers are written to the page. Click the browser’s Refresh button to get another set of random numbers.</a:t>
            </a:r>
          </a:p>
          <a:p>
            <a:pPr>
              <a:buNone/>
            </a:pPr>
            <a:r>
              <a:rPr lang="en-US" dirty="0" smtClean="0">
                <a:solidFill>
                  <a:srgbClr val="FF0000"/>
                </a:solidFill>
              </a:rPr>
              <a:t>&lt;html&gt;</a:t>
            </a:r>
          </a:p>
          <a:p>
            <a:pPr>
              <a:buNone/>
            </a:pPr>
            <a:r>
              <a:rPr lang="en-US" dirty="0" smtClean="0">
                <a:solidFill>
                  <a:srgbClr val="FF0000"/>
                </a:solidFill>
              </a:rPr>
              <a:t>&lt;body&gt;</a:t>
            </a:r>
          </a:p>
          <a:p>
            <a:pPr>
              <a:buNone/>
            </a:pPr>
            <a:r>
              <a:rPr lang="en-US" dirty="0" smtClean="0">
                <a:solidFill>
                  <a:srgbClr val="FF0000"/>
                </a:solidFill>
              </a:rPr>
              <a:t>&lt;script language="JavaScript" type="text/</a:t>
            </a:r>
            <a:r>
              <a:rPr lang="en-US" dirty="0" err="1" smtClean="0">
                <a:solidFill>
                  <a:srgbClr val="FF0000"/>
                </a:solidFill>
              </a:rPr>
              <a:t>javascript</a:t>
            </a:r>
            <a:r>
              <a:rPr lang="en-US" dirty="0" smtClean="0">
                <a:solidFill>
                  <a:srgbClr val="FF0000"/>
                </a:solidFill>
              </a:rPr>
              <a:t>"&gt;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throwCount</a:t>
            </a:r>
            <a:r>
              <a:rPr lang="en-US" dirty="0" smtClean="0">
                <a:solidFill>
                  <a:srgbClr val="FF0000"/>
                </a:solidFill>
              </a:rPr>
              <a: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diceThrow</a:t>
            </a:r>
            <a:r>
              <a:rPr lang="en-US" dirty="0" smtClean="0">
                <a:solidFill>
                  <a:srgbClr val="FF0000"/>
                </a:solidFill>
              </a:rPr>
              <a:t>;</a:t>
            </a:r>
          </a:p>
          <a:p>
            <a:pPr>
              <a:buNone/>
            </a:pPr>
            <a:r>
              <a:rPr lang="en-US" dirty="0" smtClean="0">
                <a:solidFill>
                  <a:srgbClr val="FF0000"/>
                </a:solidFill>
              </a:rPr>
              <a:t>for (</a:t>
            </a:r>
            <a:r>
              <a:rPr lang="en-US" dirty="0" err="1" smtClean="0">
                <a:solidFill>
                  <a:srgbClr val="FF0000"/>
                </a:solidFill>
              </a:rPr>
              <a:t>throwCount</a:t>
            </a:r>
            <a:r>
              <a:rPr lang="en-US" dirty="0" smtClean="0">
                <a:solidFill>
                  <a:srgbClr val="FF0000"/>
                </a:solidFill>
              </a:rPr>
              <a:t> = 0; </a:t>
            </a:r>
            <a:r>
              <a:rPr lang="en-US" dirty="0" err="1" smtClean="0">
                <a:solidFill>
                  <a:srgbClr val="FF0000"/>
                </a:solidFill>
              </a:rPr>
              <a:t>throwCount</a:t>
            </a:r>
            <a:r>
              <a:rPr lang="en-US" dirty="0" smtClean="0">
                <a:solidFill>
                  <a:srgbClr val="FF0000"/>
                </a:solidFill>
              </a:rPr>
              <a:t> &lt; 10; </a:t>
            </a:r>
            <a:r>
              <a:rPr lang="en-US" dirty="0" err="1" smtClean="0">
                <a:solidFill>
                  <a:srgbClr val="FF0000"/>
                </a:solidFill>
              </a:rPr>
              <a:t>throwCount</a:t>
            </a:r>
            <a:r>
              <a:rPr lang="en-US" dirty="0" smtClean="0">
                <a:solidFill>
                  <a:srgbClr val="FF0000"/>
                </a:solidFill>
              </a:rPr>
              <a:t>++)</a:t>
            </a:r>
          </a:p>
          <a:p>
            <a:pPr>
              <a:buNone/>
            </a:pPr>
            <a:r>
              <a:rPr lang="en-US" dirty="0" smtClean="0">
                <a:solidFill>
                  <a:srgbClr val="FF0000"/>
                </a:solidFill>
              </a:rPr>
              <a:t>{</a:t>
            </a:r>
          </a:p>
          <a:p>
            <a:pPr>
              <a:buNone/>
            </a:pPr>
            <a:r>
              <a:rPr lang="en-US" dirty="0" err="1" smtClean="0">
                <a:solidFill>
                  <a:srgbClr val="FF0000"/>
                </a:solidFill>
              </a:rPr>
              <a:t>diceThrow</a:t>
            </a:r>
            <a:r>
              <a:rPr lang="en-US" dirty="0" smtClean="0">
                <a:solidFill>
                  <a:srgbClr val="FF0000"/>
                </a:solidFill>
              </a:rPr>
              <a:t> = (</a:t>
            </a:r>
            <a:r>
              <a:rPr lang="en-US" dirty="0" err="1" smtClean="0">
                <a:solidFill>
                  <a:srgbClr val="FF0000"/>
                </a:solidFill>
              </a:rPr>
              <a:t>Math.floor</a:t>
            </a:r>
            <a:r>
              <a:rPr lang="en-US" dirty="0" smtClean="0">
                <a:solidFill>
                  <a:srgbClr val="FF0000"/>
                </a:solidFill>
              </a:rPr>
              <a:t>(</a:t>
            </a:r>
            <a:r>
              <a:rPr lang="en-US" dirty="0" err="1" smtClean="0">
                <a:solidFill>
                  <a:srgbClr val="FF0000"/>
                </a:solidFill>
              </a:rPr>
              <a:t>Math.random</a:t>
            </a:r>
            <a:r>
              <a:rPr lang="en-US" dirty="0" smtClean="0">
                <a:solidFill>
                  <a:srgbClr val="FF0000"/>
                </a:solidFill>
              </a:rPr>
              <a:t>() * 6) + 1);</a:t>
            </a:r>
          </a:p>
          <a:p>
            <a:pPr>
              <a:buNone/>
            </a:pPr>
            <a:r>
              <a:rPr lang="en-US" dirty="0" err="1" smtClean="0">
                <a:solidFill>
                  <a:srgbClr val="FF0000"/>
                </a:solidFill>
              </a:rPr>
              <a:t>document.write</a:t>
            </a:r>
            <a:r>
              <a:rPr lang="en-US" dirty="0" smtClean="0">
                <a:solidFill>
                  <a:srgbClr val="FF0000"/>
                </a:solidFill>
              </a:rPr>
              <a:t>(</a:t>
            </a:r>
            <a:r>
              <a:rPr lang="en-US" dirty="0" err="1" smtClean="0">
                <a:solidFill>
                  <a:srgbClr val="FF0000"/>
                </a:solidFill>
              </a:rPr>
              <a:t>diceThrow</a:t>
            </a:r>
            <a:r>
              <a:rPr lang="en-US" dirty="0" smtClean="0">
                <a:solidFill>
                  <a:srgbClr val="FF0000"/>
                </a:solidFill>
              </a:rPr>
              <a:t> + "&lt;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a:t>
            </a:r>
          </a:p>
          <a:p>
            <a:pPr>
              <a:buNone/>
            </a:pPr>
            <a:r>
              <a:rPr lang="en-US" dirty="0" smtClean="0">
                <a:solidFill>
                  <a:srgbClr val="FF0000"/>
                </a:solidFill>
              </a:rPr>
              <a:t>&lt;/script&gt;</a:t>
            </a:r>
          </a:p>
          <a:p>
            <a:pPr>
              <a:buNone/>
            </a:pPr>
            <a:r>
              <a:rPr lang="en-US" dirty="0" smtClean="0">
                <a:solidFill>
                  <a:srgbClr val="FF0000"/>
                </a:solidFill>
              </a:rPr>
              <a:t>&lt;/body&gt;</a:t>
            </a:r>
          </a:p>
          <a:p>
            <a:pPr>
              <a:buNone/>
            </a:pPr>
            <a:r>
              <a:rPr lang="en-US" dirty="0" smtClean="0">
                <a:solidFill>
                  <a:srgbClr val="FF0000"/>
                </a:solidFill>
              </a:rPr>
              <a:t>&lt;/html&gt;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pow</a:t>
            </a:r>
            <a:r>
              <a:rPr lang="en-US" dirty="0" smtClean="0"/>
              <a:t>() Method</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solidFill>
                  <a:srgbClr val="FF0000"/>
                </a:solidFill>
              </a:rPr>
              <a:t>pow</a:t>
            </a:r>
            <a:r>
              <a:rPr lang="en-US" dirty="0" smtClean="0">
                <a:solidFill>
                  <a:srgbClr val="FF0000"/>
                </a:solidFill>
              </a:rPr>
              <a:t>() </a:t>
            </a:r>
            <a:r>
              <a:rPr lang="en-US" dirty="0" smtClean="0"/>
              <a:t>method </a:t>
            </a:r>
            <a:r>
              <a:rPr lang="en-US" dirty="0" smtClean="0">
                <a:solidFill>
                  <a:srgbClr val="FF0000"/>
                </a:solidFill>
              </a:rPr>
              <a:t>raises a number to a specified power</a:t>
            </a:r>
            <a:r>
              <a:rPr lang="en-US" dirty="0" smtClean="0"/>
              <a:t>. It takes two parameters, the first being the number you want raised to a power, and the second being the power itself. </a:t>
            </a:r>
          </a:p>
          <a:p>
            <a:r>
              <a:rPr lang="en-US" dirty="0" smtClean="0"/>
              <a:t>For example, to raise 2 to the power of 8 (that is, to calculate 2 * 2 * 2 * 2 * 2 * 2 * 2 * 2), you would write Math.pow(2,8)—the result being 256.</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i="1" dirty="0" smtClean="0"/>
              <a:t>Array Objects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Object</a:t>
            </a:r>
            <a:endParaRPr lang="en-US" dirty="0"/>
          </a:p>
        </p:txBody>
      </p:sp>
      <p:sp>
        <p:nvSpPr>
          <p:cNvPr id="3" name="Content Placeholder 2"/>
          <p:cNvSpPr>
            <a:spLocks noGrp="1"/>
          </p:cNvSpPr>
          <p:nvPr>
            <p:ph idx="1"/>
          </p:nvPr>
        </p:nvSpPr>
        <p:spPr/>
        <p:txBody>
          <a:bodyPr/>
          <a:lstStyle/>
          <a:p>
            <a:r>
              <a:rPr lang="en-US" dirty="0" smtClean="0"/>
              <a:t>The Array object is used to store a set of values in a single variable name.</a:t>
            </a:r>
          </a:p>
          <a:p>
            <a:r>
              <a:rPr lang="en-US" dirty="0" smtClean="0"/>
              <a:t>Create an array:</a:t>
            </a:r>
          </a:p>
          <a:p>
            <a:pPr>
              <a:buNone/>
            </a:pPr>
            <a:r>
              <a:rPr lang="en-US" dirty="0" err="1" smtClean="0"/>
              <a:t>var</a:t>
            </a:r>
            <a:r>
              <a:rPr lang="en-US" dirty="0" smtClean="0"/>
              <a:t> </a:t>
            </a:r>
            <a:r>
              <a:rPr lang="en-US" dirty="0" err="1" smtClean="0"/>
              <a:t>mycars</a:t>
            </a:r>
            <a:r>
              <a:rPr lang="en-US" dirty="0" smtClean="0"/>
              <a:t> = new Array(); //array creation</a:t>
            </a:r>
          </a:p>
          <a:p>
            <a:pPr>
              <a:buNone/>
            </a:pPr>
            <a:r>
              <a:rPr lang="en-US" dirty="0" err="1" smtClean="0"/>
              <a:t>mycars</a:t>
            </a:r>
            <a:r>
              <a:rPr lang="en-US" dirty="0" smtClean="0"/>
              <a:t>[0] = "Saab"; //value assignment</a:t>
            </a:r>
          </a:p>
          <a:p>
            <a:pPr>
              <a:buNone/>
            </a:pPr>
            <a:r>
              <a:rPr lang="en-US" dirty="0" err="1" smtClean="0"/>
              <a:t>mycars</a:t>
            </a:r>
            <a:r>
              <a:rPr lang="en-US" dirty="0" smtClean="0"/>
              <a:t>[1] = "Volvo";</a:t>
            </a:r>
          </a:p>
          <a:p>
            <a:pPr>
              <a:buNone/>
            </a:pPr>
            <a:r>
              <a:rPr lang="en-US" dirty="0" err="1" smtClean="0"/>
              <a:t>mycars</a:t>
            </a:r>
            <a:r>
              <a:rPr lang="en-US" dirty="0" smtClean="0"/>
              <a:t>[2] = "BMW";</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length Property</a:t>
            </a:r>
            <a:endParaRPr lang="en-US" dirty="0"/>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r>
              <a:rPr lang="en-US" dirty="0" smtClean="0"/>
              <a:t>The </a:t>
            </a:r>
            <a:r>
              <a:rPr lang="en-US" dirty="0" smtClean="0">
                <a:solidFill>
                  <a:srgbClr val="FF0000"/>
                </a:solidFill>
              </a:rPr>
              <a:t>length</a:t>
            </a:r>
            <a:r>
              <a:rPr lang="en-US" dirty="0" smtClean="0"/>
              <a:t> property gives you the number of elements within an array. </a:t>
            </a:r>
          </a:p>
          <a:p>
            <a:r>
              <a:rPr lang="en-US" dirty="0" smtClean="0"/>
              <a:t>The length property can be used to find the index of the last element in the array:</a:t>
            </a:r>
          </a:p>
          <a:p>
            <a:pPr>
              <a:buNone/>
            </a:pPr>
            <a:r>
              <a:rPr lang="en-US" dirty="0" err="1" smtClean="0">
                <a:solidFill>
                  <a:srgbClr val="FF0000"/>
                </a:solidFill>
              </a:rPr>
              <a:t>var</a:t>
            </a:r>
            <a:r>
              <a:rPr lang="en-US" dirty="0" smtClean="0">
                <a:solidFill>
                  <a:srgbClr val="FF0000"/>
                </a:solidFill>
              </a:rPr>
              <a:t> names = new Array();</a:t>
            </a:r>
          </a:p>
          <a:p>
            <a:pPr>
              <a:buNone/>
            </a:pPr>
            <a:r>
              <a:rPr lang="en-US" dirty="0" smtClean="0">
                <a:solidFill>
                  <a:srgbClr val="FF0000"/>
                </a:solidFill>
              </a:rPr>
              <a:t>names[0] = "Paul";</a:t>
            </a:r>
          </a:p>
          <a:p>
            <a:pPr>
              <a:buNone/>
            </a:pPr>
            <a:r>
              <a:rPr lang="en-US" dirty="0" smtClean="0">
                <a:solidFill>
                  <a:srgbClr val="FF0000"/>
                </a:solidFill>
              </a:rPr>
              <a:t>names[1] = "Catherine";</a:t>
            </a:r>
          </a:p>
          <a:p>
            <a:pPr>
              <a:buNone/>
            </a:pPr>
            <a:r>
              <a:rPr lang="en-US" dirty="0" smtClean="0">
                <a:solidFill>
                  <a:srgbClr val="FF0000"/>
                </a:solidFill>
              </a:rPr>
              <a:t>names[11] = "Steve";</a:t>
            </a:r>
          </a:p>
          <a:p>
            <a:pPr>
              <a:buNone/>
            </a:pPr>
            <a:r>
              <a:rPr lang="en-US" dirty="0" err="1" smtClean="0">
                <a:solidFill>
                  <a:srgbClr val="FF0000"/>
                </a:solidFill>
              </a:rPr>
              <a:t>document.write</a:t>
            </a:r>
            <a:r>
              <a:rPr lang="en-US" sz="2600" dirty="0" smtClean="0">
                <a:solidFill>
                  <a:srgbClr val="FF0000"/>
                </a:solidFill>
              </a:rPr>
              <a:t>("The last name is " + names[</a:t>
            </a:r>
            <a:r>
              <a:rPr lang="en-US" sz="2600" dirty="0" err="1" smtClean="0">
                <a:solidFill>
                  <a:srgbClr val="FF0000"/>
                </a:solidFill>
              </a:rPr>
              <a:t>names.length</a:t>
            </a:r>
            <a:r>
              <a:rPr lang="en-US" sz="2600" dirty="0" smtClean="0">
                <a:solidFill>
                  <a:srgbClr val="FF0000"/>
                </a:solidFill>
              </a:rPr>
              <a:t> - 1]);</a:t>
            </a:r>
            <a:endParaRPr lang="en-US" sz="26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Style strings</a:t>
            </a:r>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1600" dirty="0"/>
              <a:t>&lt;html&gt;</a:t>
            </a:r>
          </a:p>
          <a:p>
            <a:pPr>
              <a:buNone/>
            </a:pPr>
            <a:r>
              <a:rPr lang="en-US" sz="1600" dirty="0"/>
              <a:t>&lt;body&gt;</a:t>
            </a:r>
          </a:p>
          <a:p>
            <a:pPr>
              <a:buNone/>
            </a:pPr>
            <a:r>
              <a:rPr lang="en-US" sz="1600" dirty="0"/>
              <a:t>&lt;script type</a:t>
            </a:r>
            <a:r>
              <a:rPr lang="en-US" sz="1600" dirty="0" smtClean="0"/>
              <a:t>="text/</a:t>
            </a:r>
            <a:r>
              <a:rPr lang="en-US" sz="1600" dirty="0" err="1" smtClean="0"/>
              <a:t>javascript</a:t>
            </a:r>
            <a:r>
              <a:rPr lang="en-US" sz="1600" dirty="0" smtClean="0"/>
              <a:t>"&gt;</a:t>
            </a:r>
            <a:endParaRPr lang="en-US" sz="1600" dirty="0"/>
          </a:p>
          <a:p>
            <a:pPr>
              <a:buNone/>
            </a:pPr>
            <a:r>
              <a:rPr lang="en-US" sz="1600" dirty="0" err="1"/>
              <a:t>var</a:t>
            </a:r>
            <a:r>
              <a:rPr lang="en-US" sz="1600" dirty="0"/>
              <a:t> txt</a:t>
            </a:r>
            <a:r>
              <a:rPr lang="en-US" sz="1600" dirty="0" smtClean="0"/>
              <a:t>="Hello </a:t>
            </a:r>
            <a:r>
              <a:rPr lang="en-US" sz="1600" dirty="0"/>
              <a:t>World</a:t>
            </a:r>
            <a:r>
              <a:rPr lang="en-US" sz="1600" dirty="0" smtClean="0"/>
              <a:t>!";</a:t>
            </a:r>
            <a:endParaRPr lang="en-US" sz="1600" dirty="0"/>
          </a:p>
          <a:p>
            <a:pPr>
              <a:buNone/>
            </a:pPr>
            <a:r>
              <a:rPr lang="en-US" sz="1600" dirty="0" err="1"/>
              <a:t>document.write</a:t>
            </a:r>
            <a:r>
              <a:rPr lang="en-US" sz="1600" dirty="0" smtClean="0"/>
              <a:t>("&lt;</a:t>
            </a:r>
            <a:r>
              <a:rPr lang="en-US" sz="1600" dirty="0"/>
              <a:t>p&gt;Big: </a:t>
            </a:r>
            <a:r>
              <a:rPr lang="en-US" sz="1600" dirty="0" smtClean="0"/>
              <a:t>" </a:t>
            </a:r>
            <a:r>
              <a:rPr lang="en-US" sz="1600" dirty="0"/>
              <a:t>+ </a:t>
            </a:r>
            <a:r>
              <a:rPr lang="en-US" sz="1600" dirty="0" err="1"/>
              <a:t>txt.</a:t>
            </a:r>
            <a:r>
              <a:rPr lang="en-US" sz="1600" b="1" dirty="0" err="1">
                <a:solidFill>
                  <a:srgbClr val="FF0000"/>
                </a:solidFill>
              </a:rPr>
              <a:t>big</a:t>
            </a:r>
            <a:r>
              <a:rPr lang="en-US" sz="1600" b="1" dirty="0">
                <a:solidFill>
                  <a:srgbClr val="FF0000"/>
                </a:solidFill>
              </a:rPr>
              <a:t>()</a:t>
            </a:r>
            <a:r>
              <a:rPr lang="en-US" sz="1600" dirty="0"/>
              <a:t> +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p&gt;Small: </a:t>
            </a:r>
            <a:r>
              <a:rPr lang="en-US" sz="1600" dirty="0" smtClean="0"/>
              <a:t>" </a:t>
            </a:r>
            <a:r>
              <a:rPr lang="en-US" sz="1600" dirty="0"/>
              <a:t>+ </a:t>
            </a:r>
            <a:r>
              <a:rPr lang="en-US" sz="1600" dirty="0" err="1"/>
              <a:t>txt.</a:t>
            </a:r>
            <a:r>
              <a:rPr lang="en-US" sz="1600" b="1" dirty="0" err="1">
                <a:solidFill>
                  <a:srgbClr val="FF0000"/>
                </a:solidFill>
              </a:rPr>
              <a:t>small</a:t>
            </a:r>
            <a:r>
              <a:rPr lang="en-US" sz="1600" b="1" dirty="0">
                <a:solidFill>
                  <a:srgbClr val="FF0000"/>
                </a:solidFill>
              </a:rPr>
              <a:t>()</a:t>
            </a:r>
            <a:r>
              <a:rPr lang="en-US" sz="1600" dirty="0"/>
              <a:t> +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p&gt;Bold: </a:t>
            </a:r>
            <a:r>
              <a:rPr lang="en-US" sz="1600" dirty="0" smtClean="0"/>
              <a:t>" </a:t>
            </a:r>
            <a:r>
              <a:rPr lang="en-US" sz="1600" dirty="0"/>
              <a:t>+ </a:t>
            </a:r>
            <a:r>
              <a:rPr lang="en-US" sz="1600" dirty="0" err="1"/>
              <a:t>txt.</a:t>
            </a:r>
            <a:r>
              <a:rPr lang="en-US" sz="1600" b="1" dirty="0" err="1">
                <a:solidFill>
                  <a:srgbClr val="FF0000"/>
                </a:solidFill>
              </a:rPr>
              <a:t>bold</a:t>
            </a:r>
            <a:r>
              <a:rPr lang="en-US" sz="1600" b="1" dirty="0">
                <a:solidFill>
                  <a:srgbClr val="FF0000"/>
                </a:solidFill>
              </a:rPr>
              <a:t>()</a:t>
            </a:r>
            <a:r>
              <a:rPr lang="en-US" sz="1600" dirty="0">
                <a:solidFill>
                  <a:srgbClr val="FF0000"/>
                </a:solidFill>
              </a:rPr>
              <a:t>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p&gt;Italic: </a:t>
            </a:r>
            <a:r>
              <a:rPr lang="en-US" sz="1600" dirty="0" smtClean="0"/>
              <a:t>" </a:t>
            </a:r>
            <a:r>
              <a:rPr lang="en-US" sz="1600" dirty="0"/>
              <a:t>+ </a:t>
            </a:r>
            <a:r>
              <a:rPr lang="en-US" sz="1600" dirty="0" err="1"/>
              <a:t>txt.</a:t>
            </a:r>
            <a:r>
              <a:rPr lang="en-US" sz="1600" b="1" dirty="0" err="1">
                <a:solidFill>
                  <a:srgbClr val="FF0000"/>
                </a:solidFill>
              </a:rPr>
              <a:t>italics</a:t>
            </a:r>
            <a:r>
              <a:rPr lang="en-US" sz="1600" b="1" dirty="0">
                <a:solidFill>
                  <a:srgbClr val="FF0000"/>
                </a:solidFill>
              </a:rPr>
              <a:t>()</a:t>
            </a:r>
            <a:r>
              <a:rPr lang="en-US" sz="1600" dirty="0"/>
              <a:t> +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p&gt;Blink: </a:t>
            </a:r>
            <a:r>
              <a:rPr lang="en-US" sz="1600" dirty="0" smtClean="0"/>
              <a:t>" </a:t>
            </a:r>
            <a:r>
              <a:rPr lang="en-US" sz="1600" dirty="0"/>
              <a:t>+ </a:t>
            </a:r>
            <a:r>
              <a:rPr lang="en-US" sz="1600" dirty="0" err="1"/>
              <a:t>txt.</a:t>
            </a:r>
            <a:r>
              <a:rPr lang="en-US" sz="1600" b="1" dirty="0" err="1">
                <a:solidFill>
                  <a:srgbClr val="FF0000"/>
                </a:solidFill>
              </a:rPr>
              <a:t>blink</a:t>
            </a:r>
            <a:r>
              <a:rPr lang="en-US" sz="1600" b="1" dirty="0">
                <a:solidFill>
                  <a:srgbClr val="FF0000"/>
                </a:solidFill>
              </a:rPr>
              <a:t>()</a:t>
            </a:r>
            <a:r>
              <a:rPr lang="en-US" sz="1600" dirty="0"/>
              <a:t> + </a:t>
            </a:r>
            <a:r>
              <a:rPr lang="en-US" sz="1600" dirty="0" smtClean="0"/>
              <a:t>" </a:t>
            </a:r>
            <a:r>
              <a:rPr lang="en-US" sz="1600" dirty="0"/>
              <a:t>(</a:t>
            </a:r>
            <a:r>
              <a:rPr lang="en-US" sz="1600" dirty="0" err="1"/>
              <a:t>Dutts</a:t>
            </a:r>
            <a:r>
              <a:rPr lang="en-US" sz="1600" dirty="0"/>
              <a:t> not work in IE)&lt;/p</a:t>
            </a:r>
            <a:r>
              <a:rPr lang="en-US" sz="1600" dirty="0" smtClean="0"/>
              <a:t>&gt;");</a:t>
            </a:r>
            <a:endParaRPr lang="en-US" sz="1600" dirty="0"/>
          </a:p>
          <a:p>
            <a:pPr>
              <a:buNone/>
            </a:pPr>
            <a:r>
              <a:rPr lang="en-US" sz="1600" dirty="0" err="1"/>
              <a:t>document.write</a:t>
            </a:r>
            <a:r>
              <a:rPr lang="en-US" sz="1600" dirty="0" smtClean="0"/>
              <a:t>("&lt;</a:t>
            </a:r>
            <a:r>
              <a:rPr lang="en-US" sz="1600" dirty="0"/>
              <a:t>p&gt;Fixed: </a:t>
            </a:r>
            <a:r>
              <a:rPr lang="en-US" sz="1600" dirty="0" smtClean="0"/>
              <a:t>" </a:t>
            </a:r>
            <a:r>
              <a:rPr lang="en-US" sz="1600" dirty="0"/>
              <a:t>+ </a:t>
            </a:r>
            <a:r>
              <a:rPr lang="en-US" sz="1600" dirty="0" err="1"/>
              <a:t>txt.</a:t>
            </a:r>
            <a:r>
              <a:rPr lang="en-US" sz="1600" b="1" dirty="0" err="1">
                <a:solidFill>
                  <a:srgbClr val="FF0000"/>
                </a:solidFill>
              </a:rPr>
              <a:t>fixed</a:t>
            </a:r>
            <a:r>
              <a:rPr lang="en-US" sz="1600" b="1" dirty="0">
                <a:solidFill>
                  <a:srgbClr val="FF0000"/>
                </a:solidFill>
              </a:rPr>
              <a:t>()</a:t>
            </a:r>
            <a:r>
              <a:rPr lang="en-US" sz="1600" dirty="0">
                <a:solidFill>
                  <a:srgbClr val="FF0000"/>
                </a:solidFill>
              </a:rPr>
              <a:t>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p&gt;Strike: </a:t>
            </a:r>
            <a:r>
              <a:rPr lang="en-US" sz="1600" dirty="0" smtClean="0"/>
              <a:t>" </a:t>
            </a:r>
            <a:r>
              <a:rPr lang="en-US" sz="1600" dirty="0"/>
              <a:t>+ </a:t>
            </a:r>
            <a:r>
              <a:rPr lang="en-US" sz="1600" dirty="0" err="1"/>
              <a:t>txt.</a:t>
            </a:r>
            <a:r>
              <a:rPr lang="en-US" sz="1600" b="1" dirty="0" err="1">
                <a:solidFill>
                  <a:srgbClr val="FF0000"/>
                </a:solidFill>
              </a:rPr>
              <a:t>strike</a:t>
            </a:r>
            <a:r>
              <a:rPr lang="en-US" sz="1600" b="1" dirty="0">
                <a:solidFill>
                  <a:srgbClr val="FF0000"/>
                </a:solidFill>
              </a:rPr>
              <a:t>()</a:t>
            </a:r>
            <a:r>
              <a:rPr lang="en-US" sz="1600" dirty="0"/>
              <a:t> +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a:t>
            </a:r>
            <a:r>
              <a:rPr lang="en-US" sz="1600" dirty="0" err="1"/>
              <a:t>Fontcolor</a:t>
            </a:r>
            <a:r>
              <a:rPr lang="en-US" sz="1600" dirty="0"/>
              <a:t>: </a:t>
            </a:r>
            <a:r>
              <a:rPr lang="en-US" sz="1600" dirty="0" smtClean="0"/>
              <a:t>" </a:t>
            </a:r>
            <a:r>
              <a:rPr lang="en-US" sz="1600" dirty="0"/>
              <a:t>+ </a:t>
            </a:r>
            <a:r>
              <a:rPr lang="en-US" sz="1600" dirty="0" err="1"/>
              <a:t>txt.</a:t>
            </a:r>
            <a:r>
              <a:rPr lang="en-US" sz="1600" b="1" dirty="0" err="1">
                <a:solidFill>
                  <a:srgbClr val="FF0000"/>
                </a:solidFill>
              </a:rPr>
              <a:t>fontcolor</a:t>
            </a:r>
            <a:r>
              <a:rPr lang="en-US" sz="1600" b="1" dirty="0" smtClean="0">
                <a:solidFill>
                  <a:srgbClr val="FF0000"/>
                </a:solidFill>
              </a:rPr>
              <a:t>("Red")</a:t>
            </a:r>
            <a:r>
              <a:rPr lang="en-US" sz="1600" dirty="0" smtClean="0">
                <a:solidFill>
                  <a:srgbClr val="FF0000"/>
                </a:solidFill>
              </a:rPr>
              <a:t>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a:t>
            </a:r>
            <a:r>
              <a:rPr lang="en-US" sz="1600" dirty="0" err="1"/>
              <a:t>Fontsize</a:t>
            </a:r>
            <a:r>
              <a:rPr lang="en-US" sz="1600" dirty="0"/>
              <a:t>: </a:t>
            </a:r>
            <a:r>
              <a:rPr lang="en-US" sz="1600" dirty="0" smtClean="0"/>
              <a:t>" </a:t>
            </a:r>
            <a:r>
              <a:rPr lang="en-US" sz="1600" dirty="0"/>
              <a:t>+ </a:t>
            </a:r>
            <a:r>
              <a:rPr lang="en-US" sz="1600" dirty="0" err="1"/>
              <a:t>txt.</a:t>
            </a:r>
            <a:r>
              <a:rPr lang="en-US" sz="1600" b="1" dirty="0" err="1">
                <a:solidFill>
                  <a:srgbClr val="FF0000"/>
                </a:solidFill>
              </a:rPr>
              <a:t>fontsize</a:t>
            </a:r>
            <a:r>
              <a:rPr lang="en-US" sz="1600" b="1" dirty="0">
                <a:solidFill>
                  <a:srgbClr val="FF0000"/>
                </a:solidFill>
              </a:rPr>
              <a:t>(16)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p&gt;Lowercase: </a:t>
            </a:r>
            <a:r>
              <a:rPr lang="en-US" sz="1600" dirty="0" smtClean="0"/>
              <a:t>" </a:t>
            </a:r>
            <a:r>
              <a:rPr lang="en-US" sz="1600" dirty="0"/>
              <a:t>+ </a:t>
            </a:r>
            <a:r>
              <a:rPr lang="en-US" sz="1600" dirty="0" err="1"/>
              <a:t>txt.</a:t>
            </a:r>
            <a:r>
              <a:rPr lang="en-US" sz="1600" b="1" dirty="0" err="1">
                <a:solidFill>
                  <a:srgbClr val="FF0000"/>
                </a:solidFill>
              </a:rPr>
              <a:t>toLowerCase</a:t>
            </a:r>
            <a:r>
              <a:rPr lang="en-US" sz="1600" b="1" dirty="0">
                <a:solidFill>
                  <a:srgbClr val="FF0000"/>
                </a:solidFill>
              </a:rPr>
              <a:t>()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p&gt;Uppercase: </a:t>
            </a:r>
            <a:r>
              <a:rPr lang="en-US" sz="1600" dirty="0" smtClean="0"/>
              <a:t>" </a:t>
            </a:r>
            <a:r>
              <a:rPr lang="en-US" sz="1600" dirty="0"/>
              <a:t>+ </a:t>
            </a:r>
            <a:r>
              <a:rPr lang="en-US" sz="1600" dirty="0" err="1"/>
              <a:t>txt.</a:t>
            </a:r>
            <a:r>
              <a:rPr lang="en-US" sz="1600" b="1" dirty="0" err="1">
                <a:solidFill>
                  <a:srgbClr val="FF0000"/>
                </a:solidFill>
              </a:rPr>
              <a:t>toUpperCase</a:t>
            </a:r>
            <a:r>
              <a:rPr lang="en-US" sz="1600" b="1" dirty="0">
                <a:solidFill>
                  <a:srgbClr val="FF0000"/>
                </a:solidFill>
              </a:rPr>
              <a:t>()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p&gt;Subscript: </a:t>
            </a:r>
            <a:r>
              <a:rPr lang="en-US" sz="1600" dirty="0" smtClean="0"/>
              <a:t>" </a:t>
            </a:r>
            <a:r>
              <a:rPr lang="en-US" sz="1600" dirty="0"/>
              <a:t>+ txt.</a:t>
            </a:r>
            <a:r>
              <a:rPr lang="en-US" sz="1600" b="1" dirty="0">
                <a:solidFill>
                  <a:srgbClr val="FF0000"/>
                </a:solidFill>
              </a:rPr>
              <a:t>sub()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p&gt;Superscript: </a:t>
            </a:r>
            <a:r>
              <a:rPr lang="en-US" sz="1600" dirty="0" smtClean="0"/>
              <a:t>" </a:t>
            </a:r>
            <a:r>
              <a:rPr lang="en-US" sz="1600" dirty="0"/>
              <a:t>+ txt.</a:t>
            </a:r>
            <a:r>
              <a:rPr lang="en-US" sz="1600" b="1" dirty="0">
                <a:solidFill>
                  <a:srgbClr val="FF0000"/>
                </a:solidFill>
              </a:rPr>
              <a:t>sup() </a:t>
            </a:r>
            <a:r>
              <a:rPr lang="en-US" sz="1600" dirty="0"/>
              <a:t>+ </a:t>
            </a:r>
            <a:r>
              <a:rPr lang="en-US" sz="1600" dirty="0" smtClean="0"/>
              <a:t>"&lt;/</a:t>
            </a:r>
            <a:r>
              <a:rPr lang="en-US" sz="1600" dirty="0"/>
              <a:t>p</a:t>
            </a:r>
            <a:r>
              <a:rPr lang="en-US" sz="1600" dirty="0" smtClean="0"/>
              <a:t>&gt;");</a:t>
            </a:r>
            <a:endParaRPr lang="en-US" sz="1600" dirty="0"/>
          </a:p>
          <a:p>
            <a:pPr>
              <a:buNone/>
            </a:pPr>
            <a:r>
              <a:rPr lang="en-US" sz="1600" dirty="0" err="1"/>
              <a:t>document.write</a:t>
            </a:r>
            <a:r>
              <a:rPr lang="en-US" sz="1600" dirty="0" smtClean="0"/>
              <a:t>("&lt;</a:t>
            </a:r>
            <a:r>
              <a:rPr lang="en-US" sz="1600" dirty="0"/>
              <a:t>p&gt;Link: </a:t>
            </a:r>
            <a:r>
              <a:rPr lang="en-US" sz="1600" dirty="0" smtClean="0"/>
              <a:t>" </a:t>
            </a:r>
            <a:r>
              <a:rPr lang="en-US" sz="1600" dirty="0"/>
              <a:t>+ </a:t>
            </a:r>
            <a:r>
              <a:rPr lang="en-US" sz="1600" dirty="0" err="1"/>
              <a:t>txt.</a:t>
            </a:r>
            <a:r>
              <a:rPr lang="en-US" sz="1600" b="1" dirty="0" err="1">
                <a:solidFill>
                  <a:srgbClr val="FF0000"/>
                </a:solidFill>
              </a:rPr>
              <a:t>link</a:t>
            </a:r>
            <a:r>
              <a:rPr lang="en-US" sz="1600" b="1" dirty="0" smtClean="0">
                <a:solidFill>
                  <a:srgbClr val="FF0000"/>
                </a:solidFill>
              </a:rPr>
              <a:t>("http</a:t>
            </a:r>
            <a:r>
              <a:rPr lang="en-US" sz="1600" b="1" dirty="0">
                <a:solidFill>
                  <a:srgbClr val="FF0000"/>
                </a:solidFill>
              </a:rPr>
              <a:t>://</a:t>
            </a:r>
            <a:r>
              <a:rPr lang="en-US" sz="1600" b="1" dirty="0" smtClean="0">
                <a:solidFill>
                  <a:srgbClr val="FF0000"/>
                </a:solidFill>
              </a:rPr>
              <a:t>www.project.freevar.com")</a:t>
            </a:r>
            <a:r>
              <a:rPr lang="en-US" sz="1600" dirty="0" smtClean="0"/>
              <a:t> </a:t>
            </a:r>
            <a:r>
              <a:rPr lang="en-US" sz="1600" dirty="0"/>
              <a:t>+ </a:t>
            </a:r>
            <a:r>
              <a:rPr lang="en-US" sz="1600" dirty="0" smtClean="0"/>
              <a:t>"&lt;/</a:t>
            </a:r>
            <a:r>
              <a:rPr lang="en-US" sz="1600" dirty="0"/>
              <a:t>p</a:t>
            </a:r>
            <a:r>
              <a:rPr lang="en-US" sz="1600" dirty="0" smtClean="0"/>
              <a:t>&gt;");</a:t>
            </a:r>
            <a:endParaRPr lang="en-US" sz="1600" dirty="0"/>
          </a:p>
          <a:p>
            <a:pPr>
              <a:buNone/>
            </a:pPr>
            <a:r>
              <a:rPr lang="en-US" sz="1600" dirty="0"/>
              <a:t>&lt;/script</a:t>
            </a:r>
            <a:r>
              <a:rPr lang="en-US" sz="1600" dirty="0" smtClean="0"/>
              <a:t>&gt;</a:t>
            </a:r>
            <a:r>
              <a:rPr lang="en-US" sz="1600" dirty="0"/>
              <a:t>&lt;/body&gt;</a:t>
            </a:r>
          </a:p>
          <a:p>
            <a:pPr>
              <a:buNone/>
            </a:pPr>
            <a:r>
              <a:rPr lang="en-US" sz="1600" dirty="0"/>
              <a:t>&lt;/html&gt;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concat</a:t>
            </a:r>
            <a:r>
              <a:rPr lang="en-US" dirty="0" smtClean="0"/>
              <a:t>() Method—</a:t>
            </a:r>
            <a:r>
              <a:rPr lang="en-US" sz="2700" dirty="0" smtClean="0"/>
              <a:t>Joining Arrays Together</a:t>
            </a:r>
            <a:endParaRPr lang="en-US" sz="2700" dirty="0"/>
          </a:p>
        </p:txBody>
      </p:sp>
      <p:sp>
        <p:nvSpPr>
          <p:cNvPr id="3" name="Content Placeholder 2"/>
          <p:cNvSpPr>
            <a:spLocks noGrp="1"/>
          </p:cNvSpPr>
          <p:nvPr>
            <p:ph idx="1"/>
          </p:nvPr>
        </p:nvSpPr>
        <p:spPr/>
        <p:txBody>
          <a:bodyPr>
            <a:normAutofit lnSpcReduction="10000"/>
          </a:bodyPr>
          <a:lstStyle/>
          <a:p>
            <a:r>
              <a:rPr lang="en-US" dirty="0" smtClean="0"/>
              <a:t>If you want to take two separate arrays and join them together into one big array, you can use the Array object’s </a:t>
            </a:r>
            <a:r>
              <a:rPr lang="en-US" dirty="0" err="1" smtClean="0">
                <a:solidFill>
                  <a:srgbClr val="FF0000"/>
                </a:solidFill>
              </a:rPr>
              <a:t>concat</a:t>
            </a:r>
            <a:r>
              <a:rPr lang="en-US" dirty="0" smtClean="0">
                <a:solidFill>
                  <a:srgbClr val="FF0000"/>
                </a:solidFill>
              </a:rPr>
              <a:t>() </a:t>
            </a:r>
            <a:r>
              <a:rPr lang="en-US" dirty="0" smtClean="0"/>
              <a:t>method. </a:t>
            </a:r>
          </a:p>
          <a:p>
            <a:r>
              <a:rPr lang="en-US" dirty="0" smtClean="0"/>
              <a:t>The </a:t>
            </a:r>
            <a:r>
              <a:rPr lang="en-US" dirty="0" err="1" smtClean="0"/>
              <a:t>concat</a:t>
            </a:r>
            <a:r>
              <a:rPr lang="en-US" dirty="0" smtClean="0"/>
              <a:t>() method returns a new array, which is the combination of the two arrays: the elements of the first array, then the elements of the second array. To do this, you use the method on your first array and pass the name of the second array as its parameter.</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err="1" smtClean="0">
                <a:solidFill>
                  <a:srgbClr val="FF0000"/>
                </a:solidFill>
              </a:rPr>
              <a:t>var</a:t>
            </a:r>
            <a:r>
              <a:rPr lang="en-US" dirty="0" smtClean="0">
                <a:solidFill>
                  <a:srgbClr val="FF0000"/>
                </a:solidFill>
              </a:rPr>
              <a:t> names = new Array(“</a:t>
            </a:r>
            <a:r>
              <a:rPr lang="en-US" dirty="0" err="1" smtClean="0">
                <a:solidFill>
                  <a:srgbClr val="FF0000"/>
                </a:solidFill>
              </a:rPr>
              <a:t>Paul”,”Catherine”,”Steve</a:t>
            </a:r>
            <a:r>
              <a:rPr lang="en-US" dirty="0" smtClean="0">
                <a:solidFill>
                  <a:srgbClr val="FF0000"/>
                </a:solidFill>
              </a:rPr>
              <a:t>”);</a:t>
            </a:r>
          </a:p>
          <a:p>
            <a:pPr>
              <a:buNone/>
            </a:pPr>
            <a:r>
              <a:rPr lang="en-US" dirty="0" err="1" smtClean="0">
                <a:solidFill>
                  <a:srgbClr val="FF0000"/>
                </a:solidFill>
              </a:rPr>
              <a:t>var</a:t>
            </a:r>
            <a:r>
              <a:rPr lang="en-US" dirty="0" smtClean="0">
                <a:solidFill>
                  <a:srgbClr val="FF0000"/>
                </a:solidFill>
              </a:rPr>
              <a:t> ages = new Array(31,29,34);</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concatArray</a:t>
            </a:r>
            <a:r>
              <a:rPr lang="en-US" dirty="0" smtClean="0">
                <a:solidFill>
                  <a:srgbClr val="FF0000"/>
                </a:solidFill>
              </a:rPr>
              <a:t>;</a:t>
            </a:r>
          </a:p>
          <a:p>
            <a:pPr>
              <a:buNone/>
            </a:pPr>
            <a:r>
              <a:rPr lang="en-US" dirty="0" err="1" smtClean="0">
                <a:solidFill>
                  <a:srgbClr val="FF0000"/>
                </a:solidFill>
              </a:rPr>
              <a:t>concatArray</a:t>
            </a:r>
            <a:r>
              <a:rPr lang="en-US" dirty="0" smtClean="0">
                <a:solidFill>
                  <a:srgbClr val="FF0000"/>
                </a:solidFill>
              </a:rPr>
              <a:t> = </a:t>
            </a:r>
            <a:r>
              <a:rPr lang="en-US" dirty="0" err="1" smtClean="0">
                <a:solidFill>
                  <a:srgbClr val="FF0000"/>
                </a:solidFill>
              </a:rPr>
              <a:t>names.concat</a:t>
            </a:r>
            <a:r>
              <a:rPr lang="en-US" dirty="0" smtClean="0">
                <a:solidFill>
                  <a:srgbClr val="FF0000"/>
                </a:solidFill>
              </a:rPr>
              <a:t>(ages);</a:t>
            </a:r>
          </a:p>
          <a:p>
            <a:pPr>
              <a:buNone/>
            </a:pPr>
            <a:endParaRPr lang="en-US" dirty="0" smtClean="0">
              <a:solidFill>
                <a:srgbClr val="FF0000"/>
              </a:solidFill>
            </a:endParaRPr>
          </a:p>
          <a:p>
            <a:pPr>
              <a:buNone/>
            </a:pPr>
            <a:r>
              <a:rPr lang="en-US" dirty="0" smtClean="0"/>
              <a:t>// </a:t>
            </a:r>
            <a:r>
              <a:rPr lang="en-US" dirty="0" err="1" smtClean="0"/>
              <a:t>concatArray</a:t>
            </a:r>
            <a:r>
              <a:rPr lang="en-US" dirty="0" smtClean="0"/>
              <a:t> will contain Paul,Catherine,Steve,31,29,34</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slice() Method—</a:t>
            </a:r>
            <a:r>
              <a:rPr lang="en-US" sz="3100" dirty="0" smtClean="0"/>
              <a:t>Copying Part of an Array</a:t>
            </a:r>
            <a:endParaRPr lang="en-US" sz="3100" dirty="0"/>
          </a:p>
        </p:txBody>
      </p:sp>
      <p:sp>
        <p:nvSpPr>
          <p:cNvPr id="3" name="Content Placeholder 2"/>
          <p:cNvSpPr>
            <a:spLocks noGrp="1"/>
          </p:cNvSpPr>
          <p:nvPr>
            <p:ph idx="1"/>
          </p:nvPr>
        </p:nvSpPr>
        <p:spPr/>
        <p:txBody>
          <a:bodyPr>
            <a:normAutofit fontScale="85000" lnSpcReduction="20000"/>
          </a:bodyPr>
          <a:lstStyle/>
          <a:p>
            <a:r>
              <a:rPr lang="en-US" dirty="0" smtClean="0"/>
              <a:t>When you just want to copy a portion of an array, you can use the </a:t>
            </a:r>
            <a:r>
              <a:rPr lang="en-US" dirty="0" smtClean="0">
                <a:solidFill>
                  <a:srgbClr val="FF0000"/>
                </a:solidFill>
              </a:rPr>
              <a:t>slice() </a:t>
            </a:r>
            <a:r>
              <a:rPr lang="en-US" dirty="0" smtClean="0"/>
              <a:t>method. Using the slice() method, you can slice out a portion of the array and assign that to a new variable name. </a:t>
            </a:r>
          </a:p>
          <a:p>
            <a:r>
              <a:rPr lang="en-US" dirty="0" smtClean="0"/>
              <a:t>The slice() method has two parameters:</a:t>
            </a:r>
          </a:p>
          <a:p>
            <a:pPr lvl="1"/>
            <a:r>
              <a:rPr lang="en-US" dirty="0" smtClean="0"/>
              <a:t>The index of the first element you want copied</a:t>
            </a:r>
          </a:p>
          <a:p>
            <a:pPr lvl="1"/>
            <a:r>
              <a:rPr lang="en-US" dirty="0" smtClean="0"/>
              <a:t>The index of the element marking the end of the portion you are slicing out (optional)</a:t>
            </a:r>
          </a:p>
          <a:p>
            <a:pPr>
              <a:buNone/>
            </a:pPr>
            <a:r>
              <a:rPr lang="en-US" dirty="0" err="1" smtClean="0">
                <a:solidFill>
                  <a:srgbClr val="FF0000"/>
                </a:solidFill>
              </a:rPr>
              <a:t>var</a:t>
            </a:r>
            <a:r>
              <a:rPr lang="en-US" dirty="0" smtClean="0">
                <a:solidFill>
                  <a:srgbClr val="FF0000"/>
                </a:solidFill>
              </a:rPr>
              <a:t> names = new Array(“</a:t>
            </a:r>
            <a:r>
              <a:rPr lang="en-US" dirty="0" err="1" smtClean="0">
                <a:solidFill>
                  <a:srgbClr val="FF0000"/>
                </a:solidFill>
              </a:rPr>
              <a:t>Paul”,”Sarah”,”Louise”,”Adam”,”Bob</a:t>
            </a:r>
            <a:r>
              <a:rPr lang="en-US" dirty="0" smtClean="0">
                <a:solidFill>
                  <a:srgbClr val="FF0000"/>
                </a:solidFill>
              </a:rPr>
              <a: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slicedArray</a:t>
            </a:r>
            <a:r>
              <a:rPr lang="en-US" dirty="0" smtClean="0">
                <a:solidFill>
                  <a:srgbClr val="FF0000"/>
                </a:solidFill>
              </a:rPr>
              <a:t> = </a:t>
            </a:r>
            <a:r>
              <a:rPr lang="en-US" dirty="0" err="1" smtClean="0">
                <a:solidFill>
                  <a:srgbClr val="FF0000"/>
                </a:solidFill>
              </a:rPr>
              <a:t>names.slice</a:t>
            </a:r>
            <a:r>
              <a:rPr lang="en-US" dirty="0" smtClean="0">
                <a:solidFill>
                  <a:srgbClr val="FF0000"/>
                </a:solidFill>
              </a:rPr>
              <a:t>(1,3);</a:t>
            </a:r>
          </a:p>
          <a:p>
            <a:pPr>
              <a:buNone/>
            </a:pPr>
            <a:r>
              <a:rPr lang="en-US" dirty="0" smtClean="0"/>
              <a:t>// </a:t>
            </a:r>
            <a:r>
              <a:rPr lang="en-US" dirty="0" err="1" smtClean="0"/>
              <a:t>slicedArray</a:t>
            </a:r>
            <a:r>
              <a:rPr lang="en-US" dirty="0" smtClean="0"/>
              <a:t> will contain Sarah, Louise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join() Method—</a:t>
            </a:r>
            <a:r>
              <a:rPr lang="en-US" sz="2400" dirty="0" smtClean="0"/>
              <a:t>Converting an Array into a Single String</a:t>
            </a:r>
            <a:endParaRPr lang="en-US" sz="2400" dirty="0"/>
          </a:p>
        </p:txBody>
      </p:sp>
      <p:sp>
        <p:nvSpPr>
          <p:cNvPr id="3" name="Content Placeholder 2"/>
          <p:cNvSpPr>
            <a:spLocks noGrp="1"/>
          </p:cNvSpPr>
          <p:nvPr>
            <p:ph idx="1"/>
          </p:nvPr>
        </p:nvSpPr>
        <p:spPr/>
        <p:txBody>
          <a:bodyPr>
            <a:normAutofit/>
          </a:bodyPr>
          <a:lstStyle/>
          <a:p>
            <a:r>
              <a:rPr lang="en-US" dirty="0" smtClean="0"/>
              <a:t>The </a:t>
            </a:r>
            <a:r>
              <a:rPr lang="en-US" dirty="0" smtClean="0">
                <a:solidFill>
                  <a:srgbClr val="FF0000"/>
                </a:solidFill>
              </a:rPr>
              <a:t>join() </a:t>
            </a:r>
            <a:r>
              <a:rPr lang="en-US" dirty="0" smtClean="0"/>
              <a:t>method concatenates all the elements in an array and returns them as a string.</a:t>
            </a:r>
          </a:p>
          <a:p>
            <a:r>
              <a:rPr lang="en-US" dirty="0" smtClean="0"/>
              <a:t>It also enables you to specify any characters you want to insert </a:t>
            </a:r>
            <a:r>
              <a:rPr lang="en-US" i="1" dirty="0" smtClean="0"/>
              <a:t>between elements as they are joined together.</a:t>
            </a:r>
          </a:p>
          <a:p>
            <a:r>
              <a:rPr lang="en-US" dirty="0" smtClean="0"/>
              <a:t>The method has only one parameter, and that’s the string you want between elements.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991600" cy="4525963"/>
          </a:xfrm>
        </p:spPr>
        <p:txBody>
          <a:bodyPr>
            <a:normAutofit fontScale="92500" lnSpcReduction="10000"/>
          </a:bodyPr>
          <a:lstStyle/>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myShopping</a:t>
            </a:r>
            <a:r>
              <a:rPr lang="en-US" dirty="0" smtClean="0">
                <a:solidFill>
                  <a:srgbClr val="FF0000"/>
                </a:solidFill>
              </a:rPr>
              <a:t> = new Array(“</a:t>
            </a:r>
            <a:r>
              <a:rPr lang="en-US" dirty="0" err="1" smtClean="0">
                <a:solidFill>
                  <a:srgbClr val="FF0000"/>
                </a:solidFill>
              </a:rPr>
              <a:t>Eggs”,”Milk”,”Potatoes”,”Cereal”,”Banana</a:t>
            </a:r>
            <a:r>
              <a:rPr lang="en-US" dirty="0" smtClean="0">
                <a:solidFill>
                  <a:srgbClr val="FF0000"/>
                </a:solidFill>
              </a:rPr>
              <a: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myShoppingList</a:t>
            </a:r>
            <a:r>
              <a:rPr lang="en-US" dirty="0" smtClean="0">
                <a:solidFill>
                  <a:srgbClr val="FF0000"/>
                </a:solidFill>
              </a:rPr>
              <a:t> = </a:t>
            </a:r>
            <a:r>
              <a:rPr lang="en-US" dirty="0" err="1" smtClean="0">
                <a:solidFill>
                  <a:srgbClr val="FF0000"/>
                </a:solidFill>
              </a:rPr>
              <a:t>myShopping.join</a:t>
            </a:r>
            <a:r>
              <a:rPr lang="en-US" dirty="0" smtClean="0">
                <a:solidFill>
                  <a:srgbClr val="FF0000"/>
                </a:solidFill>
              </a:rPr>
              <a:t>(“&lt;</a:t>
            </a:r>
            <a:r>
              <a:rPr lang="en-US" dirty="0" err="1" smtClean="0">
                <a:solidFill>
                  <a:srgbClr val="FF0000"/>
                </a:solidFill>
              </a:rPr>
              <a:t>br</a:t>
            </a:r>
            <a:r>
              <a:rPr lang="en-US" dirty="0" smtClean="0">
                <a:solidFill>
                  <a:srgbClr val="FF0000"/>
                </a:solidFill>
              </a:rPr>
              <a:t>&gt;”);</a:t>
            </a:r>
          </a:p>
          <a:p>
            <a:pPr>
              <a:buNone/>
            </a:pPr>
            <a:r>
              <a:rPr lang="en-US" dirty="0" err="1" smtClean="0">
                <a:solidFill>
                  <a:srgbClr val="FF0000"/>
                </a:solidFill>
              </a:rPr>
              <a:t>document.write</a:t>
            </a:r>
            <a:r>
              <a:rPr lang="en-US" dirty="0" smtClean="0">
                <a:solidFill>
                  <a:srgbClr val="FF0000"/>
                </a:solidFill>
              </a:rPr>
              <a:t>(</a:t>
            </a:r>
            <a:r>
              <a:rPr lang="en-US" dirty="0" err="1" smtClean="0">
                <a:solidFill>
                  <a:srgbClr val="FF0000"/>
                </a:solidFill>
              </a:rPr>
              <a:t>myShoppingList</a:t>
            </a:r>
            <a:r>
              <a:rPr lang="en-US" dirty="0" smtClean="0">
                <a:solidFill>
                  <a:srgbClr val="FF0000"/>
                </a:solidFill>
              </a:rPr>
              <a:t>);</a:t>
            </a:r>
          </a:p>
          <a:p>
            <a:pPr>
              <a:buNone/>
            </a:pPr>
            <a:endParaRPr lang="en-US" dirty="0" smtClean="0">
              <a:solidFill>
                <a:srgbClr val="FF0000"/>
              </a:solidFill>
            </a:endParaRPr>
          </a:p>
          <a:p>
            <a:pPr>
              <a:buNone/>
            </a:pPr>
            <a:r>
              <a:rPr lang="en-US" dirty="0" smtClean="0"/>
              <a:t>/* the variable </a:t>
            </a:r>
            <a:r>
              <a:rPr lang="en-US" dirty="0" err="1" smtClean="0"/>
              <a:t>myShoppingList</a:t>
            </a:r>
            <a:r>
              <a:rPr lang="en-US" dirty="0" smtClean="0"/>
              <a:t> will hold the following text:</a:t>
            </a:r>
          </a:p>
          <a:p>
            <a:pPr>
              <a:buNone/>
            </a:pPr>
            <a:r>
              <a:rPr lang="en-US" dirty="0" smtClean="0"/>
              <a:t>“Eggs&lt;</a:t>
            </a:r>
            <a:r>
              <a:rPr lang="en-US" dirty="0" err="1" smtClean="0"/>
              <a:t>br</a:t>
            </a:r>
            <a:r>
              <a:rPr lang="en-US" dirty="0" smtClean="0"/>
              <a:t>&gt;Milk&lt;</a:t>
            </a:r>
            <a:r>
              <a:rPr lang="en-US" dirty="0" err="1" smtClean="0"/>
              <a:t>br</a:t>
            </a:r>
            <a:r>
              <a:rPr lang="en-US" dirty="0" smtClean="0"/>
              <a:t>&gt;Potatoes&lt;</a:t>
            </a:r>
            <a:r>
              <a:rPr lang="en-US" dirty="0" err="1" smtClean="0"/>
              <a:t>br</a:t>
            </a:r>
            <a:r>
              <a:rPr lang="en-US" dirty="0" smtClean="0"/>
              <a:t>&gt;Cereal&lt;</a:t>
            </a:r>
            <a:r>
              <a:rPr lang="en-US" dirty="0" err="1" smtClean="0"/>
              <a:t>br</a:t>
            </a:r>
            <a:r>
              <a:rPr lang="en-US" dirty="0" smtClean="0"/>
              <a:t>&gt;Banana”</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sort() Method—</a:t>
            </a:r>
            <a:r>
              <a:rPr lang="en-US" sz="3100" dirty="0" smtClean="0"/>
              <a:t>Putting Your Array in Order</a:t>
            </a:r>
            <a:endParaRPr lang="en-US" sz="3100" dirty="0"/>
          </a:p>
        </p:txBody>
      </p:sp>
      <p:sp>
        <p:nvSpPr>
          <p:cNvPr id="3" name="Content Placeholder 2"/>
          <p:cNvSpPr>
            <a:spLocks noGrp="1"/>
          </p:cNvSpPr>
          <p:nvPr>
            <p:ph idx="1"/>
          </p:nvPr>
        </p:nvSpPr>
        <p:spPr>
          <a:xfrm>
            <a:off x="0" y="1600200"/>
            <a:ext cx="9144000" cy="4800600"/>
          </a:xfrm>
        </p:spPr>
        <p:txBody>
          <a:bodyPr>
            <a:normAutofit fontScale="70000" lnSpcReduction="20000"/>
          </a:bodyPr>
          <a:lstStyle/>
          <a:p>
            <a:r>
              <a:rPr lang="en-US" sz="4000" dirty="0" smtClean="0"/>
              <a:t>If you have an array that contains similar data, such as a list of names or a list of ages, you may want to put them in alphabetical or numerical order. This is something that the </a:t>
            </a:r>
            <a:r>
              <a:rPr lang="en-US" sz="4000" dirty="0" smtClean="0">
                <a:solidFill>
                  <a:srgbClr val="FF0000"/>
                </a:solidFill>
              </a:rPr>
              <a:t>sort() </a:t>
            </a:r>
            <a:r>
              <a:rPr lang="en-US" sz="4000" dirty="0" smtClean="0"/>
              <a:t>method makes very easy.</a:t>
            </a:r>
          </a:p>
          <a:p>
            <a:endParaRPr lang="en-US" dirty="0" smtClean="0"/>
          </a:p>
          <a:p>
            <a:pPr>
              <a:buNone/>
            </a:pPr>
            <a:r>
              <a:rPr lang="en-US" sz="3400" dirty="0" err="1" smtClean="0">
                <a:solidFill>
                  <a:srgbClr val="FF0000"/>
                </a:solidFill>
              </a:rPr>
              <a:t>var</a:t>
            </a:r>
            <a:r>
              <a:rPr lang="en-US" sz="3400" dirty="0" smtClean="0">
                <a:solidFill>
                  <a:srgbClr val="FF0000"/>
                </a:solidFill>
              </a:rPr>
              <a:t> </a:t>
            </a:r>
            <a:r>
              <a:rPr lang="en-US" sz="3400" dirty="0" smtClean="0"/>
              <a:t>names</a:t>
            </a:r>
            <a:r>
              <a:rPr lang="en-US" sz="3400" dirty="0" smtClean="0">
                <a:solidFill>
                  <a:srgbClr val="FF0000"/>
                </a:solidFill>
              </a:rPr>
              <a:t> = new Array(“</a:t>
            </a:r>
            <a:r>
              <a:rPr lang="en-US" sz="3400" dirty="0" err="1" smtClean="0">
                <a:solidFill>
                  <a:srgbClr val="FF0000"/>
                </a:solidFill>
              </a:rPr>
              <a:t>Paul”,”Sarah”,”Louise”,”Adam”,”Bob</a:t>
            </a:r>
            <a:r>
              <a:rPr lang="en-US" sz="3400" dirty="0" smtClean="0">
                <a:solidFill>
                  <a:srgbClr val="FF0000"/>
                </a:solidFill>
              </a:rPr>
              <a:t>”);</a:t>
            </a:r>
          </a:p>
          <a:p>
            <a:pPr>
              <a:buNone/>
            </a:pPr>
            <a:r>
              <a:rPr lang="en-US" sz="3400" dirty="0" err="1" smtClean="0">
                <a:solidFill>
                  <a:srgbClr val="FF0000"/>
                </a:solidFill>
              </a:rPr>
              <a:t>var</a:t>
            </a:r>
            <a:r>
              <a:rPr lang="en-US" sz="3400" dirty="0" smtClean="0">
                <a:solidFill>
                  <a:srgbClr val="FF0000"/>
                </a:solidFill>
              </a:rPr>
              <a:t> </a:t>
            </a:r>
            <a:r>
              <a:rPr lang="en-US" sz="3400" dirty="0" err="1" smtClean="0">
                <a:solidFill>
                  <a:srgbClr val="FF0000"/>
                </a:solidFill>
              </a:rPr>
              <a:t>elementIndex</a:t>
            </a:r>
            <a:r>
              <a:rPr lang="en-US" sz="3400" dirty="0" smtClean="0">
                <a:solidFill>
                  <a:srgbClr val="FF0000"/>
                </a:solidFill>
              </a:rPr>
              <a:t>;</a:t>
            </a:r>
          </a:p>
          <a:p>
            <a:pPr>
              <a:buNone/>
            </a:pPr>
            <a:r>
              <a:rPr lang="en-US" sz="3400" dirty="0" err="1" smtClean="0"/>
              <a:t>names</a:t>
            </a:r>
            <a:r>
              <a:rPr lang="en-US" sz="3400" dirty="0" err="1" smtClean="0">
                <a:solidFill>
                  <a:srgbClr val="FF0000"/>
                </a:solidFill>
              </a:rPr>
              <a:t>.sort</a:t>
            </a:r>
            <a:r>
              <a:rPr lang="en-US" sz="3400" dirty="0" smtClean="0">
                <a:solidFill>
                  <a:srgbClr val="FF0000"/>
                </a:solidFill>
              </a:rPr>
              <a:t>();</a:t>
            </a:r>
          </a:p>
          <a:p>
            <a:pPr>
              <a:buNone/>
            </a:pPr>
            <a:r>
              <a:rPr lang="en-US" sz="3400" dirty="0" err="1" smtClean="0">
                <a:solidFill>
                  <a:srgbClr val="FF0000"/>
                </a:solidFill>
              </a:rPr>
              <a:t>document.write</a:t>
            </a:r>
            <a:r>
              <a:rPr lang="en-US" sz="3400" dirty="0" smtClean="0">
                <a:solidFill>
                  <a:srgbClr val="FF0000"/>
                </a:solidFill>
              </a:rPr>
              <a:t>(“Now the names again in order” + “&lt;BR&gt;”);</a:t>
            </a:r>
          </a:p>
          <a:p>
            <a:pPr>
              <a:buNone/>
            </a:pPr>
            <a:r>
              <a:rPr lang="en-US" sz="3400" dirty="0" smtClean="0">
                <a:solidFill>
                  <a:srgbClr val="FF0000"/>
                </a:solidFill>
              </a:rPr>
              <a:t>for (</a:t>
            </a:r>
            <a:r>
              <a:rPr lang="en-US" sz="3400" dirty="0" err="1" smtClean="0">
                <a:solidFill>
                  <a:srgbClr val="FF0000"/>
                </a:solidFill>
              </a:rPr>
              <a:t>elementIndex</a:t>
            </a:r>
            <a:r>
              <a:rPr lang="en-US" sz="3400" dirty="0" smtClean="0">
                <a:solidFill>
                  <a:srgbClr val="FF0000"/>
                </a:solidFill>
              </a:rPr>
              <a:t> = 0; </a:t>
            </a:r>
            <a:r>
              <a:rPr lang="en-US" sz="3400" dirty="0" err="1" smtClean="0">
                <a:solidFill>
                  <a:srgbClr val="FF0000"/>
                </a:solidFill>
              </a:rPr>
              <a:t>elementIndex</a:t>
            </a:r>
            <a:r>
              <a:rPr lang="en-US" sz="3400" dirty="0" smtClean="0">
                <a:solidFill>
                  <a:srgbClr val="FF0000"/>
                </a:solidFill>
              </a:rPr>
              <a:t> &lt; </a:t>
            </a:r>
            <a:r>
              <a:rPr lang="en-US" sz="3400" dirty="0" err="1" smtClean="0"/>
              <a:t>names</a:t>
            </a:r>
            <a:r>
              <a:rPr lang="en-US" sz="3400" dirty="0" err="1" smtClean="0">
                <a:solidFill>
                  <a:srgbClr val="FF0000"/>
                </a:solidFill>
              </a:rPr>
              <a:t>.</a:t>
            </a:r>
            <a:r>
              <a:rPr lang="en-US" sz="3400" dirty="0" err="1" smtClean="0">
                <a:solidFill>
                  <a:srgbClr val="00B050"/>
                </a:solidFill>
              </a:rPr>
              <a:t>length</a:t>
            </a:r>
            <a:r>
              <a:rPr lang="en-US" sz="3400" dirty="0" smtClean="0">
                <a:solidFill>
                  <a:srgbClr val="FF0000"/>
                </a:solidFill>
              </a:rPr>
              <a:t>; </a:t>
            </a:r>
            <a:r>
              <a:rPr lang="en-US" sz="3400" dirty="0" err="1" smtClean="0">
                <a:solidFill>
                  <a:srgbClr val="FF0000"/>
                </a:solidFill>
              </a:rPr>
              <a:t>elementIndex</a:t>
            </a:r>
            <a:r>
              <a:rPr lang="en-US" sz="3400" dirty="0" smtClean="0">
                <a:solidFill>
                  <a:srgbClr val="FF0000"/>
                </a:solidFill>
              </a:rPr>
              <a:t>++){</a:t>
            </a:r>
          </a:p>
          <a:p>
            <a:pPr>
              <a:buNone/>
            </a:pPr>
            <a:r>
              <a:rPr lang="en-US" sz="3400" dirty="0" err="1" smtClean="0">
                <a:solidFill>
                  <a:srgbClr val="FF0000"/>
                </a:solidFill>
              </a:rPr>
              <a:t>document.write</a:t>
            </a:r>
            <a:r>
              <a:rPr lang="en-US" sz="3400" dirty="0" smtClean="0">
                <a:solidFill>
                  <a:srgbClr val="FF0000"/>
                </a:solidFill>
              </a:rPr>
              <a:t>(</a:t>
            </a:r>
            <a:r>
              <a:rPr lang="en-US" sz="3400" dirty="0" smtClean="0"/>
              <a:t>names</a:t>
            </a:r>
            <a:r>
              <a:rPr lang="en-US" sz="3400" dirty="0" smtClean="0">
                <a:solidFill>
                  <a:srgbClr val="FF0000"/>
                </a:solidFill>
              </a:rPr>
              <a:t>[</a:t>
            </a:r>
            <a:r>
              <a:rPr lang="en-US" sz="3400" dirty="0" err="1" smtClean="0">
                <a:solidFill>
                  <a:srgbClr val="FF0000"/>
                </a:solidFill>
              </a:rPr>
              <a:t>elementIndex</a:t>
            </a:r>
            <a:r>
              <a:rPr lang="en-US" sz="3400" dirty="0" smtClean="0">
                <a:solidFill>
                  <a:srgbClr val="FF0000"/>
                </a:solidFill>
              </a:rPr>
              <a:t>] + “&lt;BR&gt;”);</a:t>
            </a:r>
          </a:p>
          <a:p>
            <a:pPr>
              <a:buNone/>
            </a:pPr>
            <a:r>
              <a:rPr lang="en-US" sz="3400" dirty="0" smtClean="0">
                <a:solidFill>
                  <a:srgbClr val="FF0000"/>
                </a:solidFill>
              </a:rPr>
              <a:t>}</a:t>
            </a:r>
            <a:endParaRPr lang="en-US" sz="3400"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Don’t forget that the sorting is case sensitive, so Paul will come before </a:t>
            </a:r>
            <a:r>
              <a:rPr lang="en-US" dirty="0" err="1" smtClean="0"/>
              <a:t>paul</a:t>
            </a:r>
            <a:r>
              <a:rPr lang="en-US" dirty="0" smtClean="0"/>
              <a:t>. Remember that JavaScript stores letters encoded in their equivalent Unicode number, and that sorting is done based on Unicode numbers rather than actual letters.</a:t>
            </a:r>
          </a:p>
          <a:p>
            <a:r>
              <a:rPr lang="en-US" dirty="0" smtClean="0"/>
              <a:t>However, lowercase letters are given a different sequence of numbers, which come after the uppercase letters. So the array with elements Adam, </a:t>
            </a:r>
            <a:r>
              <a:rPr lang="en-US" dirty="0" err="1" smtClean="0"/>
              <a:t>adam</a:t>
            </a:r>
            <a:r>
              <a:rPr lang="en-US" dirty="0" smtClean="0"/>
              <a:t>, Zoë, </a:t>
            </a:r>
            <a:r>
              <a:rPr lang="en-US" dirty="0" err="1" smtClean="0"/>
              <a:t>zoë</a:t>
            </a:r>
            <a:r>
              <a:rPr lang="en-US" dirty="0" smtClean="0"/>
              <a:t>, will be sorted to the order Adam, Zoë, </a:t>
            </a:r>
            <a:r>
              <a:rPr lang="en-US" dirty="0" err="1" smtClean="0"/>
              <a:t>adam</a:t>
            </a:r>
            <a:r>
              <a:rPr lang="en-US" dirty="0" smtClean="0"/>
              <a:t>, </a:t>
            </a:r>
            <a:r>
              <a:rPr lang="en-US" dirty="0" err="1" smtClean="0"/>
              <a:t>zoë</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reverse() Method—</a:t>
            </a:r>
            <a:r>
              <a:rPr lang="en-US" sz="3100" dirty="0" smtClean="0"/>
              <a:t>Putting Your Array into Reverse Order</a:t>
            </a:r>
            <a:endParaRPr lang="en-US" sz="3100" dirty="0"/>
          </a:p>
        </p:txBody>
      </p:sp>
      <p:sp>
        <p:nvSpPr>
          <p:cNvPr id="3" name="Content Placeholder 2"/>
          <p:cNvSpPr>
            <a:spLocks noGrp="1"/>
          </p:cNvSpPr>
          <p:nvPr>
            <p:ph idx="1"/>
          </p:nvPr>
        </p:nvSpPr>
        <p:spPr>
          <a:xfrm>
            <a:off x="152400" y="1600200"/>
            <a:ext cx="8991600" cy="4525963"/>
          </a:xfrm>
        </p:spPr>
        <p:txBody>
          <a:bodyPr/>
          <a:lstStyle/>
          <a:p>
            <a:r>
              <a:rPr lang="en-US" dirty="0" smtClean="0"/>
              <a:t>The </a:t>
            </a:r>
            <a:r>
              <a:rPr lang="en-US" dirty="0" smtClean="0">
                <a:solidFill>
                  <a:srgbClr val="FF0000"/>
                </a:solidFill>
              </a:rPr>
              <a:t>reverse() </a:t>
            </a:r>
            <a:r>
              <a:rPr lang="en-US" dirty="0" smtClean="0"/>
              <a:t>method reverses the order of the array so that the elements at the back are moved to the front.</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myShopping</a:t>
            </a:r>
            <a:r>
              <a:rPr lang="en-US" dirty="0" smtClean="0">
                <a:solidFill>
                  <a:srgbClr val="FF0000"/>
                </a:solidFill>
              </a:rPr>
              <a:t> = new Array(“</a:t>
            </a:r>
            <a:r>
              <a:rPr lang="en-US" dirty="0" err="1" smtClean="0">
                <a:solidFill>
                  <a:srgbClr val="FF0000"/>
                </a:solidFill>
              </a:rPr>
              <a:t>Eggs”,”Milk”,”Potatoes”,”Cereal”,”Banana</a:t>
            </a:r>
            <a:r>
              <a:rPr lang="en-US" dirty="0" smtClean="0">
                <a:solidFill>
                  <a:srgbClr val="FF0000"/>
                </a:solidFill>
              </a:rPr>
              <a:t>”);</a:t>
            </a:r>
          </a:p>
          <a:p>
            <a:pPr>
              <a:buNone/>
            </a:pPr>
            <a:r>
              <a:rPr lang="en-US" dirty="0" err="1" smtClean="0">
                <a:solidFill>
                  <a:srgbClr val="FF0000"/>
                </a:solidFill>
              </a:rPr>
              <a:t>myShopping.reverse</a:t>
            </a:r>
            <a:r>
              <a:rPr lang="en-US" dirty="0" smtClean="0">
                <a:solidFill>
                  <a:srgbClr val="FF0000"/>
                </a:solidFill>
              </a:rPr>
              <a:t>();</a:t>
            </a:r>
          </a:p>
          <a:p>
            <a:pPr>
              <a:buNone/>
            </a:pPr>
            <a:r>
              <a:rPr lang="en-US" dirty="0" smtClean="0"/>
              <a:t>// now </a:t>
            </a:r>
            <a:r>
              <a:rPr lang="en-US" dirty="0" err="1" smtClean="0"/>
              <a:t>myShopping</a:t>
            </a:r>
            <a:r>
              <a:rPr lang="en-US" dirty="0" smtClean="0"/>
              <a:t> will contain Banana, Cereal, </a:t>
            </a:r>
            <a:r>
              <a:rPr lang="en-US" dirty="0" err="1" smtClean="0"/>
              <a:t>Potatos</a:t>
            </a:r>
            <a:r>
              <a:rPr lang="en-US" dirty="0" smtClean="0"/>
              <a:t>, Milk, Eggs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Sorting an Array</a:t>
            </a:r>
            <a:endParaRPr lang="en-US" dirty="0"/>
          </a:p>
        </p:txBody>
      </p:sp>
      <p:sp>
        <p:nvSpPr>
          <p:cNvPr id="3" name="Content Placeholder 2"/>
          <p:cNvSpPr>
            <a:spLocks noGrp="1"/>
          </p:cNvSpPr>
          <p:nvPr>
            <p:ph idx="1"/>
          </p:nvPr>
        </p:nvSpPr>
        <p:spPr>
          <a:xfrm>
            <a:off x="457200" y="838200"/>
            <a:ext cx="8686800" cy="6019800"/>
          </a:xfrm>
        </p:spPr>
        <p:txBody>
          <a:bodyPr>
            <a:normAutofit fontScale="62500" lnSpcReduction="20000"/>
          </a:bodyPr>
          <a:lstStyle/>
          <a:p>
            <a:pPr>
              <a:buNone/>
            </a:pPr>
            <a:r>
              <a:rPr lang="en-US" b="1" dirty="0" smtClean="0"/>
              <a:t>&lt;html&gt;&lt;body&gt;</a:t>
            </a:r>
          </a:p>
          <a:p>
            <a:pPr>
              <a:buNone/>
            </a:pPr>
            <a:r>
              <a:rPr lang="en-US" b="1" dirty="0" smtClean="0"/>
              <a:t>&lt;script language=”JavaScript” type=”text/</a:t>
            </a:r>
            <a:r>
              <a:rPr lang="en-US" b="1" dirty="0" err="1" smtClean="0"/>
              <a:t>javascript</a:t>
            </a:r>
            <a:r>
              <a:rPr lang="en-US" b="1" dirty="0" smtClean="0"/>
              <a:t>”&gt;</a:t>
            </a:r>
          </a:p>
          <a:p>
            <a:pPr>
              <a:buNone/>
            </a:pPr>
            <a:r>
              <a:rPr lang="en-US" b="1" dirty="0" err="1" smtClean="0"/>
              <a:t>var</a:t>
            </a:r>
            <a:r>
              <a:rPr lang="en-US" b="1" dirty="0" smtClean="0"/>
              <a:t> </a:t>
            </a:r>
            <a:r>
              <a:rPr lang="en-US" b="1" dirty="0" err="1" smtClean="0"/>
              <a:t>myShopping</a:t>
            </a:r>
            <a:r>
              <a:rPr lang="en-US" b="1" dirty="0" smtClean="0"/>
              <a:t> = new Array(“</a:t>
            </a:r>
            <a:r>
              <a:rPr lang="en-US" b="1" dirty="0" err="1" smtClean="0"/>
              <a:t>Eggs”,”Milk”,”Potatoes”,”Cereal”,”Banana</a:t>
            </a:r>
            <a:r>
              <a:rPr lang="en-US" b="1" dirty="0" smtClean="0"/>
              <a:t>”);</a:t>
            </a:r>
          </a:p>
          <a:p>
            <a:pPr>
              <a:buNone/>
            </a:pPr>
            <a:r>
              <a:rPr lang="en-US" b="1" dirty="0" err="1" smtClean="0"/>
              <a:t>var</a:t>
            </a:r>
            <a:r>
              <a:rPr lang="en-US" b="1" dirty="0" smtClean="0"/>
              <a:t> </a:t>
            </a:r>
            <a:r>
              <a:rPr lang="en-US" b="1" dirty="0" err="1" smtClean="0"/>
              <a:t>ord</a:t>
            </a:r>
            <a:r>
              <a:rPr lang="en-US" b="1" dirty="0" smtClean="0"/>
              <a:t> = prompt(“Enter 1 for alphabetical order, and -1 for reverse order”, 1);</a:t>
            </a:r>
          </a:p>
          <a:p>
            <a:pPr>
              <a:buNone/>
            </a:pPr>
            <a:r>
              <a:rPr lang="en-US" b="1" dirty="0" smtClean="0"/>
              <a:t>if (</a:t>
            </a:r>
            <a:r>
              <a:rPr lang="en-US" b="1" dirty="0" err="1" smtClean="0"/>
              <a:t>ord</a:t>
            </a:r>
            <a:r>
              <a:rPr lang="en-US" b="1" dirty="0" smtClean="0"/>
              <a:t> == 1</a:t>
            </a:r>
            <a:r>
              <a:rPr lang="en-US" b="1" smtClean="0"/>
              <a:t>) {	    </a:t>
            </a:r>
            <a:endParaRPr lang="en-US" b="1" dirty="0" smtClean="0"/>
          </a:p>
          <a:p>
            <a:pPr>
              <a:buNone/>
            </a:pPr>
            <a:r>
              <a:rPr lang="en-US" b="1" dirty="0" err="1" smtClean="0"/>
              <a:t>myShopping.</a:t>
            </a:r>
            <a:r>
              <a:rPr lang="en-US" b="1" dirty="0" err="1" smtClean="0">
                <a:solidFill>
                  <a:srgbClr val="FF0000"/>
                </a:solidFill>
              </a:rPr>
              <a:t>sort</a:t>
            </a:r>
            <a:r>
              <a:rPr lang="en-US" b="1" dirty="0" smtClean="0"/>
              <a:t>();		 //here we will sort alphabetically A-Z</a:t>
            </a:r>
          </a:p>
          <a:p>
            <a:pPr>
              <a:buNone/>
            </a:pPr>
            <a:r>
              <a:rPr lang="en-US" b="1" dirty="0" err="1" smtClean="0"/>
              <a:t>document.write</a:t>
            </a:r>
            <a:r>
              <a:rPr lang="en-US" b="1" dirty="0" smtClean="0"/>
              <a:t>(</a:t>
            </a:r>
            <a:r>
              <a:rPr lang="en-US" b="1" dirty="0" err="1" smtClean="0"/>
              <a:t>myShopping.join</a:t>
            </a:r>
            <a:r>
              <a:rPr lang="en-US" b="1" dirty="0" smtClean="0"/>
              <a:t>(“&lt;</a:t>
            </a:r>
            <a:r>
              <a:rPr lang="en-US" b="1" dirty="0" err="1" smtClean="0"/>
              <a:t>br</a:t>
            </a:r>
            <a:r>
              <a:rPr lang="en-US" b="1" dirty="0" smtClean="0"/>
              <a:t>&gt;”));</a:t>
            </a:r>
          </a:p>
          <a:p>
            <a:pPr>
              <a:buNone/>
            </a:pPr>
            <a:r>
              <a:rPr lang="en-US" b="1" dirty="0" smtClean="0"/>
              <a:t>}</a:t>
            </a:r>
          </a:p>
          <a:p>
            <a:pPr>
              <a:buNone/>
            </a:pPr>
            <a:r>
              <a:rPr lang="en-US" b="1" dirty="0" smtClean="0"/>
              <a:t>else if (</a:t>
            </a:r>
            <a:r>
              <a:rPr lang="en-US" b="1" dirty="0" err="1" smtClean="0"/>
              <a:t>ord</a:t>
            </a:r>
            <a:r>
              <a:rPr lang="en-US" b="1" dirty="0" smtClean="0"/>
              <a:t> == -1) {</a:t>
            </a:r>
          </a:p>
          <a:p>
            <a:pPr>
              <a:buNone/>
            </a:pPr>
            <a:r>
              <a:rPr lang="en-US" b="1" dirty="0" err="1" smtClean="0"/>
              <a:t>myShopping.</a:t>
            </a:r>
            <a:r>
              <a:rPr lang="en-US" b="1" dirty="0" err="1" smtClean="0">
                <a:solidFill>
                  <a:srgbClr val="FF0000"/>
                </a:solidFill>
              </a:rPr>
              <a:t>sort</a:t>
            </a:r>
            <a:r>
              <a:rPr lang="en-US" b="1" dirty="0" smtClean="0"/>
              <a:t>();		 //here we will sort alphabetically A-Z</a:t>
            </a:r>
          </a:p>
          <a:p>
            <a:pPr>
              <a:buNone/>
            </a:pPr>
            <a:r>
              <a:rPr lang="en-US" b="1" dirty="0" err="1" smtClean="0"/>
              <a:t>myShopping.</a:t>
            </a:r>
            <a:r>
              <a:rPr lang="en-US" b="1" dirty="0" err="1" smtClean="0">
                <a:solidFill>
                  <a:srgbClr val="FF0000"/>
                </a:solidFill>
              </a:rPr>
              <a:t>reverse</a:t>
            </a:r>
            <a:r>
              <a:rPr lang="en-US" b="1" dirty="0" smtClean="0"/>
              <a:t>();		//then reverse it Z-A</a:t>
            </a:r>
          </a:p>
          <a:p>
            <a:pPr>
              <a:buNone/>
            </a:pPr>
            <a:r>
              <a:rPr lang="en-US" b="1" dirty="0" err="1" smtClean="0"/>
              <a:t>document.write</a:t>
            </a:r>
            <a:r>
              <a:rPr lang="en-US" b="1" dirty="0" smtClean="0"/>
              <a:t>(</a:t>
            </a:r>
            <a:r>
              <a:rPr lang="en-US" b="1" dirty="0" err="1" smtClean="0"/>
              <a:t>myShopping.join</a:t>
            </a:r>
            <a:r>
              <a:rPr lang="en-US" b="1" dirty="0" smtClean="0"/>
              <a:t>(“&lt;</a:t>
            </a:r>
            <a:r>
              <a:rPr lang="en-US" b="1" dirty="0" err="1" smtClean="0"/>
              <a:t>br</a:t>
            </a:r>
            <a:r>
              <a:rPr lang="en-US" b="1" dirty="0" smtClean="0"/>
              <a:t>&gt;”));</a:t>
            </a:r>
          </a:p>
          <a:p>
            <a:pPr>
              <a:buNone/>
            </a:pPr>
            <a:r>
              <a:rPr lang="en-US" b="1" dirty="0" smtClean="0"/>
              <a:t>}</a:t>
            </a:r>
          </a:p>
          <a:p>
            <a:pPr>
              <a:buNone/>
            </a:pPr>
            <a:r>
              <a:rPr lang="en-US" b="1" dirty="0" smtClean="0"/>
              <a:t>else {</a:t>
            </a:r>
          </a:p>
          <a:p>
            <a:pPr>
              <a:buNone/>
            </a:pPr>
            <a:r>
              <a:rPr lang="en-US" b="1" dirty="0" err="1" smtClean="0"/>
              <a:t>document.write</a:t>
            </a:r>
            <a:r>
              <a:rPr lang="en-US" b="1" dirty="0" smtClean="0"/>
              <a:t>(“That is not a valid input”);</a:t>
            </a:r>
          </a:p>
          <a:p>
            <a:pPr>
              <a:buNone/>
            </a:pPr>
            <a:r>
              <a:rPr lang="en-US" b="1" dirty="0" smtClean="0"/>
              <a:t>}</a:t>
            </a:r>
          </a:p>
          <a:p>
            <a:pPr>
              <a:buNone/>
            </a:pPr>
            <a:r>
              <a:rPr lang="en-US" b="1" dirty="0" smtClean="0"/>
              <a:t>&lt;/script&gt;</a:t>
            </a:r>
          </a:p>
          <a:p>
            <a:pPr>
              <a:buNone/>
            </a:pPr>
            <a:r>
              <a:rPr lang="en-US" b="1" dirty="0" smtClean="0"/>
              <a:t>&lt;/body&gt;</a:t>
            </a:r>
          </a:p>
          <a:p>
            <a:pPr>
              <a:buNone/>
            </a:pPr>
            <a:r>
              <a:rPr lang="en-US" b="1" dirty="0" smtClean="0"/>
              <a:t>&lt;/html&gt;</a:t>
            </a:r>
            <a:endParaRPr lang="en-US"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i="1" dirty="0" smtClean="0"/>
              <a:t>Date Object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indexOf</a:t>
            </a:r>
            <a:r>
              <a:rPr lang="en-US" dirty="0"/>
              <a:t>() method</a:t>
            </a:r>
          </a:p>
        </p:txBody>
      </p:sp>
      <p:sp>
        <p:nvSpPr>
          <p:cNvPr id="3" name="Content Placeholder 2"/>
          <p:cNvSpPr>
            <a:spLocks noGrp="1"/>
          </p:cNvSpPr>
          <p:nvPr>
            <p:ph idx="1"/>
          </p:nvPr>
        </p:nvSpPr>
        <p:spPr/>
        <p:txBody>
          <a:bodyPr>
            <a:normAutofit fontScale="77500" lnSpcReduction="20000"/>
          </a:bodyPr>
          <a:lstStyle/>
          <a:p>
            <a:r>
              <a:rPr lang="en-US" dirty="0"/>
              <a:t>Use the </a:t>
            </a:r>
            <a:r>
              <a:rPr lang="en-US" dirty="0" err="1">
                <a:solidFill>
                  <a:srgbClr val="FF0000"/>
                </a:solidFill>
              </a:rPr>
              <a:t>indexOf</a:t>
            </a:r>
            <a:r>
              <a:rPr lang="en-US" dirty="0">
                <a:solidFill>
                  <a:srgbClr val="FF0000"/>
                </a:solidFill>
              </a:rPr>
              <a:t>() </a:t>
            </a:r>
            <a:r>
              <a:rPr lang="en-US" dirty="0"/>
              <a:t>method to return the position of the first occurrence of a specified string value </a:t>
            </a:r>
            <a:r>
              <a:rPr lang="en-US" dirty="0" smtClean="0"/>
              <a:t>in a </a:t>
            </a:r>
            <a:r>
              <a:rPr lang="en-US" dirty="0"/>
              <a:t>string.</a:t>
            </a:r>
          </a:p>
          <a:p>
            <a:pPr>
              <a:buNone/>
            </a:pPr>
            <a:r>
              <a:rPr lang="en-US" dirty="0"/>
              <a:t>&lt;html&gt;</a:t>
            </a:r>
          </a:p>
          <a:p>
            <a:pPr>
              <a:buNone/>
            </a:pPr>
            <a:r>
              <a:rPr lang="en-US" dirty="0"/>
              <a:t>&lt;body&gt;</a:t>
            </a:r>
          </a:p>
          <a:p>
            <a:pPr>
              <a:buNone/>
            </a:pPr>
            <a:r>
              <a:rPr lang="en-US" dirty="0"/>
              <a:t>&lt;script type</a:t>
            </a:r>
            <a:r>
              <a:rPr lang="en-US" dirty="0" smtClean="0"/>
              <a:t>="text/</a:t>
            </a:r>
            <a:r>
              <a:rPr lang="en-US" dirty="0" err="1" smtClean="0"/>
              <a:t>javascript</a:t>
            </a:r>
            <a:r>
              <a:rPr lang="en-US" dirty="0" smtClean="0"/>
              <a:t>"&gt;</a:t>
            </a:r>
            <a:endParaRPr lang="en-US" dirty="0"/>
          </a:p>
          <a:p>
            <a:pPr>
              <a:buNone/>
            </a:pPr>
            <a:r>
              <a:rPr lang="en-US" dirty="0" err="1"/>
              <a:t>var</a:t>
            </a:r>
            <a:r>
              <a:rPr lang="en-US" dirty="0"/>
              <a:t> </a:t>
            </a:r>
            <a:r>
              <a:rPr lang="en-US" dirty="0" err="1"/>
              <a:t>str</a:t>
            </a:r>
            <a:r>
              <a:rPr lang="en-US" dirty="0" smtClean="0"/>
              <a:t>="Hello </a:t>
            </a:r>
            <a:r>
              <a:rPr lang="en-US" dirty="0"/>
              <a:t>world</a:t>
            </a:r>
            <a:r>
              <a:rPr lang="en-US" dirty="0" smtClean="0"/>
              <a:t>!";</a:t>
            </a:r>
            <a:endParaRPr lang="en-US" dirty="0"/>
          </a:p>
          <a:p>
            <a:pPr>
              <a:buNone/>
            </a:pPr>
            <a:r>
              <a:rPr lang="en-US" dirty="0" err="1"/>
              <a:t>document.write</a:t>
            </a:r>
            <a:r>
              <a:rPr lang="en-US" dirty="0"/>
              <a:t>(</a:t>
            </a:r>
            <a:r>
              <a:rPr lang="en-US" dirty="0" err="1"/>
              <a:t>str.indexOf</a:t>
            </a:r>
            <a:r>
              <a:rPr lang="en-US" dirty="0" smtClean="0"/>
              <a:t>("Hello") </a:t>
            </a:r>
            <a:r>
              <a:rPr lang="en-US" dirty="0"/>
              <a:t>+ </a:t>
            </a:r>
            <a:r>
              <a:rPr lang="en-US" dirty="0" smtClean="0"/>
              <a:t>"&lt;</a:t>
            </a:r>
            <a:r>
              <a:rPr lang="en-US" dirty="0" err="1"/>
              <a:t>br</a:t>
            </a:r>
            <a:r>
              <a:rPr lang="en-US" dirty="0"/>
              <a:t> </a:t>
            </a:r>
            <a:r>
              <a:rPr lang="en-US" dirty="0" smtClean="0"/>
              <a:t>/&gt;");</a:t>
            </a:r>
            <a:endParaRPr lang="en-US" dirty="0"/>
          </a:p>
          <a:p>
            <a:pPr>
              <a:buNone/>
            </a:pPr>
            <a:r>
              <a:rPr lang="en-US" dirty="0" err="1"/>
              <a:t>document.write</a:t>
            </a:r>
            <a:r>
              <a:rPr lang="en-US" dirty="0"/>
              <a:t>(</a:t>
            </a:r>
            <a:r>
              <a:rPr lang="en-US" dirty="0" err="1"/>
              <a:t>str.indexOf</a:t>
            </a:r>
            <a:r>
              <a:rPr lang="en-US" dirty="0" smtClean="0"/>
              <a:t>("World") </a:t>
            </a:r>
            <a:r>
              <a:rPr lang="en-US" dirty="0"/>
              <a:t>+ </a:t>
            </a:r>
            <a:r>
              <a:rPr lang="en-US" dirty="0" smtClean="0"/>
              <a:t>"&lt;</a:t>
            </a:r>
            <a:r>
              <a:rPr lang="en-US" dirty="0" err="1"/>
              <a:t>br</a:t>
            </a:r>
            <a:r>
              <a:rPr lang="en-US" dirty="0"/>
              <a:t> </a:t>
            </a:r>
            <a:r>
              <a:rPr lang="en-US" dirty="0" smtClean="0"/>
              <a:t>/&gt;");</a:t>
            </a:r>
            <a:endParaRPr lang="en-US" dirty="0"/>
          </a:p>
          <a:p>
            <a:pPr>
              <a:buNone/>
            </a:pPr>
            <a:r>
              <a:rPr lang="en-US" dirty="0" err="1"/>
              <a:t>document.write</a:t>
            </a:r>
            <a:r>
              <a:rPr lang="en-US" dirty="0"/>
              <a:t>(</a:t>
            </a:r>
            <a:r>
              <a:rPr lang="en-US" dirty="0" err="1"/>
              <a:t>str.indexOf</a:t>
            </a:r>
            <a:r>
              <a:rPr lang="en-US" dirty="0" smtClean="0"/>
              <a:t>("world"));</a:t>
            </a:r>
            <a:endParaRPr lang="en-US" dirty="0"/>
          </a:p>
          <a:p>
            <a:pPr>
              <a:buNone/>
            </a:pPr>
            <a:r>
              <a:rPr lang="en-US" dirty="0"/>
              <a:t>&lt;/script&gt;</a:t>
            </a:r>
          </a:p>
          <a:p>
            <a:pPr>
              <a:buNone/>
            </a:pPr>
            <a:r>
              <a:rPr lang="en-US" dirty="0"/>
              <a:t>&lt;/body&gt;</a:t>
            </a:r>
          </a:p>
          <a:p>
            <a:pPr>
              <a:buNone/>
            </a:pPr>
            <a:r>
              <a:rPr lang="en-US" dirty="0"/>
              <a:t>&lt;/html&gt;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Date object handles everything to do with date and time in JavaScript. </a:t>
            </a:r>
          </a:p>
          <a:p>
            <a:r>
              <a:rPr lang="en-US" dirty="0" smtClean="0"/>
              <a:t>Using it, you can find out the date and time now, store your own dates and times, do calculations with these dates, and convert the dates into strings.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Date Object</a:t>
            </a:r>
            <a:endParaRPr lang="en-US" dirty="0"/>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r>
              <a:rPr lang="en-US" dirty="0" smtClean="0"/>
              <a:t>You can declare and initialize a Date object in four ways:</a:t>
            </a:r>
          </a:p>
          <a:p>
            <a:pPr marL="514350" indent="-514350">
              <a:buFont typeface="+mj-lt"/>
              <a:buAutoNum type="arabicPeriod"/>
            </a:pPr>
            <a:r>
              <a:rPr lang="en-US" dirty="0" err="1" smtClean="0"/>
              <a:t>var</a:t>
            </a:r>
            <a:r>
              <a:rPr lang="en-US" dirty="0" smtClean="0"/>
              <a:t> theDate1 = new Date();</a:t>
            </a:r>
          </a:p>
          <a:p>
            <a:pPr marL="514350" indent="-514350">
              <a:buFont typeface="+mj-lt"/>
              <a:buAutoNum type="arabicPeriod"/>
            </a:pPr>
            <a:r>
              <a:rPr lang="en-US" dirty="0" err="1" smtClean="0"/>
              <a:t>var</a:t>
            </a:r>
            <a:r>
              <a:rPr lang="en-US" dirty="0" smtClean="0"/>
              <a:t> theDate2 = new Date(949278000000); //number of milliseconds since January 1, 1970, at 00:00:00 GMT</a:t>
            </a:r>
          </a:p>
          <a:p>
            <a:pPr marL="514350" indent="-514350">
              <a:buFont typeface="+mj-lt"/>
              <a:buAutoNum type="arabicPeriod"/>
            </a:pPr>
            <a:r>
              <a:rPr lang="en-US" dirty="0" err="1" smtClean="0"/>
              <a:t>var</a:t>
            </a:r>
            <a:r>
              <a:rPr lang="en-US" dirty="0" smtClean="0"/>
              <a:t> theDate3 = new Date(“31 January 2010”);</a:t>
            </a:r>
          </a:p>
          <a:p>
            <a:pPr marL="514350" indent="-514350">
              <a:buFont typeface="+mj-lt"/>
              <a:buAutoNum type="arabicPeriod"/>
            </a:pPr>
            <a:r>
              <a:rPr lang="en-US" dirty="0" err="1" smtClean="0"/>
              <a:t>var</a:t>
            </a:r>
            <a:r>
              <a:rPr lang="en-US" dirty="0" smtClean="0"/>
              <a:t> theDate4 = new Date(2010,0,31,15,35,20,20);</a:t>
            </a:r>
          </a:p>
          <a:p>
            <a:pPr marL="514350" indent="-514350">
              <a:buNone/>
            </a:pPr>
            <a:r>
              <a:rPr lang="en-US" dirty="0" smtClean="0"/>
              <a:t>//year, month, day, hours, minutes, seconds, and milliseconds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Date Values</a:t>
            </a:r>
            <a:endParaRPr lang="en-US" dirty="0"/>
          </a:p>
        </p:txBody>
      </p:sp>
      <p:graphicFrame>
        <p:nvGraphicFramePr>
          <p:cNvPr id="4" name="Content Placeholder 3"/>
          <p:cNvGraphicFramePr>
            <a:graphicFrameLocks noGrp="1"/>
          </p:cNvGraphicFramePr>
          <p:nvPr>
            <p:ph idx="1"/>
          </p:nvPr>
        </p:nvGraphicFramePr>
        <p:xfrm>
          <a:off x="381000" y="1828800"/>
          <a:ext cx="8458200" cy="3352800"/>
        </p:xfrm>
        <a:graphic>
          <a:graphicData uri="http://schemas.openxmlformats.org/drawingml/2006/table">
            <a:tbl>
              <a:tblPr firstRow="1" bandRow="1">
                <a:tableStyleId>{5C22544A-7EE6-4342-B048-85BDC9FD1C3A}</a:tableStyleId>
              </a:tblPr>
              <a:tblGrid>
                <a:gridCol w="1801283"/>
                <a:gridCol w="6656917"/>
              </a:tblGrid>
              <a:tr h="457200">
                <a:tc>
                  <a:txBody>
                    <a:bodyPr/>
                    <a:lstStyle/>
                    <a:p>
                      <a:r>
                        <a:rPr lang="en-US" sz="1800" b="1" kern="1200" baseline="0" dirty="0" smtClean="0">
                          <a:solidFill>
                            <a:schemeClr val="lt1"/>
                          </a:solidFill>
                          <a:latin typeface="+mn-lt"/>
                          <a:ea typeface="+mn-ea"/>
                          <a:cs typeface="+mn-cs"/>
                        </a:rPr>
                        <a:t>Method</a:t>
                      </a:r>
                      <a:endParaRPr lang="en-US" b="1" dirty="0"/>
                    </a:p>
                  </a:txBody>
                  <a:tcPr/>
                </a:tc>
                <a:tc>
                  <a:txBody>
                    <a:bodyPr/>
                    <a:lstStyle/>
                    <a:p>
                      <a:r>
                        <a:rPr lang="en-US" b="1" dirty="0" smtClean="0"/>
                        <a:t>Returns</a:t>
                      </a:r>
                      <a:endParaRPr lang="en-US" b="1" dirty="0"/>
                    </a:p>
                  </a:txBody>
                  <a:tcPr/>
                </a:tc>
              </a:tr>
              <a:tr h="457200">
                <a:tc>
                  <a:txBody>
                    <a:bodyPr/>
                    <a:lstStyle/>
                    <a:p>
                      <a:r>
                        <a:rPr lang="en-US" sz="1800" b="1" kern="1200" baseline="0" dirty="0" err="1" smtClean="0">
                          <a:solidFill>
                            <a:schemeClr val="dk1"/>
                          </a:solidFill>
                          <a:latin typeface="+mn-lt"/>
                          <a:ea typeface="+mn-ea"/>
                          <a:cs typeface="+mn-cs"/>
                        </a:rPr>
                        <a:t>getDate</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The day of the month</a:t>
                      </a:r>
                      <a:endParaRPr lang="en-US" dirty="0"/>
                    </a:p>
                  </a:txBody>
                  <a:tcPr/>
                </a:tc>
              </a:tr>
              <a:tr h="685800">
                <a:tc>
                  <a:txBody>
                    <a:bodyPr/>
                    <a:lstStyle/>
                    <a:p>
                      <a:r>
                        <a:rPr lang="en-US" sz="1800" b="1" kern="1200" baseline="0" dirty="0" err="1" smtClean="0">
                          <a:solidFill>
                            <a:schemeClr val="dk1"/>
                          </a:solidFill>
                          <a:latin typeface="+mn-lt"/>
                          <a:ea typeface="+mn-ea"/>
                          <a:cs typeface="+mn-cs"/>
                        </a:rPr>
                        <a:t>getDay</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The day of the week as an integer, with Sunday as 0, Monday as 1, and so on</a:t>
                      </a:r>
                      <a:endParaRPr lang="en-US" dirty="0"/>
                    </a:p>
                  </a:txBody>
                  <a:tcPr/>
                </a:tc>
              </a:tr>
              <a:tr h="533400">
                <a:tc>
                  <a:txBody>
                    <a:bodyPr/>
                    <a:lstStyle/>
                    <a:p>
                      <a:r>
                        <a:rPr lang="en-US" sz="1800" b="1" kern="1200" baseline="0" dirty="0" err="1" smtClean="0">
                          <a:solidFill>
                            <a:schemeClr val="dk1"/>
                          </a:solidFill>
                          <a:latin typeface="+mn-lt"/>
                          <a:ea typeface="+mn-ea"/>
                          <a:cs typeface="+mn-cs"/>
                        </a:rPr>
                        <a:t>getMonth</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The month as an integer, with January as 0, February as 1, and so on</a:t>
                      </a:r>
                      <a:endParaRPr lang="en-US" dirty="0"/>
                    </a:p>
                  </a:txBody>
                  <a:tcPr/>
                </a:tc>
              </a:tr>
              <a:tr h="533400">
                <a:tc>
                  <a:txBody>
                    <a:bodyPr/>
                    <a:lstStyle/>
                    <a:p>
                      <a:r>
                        <a:rPr lang="en-US" sz="1800" b="1" kern="1200" baseline="0" dirty="0" err="1" smtClean="0">
                          <a:solidFill>
                            <a:schemeClr val="dk1"/>
                          </a:solidFill>
                          <a:latin typeface="+mn-lt"/>
                          <a:ea typeface="+mn-ea"/>
                          <a:cs typeface="+mn-cs"/>
                        </a:rPr>
                        <a:t>getFullYear</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The year as a four-digit number</a:t>
                      </a:r>
                      <a:endParaRPr lang="en-US" dirty="0"/>
                    </a:p>
                  </a:txBody>
                  <a:tcPr/>
                </a:tc>
              </a:tr>
              <a:tr h="685800">
                <a:tc>
                  <a:txBody>
                    <a:bodyPr/>
                    <a:lstStyle/>
                    <a:p>
                      <a:r>
                        <a:rPr lang="en-US" sz="1800" b="1" kern="1200" baseline="0" dirty="0" err="1" smtClean="0">
                          <a:solidFill>
                            <a:schemeClr val="dk1"/>
                          </a:solidFill>
                          <a:latin typeface="+mn-lt"/>
                          <a:ea typeface="+mn-ea"/>
                          <a:cs typeface="+mn-cs"/>
                        </a:rPr>
                        <a:t>toDateString</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Returns the full date based on the current time zone as a human readable string. For example “Wed 31 Dec 2003”</a:t>
                      </a:r>
                      <a:endParaRPr lang="en-US" dirty="0"/>
                    </a:p>
                  </a:txBody>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2800" dirty="0" smtClean="0"/>
              <a:t>Using the Date Object to Retrieve the Current Date</a:t>
            </a:r>
            <a:endParaRPr lang="en-US" sz="2800" dirty="0"/>
          </a:p>
        </p:txBody>
      </p:sp>
      <p:sp>
        <p:nvSpPr>
          <p:cNvPr id="3" name="Content Placeholder 2"/>
          <p:cNvSpPr>
            <a:spLocks noGrp="1"/>
          </p:cNvSpPr>
          <p:nvPr>
            <p:ph idx="1"/>
          </p:nvPr>
        </p:nvSpPr>
        <p:spPr>
          <a:xfrm>
            <a:off x="0" y="685800"/>
            <a:ext cx="9144000" cy="6172200"/>
          </a:xfrm>
        </p:spPr>
        <p:txBody>
          <a:bodyPr>
            <a:noAutofit/>
          </a:bodyPr>
          <a:lstStyle/>
          <a:p>
            <a:pPr>
              <a:buNone/>
            </a:pPr>
            <a:r>
              <a:rPr lang="en-US" sz="1200" b="1" dirty="0" smtClean="0"/>
              <a:t>&lt;html&gt;&lt;body&gt;</a:t>
            </a:r>
          </a:p>
          <a:p>
            <a:pPr>
              <a:buNone/>
            </a:pPr>
            <a:r>
              <a:rPr lang="en-US" sz="1200" b="1" dirty="0" smtClean="0"/>
              <a:t>&lt;script language=”JavaScript” type=”text/</a:t>
            </a:r>
            <a:r>
              <a:rPr lang="en-US" sz="1200" b="1" dirty="0" err="1" smtClean="0"/>
              <a:t>javascript</a:t>
            </a:r>
            <a:r>
              <a:rPr lang="en-US" sz="1200" b="1" dirty="0" smtClean="0"/>
              <a:t>”&gt;</a:t>
            </a:r>
          </a:p>
          <a:p>
            <a:pPr>
              <a:buNone/>
            </a:pPr>
            <a:r>
              <a:rPr lang="en-US" sz="1200" b="1" dirty="0" err="1" smtClean="0"/>
              <a:t>var</a:t>
            </a:r>
            <a:r>
              <a:rPr lang="en-US" sz="1200" b="1" dirty="0" smtClean="0"/>
              <a:t> months = new Array(“</a:t>
            </a:r>
            <a:r>
              <a:rPr lang="en-US" sz="1200" b="1" dirty="0" err="1" smtClean="0"/>
              <a:t>January”,”February”,”March”,”April”,”May”,”June”,”July</a:t>
            </a:r>
            <a:r>
              <a:rPr lang="en-US" sz="1200" b="1" dirty="0" smtClean="0"/>
              <a:t>”,</a:t>
            </a:r>
            <a:r>
              <a:rPr lang="da-DK" sz="1200" b="1" dirty="0" smtClean="0"/>
              <a:t>“August”,”September”,”October”,”November”,”December”);</a:t>
            </a:r>
          </a:p>
          <a:p>
            <a:pPr>
              <a:buNone/>
            </a:pPr>
            <a:r>
              <a:rPr lang="en-US" sz="1200" b="1" dirty="0" err="1" smtClean="0"/>
              <a:t>var</a:t>
            </a:r>
            <a:r>
              <a:rPr lang="en-US" sz="1200" b="1" dirty="0" smtClean="0"/>
              <a:t> </a:t>
            </a:r>
            <a:r>
              <a:rPr lang="en-US" sz="1200" b="1" dirty="0" err="1" smtClean="0"/>
              <a:t>dateNow</a:t>
            </a:r>
            <a:r>
              <a:rPr lang="en-US" sz="1200" b="1" dirty="0" smtClean="0"/>
              <a:t> = new Date();</a:t>
            </a:r>
          </a:p>
          <a:p>
            <a:pPr>
              <a:buNone/>
            </a:pPr>
            <a:r>
              <a:rPr lang="en-US" sz="1200" b="1" dirty="0" err="1" smtClean="0"/>
              <a:t>var</a:t>
            </a:r>
            <a:r>
              <a:rPr lang="en-US" sz="1200" b="1" dirty="0" smtClean="0"/>
              <a:t> </a:t>
            </a:r>
            <a:r>
              <a:rPr lang="en-US" sz="1200" b="1" dirty="0" err="1" smtClean="0"/>
              <a:t>yearNow</a:t>
            </a:r>
            <a:r>
              <a:rPr lang="en-US" sz="1200" b="1" dirty="0" smtClean="0"/>
              <a:t> = </a:t>
            </a:r>
            <a:r>
              <a:rPr lang="en-US" sz="1200" b="1" dirty="0" err="1" smtClean="0"/>
              <a:t>dateNow.getFullYear</a:t>
            </a:r>
            <a:r>
              <a:rPr lang="en-US" sz="1200" b="1" dirty="0" smtClean="0"/>
              <a:t>();</a:t>
            </a:r>
          </a:p>
          <a:p>
            <a:pPr>
              <a:buNone/>
            </a:pPr>
            <a:r>
              <a:rPr lang="en-US" sz="1200" b="1" dirty="0" err="1" smtClean="0"/>
              <a:t>var</a:t>
            </a:r>
            <a:r>
              <a:rPr lang="en-US" sz="1200" b="1" dirty="0" smtClean="0"/>
              <a:t> </a:t>
            </a:r>
            <a:r>
              <a:rPr lang="en-US" sz="1200" b="1" dirty="0" err="1" smtClean="0"/>
              <a:t>monthNow</a:t>
            </a:r>
            <a:r>
              <a:rPr lang="en-US" sz="1200" b="1" dirty="0" smtClean="0"/>
              <a:t> = months[</a:t>
            </a:r>
            <a:r>
              <a:rPr lang="en-US" sz="1200" b="1" dirty="0" err="1" smtClean="0"/>
              <a:t>dateNow.getMonth</a:t>
            </a:r>
            <a:r>
              <a:rPr lang="en-US" sz="1200" b="1" dirty="0" smtClean="0"/>
              <a:t>()];</a:t>
            </a:r>
          </a:p>
          <a:p>
            <a:pPr>
              <a:buNone/>
            </a:pPr>
            <a:r>
              <a:rPr lang="en-US" sz="1200" b="1" dirty="0" err="1" smtClean="0"/>
              <a:t>var</a:t>
            </a:r>
            <a:r>
              <a:rPr lang="en-US" sz="1200" b="1" dirty="0" smtClean="0"/>
              <a:t> </a:t>
            </a:r>
            <a:r>
              <a:rPr lang="en-US" sz="1200" b="1" dirty="0" err="1" smtClean="0"/>
              <a:t>dayNow</a:t>
            </a:r>
            <a:r>
              <a:rPr lang="en-US" sz="1200" b="1" dirty="0" smtClean="0"/>
              <a:t> = </a:t>
            </a:r>
            <a:r>
              <a:rPr lang="en-US" sz="1200" b="1" dirty="0" err="1" smtClean="0"/>
              <a:t>dateNow.getDate</a:t>
            </a:r>
            <a:r>
              <a:rPr lang="en-US" sz="1200" b="1" dirty="0" smtClean="0"/>
              <a:t>();</a:t>
            </a:r>
          </a:p>
          <a:p>
            <a:pPr>
              <a:buNone/>
            </a:pPr>
            <a:r>
              <a:rPr lang="en-US" sz="1200" b="1" dirty="0" err="1" smtClean="0"/>
              <a:t>var</a:t>
            </a:r>
            <a:r>
              <a:rPr lang="en-US" sz="1200" b="1" dirty="0" smtClean="0"/>
              <a:t> </a:t>
            </a:r>
            <a:r>
              <a:rPr lang="en-US" sz="1200" b="1" dirty="0" err="1" smtClean="0"/>
              <a:t>daySuffix</a:t>
            </a:r>
            <a:r>
              <a:rPr lang="en-US" sz="1200" b="1" dirty="0" smtClean="0"/>
              <a:t>;</a:t>
            </a:r>
          </a:p>
          <a:p>
            <a:pPr>
              <a:buNone/>
            </a:pPr>
            <a:r>
              <a:rPr lang="en-US" sz="1200" b="1" dirty="0" smtClean="0"/>
              <a:t>switch (</a:t>
            </a:r>
            <a:r>
              <a:rPr lang="en-US" sz="1200" b="1" dirty="0" err="1" smtClean="0"/>
              <a:t>dayNow</a:t>
            </a:r>
            <a:r>
              <a:rPr lang="en-US" sz="1200" b="1" dirty="0" smtClean="0"/>
              <a:t>){</a:t>
            </a:r>
          </a:p>
          <a:p>
            <a:pPr>
              <a:buNone/>
            </a:pPr>
            <a:r>
              <a:rPr lang="en-US" sz="1200" b="1" dirty="0" smtClean="0"/>
              <a:t>case 1:</a:t>
            </a:r>
          </a:p>
          <a:p>
            <a:pPr>
              <a:buNone/>
            </a:pPr>
            <a:r>
              <a:rPr lang="en-US" sz="1200" b="1" dirty="0" smtClean="0"/>
              <a:t>case 21:</a:t>
            </a:r>
          </a:p>
          <a:p>
            <a:pPr>
              <a:buNone/>
            </a:pPr>
            <a:r>
              <a:rPr lang="en-US" sz="1200" b="1" dirty="0" smtClean="0"/>
              <a:t>case 31:</a:t>
            </a:r>
          </a:p>
          <a:p>
            <a:pPr>
              <a:buNone/>
            </a:pPr>
            <a:r>
              <a:rPr lang="en-US" sz="1200" b="1" dirty="0" err="1" smtClean="0"/>
              <a:t>daySuffix</a:t>
            </a:r>
            <a:r>
              <a:rPr lang="en-US" sz="1200" b="1" dirty="0" smtClean="0"/>
              <a:t> = “</a:t>
            </a:r>
            <a:r>
              <a:rPr lang="en-US" sz="1200" b="1" dirty="0" err="1" smtClean="0"/>
              <a:t>st</a:t>
            </a:r>
            <a:r>
              <a:rPr lang="en-US" sz="1200" b="1" dirty="0" smtClean="0"/>
              <a:t>”;break;</a:t>
            </a:r>
          </a:p>
          <a:p>
            <a:pPr>
              <a:buNone/>
            </a:pPr>
            <a:r>
              <a:rPr lang="en-US" sz="1200" b="1" dirty="0" smtClean="0"/>
              <a:t>case 2:</a:t>
            </a:r>
          </a:p>
          <a:p>
            <a:pPr>
              <a:buNone/>
            </a:pPr>
            <a:r>
              <a:rPr lang="en-US" sz="1200" b="1" dirty="0" smtClean="0"/>
              <a:t>case 22:</a:t>
            </a:r>
          </a:p>
          <a:p>
            <a:pPr>
              <a:buNone/>
            </a:pPr>
            <a:r>
              <a:rPr lang="en-US" sz="1200" b="1" dirty="0" err="1" smtClean="0"/>
              <a:t>daySuffix</a:t>
            </a:r>
            <a:r>
              <a:rPr lang="en-US" sz="1200" b="1" dirty="0" smtClean="0"/>
              <a:t> = “</a:t>
            </a:r>
            <a:r>
              <a:rPr lang="en-US" sz="1200" b="1" dirty="0" err="1" smtClean="0"/>
              <a:t>nd</a:t>
            </a:r>
            <a:r>
              <a:rPr lang="en-US" sz="1200" b="1" dirty="0" smtClean="0"/>
              <a:t>”;break;</a:t>
            </a:r>
          </a:p>
          <a:p>
            <a:pPr>
              <a:buNone/>
            </a:pPr>
            <a:r>
              <a:rPr lang="en-US" sz="1200" b="1" dirty="0" smtClean="0"/>
              <a:t>case 3:</a:t>
            </a:r>
          </a:p>
          <a:p>
            <a:pPr>
              <a:buNone/>
            </a:pPr>
            <a:r>
              <a:rPr lang="en-US" sz="1200" b="1" dirty="0" smtClean="0"/>
              <a:t>case 23:</a:t>
            </a:r>
          </a:p>
          <a:p>
            <a:pPr>
              <a:buNone/>
            </a:pPr>
            <a:r>
              <a:rPr lang="en-US" sz="1200" b="1" dirty="0" err="1" smtClean="0"/>
              <a:t>daySuffix</a:t>
            </a:r>
            <a:r>
              <a:rPr lang="en-US" sz="1200" b="1" dirty="0" smtClean="0"/>
              <a:t> = “rd”;break;</a:t>
            </a:r>
          </a:p>
          <a:p>
            <a:pPr>
              <a:buNone/>
            </a:pPr>
            <a:r>
              <a:rPr lang="en-US" sz="1200" b="1" dirty="0" smtClean="0"/>
              <a:t>default:</a:t>
            </a:r>
          </a:p>
          <a:p>
            <a:pPr>
              <a:buNone/>
            </a:pPr>
            <a:r>
              <a:rPr lang="en-US" sz="1200" b="1" dirty="0" err="1" smtClean="0"/>
              <a:t>daySuffix</a:t>
            </a:r>
            <a:r>
              <a:rPr lang="en-US" sz="1200" b="1" dirty="0" smtClean="0"/>
              <a:t> = “</a:t>
            </a:r>
            <a:r>
              <a:rPr lang="en-US" sz="1200" b="1" dirty="0" err="1" smtClean="0"/>
              <a:t>th</a:t>
            </a:r>
            <a:r>
              <a:rPr lang="en-US" sz="1200" b="1" dirty="0" smtClean="0"/>
              <a:t>”;break;</a:t>
            </a:r>
          </a:p>
          <a:p>
            <a:pPr>
              <a:buNone/>
            </a:pPr>
            <a:r>
              <a:rPr lang="en-US" sz="1200" b="1" dirty="0" smtClean="0"/>
              <a:t>}</a:t>
            </a:r>
          </a:p>
          <a:p>
            <a:pPr>
              <a:buNone/>
            </a:pPr>
            <a:r>
              <a:rPr lang="en-US" sz="1200" b="1" dirty="0" err="1" smtClean="0"/>
              <a:t>document.write</a:t>
            </a:r>
            <a:r>
              <a:rPr lang="en-US" sz="1200" b="1" dirty="0" smtClean="0"/>
              <a:t>(“It is the “ + </a:t>
            </a:r>
            <a:r>
              <a:rPr lang="en-US" sz="1200" b="1" dirty="0" err="1" smtClean="0"/>
              <a:t>dayNow</a:t>
            </a:r>
            <a:r>
              <a:rPr lang="en-US" sz="1200" b="1" dirty="0" smtClean="0"/>
              <a:t> + </a:t>
            </a:r>
            <a:r>
              <a:rPr lang="en-US" sz="1200" b="1" dirty="0" err="1" smtClean="0"/>
              <a:t>daySuffix</a:t>
            </a:r>
            <a:r>
              <a:rPr lang="en-US" sz="1200" b="1" dirty="0" smtClean="0"/>
              <a:t> + “ day “);</a:t>
            </a:r>
          </a:p>
          <a:p>
            <a:pPr>
              <a:buNone/>
            </a:pPr>
            <a:r>
              <a:rPr lang="en-US" sz="1200" b="1" dirty="0" err="1" smtClean="0"/>
              <a:t>document.write</a:t>
            </a:r>
            <a:r>
              <a:rPr lang="en-US" sz="1200" b="1" dirty="0" smtClean="0"/>
              <a:t>(“in the month of “ + </a:t>
            </a:r>
            <a:r>
              <a:rPr lang="en-US" sz="1200" b="1" dirty="0" err="1" smtClean="0"/>
              <a:t>monthNow</a:t>
            </a:r>
            <a:r>
              <a:rPr lang="en-US" sz="1200" b="1" dirty="0" smtClean="0"/>
              <a:t>);</a:t>
            </a:r>
          </a:p>
          <a:p>
            <a:pPr>
              <a:buNone/>
            </a:pPr>
            <a:r>
              <a:rPr lang="en-US" sz="1200" b="1" dirty="0" err="1" smtClean="0"/>
              <a:t>document.write</a:t>
            </a:r>
            <a:r>
              <a:rPr lang="en-US" sz="1200" b="1" dirty="0" smtClean="0"/>
              <a:t>(“ in the year “ + </a:t>
            </a:r>
            <a:r>
              <a:rPr lang="en-US" sz="1200" b="1" dirty="0" err="1" smtClean="0"/>
              <a:t>yearNow</a:t>
            </a:r>
            <a:r>
              <a:rPr lang="en-US" sz="1200" b="1" dirty="0" smtClean="0"/>
              <a:t>);</a:t>
            </a:r>
          </a:p>
          <a:p>
            <a:pPr>
              <a:buNone/>
            </a:pPr>
            <a:r>
              <a:rPr lang="en-US" sz="1200" b="1" dirty="0" smtClean="0"/>
              <a:t>&lt;/script&gt;</a:t>
            </a:r>
          </a:p>
          <a:p>
            <a:pPr>
              <a:buNone/>
            </a:pPr>
            <a:r>
              <a:rPr lang="en-US" sz="1200" b="1" dirty="0" smtClean="0"/>
              <a:t>&lt;/body&gt;&lt;/html&gt;</a:t>
            </a:r>
            <a:endParaRPr lang="en-US" sz="12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Date Values</a:t>
            </a:r>
            <a:endParaRPr lang="en-US" dirty="0"/>
          </a:p>
        </p:txBody>
      </p:sp>
      <p:sp>
        <p:nvSpPr>
          <p:cNvPr id="3" name="Content Placeholder 2"/>
          <p:cNvSpPr>
            <a:spLocks noGrp="1"/>
          </p:cNvSpPr>
          <p:nvPr>
            <p:ph idx="1"/>
          </p:nvPr>
        </p:nvSpPr>
        <p:spPr/>
        <p:txBody>
          <a:bodyPr/>
          <a:lstStyle/>
          <a:p>
            <a:r>
              <a:rPr lang="en-US" dirty="0" smtClean="0"/>
              <a:t>To change part of the date in a Date object, you have a group of set functions.</a:t>
            </a:r>
            <a:endParaRPr lang="en-US" dirty="0"/>
          </a:p>
        </p:txBody>
      </p:sp>
      <p:graphicFrame>
        <p:nvGraphicFramePr>
          <p:cNvPr id="4" name="Content Placeholder 3"/>
          <p:cNvGraphicFramePr>
            <a:graphicFrameLocks/>
          </p:cNvGraphicFramePr>
          <p:nvPr/>
        </p:nvGraphicFramePr>
        <p:xfrm>
          <a:off x="304800" y="3505200"/>
          <a:ext cx="8458200" cy="2240280"/>
        </p:xfrm>
        <a:graphic>
          <a:graphicData uri="http://schemas.openxmlformats.org/drawingml/2006/table">
            <a:tbl>
              <a:tblPr firstRow="1" bandRow="1">
                <a:tableStyleId>{5C22544A-7EE6-4342-B048-85BDC9FD1C3A}</a:tableStyleId>
              </a:tblPr>
              <a:tblGrid>
                <a:gridCol w="1801283"/>
                <a:gridCol w="6656917"/>
              </a:tblGrid>
              <a:tr h="457200">
                <a:tc>
                  <a:txBody>
                    <a:bodyPr/>
                    <a:lstStyle/>
                    <a:p>
                      <a:r>
                        <a:rPr lang="en-US" sz="1800" b="1" kern="1200" baseline="0" dirty="0" smtClean="0">
                          <a:solidFill>
                            <a:schemeClr val="lt1"/>
                          </a:solidFill>
                          <a:latin typeface="+mn-lt"/>
                          <a:ea typeface="+mn-ea"/>
                          <a:cs typeface="+mn-cs"/>
                        </a:rPr>
                        <a:t>Method</a:t>
                      </a:r>
                      <a:endParaRPr lang="en-US" b="1" dirty="0"/>
                    </a:p>
                  </a:txBody>
                  <a:tcPr/>
                </a:tc>
                <a:tc>
                  <a:txBody>
                    <a:bodyPr/>
                    <a:lstStyle/>
                    <a:p>
                      <a:r>
                        <a:rPr lang="en-US" b="1" dirty="0" smtClean="0"/>
                        <a:t>Description</a:t>
                      </a:r>
                      <a:endParaRPr lang="en-US" b="1" dirty="0"/>
                    </a:p>
                  </a:txBody>
                  <a:tcPr/>
                </a:tc>
              </a:tr>
              <a:tr h="457200">
                <a:tc>
                  <a:txBody>
                    <a:bodyPr/>
                    <a:lstStyle/>
                    <a:p>
                      <a:r>
                        <a:rPr lang="en-US" sz="1800" b="1" kern="1200" baseline="0" dirty="0" err="1" smtClean="0">
                          <a:solidFill>
                            <a:schemeClr val="dk1"/>
                          </a:solidFill>
                          <a:latin typeface="+mn-lt"/>
                          <a:ea typeface="+mn-ea"/>
                          <a:cs typeface="+mn-cs"/>
                        </a:rPr>
                        <a:t>setDate</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The date of the month is passed in as the parameter to set the date</a:t>
                      </a:r>
                      <a:endParaRPr lang="en-US" dirty="0"/>
                    </a:p>
                  </a:txBody>
                  <a:tcPr/>
                </a:tc>
              </a:tr>
              <a:tr h="685800">
                <a:tc>
                  <a:txBody>
                    <a:bodyPr/>
                    <a:lstStyle/>
                    <a:p>
                      <a:r>
                        <a:rPr lang="en-US" sz="1800" b="1" kern="1200" baseline="0" dirty="0" err="1" smtClean="0">
                          <a:solidFill>
                            <a:schemeClr val="dk1"/>
                          </a:solidFill>
                          <a:latin typeface="+mn-lt"/>
                          <a:ea typeface="+mn-ea"/>
                          <a:cs typeface="+mn-cs"/>
                        </a:rPr>
                        <a:t>setMonth</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The month of the year is passed in as an integer parameter, where 0 is January, 1 is February, and so on</a:t>
                      </a:r>
                      <a:endParaRPr lang="en-US" dirty="0"/>
                    </a:p>
                  </a:txBody>
                  <a:tcPr/>
                </a:tc>
              </a:tr>
              <a:tr h="533400">
                <a:tc>
                  <a:txBody>
                    <a:bodyPr/>
                    <a:lstStyle/>
                    <a:p>
                      <a:r>
                        <a:rPr lang="en-US" sz="1800" b="1" kern="1200" baseline="0" dirty="0" err="1" smtClean="0">
                          <a:solidFill>
                            <a:schemeClr val="dk1"/>
                          </a:solidFill>
                          <a:latin typeface="+mn-lt"/>
                          <a:ea typeface="+mn-ea"/>
                          <a:cs typeface="+mn-cs"/>
                        </a:rPr>
                        <a:t>setFullYear</a:t>
                      </a:r>
                      <a:r>
                        <a:rPr lang="en-US" sz="1800" b="1" kern="1200" baseline="0" dirty="0" smtClean="0">
                          <a:solidFill>
                            <a:schemeClr val="dk1"/>
                          </a:solidFill>
                          <a:latin typeface="+mn-lt"/>
                          <a:ea typeface="+mn-ea"/>
                          <a:cs typeface="+mn-cs"/>
                        </a:rPr>
                        <a:t>()</a:t>
                      </a:r>
                      <a:endParaRPr lang="en-US" b="1" dirty="0"/>
                    </a:p>
                  </a:txBody>
                  <a:tcPr/>
                </a:tc>
                <a:tc>
                  <a:txBody>
                    <a:bodyPr/>
                    <a:lstStyle/>
                    <a:p>
                      <a:r>
                        <a:rPr lang="en-US" sz="1800" kern="1200" baseline="0" dirty="0" smtClean="0">
                          <a:solidFill>
                            <a:schemeClr val="dk1"/>
                          </a:solidFill>
                          <a:latin typeface="+mn-lt"/>
                          <a:ea typeface="+mn-ea"/>
                          <a:cs typeface="+mn-cs"/>
                        </a:rPr>
                        <a:t>This sets the year to the four-digit integer number passed in as a parameter</a:t>
                      </a:r>
                      <a:endParaRPr lang="en-US"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change the year to 2009, the code would be as follows:</a:t>
            </a:r>
          </a:p>
          <a:p>
            <a:pPr>
              <a:buNone/>
            </a:pPr>
            <a:r>
              <a:rPr lang="en-US" dirty="0" err="1" smtClean="0">
                <a:solidFill>
                  <a:srgbClr val="FF0000"/>
                </a:solidFill>
              </a:rPr>
              <a:t>myDateObject.setFullYear</a:t>
            </a:r>
            <a:r>
              <a:rPr lang="en-US" dirty="0" smtClean="0">
                <a:solidFill>
                  <a:srgbClr val="FF0000"/>
                </a:solidFill>
              </a:rPr>
              <a:t>(2009);</a:t>
            </a:r>
          </a:p>
          <a:p>
            <a:r>
              <a:rPr lang="en-US" dirty="0" smtClean="0"/>
              <a:t>Setting the date and month to the twenty-seventh of February looks like this:</a:t>
            </a:r>
          </a:p>
          <a:p>
            <a:pPr>
              <a:buNone/>
            </a:pPr>
            <a:r>
              <a:rPr lang="en-US" dirty="0" err="1" smtClean="0">
                <a:solidFill>
                  <a:srgbClr val="FF0000"/>
                </a:solidFill>
              </a:rPr>
              <a:t>myDateObject.setDate</a:t>
            </a:r>
            <a:r>
              <a:rPr lang="en-US" dirty="0" smtClean="0">
                <a:solidFill>
                  <a:srgbClr val="FF0000"/>
                </a:solidFill>
              </a:rPr>
              <a:t>(27);</a:t>
            </a:r>
          </a:p>
          <a:p>
            <a:pPr>
              <a:buNone/>
            </a:pPr>
            <a:r>
              <a:rPr lang="en-US" dirty="0" err="1" smtClean="0">
                <a:solidFill>
                  <a:srgbClr val="FF0000"/>
                </a:solidFill>
              </a:rPr>
              <a:t>myDateObject.setMonth</a:t>
            </a:r>
            <a:r>
              <a:rPr lang="en-US" dirty="0" smtClean="0">
                <a:solidFill>
                  <a:srgbClr val="FF0000"/>
                </a:solidFill>
              </a:rPr>
              <a:t>(1);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 and Dates</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smtClean="0"/>
              <a:t>You want to find out what date it will be 28 days from now:</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nowDate</a:t>
            </a:r>
            <a:r>
              <a:rPr lang="en-US" dirty="0" smtClean="0">
                <a:solidFill>
                  <a:srgbClr val="FF0000"/>
                </a:solidFill>
              </a:rPr>
              <a:t> = new Date();</a:t>
            </a:r>
          </a:p>
          <a:p>
            <a:pPr>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currentDay</a:t>
            </a:r>
            <a:r>
              <a:rPr lang="en-US" dirty="0" smtClean="0">
                <a:solidFill>
                  <a:srgbClr val="FF0000"/>
                </a:solidFill>
              </a:rPr>
              <a:t> = </a:t>
            </a:r>
            <a:r>
              <a:rPr lang="en-US" dirty="0" err="1" smtClean="0">
                <a:solidFill>
                  <a:srgbClr val="FF0000"/>
                </a:solidFill>
              </a:rPr>
              <a:t>nowDate.getDate</a:t>
            </a:r>
            <a:r>
              <a:rPr lang="en-US" dirty="0" smtClean="0">
                <a:solidFill>
                  <a:srgbClr val="FF0000"/>
                </a:solidFill>
              </a:rPr>
              <a:t>();</a:t>
            </a:r>
          </a:p>
          <a:p>
            <a:pPr>
              <a:buNone/>
            </a:pPr>
            <a:r>
              <a:rPr lang="en-US" dirty="0" err="1" smtClean="0">
                <a:solidFill>
                  <a:srgbClr val="FF0000"/>
                </a:solidFill>
              </a:rPr>
              <a:t>nowDate.setDate</a:t>
            </a:r>
            <a:r>
              <a:rPr lang="en-US" dirty="0" smtClean="0">
                <a:solidFill>
                  <a:srgbClr val="FF0000"/>
                </a:solidFill>
              </a:rPr>
              <a:t>(</a:t>
            </a:r>
            <a:r>
              <a:rPr lang="en-US" dirty="0" err="1" smtClean="0">
                <a:solidFill>
                  <a:srgbClr val="FF0000"/>
                </a:solidFill>
              </a:rPr>
              <a:t>currentDay</a:t>
            </a:r>
            <a:r>
              <a:rPr lang="en-US" dirty="0" smtClean="0">
                <a:solidFill>
                  <a:srgbClr val="FF0000"/>
                </a:solidFill>
              </a:rPr>
              <a:t> + 28);</a:t>
            </a:r>
          </a:p>
          <a:p>
            <a:r>
              <a:rPr lang="en-US" dirty="0" smtClean="0"/>
              <a:t>You want the date 28 days prior to the current date</a:t>
            </a:r>
          </a:p>
          <a:p>
            <a:pPr>
              <a:buNone/>
            </a:pPr>
            <a:r>
              <a:rPr lang="en-US" dirty="0" err="1" smtClean="0">
                <a:solidFill>
                  <a:srgbClr val="FF0000"/>
                </a:solidFill>
              </a:rPr>
              <a:t>nowDate.setDate</a:t>
            </a:r>
            <a:r>
              <a:rPr lang="en-US" dirty="0" smtClean="0">
                <a:solidFill>
                  <a:srgbClr val="FF0000"/>
                </a:solidFill>
              </a:rPr>
              <a:t>(</a:t>
            </a:r>
            <a:r>
              <a:rPr lang="en-US" dirty="0" err="1" smtClean="0">
                <a:solidFill>
                  <a:srgbClr val="FF0000"/>
                </a:solidFill>
              </a:rPr>
              <a:t>currentDay</a:t>
            </a:r>
            <a:r>
              <a:rPr lang="en-US" dirty="0" smtClean="0">
                <a:solidFill>
                  <a:srgbClr val="FF0000"/>
                </a:solidFill>
              </a:rPr>
              <a:t> - 28);</a:t>
            </a:r>
            <a:endParaRPr 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Time Values</a:t>
            </a:r>
            <a:endParaRPr lang="en-US" dirty="0"/>
          </a:p>
        </p:txBody>
      </p:sp>
      <p:sp>
        <p:nvSpPr>
          <p:cNvPr id="3" name="Content Placeholder 2"/>
          <p:cNvSpPr>
            <a:spLocks noGrp="1"/>
          </p:cNvSpPr>
          <p:nvPr>
            <p:ph idx="1"/>
          </p:nvPr>
        </p:nvSpPr>
        <p:spPr>
          <a:xfrm>
            <a:off x="228600" y="1600200"/>
            <a:ext cx="8686800" cy="4525963"/>
          </a:xfrm>
        </p:spPr>
        <p:txBody>
          <a:bodyPr>
            <a:normAutofit fontScale="70000" lnSpcReduction="20000"/>
          </a:bodyPr>
          <a:lstStyle/>
          <a:p>
            <a:r>
              <a:rPr lang="en-US" dirty="0" smtClean="0"/>
              <a:t>The methods you use to retrieve the individual pieces of time data work much like the get methods for date values. The methods you use here are:</a:t>
            </a:r>
          </a:p>
          <a:p>
            <a:r>
              <a:rPr lang="en-US" dirty="0" err="1" smtClean="0">
                <a:solidFill>
                  <a:srgbClr val="FF0000"/>
                </a:solidFill>
              </a:rPr>
              <a:t>getHours</a:t>
            </a:r>
            <a:r>
              <a:rPr lang="en-US" dirty="0" smtClean="0">
                <a:solidFill>
                  <a:srgbClr val="FF0000"/>
                </a:solidFill>
              </a:rPr>
              <a:t>()</a:t>
            </a:r>
          </a:p>
          <a:p>
            <a:r>
              <a:rPr lang="en-US" dirty="0" err="1" smtClean="0">
                <a:solidFill>
                  <a:srgbClr val="FF0000"/>
                </a:solidFill>
              </a:rPr>
              <a:t>getMinutes</a:t>
            </a:r>
            <a:r>
              <a:rPr lang="en-US" dirty="0" smtClean="0">
                <a:solidFill>
                  <a:srgbClr val="FF0000"/>
                </a:solidFill>
              </a:rPr>
              <a:t>()</a:t>
            </a:r>
          </a:p>
          <a:p>
            <a:r>
              <a:rPr lang="en-US" dirty="0" err="1" smtClean="0">
                <a:solidFill>
                  <a:srgbClr val="FF0000"/>
                </a:solidFill>
              </a:rPr>
              <a:t>getSeconds</a:t>
            </a:r>
            <a:r>
              <a:rPr lang="en-US" dirty="0" smtClean="0">
                <a:solidFill>
                  <a:srgbClr val="FF0000"/>
                </a:solidFill>
              </a:rPr>
              <a:t>()</a:t>
            </a:r>
          </a:p>
          <a:p>
            <a:r>
              <a:rPr lang="en-US" dirty="0" err="1" smtClean="0">
                <a:solidFill>
                  <a:srgbClr val="FF0000"/>
                </a:solidFill>
              </a:rPr>
              <a:t>getMilliseconds</a:t>
            </a:r>
            <a:r>
              <a:rPr lang="en-US" dirty="0" smtClean="0">
                <a:solidFill>
                  <a:srgbClr val="FF0000"/>
                </a:solidFill>
              </a:rPr>
              <a:t>()</a:t>
            </a:r>
          </a:p>
          <a:p>
            <a:r>
              <a:rPr lang="en-US" dirty="0" err="1" smtClean="0">
                <a:solidFill>
                  <a:srgbClr val="FF0000"/>
                </a:solidFill>
              </a:rPr>
              <a:t>toTimeString</a:t>
            </a:r>
            <a:r>
              <a:rPr lang="en-US" dirty="0" smtClean="0">
                <a:solidFill>
                  <a:srgbClr val="FF0000"/>
                </a:solidFill>
              </a:rPr>
              <a:t>()</a:t>
            </a:r>
          </a:p>
          <a:p>
            <a:r>
              <a:rPr lang="en-US" dirty="0" smtClean="0"/>
              <a:t>These methods return respectively the hours, minutes, seconds, milliseconds, and full time of the </a:t>
            </a:r>
            <a:r>
              <a:rPr lang="en-US" dirty="0" smtClean="0"/>
              <a:t>specified Date </a:t>
            </a:r>
            <a:r>
              <a:rPr lang="en-US" dirty="0" smtClean="0"/>
              <a:t>object, where the time is based on the 24-hour clock: 0 for midnight and 23 for 11 p.m. The </a:t>
            </a:r>
            <a:r>
              <a:rPr lang="en-US" dirty="0" smtClean="0"/>
              <a:t>last method </a:t>
            </a:r>
            <a:r>
              <a:rPr lang="en-US" dirty="0" smtClean="0"/>
              <a:t>is similar to the </a:t>
            </a:r>
            <a:r>
              <a:rPr lang="en-US" dirty="0" err="1" smtClean="0"/>
              <a:t>toDateString</a:t>
            </a:r>
            <a:r>
              <a:rPr lang="en-US" dirty="0" smtClean="0"/>
              <a:t>() method in that it returns an easily readable string, except </a:t>
            </a:r>
            <a:r>
              <a:rPr lang="en-US" dirty="0" smtClean="0"/>
              <a:t>that in </a:t>
            </a:r>
            <a:r>
              <a:rPr lang="en-US" dirty="0" smtClean="0"/>
              <a:t>this case it contains the time (for example, “13:03:51 UTC”).</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2800" dirty="0" smtClean="0"/>
              <a:t>Writing the Current Time into a Web Page</a:t>
            </a:r>
            <a:endParaRPr lang="en-US" sz="2800" dirty="0"/>
          </a:p>
        </p:txBody>
      </p:sp>
      <p:sp>
        <p:nvSpPr>
          <p:cNvPr id="3" name="Content Placeholder 2"/>
          <p:cNvSpPr>
            <a:spLocks noGrp="1"/>
          </p:cNvSpPr>
          <p:nvPr>
            <p:ph idx="1"/>
          </p:nvPr>
        </p:nvSpPr>
        <p:spPr>
          <a:xfrm>
            <a:off x="457200" y="762000"/>
            <a:ext cx="8229600" cy="6096000"/>
          </a:xfrm>
        </p:spPr>
        <p:txBody>
          <a:bodyPr>
            <a:noAutofit/>
          </a:bodyPr>
          <a:lstStyle/>
          <a:p>
            <a:pPr>
              <a:buNone/>
            </a:pPr>
            <a:r>
              <a:rPr lang="en-US" sz="1200" b="1" dirty="0" smtClean="0"/>
              <a:t>&lt;html&gt;&lt;body&gt;</a:t>
            </a:r>
          </a:p>
          <a:p>
            <a:pPr>
              <a:buNone/>
            </a:pPr>
            <a:r>
              <a:rPr lang="en-US" sz="1200" b="1" dirty="0" smtClean="0"/>
              <a:t>&lt;script language=”JavaScript” type=”text/</a:t>
            </a:r>
            <a:r>
              <a:rPr lang="en-US" sz="1200" b="1" dirty="0" err="1" smtClean="0"/>
              <a:t>javascript</a:t>
            </a:r>
            <a:r>
              <a:rPr lang="en-US" sz="1200" b="1" dirty="0" smtClean="0"/>
              <a:t>”&gt;</a:t>
            </a:r>
          </a:p>
          <a:p>
            <a:pPr>
              <a:buNone/>
            </a:pPr>
            <a:r>
              <a:rPr lang="en-US" sz="1200" b="1" dirty="0" err="1" smtClean="0"/>
              <a:t>var</a:t>
            </a:r>
            <a:r>
              <a:rPr lang="en-US" sz="1200" b="1" dirty="0" smtClean="0"/>
              <a:t> greeting;</a:t>
            </a:r>
          </a:p>
          <a:p>
            <a:pPr>
              <a:buNone/>
            </a:pPr>
            <a:r>
              <a:rPr lang="en-US" sz="1200" b="1" dirty="0" err="1" smtClean="0"/>
              <a:t>var</a:t>
            </a:r>
            <a:r>
              <a:rPr lang="en-US" sz="1200" b="1" dirty="0" smtClean="0"/>
              <a:t> </a:t>
            </a:r>
            <a:r>
              <a:rPr lang="en-US" sz="1200" b="1" dirty="0" err="1" smtClean="0"/>
              <a:t>nowDate</a:t>
            </a:r>
            <a:r>
              <a:rPr lang="en-US" sz="1200" b="1" dirty="0" smtClean="0"/>
              <a:t> = new Date();</a:t>
            </a:r>
          </a:p>
          <a:p>
            <a:pPr>
              <a:buNone/>
            </a:pPr>
            <a:r>
              <a:rPr lang="en-US" sz="1200" b="1" dirty="0" err="1" smtClean="0"/>
              <a:t>var</a:t>
            </a:r>
            <a:r>
              <a:rPr lang="en-US" sz="1200" b="1" dirty="0" smtClean="0"/>
              <a:t> </a:t>
            </a:r>
            <a:r>
              <a:rPr lang="en-US" sz="1200" b="1" dirty="0" err="1" smtClean="0"/>
              <a:t>nowHour</a:t>
            </a:r>
            <a:r>
              <a:rPr lang="en-US" sz="1200" b="1" dirty="0" smtClean="0"/>
              <a:t> = </a:t>
            </a:r>
            <a:r>
              <a:rPr lang="en-US" sz="1200" b="1" dirty="0" err="1" smtClean="0"/>
              <a:t>nowDate.getHours</a:t>
            </a:r>
            <a:r>
              <a:rPr lang="en-US" sz="1200" b="1" dirty="0" smtClean="0"/>
              <a:t>();</a:t>
            </a:r>
          </a:p>
          <a:p>
            <a:pPr>
              <a:buNone/>
            </a:pPr>
            <a:r>
              <a:rPr lang="en-US" sz="1200" b="1" dirty="0" err="1" smtClean="0"/>
              <a:t>var</a:t>
            </a:r>
            <a:r>
              <a:rPr lang="en-US" sz="1200" b="1" dirty="0" smtClean="0"/>
              <a:t> </a:t>
            </a:r>
            <a:r>
              <a:rPr lang="en-US" sz="1200" b="1" dirty="0" err="1" smtClean="0"/>
              <a:t>nowMinute</a:t>
            </a:r>
            <a:r>
              <a:rPr lang="en-US" sz="1200" b="1" dirty="0" smtClean="0"/>
              <a:t> = </a:t>
            </a:r>
            <a:r>
              <a:rPr lang="en-US" sz="1200" b="1" dirty="0" err="1" smtClean="0"/>
              <a:t>nowDate.getMinutes</a:t>
            </a:r>
            <a:r>
              <a:rPr lang="en-US" sz="1200" b="1" dirty="0" smtClean="0"/>
              <a:t>();</a:t>
            </a:r>
          </a:p>
          <a:p>
            <a:pPr>
              <a:buNone/>
            </a:pPr>
            <a:r>
              <a:rPr lang="en-US" sz="1200" b="1" dirty="0" err="1" smtClean="0"/>
              <a:t>var</a:t>
            </a:r>
            <a:r>
              <a:rPr lang="en-US" sz="1200" b="1" dirty="0" smtClean="0"/>
              <a:t> </a:t>
            </a:r>
            <a:r>
              <a:rPr lang="en-US" sz="1200" b="1" dirty="0" err="1" smtClean="0"/>
              <a:t>nowSecond</a:t>
            </a:r>
            <a:r>
              <a:rPr lang="en-US" sz="1200" b="1" dirty="0" smtClean="0"/>
              <a:t> = </a:t>
            </a:r>
            <a:r>
              <a:rPr lang="en-US" sz="1200" b="1" dirty="0" err="1" smtClean="0"/>
              <a:t>nowDate.getSeconds</a:t>
            </a:r>
            <a:r>
              <a:rPr lang="en-US" sz="1200" b="1" dirty="0" smtClean="0"/>
              <a:t>();</a:t>
            </a:r>
          </a:p>
          <a:p>
            <a:pPr>
              <a:buNone/>
            </a:pPr>
            <a:r>
              <a:rPr lang="en-US" sz="1200" b="1" dirty="0" smtClean="0"/>
              <a:t>if (</a:t>
            </a:r>
            <a:r>
              <a:rPr lang="en-US" sz="1200" b="1" dirty="0" err="1" smtClean="0"/>
              <a:t>nowMinute</a:t>
            </a:r>
            <a:r>
              <a:rPr lang="en-US" sz="1200" b="1" dirty="0" smtClean="0"/>
              <a:t> &lt; 10){</a:t>
            </a:r>
          </a:p>
          <a:p>
            <a:pPr>
              <a:buNone/>
            </a:pPr>
            <a:r>
              <a:rPr lang="en-US" sz="1200" b="1" dirty="0" err="1" smtClean="0"/>
              <a:t>nowMinute</a:t>
            </a:r>
            <a:r>
              <a:rPr lang="en-US" sz="1200" b="1" dirty="0" smtClean="0"/>
              <a:t> = “0” + </a:t>
            </a:r>
            <a:r>
              <a:rPr lang="en-US" sz="1200" b="1" dirty="0" err="1" smtClean="0"/>
              <a:t>nowMinute</a:t>
            </a:r>
            <a:r>
              <a:rPr lang="en-US" sz="1200" b="1" dirty="0" smtClean="0"/>
              <a:t>;</a:t>
            </a:r>
          </a:p>
          <a:p>
            <a:pPr>
              <a:buNone/>
            </a:pPr>
            <a:r>
              <a:rPr lang="en-US" sz="1200" b="1" dirty="0" smtClean="0"/>
              <a:t>}</a:t>
            </a:r>
          </a:p>
          <a:p>
            <a:pPr>
              <a:buNone/>
            </a:pPr>
            <a:r>
              <a:rPr lang="en-US" sz="1200" b="1" dirty="0" smtClean="0"/>
              <a:t>if (</a:t>
            </a:r>
            <a:r>
              <a:rPr lang="en-US" sz="1200" b="1" dirty="0" err="1" smtClean="0"/>
              <a:t>nowSecond</a:t>
            </a:r>
            <a:r>
              <a:rPr lang="en-US" sz="1200" b="1" dirty="0" smtClean="0"/>
              <a:t> &lt; 10){</a:t>
            </a:r>
          </a:p>
          <a:p>
            <a:pPr>
              <a:buNone/>
            </a:pPr>
            <a:r>
              <a:rPr lang="en-US" sz="1200" b="1" dirty="0" err="1" smtClean="0"/>
              <a:t>nowSecond</a:t>
            </a:r>
            <a:r>
              <a:rPr lang="en-US" sz="1200" b="1" dirty="0" smtClean="0"/>
              <a:t> = “0” + </a:t>
            </a:r>
            <a:r>
              <a:rPr lang="en-US" sz="1200" b="1" dirty="0" err="1" smtClean="0"/>
              <a:t>nowSecond</a:t>
            </a:r>
            <a:r>
              <a:rPr lang="en-US" sz="1200" b="1" dirty="0" smtClean="0"/>
              <a:t>;</a:t>
            </a:r>
          </a:p>
          <a:p>
            <a:pPr>
              <a:buNone/>
            </a:pPr>
            <a:r>
              <a:rPr lang="en-US" sz="1200" b="1" dirty="0" smtClean="0"/>
              <a:t>}</a:t>
            </a:r>
          </a:p>
          <a:p>
            <a:pPr>
              <a:buNone/>
            </a:pPr>
            <a:r>
              <a:rPr lang="en-US" sz="1200" b="1" dirty="0" smtClean="0"/>
              <a:t>if (</a:t>
            </a:r>
            <a:r>
              <a:rPr lang="en-US" sz="1200" b="1" dirty="0" err="1" smtClean="0"/>
              <a:t>nowHour</a:t>
            </a:r>
            <a:r>
              <a:rPr lang="en-US" sz="1200" b="1" dirty="0" smtClean="0"/>
              <a:t> &lt; 12){</a:t>
            </a:r>
          </a:p>
          <a:p>
            <a:pPr>
              <a:buNone/>
            </a:pPr>
            <a:r>
              <a:rPr lang="en-US" sz="1200" b="1" dirty="0" smtClean="0"/>
              <a:t>greeting = “Good Morning”;</a:t>
            </a:r>
          </a:p>
          <a:p>
            <a:pPr>
              <a:buNone/>
            </a:pPr>
            <a:r>
              <a:rPr lang="en-US" sz="1200" b="1" dirty="0" smtClean="0"/>
              <a:t>}</a:t>
            </a:r>
          </a:p>
          <a:p>
            <a:pPr>
              <a:buNone/>
            </a:pPr>
            <a:r>
              <a:rPr lang="en-US" sz="1200" b="1" dirty="0" smtClean="0"/>
              <a:t>else if (</a:t>
            </a:r>
            <a:r>
              <a:rPr lang="en-US" sz="1200" b="1" dirty="0" err="1" smtClean="0"/>
              <a:t>nowHour</a:t>
            </a:r>
            <a:r>
              <a:rPr lang="en-US" sz="1200" b="1" dirty="0" smtClean="0"/>
              <a:t> &lt; 17){</a:t>
            </a:r>
          </a:p>
          <a:p>
            <a:pPr>
              <a:buNone/>
            </a:pPr>
            <a:r>
              <a:rPr lang="en-US" sz="1200" b="1" dirty="0" smtClean="0"/>
              <a:t>greeting = “Good Afternoon”;</a:t>
            </a:r>
          </a:p>
          <a:p>
            <a:pPr>
              <a:buNone/>
            </a:pPr>
            <a:r>
              <a:rPr lang="en-US" sz="1200" b="1" dirty="0" smtClean="0"/>
              <a:t>}</a:t>
            </a:r>
          </a:p>
          <a:p>
            <a:pPr>
              <a:buNone/>
            </a:pPr>
            <a:r>
              <a:rPr lang="en-US" sz="1200" b="1" dirty="0" smtClean="0"/>
              <a:t>else{</a:t>
            </a:r>
          </a:p>
          <a:p>
            <a:pPr>
              <a:buNone/>
            </a:pPr>
            <a:r>
              <a:rPr lang="en-US" sz="1200" b="1" dirty="0" smtClean="0"/>
              <a:t>greeting = “Good Evening”;</a:t>
            </a:r>
          </a:p>
          <a:p>
            <a:pPr>
              <a:buNone/>
            </a:pPr>
            <a:r>
              <a:rPr lang="en-US" sz="1200" b="1" dirty="0" smtClean="0"/>
              <a:t>}</a:t>
            </a:r>
          </a:p>
          <a:p>
            <a:pPr>
              <a:buNone/>
            </a:pPr>
            <a:r>
              <a:rPr lang="en-US" sz="1200" b="1" dirty="0" err="1" smtClean="0"/>
              <a:t>document.write</a:t>
            </a:r>
            <a:r>
              <a:rPr lang="en-US" sz="1200" b="1" dirty="0" smtClean="0"/>
              <a:t>(“&lt;h4&gt;” + greeting + “ and welcome to my website&lt;/h4&gt;”);</a:t>
            </a:r>
          </a:p>
          <a:p>
            <a:pPr>
              <a:buNone/>
            </a:pPr>
            <a:r>
              <a:rPr lang="en-US" sz="1200" b="1" dirty="0" err="1" smtClean="0"/>
              <a:t>document.write</a:t>
            </a:r>
            <a:r>
              <a:rPr lang="en-US" sz="1200" b="1" dirty="0" smtClean="0"/>
              <a:t>(“According to your clock the time is “);</a:t>
            </a:r>
          </a:p>
          <a:p>
            <a:pPr>
              <a:buNone/>
            </a:pPr>
            <a:r>
              <a:rPr lang="en-US" sz="1200" b="1" dirty="0" err="1" smtClean="0"/>
              <a:t>document.write</a:t>
            </a:r>
            <a:r>
              <a:rPr lang="en-US" sz="1200" b="1" dirty="0" smtClean="0"/>
              <a:t>(</a:t>
            </a:r>
            <a:r>
              <a:rPr lang="en-US" sz="1200" b="1" dirty="0" err="1" smtClean="0"/>
              <a:t>nowHour</a:t>
            </a:r>
            <a:r>
              <a:rPr lang="en-US" sz="1200" b="1" dirty="0" smtClean="0"/>
              <a:t> + “:” + </a:t>
            </a:r>
            <a:r>
              <a:rPr lang="en-US" sz="1200" b="1" dirty="0" err="1" smtClean="0"/>
              <a:t>nowMinute</a:t>
            </a:r>
            <a:r>
              <a:rPr lang="en-US" sz="1200" b="1" dirty="0" smtClean="0"/>
              <a:t> + “:” + </a:t>
            </a:r>
            <a:r>
              <a:rPr lang="en-US" sz="1200" b="1" dirty="0" err="1" smtClean="0"/>
              <a:t>nowSecond</a:t>
            </a:r>
            <a:r>
              <a:rPr lang="en-US" sz="1200" b="1" dirty="0" smtClean="0"/>
              <a:t>);</a:t>
            </a:r>
          </a:p>
          <a:p>
            <a:pPr>
              <a:buNone/>
            </a:pPr>
            <a:r>
              <a:rPr lang="en-US" sz="1200" b="1" dirty="0" smtClean="0"/>
              <a:t>&lt;/script&gt;</a:t>
            </a:r>
          </a:p>
          <a:p>
            <a:pPr>
              <a:buNone/>
            </a:pPr>
            <a:r>
              <a:rPr lang="en-US" sz="1200" b="1" dirty="0" smtClean="0"/>
              <a:t>&lt;/body&gt;&lt;/html&gt;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Time Values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you want to set the time in your Date objects, you have a series of methods similar to those used</a:t>
            </a:r>
          </a:p>
          <a:p>
            <a:r>
              <a:rPr lang="en-US" dirty="0" smtClean="0"/>
              <a:t>for getting the time:</a:t>
            </a:r>
          </a:p>
          <a:p>
            <a:r>
              <a:rPr lang="en-US" dirty="0" err="1" smtClean="0">
                <a:solidFill>
                  <a:srgbClr val="FF0000"/>
                </a:solidFill>
              </a:rPr>
              <a:t>setHours</a:t>
            </a:r>
            <a:r>
              <a:rPr lang="en-US" dirty="0" smtClean="0">
                <a:solidFill>
                  <a:srgbClr val="FF0000"/>
                </a:solidFill>
              </a:rPr>
              <a:t>()</a:t>
            </a:r>
          </a:p>
          <a:p>
            <a:r>
              <a:rPr lang="en-US" dirty="0" err="1" smtClean="0">
                <a:solidFill>
                  <a:srgbClr val="FF0000"/>
                </a:solidFill>
              </a:rPr>
              <a:t>setMinutes</a:t>
            </a:r>
            <a:r>
              <a:rPr lang="en-US" dirty="0" smtClean="0">
                <a:solidFill>
                  <a:srgbClr val="FF0000"/>
                </a:solidFill>
              </a:rPr>
              <a:t>()</a:t>
            </a:r>
          </a:p>
          <a:p>
            <a:r>
              <a:rPr lang="en-US" dirty="0" err="1" smtClean="0">
                <a:solidFill>
                  <a:srgbClr val="FF0000"/>
                </a:solidFill>
              </a:rPr>
              <a:t>setSeconds</a:t>
            </a:r>
            <a:r>
              <a:rPr lang="en-US" dirty="0" smtClean="0">
                <a:solidFill>
                  <a:srgbClr val="FF0000"/>
                </a:solidFill>
              </a:rPr>
              <a:t>()</a:t>
            </a:r>
          </a:p>
          <a:p>
            <a:r>
              <a:rPr lang="en-US" dirty="0" err="1" smtClean="0">
                <a:solidFill>
                  <a:srgbClr val="FF0000"/>
                </a:solidFill>
              </a:rPr>
              <a:t>setMilliseconds</a:t>
            </a:r>
            <a:r>
              <a:rPr lang="en-US" dirty="0" smtClean="0">
                <a:solidFill>
                  <a:srgbClr val="FF0000"/>
                </a:solidFill>
              </a:rPr>
              <a:t>()</a:t>
            </a:r>
          </a:p>
          <a:p>
            <a:r>
              <a:rPr lang="en-US" dirty="0" smtClean="0"/>
              <a:t>These work much like the methods you use to set the date, in that if you set any of the time </a:t>
            </a:r>
            <a:r>
              <a:rPr lang="en-US" dirty="0" smtClean="0"/>
              <a:t>parameters to </a:t>
            </a:r>
            <a:r>
              <a:rPr lang="en-US" dirty="0" smtClean="0"/>
              <a:t>an illegal value, JavaScript assumes you mean the next or previous time boundary. If it’s 9:57 and </a:t>
            </a:r>
            <a:r>
              <a:rPr lang="en-US" dirty="0" smtClean="0"/>
              <a:t>you set </a:t>
            </a:r>
            <a:r>
              <a:rPr lang="en-US" dirty="0" smtClean="0"/>
              <a:t>minutes to 64, the time will be set to 10:04—that is, 64 minutes from 9:00.</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match() method</a:t>
            </a:r>
          </a:p>
        </p:txBody>
      </p:sp>
      <p:sp>
        <p:nvSpPr>
          <p:cNvPr id="3" name="Content Placeholder 2"/>
          <p:cNvSpPr>
            <a:spLocks noGrp="1"/>
          </p:cNvSpPr>
          <p:nvPr>
            <p:ph idx="1"/>
          </p:nvPr>
        </p:nvSpPr>
        <p:spPr/>
        <p:txBody>
          <a:bodyPr>
            <a:normAutofit fontScale="70000" lnSpcReduction="20000"/>
          </a:bodyPr>
          <a:lstStyle/>
          <a:p>
            <a:r>
              <a:rPr lang="en-US" dirty="0"/>
              <a:t>How to use the </a:t>
            </a:r>
            <a:r>
              <a:rPr lang="en-US" dirty="0">
                <a:solidFill>
                  <a:srgbClr val="FF0000"/>
                </a:solidFill>
              </a:rPr>
              <a:t>match()</a:t>
            </a:r>
            <a:r>
              <a:rPr lang="en-US" dirty="0"/>
              <a:t> method to search for a specified string value within a string and return </a:t>
            </a:r>
            <a:r>
              <a:rPr lang="en-US" dirty="0" smtClean="0"/>
              <a:t>the string </a:t>
            </a:r>
            <a:r>
              <a:rPr lang="en-US" dirty="0"/>
              <a:t>value if </a:t>
            </a:r>
            <a:r>
              <a:rPr lang="en-US" dirty="0" smtClean="0"/>
              <a:t>found</a:t>
            </a:r>
          </a:p>
          <a:p>
            <a:pPr>
              <a:buNone/>
            </a:pPr>
            <a:r>
              <a:rPr lang="en-US" dirty="0"/>
              <a:t>&lt;html&gt;</a:t>
            </a:r>
          </a:p>
          <a:p>
            <a:pPr>
              <a:buNone/>
            </a:pPr>
            <a:r>
              <a:rPr lang="en-US" dirty="0"/>
              <a:t>&lt;body&gt;</a:t>
            </a:r>
          </a:p>
          <a:p>
            <a:pPr>
              <a:buNone/>
            </a:pPr>
            <a:r>
              <a:rPr lang="en-US" dirty="0"/>
              <a:t>&lt;script type</a:t>
            </a:r>
            <a:r>
              <a:rPr lang="en-US" dirty="0" smtClean="0"/>
              <a:t>="text/</a:t>
            </a:r>
            <a:r>
              <a:rPr lang="en-US" dirty="0" err="1" smtClean="0"/>
              <a:t>javascript</a:t>
            </a:r>
            <a:r>
              <a:rPr lang="en-US" dirty="0" smtClean="0"/>
              <a:t>"&gt;</a:t>
            </a:r>
            <a:endParaRPr lang="en-US" dirty="0"/>
          </a:p>
          <a:p>
            <a:pPr>
              <a:buNone/>
            </a:pPr>
            <a:r>
              <a:rPr lang="en-US" dirty="0" err="1"/>
              <a:t>var</a:t>
            </a:r>
            <a:r>
              <a:rPr lang="en-US" dirty="0"/>
              <a:t> </a:t>
            </a:r>
            <a:r>
              <a:rPr lang="en-US" dirty="0" err="1"/>
              <a:t>str</a:t>
            </a:r>
            <a:r>
              <a:rPr lang="en-US" dirty="0" smtClean="0"/>
              <a:t>="Hello </a:t>
            </a:r>
            <a:r>
              <a:rPr lang="en-US" dirty="0"/>
              <a:t>world</a:t>
            </a:r>
            <a:r>
              <a:rPr lang="en-US" dirty="0" smtClean="0"/>
              <a:t>!";</a:t>
            </a:r>
            <a:endParaRPr lang="en-US" dirty="0"/>
          </a:p>
          <a:p>
            <a:pPr>
              <a:buNone/>
            </a:pPr>
            <a:r>
              <a:rPr lang="en-US" dirty="0" err="1"/>
              <a:t>document.write</a:t>
            </a:r>
            <a:r>
              <a:rPr lang="en-US" dirty="0"/>
              <a:t>(</a:t>
            </a:r>
            <a:r>
              <a:rPr lang="en-US" dirty="0" err="1"/>
              <a:t>str.match</a:t>
            </a:r>
            <a:r>
              <a:rPr lang="en-US" dirty="0" smtClean="0"/>
              <a:t>("world") </a:t>
            </a:r>
            <a:r>
              <a:rPr lang="en-US" dirty="0"/>
              <a:t>+ </a:t>
            </a:r>
            <a:r>
              <a:rPr lang="en-US" dirty="0" smtClean="0"/>
              <a:t>"&lt;</a:t>
            </a:r>
            <a:r>
              <a:rPr lang="en-US" dirty="0" err="1"/>
              <a:t>br</a:t>
            </a:r>
            <a:r>
              <a:rPr lang="en-US" dirty="0"/>
              <a:t> </a:t>
            </a:r>
            <a:r>
              <a:rPr lang="en-US" dirty="0" smtClean="0"/>
              <a:t>/&gt;");</a:t>
            </a:r>
            <a:endParaRPr lang="en-US" dirty="0"/>
          </a:p>
          <a:p>
            <a:pPr>
              <a:buNone/>
            </a:pPr>
            <a:r>
              <a:rPr lang="en-US" dirty="0" err="1"/>
              <a:t>document.write</a:t>
            </a:r>
            <a:r>
              <a:rPr lang="en-US" dirty="0"/>
              <a:t>(</a:t>
            </a:r>
            <a:r>
              <a:rPr lang="en-US" dirty="0" err="1"/>
              <a:t>str.match</a:t>
            </a:r>
            <a:r>
              <a:rPr lang="en-US" dirty="0" smtClean="0"/>
              <a:t>("World") </a:t>
            </a:r>
            <a:r>
              <a:rPr lang="en-US" dirty="0"/>
              <a:t>+ </a:t>
            </a:r>
            <a:r>
              <a:rPr lang="en-US" dirty="0" smtClean="0"/>
              <a:t>"&lt;</a:t>
            </a:r>
            <a:r>
              <a:rPr lang="en-US" dirty="0" err="1"/>
              <a:t>br</a:t>
            </a:r>
            <a:r>
              <a:rPr lang="en-US" dirty="0"/>
              <a:t> </a:t>
            </a:r>
            <a:r>
              <a:rPr lang="en-US" dirty="0" smtClean="0"/>
              <a:t>/&gt;");</a:t>
            </a:r>
            <a:endParaRPr lang="en-US" dirty="0"/>
          </a:p>
          <a:p>
            <a:pPr>
              <a:buNone/>
            </a:pPr>
            <a:r>
              <a:rPr lang="en-US" dirty="0" err="1"/>
              <a:t>document.write</a:t>
            </a:r>
            <a:r>
              <a:rPr lang="en-US" dirty="0"/>
              <a:t>(</a:t>
            </a:r>
            <a:r>
              <a:rPr lang="en-US" dirty="0" err="1"/>
              <a:t>str.match</a:t>
            </a:r>
            <a:r>
              <a:rPr lang="en-US" dirty="0" smtClean="0"/>
              <a:t>("</a:t>
            </a:r>
            <a:r>
              <a:rPr lang="en-US" dirty="0" err="1" smtClean="0"/>
              <a:t>worlld</a:t>
            </a:r>
            <a:r>
              <a:rPr lang="en-US" dirty="0" smtClean="0"/>
              <a:t>") </a:t>
            </a:r>
            <a:r>
              <a:rPr lang="en-US" dirty="0"/>
              <a:t>+ </a:t>
            </a:r>
            <a:r>
              <a:rPr lang="en-US" dirty="0" smtClean="0"/>
              <a:t>"&lt;</a:t>
            </a:r>
            <a:r>
              <a:rPr lang="en-US" dirty="0" err="1"/>
              <a:t>br</a:t>
            </a:r>
            <a:r>
              <a:rPr lang="en-US" dirty="0"/>
              <a:t> </a:t>
            </a:r>
            <a:r>
              <a:rPr lang="en-US" dirty="0" smtClean="0"/>
              <a:t>/&gt;");</a:t>
            </a:r>
            <a:endParaRPr lang="en-US" dirty="0"/>
          </a:p>
          <a:p>
            <a:pPr>
              <a:buNone/>
            </a:pPr>
            <a:r>
              <a:rPr lang="en-US" dirty="0" err="1"/>
              <a:t>document.write</a:t>
            </a:r>
            <a:r>
              <a:rPr lang="en-US" dirty="0"/>
              <a:t>(</a:t>
            </a:r>
            <a:r>
              <a:rPr lang="en-US" dirty="0" err="1"/>
              <a:t>str.match</a:t>
            </a:r>
            <a:r>
              <a:rPr lang="en-US" dirty="0" smtClean="0"/>
              <a:t>("world!"));</a:t>
            </a:r>
            <a:endParaRPr lang="en-US" dirty="0"/>
          </a:p>
          <a:p>
            <a:pPr>
              <a:buNone/>
            </a:pPr>
            <a:r>
              <a:rPr lang="en-US" dirty="0"/>
              <a:t>&lt;/script&gt;</a:t>
            </a:r>
          </a:p>
          <a:p>
            <a:pPr>
              <a:buNone/>
            </a:pPr>
            <a:r>
              <a:rPr lang="en-US" dirty="0"/>
              <a:t>&lt;/body&gt;</a:t>
            </a:r>
          </a:p>
          <a:p>
            <a:pPr>
              <a:buNone/>
            </a:pPr>
            <a:r>
              <a:rPr lang="en-US" dirty="0"/>
              <a:t>&lt;/html&gt;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err="1" smtClean="0"/>
              <a:t>var</a:t>
            </a:r>
            <a:r>
              <a:rPr lang="en-US" dirty="0" smtClean="0"/>
              <a:t> </a:t>
            </a:r>
            <a:r>
              <a:rPr lang="en-US" dirty="0" err="1" smtClean="0"/>
              <a:t>nowDate</a:t>
            </a:r>
            <a:r>
              <a:rPr lang="en-US" dirty="0" smtClean="0"/>
              <a:t> = new Date();</a:t>
            </a:r>
          </a:p>
          <a:p>
            <a:pPr>
              <a:buNone/>
            </a:pPr>
            <a:r>
              <a:rPr lang="en-US" dirty="0" err="1" smtClean="0"/>
              <a:t>nowDate.setHours</a:t>
            </a:r>
            <a:r>
              <a:rPr lang="en-US" dirty="0" smtClean="0"/>
              <a:t>(9);</a:t>
            </a:r>
          </a:p>
          <a:p>
            <a:pPr>
              <a:buNone/>
            </a:pPr>
            <a:r>
              <a:rPr lang="en-US" dirty="0" err="1" smtClean="0"/>
              <a:t>nowDate.setMinutes</a:t>
            </a:r>
            <a:r>
              <a:rPr lang="en-US" dirty="0" smtClean="0"/>
              <a:t>(57</a:t>
            </a:r>
            <a:r>
              <a:rPr lang="en-US" dirty="0" smtClean="0"/>
              <a:t>);</a:t>
            </a:r>
          </a:p>
          <a:p>
            <a:pPr>
              <a:buNone/>
            </a:pPr>
            <a:r>
              <a:rPr lang="en-US" dirty="0" smtClean="0"/>
              <a:t>alert(</a:t>
            </a:r>
            <a:r>
              <a:rPr lang="en-US" dirty="0" err="1" smtClean="0"/>
              <a:t>nowDate</a:t>
            </a:r>
            <a:r>
              <a:rPr lang="en-US" dirty="0" smtClean="0"/>
              <a:t>);</a:t>
            </a:r>
          </a:p>
          <a:p>
            <a:pPr>
              <a:buNone/>
            </a:pPr>
            <a:r>
              <a:rPr lang="en-US" dirty="0" err="1" smtClean="0"/>
              <a:t>nowDate.setMinutes</a:t>
            </a:r>
            <a:r>
              <a:rPr lang="en-US" dirty="0" smtClean="0"/>
              <a:t>(64);</a:t>
            </a:r>
          </a:p>
          <a:p>
            <a:pPr>
              <a:buNone/>
            </a:pPr>
            <a:r>
              <a:rPr lang="en-US" dirty="0" smtClean="0"/>
              <a:t>alert(</a:t>
            </a:r>
            <a:r>
              <a:rPr lang="en-US" dirty="0" err="1" smtClean="0"/>
              <a:t>nowDate</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Replace characters in a string - replace()</a:t>
            </a:r>
          </a:p>
        </p:txBody>
      </p:sp>
      <p:sp>
        <p:nvSpPr>
          <p:cNvPr id="3" name="Content Placeholder 2"/>
          <p:cNvSpPr>
            <a:spLocks noGrp="1"/>
          </p:cNvSpPr>
          <p:nvPr>
            <p:ph idx="1"/>
          </p:nvPr>
        </p:nvSpPr>
        <p:spPr>
          <a:xfrm>
            <a:off x="152400" y="1600200"/>
            <a:ext cx="8991600" cy="4525963"/>
          </a:xfrm>
        </p:spPr>
        <p:txBody>
          <a:bodyPr>
            <a:normAutofit fontScale="85000" lnSpcReduction="10000"/>
          </a:bodyPr>
          <a:lstStyle/>
          <a:p>
            <a:pPr>
              <a:buNone/>
            </a:pPr>
            <a:r>
              <a:rPr lang="en-US" dirty="0"/>
              <a:t>How to use the </a:t>
            </a:r>
            <a:r>
              <a:rPr lang="en-US" dirty="0">
                <a:solidFill>
                  <a:srgbClr val="FF0000"/>
                </a:solidFill>
              </a:rPr>
              <a:t>replace()</a:t>
            </a:r>
            <a:r>
              <a:rPr lang="en-US" dirty="0"/>
              <a:t> method to replace some characters with some other characters in a string</a:t>
            </a:r>
            <a:r>
              <a:rPr lang="en-US" dirty="0" smtClean="0"/>
              <a:t>.</a:t>
            </a:r>
          </a:p>
          <a:p>
            <a:pPr>
              <a:buNone/>
            </a:pPr>
            <a:r>
              <a:rPr lang="en-US" dirty="0"/>
              <a:t>&lt;html&gt;</a:t>
            </a:r>
          </a:p>
          <a:p>
            <a:pPr>
              <a:buNone/>
            </a:pPr>
            <a:r>
              <a:rPr lang="en-US" dirty="0"/>
              <a:t>&lt;body&gt;</a:t>
            </a:r>
          </a:p>
          <a:p>
            <a:pPr>
              <a:buNone/>
            </a:pPr>
            <a:r>
              <a:rPr lang="en-US" dirty="0"/>
              <a:t>&lt;script type</a:t>
            </a:r>
            <a:r>
              <a:rPr lang="en-US" dirty="0" smtClean="0"/>
              <a:t>="text/</a:t>
            </a:r>
            <a:r>
              <a:rPr lang="en-US" dirty="0" err="1" smtClean="0"/>
              <a:t>javascript</a:t>
            </a:r>
            <a:r>
              <a:rPr lang="en-US" dirty="0" smtClean="0"/>
              <a:t>"&gt;</a:t>
            </a:r>
            <a:endParaRPr lang="en-US" dirty="0"/>
          </a:p>
          <a:p>
            <a:pPr>
              <a:buNone/>
            </a:pPr>
            <a:r>
              <a:rPr lang="en-US" dirty="0" err="1"/>
              <a:t>var</a:t>
            </a:r>
            <a:r>
              <a:rPr lang="en-US" dirty="0"/>
              <a:t> </a:t>
            </a:r>
            <a:r>
              <a:rPr lang="en-US" dirty="0" err="1"/>
              <a:t>str</a:t>
            </a:r>
            <a:r>
              <a:rPr lang="en-US" dirty="0" smtClean="0"/>
              <a:t>="Visit </a:t>
            </a:r>
            <a:r>
              <a:rPr lang="en-US" dirty="0"/>
              <a:t>Microsoft</a:t>
            </a:r>
            <a:r>
              <a:rPr lang="en-US" dirty="0" smtClean="0"/>
              <a:t>!";</a:t>
            </a:r>
            <a:endParaRPr lang="en-US" dirty="0"/>
          </a:p>
          <a:p>
            <a:pPr>
              <a:buNone/>
            </a:pPr>
            <a:r>
              <a:rPr lang="en-US" dirty="0" err="1"/>
              <a:t>document.write</a:t>
            </a:r>
            <a:r>
              <a:rPr lang="en-US" dirty="0"/>
              <a:t>(</a:t>
            </a:r>
            <a:r>
              <a:rPr lang="en-US" dirty="0" err="1"/>
              <a:t>str.replace</a:t>
            </a:r>
            <a:r>
              <a:rPr lang="en-US" dirty="0"/>
              <a:t>(/Microsoft</a:t>
            </a:r>
            <a:r>
              <a:rPr lang="en-US" dirty="0" smtClean="0"/>
              <a:t>/,"</a:t>
            </a:r>
            <a:r>
              <a:rPr lang="en-US" dirty="0" err="1" smtClean="0"/>
              <a:t>Madhavendra</a:t>
            </a:r>
            <a:r>
              <a:rPr lang="en-US" dirty="0" smtClean="0"/>
              <a:t> </a:t>
            </a:r>
            <a:r>
              <a:rPr lang="en-US" dirty="0" err="1" smtClean="0"/>
              <a:t>Dutt</a:t>
            </a:r>
            <a:r>
              <a:rPr lang="en-US" dirty="0" smtClean="0"/>
              <a:t>"));</a:t>
            </a:r>
            <a:endParaRPr lang="en-US" dirty="0"/>
          </a:p>
          <a:p>
            <a:pPr>
              <a:buNone/>
            </a:pPr>
            <a:r>
              <a:rPr lang="en-US" dirty="0"/>
              <a:t>&lt;/script&gt;</a:t>
            </a:r>
          </a:p>
          <a:p>
            <a:pPr>
              <a:buNone/>
            </a:pPr>
            <a:r>
              <a:rPr lang="en-US" dirty="0"/>
              <a:t>&lt;/body&gt;</a:t>
            </a:r>
          </a:p>
          <a:p>
            <a:pPr>
              <a:buNone/>
            </a:pPr>
            <a:r>
              <a:rPr lang="en-US" dirty="0"/>
              <a:t>&lt;/html&gt;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fontScale="90000"/>
          </a:bodyPr>
          <a:lstStyle/>
          <a:p>
            <a:r>
              <a:rPr lang="en-US" sz="4000" dirty="0" smtClean="0"/>
              <a:t>The </a:t>
            </a:r>
            <a:r>
              <a:rPr lang="en-US" sz="4000" dirty="0" err="1" smtClean="0"/>
              <a:t>charAt</a:t>
            </a:r>
            <a:r>
              <a:rPr lang="en-US" sz="4000" dirty="0" smtClean="0"/>
              <a:t>() and </a:t>
            </a:r>
            <a:r>
              <a:rPr lang="en-US" sz="4000" dirty="0" err="1" smtClean="0"/>
              <a:t>charCodeAt</a:t>
            </a:r>
            <a:r>
              <a:rPr lang="en-US" sz="4000" dirty="0" smtClean="0"/>
              <a:t>() Methods—</a:t>
            </a:r>
            <a:r>
              <a:rPr lang="en-US" sz="2700" dirty="0" smtClean="0"/>
              <a:t>Selecting a Single</a:t>
            </a:r>
            <a:br>
              <a:rPr lang="en-US" sz="2700" dirty="0" smtClean="0"/>
            </a:br>
            <a:r>
              <a:rPr lang="en-US" sz="2700" dirty="0" smtClean="0"/>
              <a:t>Character from a String</a:t>
            </a:r>
            <a:endParaRPr lang="en-US" sz="2700" dirty="0"/>
          </a:p>
        </p:txBody>
      </p:sp>
      <p:sp>
        <p:nvSpPr>
          <p:cNvPr id="3" name="Content Placeholder 2"/>
          <p:cNvSpPr>
            <a:spLocks noGrp="1"/>
          </p:cNvSpPr>
          <p:nvPr>
            <p:ph idx="1"/>
          </p:nvPr>
        </p:nvSpPr>
        <p:spPr/>
        <p:txBody>
          <a:bodyPr>
            <a:normAutofit fontScale="92500"/>
          </a:bodyPr>
          <a:lstStyle/>
          <a:p>
            <a:r>
              <a:rPr lang="en-US" dirty="0" smtClean="0"/>
              <a:t>If you want to find out information about a single character within a string, you need the </a:t>
            </a:r>
            <a:r>
              <a:rPr lang="en-US" dirty="0" err="1" smtClean="0">
                <a:solidFill>
                  <a:srgbClr val="FF0000"/>
                </a:solidFill>
              </a:rPr>
              <a:t>charAt</a:t>
            </a:r>
            <a:r>
              <a:rPr lang="en-US" dirty="0" smtClean="0">
                <a:solidFill>
                  <a:srgbClr val="FF0000"/>
                </a:solidFill>
              </a:rPr>
              <a:t>() </a:t>
            </a:r>
            <a:r>
              <a:rPr lang="en-US" dirty="0" smtClean="0"/>
              <a:t>and </a:t>
            </a:r>
            <a:r>
              <a:rPr lang="en-US" dirty="0" err="1" smtClean="0">
                <a:solidFill>
                  <a:srgbClr val="FF0000"/>
                </a:solidFill>
              </a:rPr>
              <a:t>charCodeAt</a:t>
            </a:r>
            <a:r>
              <a:rPr lang="en-US" dirty="0" smtClean="0">
                <a:solidFill>
                  <a:srgbClr val="FF0000"/>
                </a:solidFill>
              </a:rPr>
              <a:t>()</a:t>
            </a:r>
            <a:r>
              <a:rPr lang="en-US" dirty="0" smtClean="0"/>
              <a:t> methods.</a:t>
            </a:r>
          </a:p>
          <a:p>
            <a:r>
              <a:rPr lang="en-US" dirty="0" smtClean="0"/>
              <a:t>The </a:t>
            </a:r>
            <a:r>
              <a:rPr lang="en-US" dirty="0" err="1" smtClean="0"/>
              <a:t>charAt</a:t>
            </a:r>
            <a:r>
              <a:rPr lang="en-US" dirty="0" smtClean="0"/>
              <a:t>() method takes one parameter: the </a:t>
            </a:r>
            <a:r>
              <a:rPr lang="en-US" dirty="0" smtClean="0">
                <a:solidFill>
                  <a:srgbClr val="FF0000"/>
                </a:solidFill>
              </a:rPr>
              <a:t>index</a:t>
            </a:r>
            <a:r>
              <a:rPr lang="en-US" dirty="0" smtClean="0"/>
              <a:t> position of the character you want in the string. It then returns that character. </a:t>
            </a:r>
          </a:p>
          <a:p>
            <a:r>
              <a:rPr lang="en-US" dirty="0" err="1" smtClean="0"/>
              <a:t>charAt</a:t>
            </a:r>
            <a:r>
              <a:rPr lang="en-US" dirty="0" smtClean="0"/>
              <a:t>() treats the positions of the string characters as starting at </a:t>
            </a:r>
            <a:r>
              <a:rPr lang="en-US" dirty="0" smtClean="0">
                <a:solidFill>
                  <a:srgbClr val="FF0000"/>
                </a:solidFill>
              </a:rPr>
              <a:t>0</a:t>
            </a:r>
            <a:r>
              <a:rPr lang="en-US" dirty="0" smtClean="0"/>
              <a:t>, so the first character is at index 0, the second at index 1, and so 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610600" cy="4525963"/>
          </a:xfrm>
        </p:spPr>
        <p:txBody>
          <a:bodyPr/>
          <a:lstStyle/>
          <a:p>
            <a:r>
              <a:rPr lang="en-US" dirty="0" smtClean="0"/>
              <a:t>For example, to find the last character in a string, you could use this code:</a:t>
            </a:r>
          </a:p>
          <a:p>
            <a:pPr>
              <a:buNone/>
            </a:pPr>
            <a:r>
              <a:rPr lang="en-US" sz="2800" dirty="0" err="1" smtClean="0">
                <a:solidFill>
                  <a:srgbClr val="FF0000"/>
                </a:solidFill>
              </a:rPr>
              <a:t>var</a:t>
            </a:r>
            <a:r>
              <a:rPr lang="en-US" sz="2800" dirty="0" smtClean="0">
                <a:solidFill>
                  <a:srgbClr val="FF0000"/>
                </a:solidFill>
              </a:rPr>
              <a:t> </a:t>
            </a:r>
            <a:r>
              <a:rPr lang="en-US" sz="2800" dirty="0" err="1" smtClean="0">
                <a:solidFill>
                  <a:srgbClr val="FF0000"/>
                </a:solidFill>
              </a:rPr>
              <a:t>myString</a:t>
            </a:r>
            <a:r>
              <a:rPr lang="en-US" sz="2800" dirty="0" smtClean="0">
                <a:solidFill>
                  <a:srgbClr val="FF0000"/>
                </a:solidFill>
              </a:rPr>
              <a:t> = prompt("Enter some </a:t>
            </a:r>
            <a:r>
              <a:rPr lang="en-US" sz="2800" dirty="0" err="1" smtClean="0">
                <a:solidFill>
                  <a:srgbClr val="FF0000"/>
                </a:solidFill>
              </a:rPr>
              <a:t>text","Hello</a:t>
            </a:r>
            <a:r>
              <a:rPr lang="en-US" sz="2800" dirty="0" smtClean="0">
                <a:solidFill>
                  <a:srgbClr val="FF0000"/>
                </a:solidFill>
              </a:rPr>
              <a:t> World!");</a:t>
            </a:r>
          </a:p>
          <a:p>
            <a:pPr>
              <a:buNone/>
            </a:pPr>
            <a:r>
              <a:rPr lang="en-US" sz="2800" dirty="0" err="1" smtClean="0">
                <a:solidFill>
                  <a:srgbClr val="FF0000"/>
                </a:solidFill>
              </a:rPr>
              <a:t>var</a:t>
            </a:r>
            <a:r>
              <a:rPr lang="en-US" sz="2800" dirty="0" smtClean="0">
                <a:solidFill>
                  <a:srgbClr val="FF0000"/>
                </a:solidFill>
              </a:rPr>
              <a:t> </a:t>
            </a:r>
            <a:r>
              <a:rPr lang="en-US" sz="2800" dirty="0" err="1" smtClean="0">
                <a:solidFill>
                  <a:srgbClr val="FF0000"/>
                </a:solidFill>
              </a:rPr>
              <a:t>theLastChar</a:t>
            </a:r>
            <a:r>
              <a:rPr lang="en-US" sz="2800" dirty="0" smtClean="0">
                <a:solidFill>
                  <a:srgbClr val="FF0000"/>
                </a:solidFill>
              </a:rPr>
              <a:t> = </a:t>
            </a:r>
            <a:r>
              <a:rPr lang="en-US" sz="2800" dirty="0" err="1" smtClean="0">
                <a:solidFill>
                  <a:srgbClr val="FF0000"/>
                </a:solidFill>
              </a:rPr>
              <a:t>myString.charAt</a:t>
            </a:r>
            <a:r>
              <a:rPr lang="en-US" sz="2800" dirty="0" smtClean="0">
                <a:solidFill>
                  <a:srgbClr val="FF0000"/>
                </a:solidFill>
              </a:rPr>
              <a:t>(</a:t>
            </a:r>
            <a:r>
              <a:rPr lang="en-US" sz="2800" dirty="0" err="1" smtClean="0">
                <a:solidFill>
                  <a:srgbClr val="FF0000"/>
                </a:solidFill>
              </a:rPr>
              <a:t>myString.length</a:t>
            </a:r>
            <a:r>
              <a:rPr lang="en-US" sz="2800" dirty="0" smtClean="0">
                <a:solidFill>
                  <a:srgbClr val="FF0000"/>
                </a:solidFill>
              </a:rPr>
              <a:t> - 1);</a:t>
            </a:r>
          </a:p>
          <a:p>
            <a:pPr>
              <a:buNone/>
            </a:pPr>
            <a:r>
              <a:rPr lang="en-US" sz="2800" dirty="0" err="1" smtClean="0">
                <a:solidFill>
                  <a:srgbClr val="FF0000"/>
                </a:solidFill>
              </a:rPr>
              <a:t>document.write</a:t>
            </a:r>
            <a:r>
              <a:rPr lang="en-US" sz="2800" dirty="0" smtClean="0">
                <a:solidFill>
                  <a:srgbClr val="FF0000"/>
                </a:solidFill>
              </a:rPr>
              <a:t>("The last character is " + </a:t>
            </a:r>
            <a:r>
              <a:rPr lang="en-US" sz="2800" dirty="0" err="1" smtClean="0">
                <a:solidFill>
                  <a:srgbClr val="FF0000"/>
                </a:solidFill>
              </a:rPr>
              <a:t>theLastChar</a:t>
            </a:r>
            <a:r>
              <a:rPr lang="en-US" sz="2800" dirty="0" smtClean="0">
                <a:solidFill>
                  <a:srgbClr val="FF0000"/>
                </a:solidFill>
              </a:rPr>
              <a:t>);</a:t>
            </a:r>
            <a:endParaRPr lang="en-US" sz="28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4365</Words>
  <Application>Microsoft Office PowerPoint</Application>
  <PresentationFormat>On-screen Show (4:3)</PresentationFormat>
  <Paragraphs>507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JavaScript Native Objects</vt:lpstr>
      <vt:lpstr>String Object</vt:lpstr>
      <vt:lpstr>Return the length of a string</vt:lpstr>
      <vt:lpstr>Style strings</vt:lpstr>
      <vt:lpstr>The indexOf() method</vt:lpstr>
      <vt:lpstr>The match() method</vt:lpstr>
      <vt:lpstr>Replace characters in a string - replace()</vt:lpstr>
      <vt:lpstr>The charAt() and charCodeAt() Methods—Selecting a Single Character from a String</vt:lpstr>
      <vt:lpstr>Slide 9</vt:lpstr>
      <vt:lpstr>Slide 10</vt:lpstr>
      <vt:lpstr>Checking a Character’s Case</vt:lpstr>
      <vt:lpstr>Slide 12</vt:lpstr>
      <vt:lpstr>The fromCharCode() Method— Converting Character Codes to a String</vt:lpstr>
      <vt:lpstr>Slide 14</vt:lpstr>
      <vt:lpstr>The indexOf() and lastIndexOf() —Finding a String Inside Another String</vt:lpstr>
      <vt:lpstr>Slide 16</vt:lpstr>
      <vt:lpstr>Slide 17</vt:lpstr>
      <vt:lpstr>Slide 18</vt:lpstr>
      <vt:lpstr>Counting Occurrences of Substring</vt:lpstr>
      <vt:lpstr>The substr() and substring() —Copying Part of a String</vt:lpstr>
      <vt:lpstr>substring()</vt:lpstr>
      <vt:lpstr>substr()</vt:lpstr>
      <vt:lpstr>Slide 23</vt:lpstr>
      <vt:lpstr>File name of page</vt:lpstr>
      <vt:lpstr>The Math Object</vt:lpstr>
      <vt:lpstr>Math Object</vt:lpstr>
      <vt:lpstr>The abs() Method</vt:lpstr>
      <vt:lpstr>The ceil() Method</vt:lpstr>
      <vt:lpstr>Slide 29</vt:lpstr>
      <vt:lpstr>The floor() Method</vt:lpstr>
      <vt:lpstr>The round() Method</vt:lpstr>
      <vt:lpstr>Summary of Rounding Methods</vt:lpstr>
      <vt:lpstr>JavaScript’s Rounding Functions Results Calculator</vt:lpstr>
      <vt:lpstr>The random() Method</vt:lpstr>
      <vt:lpstr>Slide 35</vt:lpstr>
      <vt:lpstr>The pow() Method</vt:lpstr>
      <vt:lpstr>Array Objects</vt:lpstr>
      <vt:lpstr>Array Object</vt:lpstr>
      <vt:lpstr>The length Property</vt:lpstr>
      <vt:lpstr>The concat() Method—Joining Arrays Together</vt:lpstr>
      <vt:lpstr>Slide 41</vt:lpstr>
      <vt:lpstr>The slice() Method—Copying Part of an Array</vt:lpstr>
      <vt:lpstr>The join() Method—Converting an Array into a Single String</vt:lpstr>
      <vt:lpstr>Slide 44</vt:lpstr>
      <vt:lpstr>The sort() Method—Putting Your Array in Order</vt:lpstr>
      <vt:lpstr>Slide 46</vt:lpstr>
      <vt:lpstr>The reverse() Method—Putting Your Array into Reverse Order</vt:lpstr>
      <vt:lpstr>Sorting an Array</vt:lpstr>
      <vt:lpstr>Date Object</vt:lpstr>
      <vt:lpstr>Slide 50</vt:lpstr>
      <vt:lpstr>Creating a Date Object</vt:lpstr>
      <vt:lpstr>Getting Date Values</vt:lpstr>
      <vt:lpstr>Using the Date Object to Retrieve the Current Date</vt:lpstr>
      <vt:lpstr>Setting Date Values</vt:lpstr>
      <vt:lpstr>Slide 55</vt:lpstr>
      <vt:lpstr>Calculations and Dates</vt:lpstr>
      <vt:lpstr>Getting Time Values</vt:lpstr>
      <vt:lpstr>Writing the Current Time into a Web Page</vt:lpstr>
      <vt:lpstr>Setting Time Values</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madhav</dc:creator>
  <cp:lastModifiedBy>kd</cp:lastModifiedBy>
  <cp:revision>63</cp:revision>
  <dcterms:created xsi:type="dcterms:W3CDTF">2012-09-03T04:54:42Z</dcterms:created>
  <dcterms:modified xsi:type="dcterms:W3CDTF">2012-10-12T13:57:23Z</dcterms:modified>
</cp:coreProperties>
</file>