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0" r:id="rId4"/>
    <p:sldId id="282" r:id="rId5"/>
    <p:sldId id="281" r:id="rId6"/>
    <p:sldId id="283" r:id="rId7"/>
    <p:sldId id="284" r:id="rId8"/>
    <p:sldId id="285" r:id="rId9"/>
    <p:sldId id="286" r:id="rId10"/>
    <p:sldId id="287" r:id="rId11"/>
    <p:sldId id="258" r:id="rId12"/>
    <p:sldId id="259" r:id="rId13"/>
    <p:sldId id="261" r:id="rId14"/>
    <p:sldId id="276" r:id="rId15"/>
    <p:sldId id="277" r:id="rId16"/>
    <p:sldId id="278" r:id="rId17"/>
    <p:sldId id="279" r:id="rId18"/>
    <p:sldId id="267" r:id="rId19"/>
    <p:sldId id="266" r:id="rId20"/>
    <p:sldId id="275" r:id="rId21"/>
    <p:sldId id="268" r:id="rId22"/>
    <p:sldId id="269" r:id="rId23"/>
    <p:sldId id="270" r:id="rId24"/>
    <p:sldId id="271" r:id="rId25"/>
    <p:sldId id="272" r:id="rId26"/>
    <p:sldId id="273"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p:scale>
          <a:sx n="80" d="100"/>
          <a:sy n="80" d="100"/>
        </p:scale>
        <p:origin x="773"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7A2E951-E7F8-4D31-87E3-63BA80FCBEC8}"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84AFD-2151-4FA5-AD28-4856482220A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40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2E951-E7F8-4D31-87E3-63BA80FCBEC8}"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84AFD-2151-4FA5-AD28-4856482220A3}" type="slidenum">
              <a:rPr lang="en-IN" smtClean="0"/>
              <a:t>‹#›</a:t>
            </a:fld>
            <a:endParaRPr lang="en-IN"/>
          </a:p>
        </p:txBody>
      </p:sp>
    </p:spTree>
    <p:extLst>
      <p:ext uri="{BB962C8B-B14F-4D97-AF65-F5344CB8AC3E}">
        <p14:creationId xmlns:p14="http://schemas.microsoft.com/office/powerpoint/2010/main" val="353443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2E951-E7F8-4D31-87E3-63BA80FCBEC8}"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84AFD-2151-4FA5-AD28-4856482220A3}"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96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2E951-E7F8-4D31-87E3-63BA80FCBEC8}"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84AFD-2151-4FA5-AD28-4856482220A3}" type="slidenum">
              <a:rPr lang="en-IN" smtClean="0"/>
              <a:t>‹#›</a:t>
            </a:fld>
            <a:endParaRPr lang="en-IN"/>
          </a:p>
        </p:txBody>
      </p:sp>
    </p:spTree>
    <p:extLst>
      <p:ext uri="{BB962C8B-B14F-4D97-AF65-F5344CB8AC3E}">
        <p14:creationId xmlns:p14="http://schemas.microsoft.com/office/powerpoint/2010/main" val="1451058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2E951-E7F8-4D31-87E3-63BA80FCBEC8}"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84AFD-2151-4FA5-AD28-4856482220A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76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A2E951-E7F8-4D31-87E3-63BA80FCBEC8}"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E84AFD-2151-4FA5-AD28-4856482220A3}" type="slidenum">
              <a:rPr lang="en-IN" smtClean="0"/>
              <a:t>‹#›</a:t>
            </a:fld>
            <a:endParaRPr lang="en-IN"/>
          </a:p>
        </p:txBody>
      </p:sp>
    </p:spTree>
    <p:extLst>
      <p:ext uri="{BB962C8B-B14F-4D97-AF65-F5344CB8AC3E}">
        <p14:creationId xmlns:p14="http://schemas.microsoft.com/office/powerpoint/2010/main" val="3848973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A2E951-E7F8-4D31-87E3-63BA80FCBEC8}" type="datetimeFigureOut">
              <a:rPr lang="en-IN" smtClean="0"/>
              <a:t>24-05-2023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E84AFD-2151-4FA5-AD28-4856482220A3}" type="slidenum">
              <a:rPr lang="en-IN" smtClean="0"/>
              <a:t>‹#›</a:t>
            </a:fld>
            <a:endParaRPr lang="en-IN"/>
          </a:p>
        </p:txBody>
      </p:sp>
    </p:spTree>
    <p:extLst>
      <p:ext uri="{BB962C8B-B14F-4D97-AF65-F5344CB8AC3E}">
        <p14:creationId xmlns:p14="http://schemas.microsoft.com/office/powerpoint/2010/main" val="204062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A2E951-E7F8-4D31-87E3-63BA80FCBEC8}" type="datetimeFigureOut">
              <a:rPr lang="en-IN" smtClean="0"/>
              <a:t>24-05-2023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E84AFD-2151-4FA5-AD28-4856482220A3}" type="slidenum">
              <a:rPr lang="en-IN" smtClean="0"/>
              <a:t>‹#›</a:t>
            </a:fld>
            <a:endParaRPr lang="en-IN"/>
          </a:p>
        </p:txBody>
      </p:sp>
    </p:spTree>
    <p:extLst>
      <p:ext uri="{BB962C8B-B14F-4D97-AF65-F5344CB8AC3E}">
        <p14:creationId xmlns:p14="http://schemas.microsoft.com/office/powerpoint/2010/main" val="302315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2E951-E7F8-4D31-87E3-63BA80FCBEC8}" type="datetimeFigureOut">
              <a:rPr lang="en-IN" smtClean="0"/>
              <a:t>24-05-2023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E84AFD-2151-4FA5-AD28-4856482220A3}" type="slidenum">
              <a:rPr lang="en-IN" smtClean="0"/>
              <a:t>‹#›</a:t>
            </a:fld>
            <a:endParaRPr lang="en-IN"/>
          </a:p>
        </p:txBody>
      </p:sp>
    </p:spTree>
    <p:extLst>
      <p:ext uri="{BB962C8B-B14F-4D97-AF65-F5344CB8AC3E}">
        <p14:creationId xmlns:p14="http://schemas.microsoft.com/office/powerpoint/2010/main" val="363590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2E951-E7F8-4D31-87E3-63BA80FCBEC8}"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E84AFD-2151-4FA5-AD28-4856482220A3}" type="slidenum">
              <a:rPr lang="en-IN" smtClean="0"/>
              <a:t>‹#›</a:t>
            </a:fld>
            <a:endParaRPr lang="en-IN"/>
          </a:p>
        </p:txBody>
      </p:sp>
    </p:spTree>
    <p:extLst>
      <p:ext uri="{BB962C8B-B14F-4D97-AF65-F5344CB8AC3E}">
        <p14:creationId xmlns:p14="http://schemas.microsoft.com/office/powerpoint/2010/main" val="2337280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2E951-E7F8-4D31-87E3-63BA80FCBEC8}"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E84AFD-2151-4FA5-AD28-4856482220A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55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7A2E951-E7F8-4D31-87E3-63BA80FCBEC8}" type="datetimeFigureOut">
              <a:rPr lang="en-IN" smtClean="0"/>
              <a:t>24-05-2023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CE84AFD-2151-4FA5-AD28-4856482220A3}"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122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D8D4-6B78-B3B8-1763-A165BA3AE5CC}"/>
              </a:ext>
            </a:extLst>
          </p:cNvPr>
          <p:cNvSpPr>
            <a:spLocks noGrp="1"/>
          </p:cNvSpPr>
          <p:nvPr>
            <p:ph type="ctrTitle"/>
          </p:nvPr>
        </p:nvSpPr>
        <p:spPr/>
        <p:txBody>
          <a:bodyPr/>
          <a:lstStyle/>
          <a:p>
            <a:r>
              <a:rPr lang="en-IN" dirty="0"/>
              <a:t>Koss task</a:t>
            </a:r>
          </a:p>
        </p:txBody>
      </p:sp>
      <p:sp>
        <p:nvSpPr>
          <p:cNvPr id="3" name="Subtitle 2">
            <a:extLst>
              <a:ext uri="{FF2B5EF4-FFF2-40B4-BE49-F238E27FC236}">
                <a16:creationId xmlns:a16="http://schemas.microsoft.com/office/drawing/2014/main" id="{BE0E396F-879A-C5DA-4646-0F2D2CBB4947}"/>
              </a:ext>
            </a:extLst>
          </p:cNvPr>
          <p:cNvSpPr>
            <a:spLocks noGrp="1"/>
          </p:cNvSpPr>
          <p:nvPr>
            <p:ph type="subTitle" idx="1"/>
          </p:nvPr>
        </p:nvSpPr>
        <p:spPr/>
        <p:txBody>
          <a:bodyPr/>
          <a:lstStyle/>
          <a:p>
            <a:r>
              <a:rPr lang="en-IN" dirty="0" err="1"/>
              <a:t>Mohul</a:t>
            </a:r>
            <a:r>
              <a:rPr lang="en-IN" dirty="0"/>
              <a:t> Dutta – 22EC30035</a:t>
            </a:r>
          </a:p>
        </p:txBody>
      </p:sp>
    </p:spTree>
    <p:extLst>
      <p:ext uri="{BB962C8B-B14F-4D97-AF65-F5344CB8AC3E}">
        <p14:creationId xmlns:p14="http://schemas.microsoft.com/office/powerpoint/2010/main" val="14837729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E2BA-5898-6E33-24D8-CC311AE7572C}"/>
              </a:ext>
            </a:extLst>
          </p:cNvPr>
          <p:cNvSpPr>
            <a:spLocks noGrp="1"/>
          </p:cNvSpPr>
          <p:nvPr>
            <p:ph type="title"/>
          </p:nvPr>
        </p:nvSpPr>
        <p:spPr>
          <a:xfrm>
            <a:off x="786004" y="136969"/>
            <a:ext cx="9720072" cy="823341"/>
          </a:xfrm>
        </p:spPr>
        <p:txBody>
          <a:bodyPr/>
          <a:lstStyle/>
          <a:p>
            <a:r>
              <a:rPr lang="en-IN" dirty="0" err="1"/>
              <a:t>Asyncio</a:t>
            </a:r>
            <a:r>
              <a:rPr lang="en-IN" dirty="0"/>
              <a:t> </a:t>
            </a:r>
          </a:p>
        </p:txBody>
      </p:sp>
      <p:sp>
        <p:nvSpPr>
          <p:cNvPr id="3" name="Content Placeholder 2">
            <a:extLst>
              <a:ext uri="{FF2B5EF4-FFF2-40B4-BE49-F238E27FC236}">
                <a16:creationId xmlns:a16="http://schemas.microsoft.com/office/drawing/2014/main" id="{D141EA85-6003-77F8-1BC1-49B328A55A25}"/>
              </a:ext>
            </a:extLst>
          </p:cNvPr>
          <p:cNvSpPr>
            <a:spLocks noGrp="1"/>
          </p:cNvSpPr>
          <p:nvPr>
            <p:ph idx="1"/>
          </p:nvPr>
        </p:nvSpPr>
        <p:spPr>
          <a:xfrm>
            <a:off x="1024128" y="800101"/>
            <a:ext cx="9720073" cy="5509260"/>
          </a:xfrm>
        </p:spPr>
        <p:txBody>
          <a:bodyPr>
            <a:normAutofit fontScale="92500" lnSpcReduction="10000"/>
          </a:bodyPr>
          <a:lstStyle/>
          <a:p>
            <a:r>
              <a:rPr lang="en-US" dirty="0"/>
              <a:t>The </a:t>
            </a:r>
            <a:r>
              <a:rPr lang="en-US" dirty="0" err="1"/>
              <a:t>asyncio</a:t>
            </a:r>
            <a:r>
              <a:rPr lang="en-US" dirty="0"/>
              <a:t> package in Python provides an asynchronous programming framework that allows efficient and concurrent execution of I/O-bound tasks. It is particularly well-suited for network-related operations, such as accessing websites and downloading content.</a:t>
            </a:r>
          </a:p>
          <a:p>
            <a:endParaRPr lang="en-US" dirty="0"/>
          </a:p>
          <a:p>
            <a:r>
              <a:rPr lang="en-US" dirty="0"/>
              <a:t>Using the </a:t>
            </a:r>
            <a:r>
              <a:rPr lang="en-US" dirty="0" err="1"/>
              <a:t>aiohttp</a:t>
            </a:r>
            <a:r>
              <a:rPr lang="en-US" dirty="0"/>
              <a:t> library, which is built on top of </a:t>
            </a:r>
            <a:r>
              <a:rPr lang="en-US" dirty="0" err="1"/>
              <a:t>asyncio</a:t>
            </a:r>
            <a:r>
              <a:rPr lang="en-US" dirty="0"/>
              <a:t>, you can easily make HTTP requests and handle responses asynchronously. This enables you to perform multiple web requests concurrently, improving performance and responsiveness.</a:t>
            </a:r>
          </a:p>
          <a:p>
            <a:endParaRPr lang="en-US" dirty="0"/>
          </a:p>
          <a:p>
            <a:r>
              <a:rPr lang="en-US" dirty="0"/>
              <a:t>To download content from a website, you can use the </a:t>
            </a:r>
            <a:r>
              <a:rPr lang="en-US" dirty="0" err="1"/>
              <a:t>aiohttp.ClientSession</a:t>
            </a:r>
            <a:r>
              <a:rPr lang="en-US" dirty="0"/>
              <a:t> to create an HTTP session and issue GET requests. The responses can be processed asynchronously to retrieve data, such as HTML, JSON, or binary files. You can then save the downloaded content to local files or process it further as needed.</a:t>
            </a:r>
          </a:p>
          <a:p>
            <a:endParaRPr lang="en-US" dirty="0"/>
          </a:p>
          <a:p>
            <a:r>
              <a:rPr lang="en-US" dirty="0"/>
              <a:t>Overall, </a:t>
            </a:r>
            <a:r>
              <a:rPr lang="en-US" dirty="0" err="1"/>
              <a:t>asyncio</a:t>
            </a:r>
            <a:r>
              <a:rPr lang="en-US" dirty="0"/>
              <a:t> and </a:t>
            </a:r>
            <a:r>
              <a:rPr lang="en-US" dirty="0" err="1"/>
              <a:t>aiohttp</a:t>
            </a:r>
            <a:r>
              <a:rPr lang="en-US" dirty="0"/>
              <a:t> provide powerful tools for efficient web scraping, API integration, and downloading data from websites, making it easier to work with asynchronous I/O tasks in Python.</a:t>
            </a:r>
            <a:endParaRPr lang="en-IN" dirty="0"/>
          </a:p>
        </p:txBody>
      </p:sp>
    </p:spTree>
    <p:extLst>
      <p:ext uri="{BB962C8B-B14F-4D97-AF65-F5344CB8AC3E}">
        <p14:creationId xmlns:p14="http://schemas.microsoft.com/office/powerpoint/2010/main" val="17261547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91B7-E77E-1634-2808-C8F9B5756B36}"/>
              </a:ext>
            </a:extLst>
          </p:cNvPr>
          <p:cNvSpPr>
            <a:spLocks noGrp="1"/>
          </p:cNvSpPr>
          <p:nvPr>
            <p:ph type="title"/>
          </p:nvPr>
        </p:nvSpPr>
        <p:spPr>
          <a:xfrm>
            <a:off x="1024129" y="220762"/>
            <a:ext cx="9720072" cy="655755"/>
          </a:xfrm>
        </p:spPr>
        <p:txBody>
          <a:bodyPr>
            <a:normAutofit fontScale="90000"/>
          </a:bodyPr>
          <a:lstStyle/>
          <a:p>
            <a:r>
              <a:rPr lang="en-IN" dirty="0"/>
              <a:t>Task 1 –synchronous execution  (org. code)</a:t>
            </a:r>
            <a:endParaRPr lang="en-IN" sz="2200" dirty="0"/>
          </a:p>
        </p:txBody>
      </p:sp>
      <p:sp>
        <p:nvSpPr>
          <p:cNvPr id="3" name="Content Placeholder 2">
            <a:extLst>
              <a:ext uri="{FF2B5EF4-FFF2-40B4-BE49-F238E27FC236}">
                <a16:creationId xmlns:a16="http://schemas.microsoft.com/office/drawing/2014/main" id="{8D062099-9373-31B7-748B-19AB2B30FB56}"/>
              </a:ext>
            </a:extLst>
          </p:cNvPr>
          <p:cNvSpPr>
            <a:spLocks noGrp="1"/>
          </p:cNvSpPr>
          <p:nvPr>
            <p:ph idx="1"/>
          </p:nvPr>
        </p:nvSpPr>
        <p:spPr>
          <a:xfrm>
            <a:off x="1024129" y="968517"/>
            <a:ext cx="9720073" cy="5525589"/>
          </a:xfrm>
        </p:spPr>
        <p:txBody>
          <a:bodyPr>
            <a:noAutofit/>
          </a:bodyPr>
          <a:lstStyle/>
          <a:p>
            <a:r>
              <a:rPr lang="en-IN" sz="1200" b="1" dirty="0">
                <a:solidFill>
                  <a:schemeClr val="tx1">
                    <a:lumMod val="95000"/>
                    <a:lumOff val="5000"/>
                  </a:schemeClr>
                </a:solidFill>
                <a:effectLst/>
                <a:latin typeface="Consolas" panose="020B0609020204030204" pitchFamily="49" charset="0"/>
              </a:rPr>
              <a:t>import </a:t>
            </a:r>
            <a:r>
              <a:rPr lang="en-IN" sz="1200" b="1" dirty="0" err="1">
                <a:solidFill>
                  <a:schemeClr val="tx1">
                    <a:lumMod val="95000"/>
                    <a:lumOff val="5000"/>
                  </a:schemeClr>
                </a:solidFill>
                <a:effectLst/>
                <a:latin typeface="Consolas" panose="020B0609020204030204" pitchFamily="49" charset="0"/>
              </a:rPr>
              <a:t>asyncio</a:t>
            </a:r>
            <a:r>
              <a:rPr lang="en-IN" sz="1200" b="1" dirty="0">
                <a:solidFill>
                  <a:schemeClr val="tx1">
                    <a:lumMod val="95000"/>
                    <a:lumOff val="5000"/>
                  </a:schemeClr>
                </a:solidFill>
                <a:effectLst/>
                <a:latin typeface="Consolas" panose="020B0609020204030204" pitchFamily="49" charset="0"/>
              </a:rPr>
              <a:t>                                                      </a:t>
            </a:r>
            <a:r>
              <a:rPr lang="en-IN" sz="1200" b="1" dirty="0">
                <a:solidFill>
                  <a:schemeClr val="tx1">
                    <a:lumMod val="95000"/>
                    <a:lumOff val="5000"/>
                  </a:schemeClr>
                </a:solidFill>
                <a:effectLst/>
                <a:highlight>
                  <a:srgbClr val="FFFF00"/>
                </a:highlight>
                <a:latin typeface="Consolas" panose="020B0609020204030204" pitchFamily="49" charset="0"/>
              </a:rPr>
              <a:t> </a:t>
            </a:r>
            <a:r>
              <a:rPr lang="en-IN" sz="1200" b="1" dirty="0">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  importing </a:t>
            </a:r>
            <a:r>
              <a:rPr lang="en-IN" sz="1200" b="1" dirty="0" err="1">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asyncio</a:t>
            </a:r>
            <a:r>
              <a:rPr lang="en-IN" sz="1200" b="1" dirty="0">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 package</a:t>
            </a:r>
            <a:endParaRPr lang="en-IN" sz="1200" b="1" dirty="0">
              <a:solidFill>
                <a:schemeClr val="tx1">
                  <a:lumMod val="95000"/>
                  <a:lumOff val="5000"/>
                </a:schemeClr>
              </a:solidFill>
              <a:effectLst/>
              <a:highlight>
                <a:srgbClr val="FFFF00"/>
              </a:highlight>
              <a:latin typeface="Consolas" panose="020B0609020204030204" pitchFamily="49" charset="0"/>
            </a:endParaRPr>
          </a:p>
          <a:p>
            <a:r>
              <a:rPr lang="en-IN" sz="1200" b="1" dirty="0">
                <a:solidFill>
                  <a:schemeClr val="tx1">
                    <a:lumMod val="95000"/>
                    <a:lumOff val="5000"/>
                  </a:schemeClr>
                </a:solidFill>
                <a:effectLst/>
                <a:latin typeface="Consolas" panose="020B0609020204030204" pitchFamily="49" charset="0"/>
              </a:rPr>
              <a:t>import time                                                     </a:t>
            </a:r>
            <a:r>
              <a:rPr lang="en-IN" sz="1200" b="1" dirty="0">
                <a:solidFill>
                  <a:schemeClr val="tx1">
                    <a:lumMod val="95000"/>
                    <a:lumOff val="5000"/>
                  </a:schemeClr>
                </a:solidFill>
                <a:effectLst/>
                <a:highlight>
                  <a:srgbClr val="FFFF00"/>
                </a:highlight>
                <a:latin typeface="Consolas" panose="020B0609020204030204" pitchFamily="49" charset="0"/>
              </a:rPr>
              <a:t> </a:t>
            </a:r>
            <a:r>
              <a:rPr lang="en-IN" sz="1200" b="1" dirty="0">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importing the time package used in </a:t>
            </a:r>
            <a:r>
              <a:rPr lang="en-IN" sz="1200" b="1" dirty="0" err="1">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time.time</a:t>
            </a:r>
            <a:r>
              <a:rPr lang="en-IN" sz="1200" b="1" dirty="0">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a:t>
            </a:r>
            <a:br>
              <a:rPr lang="en-IN" sz="1200" b="1" dirty="0">
                <a:solidFill>
                  <a:schemeClr val="tx1">
                    <a:lumMod val="95000"/>
                    <a:lumOff val="5000"/>
                  </a:schemeClr>
                </a:solidFill>
                <a:effectLst/>
                <a:latin typeface="Consolas" panose="020B0609020204030204" pitchFamily="49" charset="0"/>
              </a:rPr>
            </a:br>
            <a:r>
              <a:rPr lang="en-IN" sz="1200" b="1" dirty="0">
                <a:solidFill>
                  <a:schemeClr val="tx1">
                    <a:lumMod val="95000"/>
                    <a:lumOff val="5000"/>
                  </a:schemeClr>
                </a:solidFill>
                <a:effectLst/>
                <a:latin typeface="Consolas" panose="020B0609020204030204" pitchFamily="49" charset="0"/>
              </a:rPr>
              <a:t>async def </a:t>
            </a:r>
            <a:r>
              <a:rPr lang="en-IN" sz="1200" b="1" dirty="0" err="1">
                <a:solidFill>
                  <a:schemeClr val="tx1">
                    <a:lumMod val="95000"/>
                    <a:lumOff val="5000"/>
                  </a:schemeClr>
                </a:solidFill>
                <a:effectLst/>
                <a:latin typeface="Consolas" panose="020B0609020204030204" pitchFamily="49" charset="0"/>
              </a:rPr>
              <a:t>sleep_coro</a:t>
            </a:r>
            <a:r>
              <a:rPr lang="en-IN" sz="1200" b="1" dirty="0">
                <a:solidFill>
                  <a:schemeClr val="tx1">
                    <a:lumMod val="95000"/>
                    <a:lumOff val="5000"/>
                  </a:schemeClr>
                </a:solidFill>
                <a:effectLst/>
                <a:latin typeface="Consolas" panose="020B0609020204030204" pitchFamily="49" charset="0"/>
              </a:rPr>
              <a:t>(duration):                                      </a:t>
            </a:r>
            <a:r>
              <a:rPr lang="en-IN" sz="1200" b="1" dirty="0">
                <a:solidFill>
                  <a:schemeClr val="tx1">
                    <a:lumMod val="95000"/>
                    <a:lumOff val="5000"/>
                  </a:schemeClr>
                </a:solidFill>
                <a:effectLst/>
                <a:highlight>
                  <a:srgbClr val="FFFF00"/>
                </a:highlight>
                <a:latin typeface="Consolas" panose="020B0609020204030204" pitchFamily="49" charset="0"/>
              </a:rPr>
              <a:t> </a:t>
            </a:r>
            <a:r>
              <a:rPr lang="en-IN" sz="1200" b="1" dirty="0">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it’s a coroutine function,</a:t>
            </a:r>
            <a:endParaRPr lang="en-IN" sz="1200" b="1" dirty="0">
              <a:solidFill>
                <a:schemeClr val="tx1">
                  <a:lumMod val="95000"/>
                  <a:lumOff val="5000"/>
                </a:schemeClr>
              </a:solidFill>
              <a:effectLst/>
              <a:highlight>
                <a:srgbClr val="FFFF00"/>
              </a:highlight>
              <a:latin typeface="Consolas" panose="020B0609020204030204" pitchFamily="49" charset="0"/>
            </a:endParaRPr>
          </a:p>
          <a:p>
            <a:r>
              <a:rPr lang="en-IN" sz="1200" b="1" dirty="0">
                <a:solidFill>
                  <a:schemeClr val="tx1">
                    <a:lumMod val="95000"/>
                    <a:lumOff val="5000"/>
                  </a:schemeClr>
                </a:solidFill>
                <a:effectLst/>
                <a:latin typeface="Consolas" panose="020B0609020204030204" pitchFamily="49" charset="0"/>
              </a:rPr>
              <a:t>    await </a:t>
            </a:r>
            <a:r>
              <a:rPr lang="en-IN" sz="1200" b="1" dirty="0" err="1">
                <a:solidFill>
                  <a:schemeClr val="tx1">
                    <a:lumMod val="95000"/>
                    <a:lumOff val="5000"/>
                  </a:schemeClr>
                </a:solidFill>
                <a:effectLst/>
                <a:latin typeface="Consolas" panose="020B0609020204030204" pitchFamily="49" charset="0"/>
              </a:rPr>
              <a:t>asyncio.sleep</a:t>
            </a:r>
            <a:r>
              <a:rPr lang="en-IN" sz="1200" b="1" dirty="0">
                <a:solidFill>
                  <a:schemeClr val="tx1">
                    <a:lumMod val="95000"/>
                    <a:lumOff val="5000"/>
                  </a:schemeClr>
                </a:solidFill>
                <a:effectLst/>
                <a:latin typeface="Consolas" panose="020B0609020204030204" pitchFamily="49" charset="0"/>
              </a:rPr>
              <a:t>(duration)                                     </a:t>
            </a:r>
            <a:r>
              <a:rPr lang="en-IN" sz="1200" b="1" dirty="0">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 to pause the coroutine for a few minutes </a:t>
            </a:r>
            <a:br>
              <a:rPr lang="en-IN" sz="1200" b="1" dirty="0">
                <a:solidFill>
                  <a:schemeClr val="tx1">
                    <a:lumMod val="95000"/>
                    <a:lumOff val="5000"/>
                  </a:schemeClr>
                </a:solidFill>
                <a:effectLst/>
                <a:latin typeface="Consolas" panose="020B0609020204030204" pitchFamily="49" charset="0"/>
              </a:rPr>
            </a:br>
            <a:r>
              <a:rPr lang="en-IN" sz="1200" b="1" dirty="0">
                <a:solidFill>
                  <a:schemeClr val="tx1">
                    <a:lumMod val="95000"/>
                    <a:lumOff val="5000"/>
                  </a:schemeClr>
                </a:solidFill>
                <a:effectLst/>
                <a:latin typeface="Consolas" panose="020B0609020204030204" pitchFamily="49" charset="0"/>
              </a:rPr>
              <a:t>async def main():                                                     </a:t>
            </a:r>
            <a:r>
              <a:rPr lang="en-IN" sz="1200" b="1" dirty="0">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 </a:t>
            </a:r>
            <a:r>
              <a:rPr lang="en-IN" sz="1200" b="1" dirty="0" err="1">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exection</a:t>
            </a:r>
            <a:r>
              <a:rPr lang="en-IN" sz="1200" b="1" dirty="0">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 starts fro</a:t>
            </a:r>
            <a:r>
              <a:rPr lang="en-IN" sz="1200" b="1" dirty="0">
                <a:solidFill>
                  <a:schemeClr val="tx1">
                    <a:lumMod val="95000"/>
                    <a:lumOff val="5000"/>
                  </a:schemeClr>
                </a:solidFill>
                <a:highlight>
                  <a:srgbClr val="FFFF00"/>
                </a:highlight>
                <a:latin typeface="Consolas" panose="020B0609020204030204" pitchFamily="49" charset="0"/>
                <a:sym typeface="Wingdings" panose="05000000000000000000" pitchFamily="2" charset="2"/>
              </a:rPr>
              <a:t>m here </a:t>
            </a:r>
            <a:endParaRPr lang="en-IN" sz="1200" b="1" dirty="0">
              <a:solidFill>
                <a:schemeClr val="tx1">
                  <a:lumMod val="95000"/>
                  <a:lumOff val="5000"/>
                </a:schemeClr>
              </a:solidFill>
              <a:effectLst/>
              <a:highlight>
                <a:srgbClr val="FFFF00"/>
              </a:highlight>
              <a:latin typeface="Consolas" panose="020B0609020204030204" pitchFamily="49" charset="0"/>
            </a:endParaRPr>
          </a:p>
          <a:p>
            <a:r>
              <a:rPr lang="en-IN" sz="1200" b="1" dirty="0">
                <a:solidFill>
                  <a:schemeClr val="tx1">
                    <a:lumMod val="95000"/>
                    <a:lumOff val="5000"/>
                  </a:schemeClr>
                </a:solidFill>
                <a:effectLst/>
                <a:latin typeface="Consolas" panose="020B0609020204030204" pitchFamily="49" charset="0"/>
              </a:rPr>
              <a:t>    obj1 = </a:t>
            </a:r>
            <a:r>
              <a:rPr lang="en-IN" sz="1200" b="1" dirty="0" err="1">
                <a:solidFill>
                  <a:schemeClr val="tx1">
                    <a:lumMod val="95000"/>
                    <a:lumOff val="5000"/>
                  </a:schemeClr>
                </a:solidFill>
                <a:effectLst/>
                <a:latin typeface="Consolas" panose="020B0609020204030204" pitchFamily="49" charset="0"/>
              </a:rPr>
              <a:t>sleep_coro</a:t>
            </a:r>
            <a:r>
              <a:rPr lang="en-IN" sz="1200" b="1" dirty="0">
                <a:solidFill>
                  <a:schemeClr val="tx1">
                    <a:lumMod val="95000"/>
                    <a:lumOff val="5000"/>
                  </a:schemeClr>
                </a:solidFill>
                <a:effectLst/>
                <a:latin typeface="Consolas" panose="020B0609020204030204" pitchFamily="49" charset="0"/>
              </a:rPr>
              <a:t>(1)                                             </a:t>
            </a:r>
            <a:r>
              <a:rPr lang="en-IN" sz="1200" b="1" dirty="0">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three we hv defined 3 asynchronous objects</a:t>
            </a:r>
            <a:endParaRPr lang="en-IN" sz="1200" b="1" dirty="0">
              <a:solidFill>
                <a:schemeClr val="tx1">
                  <a:lumMod val="95000"/>
                  <a:lumOff val="5000"/>
                </a:schemeClr>
              </a:solidFill>
              <a:effectLst/>
              <a:highlight>
                <a:srgbClr val="FFFF00"/>
              </a:highlight>
              <a:latin typeface="Consolas" panose="020B0609020204030204" pitchFamily="49" charset="0"/>
            </a:endParaRPr>
          </a:p>
          <a:p>
            <a:r>
              <a:rPr lang="en-IN" sz="1200" b="1" dirty="0">
                <a:solidFill>
                  <a:schemeClr val="tx1">
                    <a:lumMod val="95000"/>
                    <a:lumOff val="5000"/>
                  </a:schemeClr>
                </a:solidFill>
                <a:effectLst/>
                <a:latin typeface="Consolas" panose="020B0609020204030204" pitchFamily="49" charset="0"/>
              </a:rPr>
              <a:t>    obj2 = </a:t>
            </a:r>
            <a:r>
              <a:rPr lang="en-IN" sz="1200" b="1" dirty="0" err="1">
                <a:solidFill>
                  <a:schemeClr val="tx1">
                    <a:lumMod val="95000"/>
                    <a:lumOff val="5000"/>
                  </a:schemeClr>
                </a:solidFill>
                <a:effectLst/>
                <a:latin typeface="Consolas" panose="020B0609020204030204" pitchFamily="49" charset="0"/>
              </a:rPr>
              <a:t>sleep_coro</a:t>
            </a:r>
            <a:r>
              <a:rPr lang="en-IN" sz="1200" b="1" dirty="0">
                <a:solidFill>
                  <a:schemeClr val="tx1">
                    <a:lumMod val="95000"/>
                    <a:lumOff val="5000"/>
                  </a:schemeClr>
                </a:solidFill>
                <a:effectLst/>
                <a:latin typeface="Consolas" panose="020B0609020204030204" pitchFamily="49" charset="0"/>
              </a:rPr>
              <a:t>(2)           </a:t>
            </a:r>
            <a:r>
              <a:rPr lang="en-IN" sz="1200" b="1" dirty="0">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 here 1,2,3 are in seconds and basically are the duration in which it pauses</a:t>
            </a:r>
            <a:endParaRPr lang="en-IN" sz="1200" b="1" dirty="0">
              <a:solidFill>
                <a:schemeClr val="tx1">
                  <a:lumMod val="95000"/>
                  <a:lumOff val="5000"/>
                </a:schemeClr>
              </a:solidFill>
              <a:effectLst/>
              <a:highlight>
                <a:srgbClr val="FFFF00"/>
              </a:highlight>
              <a:latin typeface="Consolas" panose="020B0609020204030204" pitchFamily="49" charset="0"/>
            </a:endParaRPr>
          </a:p>
          <a:p>
            <a:r>
              <a:rPr lang="en-IN" sz="1200" b="1" dirty="0">
                <a:solidFill>
                  <a:schemeClr val="tx1">
                    <a:lumMod val="95000"/>
                    <a:lumOff val="5000"/>
                  </a:schemeClr>
                </a:solidFill>
                <a:effectLst/>
                <a:latin typeface="Consolas" panose="020B0609020204030204" pitchFamily="49" charset="0"/>
              </a:rPr>
              <a:t>    obj3 = </a:t>
            </a:r>
            <a:r>
              <a:rPr lang="en-IN" sz="1200" b="1" dirty="0" err="1">
                <a:solidFill>
                  <a:schemeClr val="tx1">
                    <a:lumMod val="95000"/>
                    <a:lumOff val="5000"/>
                  </a:schemeClr>
                </a:solidFill>
                <a:effectLst/>
                <a:latin typeface="Consolas" panose="020B0609020204030204" pitchFamily="49" charset="0"/>
              </a:rPr>
              <a:t>sleep_coro</a:t>
            </a:r>
            <a:r>
              <a:rPr lang="en-IN" sz="1200" b="1" dirty="0">
                <a:solidFill>
                  <a:schemeClr val="tx1">
                    <a:lumMod val="95000"/>
                    <a:lumOff val="5000"/>
                  </a:schemeClr>
                </a:solidFill>
                <a:effectLst/>
                <a:latin typeface="Consolas" panose="020B0609020204030204" pitchFamily="49" charset="0"/>
              </a:rPr>
              <a:t>(3)    </a:t>
            </a:r>
          </a:p>
          <a:p>
            <a:r>
              <a:rPr lang="en-IN" sz="1200" b="1" dirty="0">
                <a:solidFill>
                  <a:schemeClr val="tx1">
                    <a:lumMod val="95000"/>
                    <a:lumOff val="5000"/>
                  </a:schemeClr>
                </a:solidFill>
                <a:effectLst/>
                <a:latin typeface="Consolas" panose="020B0609020204030204" pitchFamily="49" charset="0"/>
              </a:rPr>
              <a:t>    # See that the three objects would execute synchronously, </a:t>
            </a:r>
          </a:p>
          <a:p>
            <a:r>
              <a:rPr lang="en-IN" sz="1200" b="1" dirty="0">
                <a:solidFill>
                  <a:schemeClr val="tx1">
                    <a:lumMod val="95000"/>
                    <a:lumOff val="5000"/>
                  </a:schemeClr>
                </a:solidFill>
                <a:effectLst/>
                <a:latin typeface="Consolas" panose="020B0609020204030204" pitchFamily="49" charset="0"/>
              </a:rPr>
              <a:t>    # so it will take 1 + 2 + 3 seconds to execute.</a:t>
            </a:r>
          </a:p>
          <a:p>
            <a:r>
              <a:rPr lang="en-IN" sz="1200" b="1" dirty="0">
                <a:solidFill>
                  <a:schemeClr val="tx1">
                    <a:lumMod val="95000"/>
                    <a:lumOff val="5000"/>
                  </a:schemeClr>
                </a:solidFill>
                <a:effectLst/>
                <a:latin typeface="Consolas" panose="020B0609020204030204" pitchFamily="49" charset="0"/>
              </a:rPr>
              <a:t>    start = </a:t>
            </a:r>
            <a:r>
              <a:rPr lang="en-IN" sz="1200" b="1" dirty="0" err="1">
                <a:solidFill>
                  <a:schemeClr val="tx1">
                    <a:lumMod val="95000"/>
                    <a:lumOff val="5000"/>
                  </a:schemeClr>
                </a:solidFill>
                <a:effectLst/>
                <a:latin typeface="Consolas" panose="020B0609020204030204" pitchFamily="49" charset="0"/>
              </a:rPr>
              <a:t>time.time</a:t>
            </a:r>
            <a:r>
              <a:rPr lang="en-IN" sz="1200" b="1" dirty="0">
                <a:solidFill>
                  <a:schemeClr val="tx1">
                    <a:lumMod val="95000"/>
                    <a:lumOff val="5000"/>
                  </a:schemeClr>
                </a:solidFill>
                <a:effectLst/>
                <a:latin typeface="Consolas" panose="020B0609020204030204" pitchFamily="49" charset="0"/>
              </a:rPr>
              <a:t>()                      </a:t>
            </a:r>
            <a:r>
              <a:rPr lang="en-IN" sz="1200" b="1" dirty="0">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 tells no. of second since 1 </a:t>
            </a:r>
            <a:r>
              <a:rPr lang="en-IN" sz="1200" b="1" dirty="0" err="1">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jan</a:t>
            </a:r>
            <a:r>
              <a:rPr lang="en-IN" sz="1200" b="1" dirty="0">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 1970 and tells time of execution</a:t>
            </a:r>
            <a:br>
              <a:rPr lang="en-IN" sz="1200" b="1" dirty="0">
                <a:solidFill>
                  <a:schemeClr val="tx1">
                    <a:lumMod val="95000"/>
                    <a:lumOff val="5000"/>
                  </a:schemeClr>
                </a:solidFill>
                <a:effectLst/>
                <a:latin typeface="Consolas" panose="020B0609020204030204" pitchFamily="49" charset="0"/>
              </a:rPr>
            </a:br>
            <a:r>
              <a:rPr lang="en-IN" sz="1200" b="1" dirty="0">
                <a:solidFill>
                  <a:schemeClr val="tx1">
                    <a:lumMod val="95000"/>
                    <a:lumOff val="5000"/>
                  </a:schemeClr>
                </a:solidFill>
                <a:effectLst/>
                <a:latin typeface="Consolas" panose="020B0609020204030204" pitchFamily="49" charset="0"/>
              </a:rPr>
              <a:t>    await obj1</a:t>
            </a:r>
          </a:p>
          <a:p>
            <a:r>
              <a:rPr lang="en-IN" sz="1200" b="1" dirty="0">
                <a:solidFill>
                  <a:schemeClr val="tx1">
                    <a:lumMod val="95000"/>
                    <a:lumOff val="5000"/>
                  </a:schemeClr>
                </a:solidFill>
                <a:effectLst/>
                <a:latin typeface="Consolas" panose="020B0609020204030204" pitchFamily="49" charset="0"/>
              </a:rPr>
              <a:t>    await obj2                                                                                </a:t>
            </a:r>
            <a:r>
              <a:rPr lang="en-IN" sz="1200" b="1" dirty="0">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 waits for 1+2+3</a:t>
            </a:r>
            <a:endParaRPr lang="en-IN" sz="1200" b="1" dirty="0">
              <a:solidFill>
                <a:schemeClr val="tx1">
                  <a:lumMod val="95000"/>
                  <a:lumOff val="5000"/>
                </a:schemeClr>
              </a:solidFill>
              <a:effectLst/>
              <a:highlight>
                <a:srgbClr val="FFFF00"/>
              </a:highlight>
              <a:latin typeface="Consolas" panose="020B0609020204030204" pitchFamily="49" charset="0"/>
            </a:endParaRPr>
          </a:p>
          <a:p>
            <a:r>
              <a:rPr lang="en-IN" sz="1200" b="1" dirty="0">
                <a:solidFill>
                  <a:schemeClr val="tx1">
                    <a:lumMod val="95000"/>
                    <a:lumOff val="5000"/>
                  </a:schemeClr>
                </a:solidFill>
                <a:effectLst/>
                <a:latin typeface="Consolas" panose="020B0609020204030204" pitchFamily="49" charset="0"/>
              </a:rPr>
              <a:t>    await obj3</a:t>
            </a:r>
            <a:br>
              <a:rPr lang="en-IN" sz="1200" b="1" dirty="0">
                <a:solidFill>
                  <a:schemeClr val="tx1">
                    <a:lumMod val="95000"/>
                    <a:lumOff val="5000"/>
                  </a:schemeClr>
                </a:solidFill>
                <a:effectLst/>
                <a:latin typeface="Consolas" panose="020B0609020204030204" pitchFamily="49" charset="0"/>
              </a:rPr>
            </a:br>
            <a:r>
              <a:rPr lang="en-IN" sz="1200" b="1" dirty="0">
                <a:solidFill>
                  <a:schemeClr val="tx1">
                    <a:lumMod val="95000"/>
                    <a:lumOff val="5000"/>
                  </a:schemeClr>
                </a:solidFill>
                <a:effectLst/>
                <a:latin typeface="Consolas" panose="020B0609020204030204" pitchFamily="49" charset="0"/>
              </a:rPr>
              <a:t>    </a:t>
            </a:r>
            <a:r>
              <a:rPr lang="en-IN" sz="1200" b="1" dirty="0" err="1">
                <a:solidFill>
                  <a:schemeClr val="tx1">
                    <a:lumMod val="95000"/>
                    <a:lumOff val="5000"/>
                  </a:schemeClr>
                </a:solidFill>
                <a:effectLst/>
                <a:latin typeface="Consolas" panose="020B0609020204030204" pitchFamily="49" charset="0"/>
              </a:rPr>
              <a:t>time_taken</a:t>
            </a:r>
            <a:r>
              <a:rPr lang="en-IN" sz="1200" b="1" dirty="0">
                <a:solidFill>
                  <a:schemeClr val="tx1">
                    <a:lumMod val="95000"/>
                    <a:lumOff val="5000"/>
                  </a:schemeClr>
                </a:solidFill>
                <a:effectLst/>
                <a:latin typeface="Consolas" panose="020B0609020204030204" pitchFamily="49" charset="0"/>
              </a:rPr>
              <a:t> = </a:t>
            </a:r>
            <a:r>
              <a:rPr lang="en-IN" sz="1200" b="1" dirty="0" err="1">
                <a:solidFill>
                  <a:schemeClr val="tx1">
                    <a:lumMod val="95000"/>
                    <a:lumOff val="5000"/>
                  </a:schemeClr>
                </a:solidFill>
                <a:effectLst/>
                <a:latin typeface="Consolas" panose="020B0609020204030204" pitchFamily="49" charset="0"/>
              </a:rPr>
              <a:t>time.time</a:t>
            </a:r>
            <a:r>
              <a:rPr lang="en-IN" sz="1200" b="1" dirty="0">
                <a:solidFill>
                  <a:schemeClr val="tx1">
                    <a:lumMod val="95000"/>
                    <a:lumOff val="5000"/>
                  </a:schemeClr>
                </a:solidFill>
                <a:effectLst/>
                <a:latin typeface="Consolas" panose="020B0609020204030204" pitchFamily="49" charset="0"/>
              </a:rPr>
              <a:t>() – start                                                          </a:t>
            </a:r>
            <a:r>
              <a:rPr lang="en-IN" sz="1200" b="1" dirty="0">
                <a:solidFill>
                  <a:schemeClr val="tx1">
                    <a:lumMod val="95000"/>
                    <a:lumOff val="5000"/>
                  </a:schemeClr>
                </a:solidFill>
                <a:effectLst/>
                <a:highlight>
                  <a:srgbClr val="FFFF00"/>
                </a:highlight>
                <a:latin typeface="Consolas" panose="020B0609020204030204" pitchFamily="49" charset="0"/>
                <a:sym typeface="Wingdings" panose="05000000000000000000" pitchFamily="2" charset="2"/>
              </a:rPr>
              <a:t>time of execution</a:t>
            </a:r>
            <a:endParaRPr lang="en-IN" sz="1200" b="1" dirty="0">
              <a:solidFill>
                <a:schemeClr val="tx1">
                  <a:lumMod val="95000"/>
                  <a:lumOff val="5000"/>
                </a:schemeClr>
              </a:solidFill>
              <a:effectLst/>
              <a:highlight>
                <a:srgbClr val="FFFF00"/>
              </a:highlight>
              <a:latin typeface="Consolas" panose="020B0609020204030204" pitchFamily="49" charset="0"/>
            </a:endParaRPr>
          </a:p>
          <a:p>
            <a:r>
              <a:rPr lang="en-IN" sz="1200" b="1" dirty="0">
                <a:solidFill>
                  <a:schemeClr val="tx1">
                    <a:lumMod val="95000"/>
                    <a:lumOff val="5000"/>
                  </a:schemeClr>
                </a:solidFill>
                <a:effectLst/>
                <a:latin typeface="Consolas" panose="020B0609020204030204" pitchFamily="49" charset="0"/>
              </a:rPr>
              <a:t>    print('Time Taken {0}'.format(</a:t>
            </a:r>
            <a:r>
              <a:rPr lang="en-IN" sz="1200" b="1" dirty="0" err="1">
                <a:solidFill>
                  <a:schemeClr val="tx1">
                    <a:lumMod val="95000"/>
                    <a:lumOff val="5000"/>
                  </a:schemeClr>
                </a:solidFill>
                <a:effectLst/>
                <a:latin typeface="Consolas" panose="020B0609020204030204" pitchFamily="49" charset="0"/>
              </a:rPr>
              <a:t>time_taken</a:t>
            </a:r>
            <a:r>
              <a:rPr lang="en-IN" sz="1200" b="1" dirty="0">
                <a:solidFill>
                  <a:schemeClr val="tx1">
                    <a:lumMod val="95000"/>
                    <a:lumOff val="5000"/>
                  </a:schemeClr>
                </a:solidFill>
                <a:effectLst/>
                <a:latin typeface="Consolas" panose="020B0609020204030204" pitchFamily="49" charset="0"/>
              </a:rPr>
              <a:t>))  </a:t>
            </a:r>
          </a:p>
          <a:p>
            <a:br>
              <a:rPr lang="en-IN" sz="1200" b="1" dirty="0">
                <a:solidFill>
                  <a:schemeClr val="tx1">
                    <a:lumMod val="95000"/>
                    <a:lumOff val="5000"/>
                  </a:schemeClr>
                </a:solidFill>
                <a:effectLst/>
                <a:latin typeface="Consolas" panose="020B0609020204030204" pitchFamily="49" charset="0"/>
              </a:rPr>
            </a:br>
            <a:r>
              <a:rPr lang="en-IN" sz="1200" b="1" dirty="0">
                <a:solidFill>
                  <a:schemeClr val="tx1">
                    <a:lumMod val="95000"/>
                    <a:lumOff val="5000"/>
                  </a:schemeClr>
                </a:solidFill>
                <a:effectLst/>
                <a:latin typeface="Consolas" panose="020B0609020204030204" pitchFamily="49" charset="0"/>
              </a:rPr>
              <a:t># Call </a:t>
            </a:r>
            <a:r>
              <a:rPr lang="en-IN" sz="1200" b="1" dirty="0" err="1">
                <a:solidFill>
                  <a:schemeClr val="tx1">
                    <a:lumMod val="95000"/>
                    <a:lumOff val="5000"/>
                  </a:schemeClr>
                </a:solidFill>
                <a:effectLst/>
                <a:latin typeface="Consolas" panose="020B0609020204030204" pitchFamily="49" charset="0"/>
              </a:rPr>
              <a:t>asyncio.run</a:t>
            </a:r>
            <a:r>
              <a:rPr lang="en-IN" sz="1200" b="1" dirty="0">
                <a:solidFill>
                  <a:schemeClr val="tx1">
                    <a:lumMod val="95000"/>
                    <a:lumOff val="5000"/>
                  </a:schemeClr>
                </a:solidFill>
                <a:effectLst/>
                <a:latin typeface="Consolas" panose="020B0609020204030204" pitchFamily="49" charset="0"/>
              </a:rPr>
              <a:t>(main()) outside of any existing event loop</a:t>
            </a:r>
          </a:p>
          <a:p>
            <a:r>
              <a:rPr lang="en-IN" sz="1200" b="1" dirty="0" err="1">
                <a:solidFill>
                  <a:schemeClr val="tx1">
                    <a:lumMod val="95000"/>
                    <a:lumOff val="5000"/>
                  </a:schemeClr>
                </a:solidFill>
                <a:effectLst/>
                <a:latin typeface="Consolas" panose="020B0609020204030204" pitchFamily="49" charset="0"/>
              </a:rPr>
              <a:t>asyncio.run</a:t>
            </a:r>
            <a:r>
              <a:rPr lang="en-IN" sz="1200" b="1" dirty="0">
                <a:solidFill>
                  <a:schemeClr val="tx1">
                    <a:lumMod val="95000"/>
                    <a:lumOff val="5000"/>
                  </a:schemeClr>
                </a:solidFill>
                <a:effectLst/>
                <a:latin typeface="Consolas" panose="020B0609020204030204" pitchFamily="49" charset="0"/>
              </a:rPr>
              <a:t>(main())															</a:t>
            </a:r>
          </a:p>
          <a:p>
            <a:br>
              <a:rPr lang="en-IN" sz="1200" b="1" dirty="0">
                <a:solidFill>
                  <a:schemeClr val="tx1">
                    <a:lumMod val="95000"/>
                    <a:lumOff val="5000"/>
                  </a:schemeClr>
                </a:solidFill>
                <a:effectLst/>
                <a:latin typeface="Consolas" panose="020B0609020204030204" pitchFamily="49" charset="0"/>
              </a:rPr>
            </a:br>
            <a:endParaRPr lang="en-IN" sz="1200" b="1" dirty="0">
              <a:solidFill>
                <a:schemeClr val="tx1">
                  <a:lumMod val="95000"/>
                  <a:lumOff val="5000"/>
                </a:schemeClr>
              </a:solidFill>
              <a:effectLst/>
              <a:latin typeface="Consolas" panose="020B0609020204030204" pitchFamily="49" charset="0"/>
            </a:endParaRPr>
          </a:p>
          <a:p>
            <a:pPr marL="0" indent="0">
              <a:buNone/>
            </a:pPr>
            <a:endParaRPr lang="en-IN" sz="1200" b="1" dirty="0">
              <a:solidFill>
                <a:schemeClr val="tx1">
                  <a:lumMod val="95000"/>
                  <a:lumOff val="5000"/>
                </a:schemeClr>
              </a:solidFill>
            </a:endParaRPr>
          </a:p>
        </p:txBody>
      </p:sp>
    </p:spTree>
    <p:extLst>
      <p:ext uri="{BB962C8B-B14F-4D97-AF65-F5344CB8AC3E}">
        <p14:creationId xmlns:p14="http://schemas.microsoft.com/office/powerpoint/2010/main" val="30327121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859D-2DBA-D423-DC6C-B985C6B05CF9}"/>
              </a:ext>
            </a:extLst>
          </p:cNvPr>
          <p:cNvSpPr>
            <a:spLocks noGrp="1"/>
          </p:cNvSpPr>
          <p:nvPr>
            <p:ph type="title"/>
          </p:nvPr>
        </p:nvSpPr>
        <p:spPr>
          <a:xfrm>
            <a:off x="1024128" y="585216"/>
            <a:ext cx="9720072" cy="917013"/>
          </a:xfrm>
        </p:spPr>
        <p:txBody>
          <a:bodyPr/>
          <a:lstStyle/>
          <a:p>
            <a:r>
              <a:rPr lang="en-IN" dirty="0"/>
              <a:t>Parallelizing task 1 </a:t>
            </a:r>
          </a:p>
        </p:txBody>
      </p:sp>
      <p:sp>
        <p:nvSpPr>
          <p:cNvPr id="3" name="Content Placeholder 2">
            <a:extLst>
              <a:ext uri="{FF2B5EF4-FFF2-40B4-BE49-F238E27FC236}">
                <a16:creationId xmlns:a16="http://schemas.microsoft.com/office/drawing/2014/main" id="{A413D123-DAB0-4F6A-BC0B-4BE43BD1D6FD}"/>
              </a:ext>
            </a:extLst>
          </p:cNvPr>
          <p:cNvSpPr>
            <a:spLocks noGrp="1"/>
          </p:cNvSpPr>
          <p:nvPr>
            <p:ph idx="1"/>
          </p:nvPr>
        </p:nvSpPr>
        <p:spPr>
          <a:xfrm>
            <a:off x="1024128" y="1399592"/>
            <a:ext cx="9720073" cy="5187820"/>
          </a:xfrm>
        </p:spPr>
        <p:txBody>
          <a:bodyPr>
            <a:normAutofit fontScale="85000" lnSpcReduction="20000"/>
          </a:bodyPr>
          <a:lstStyle/>
          <a:p>
            <a:r>
              <a:rPr lang="en-IN" dirty="0"/>
              <a:t>import </a:t>
            </a:r>
            <a:r>
              <a:rPr lang="en-IN" dirty="0" err="1"/>
              <a:t>asyncio</a:t>
            </a:r>
            <a:endParaRPr lang="en-IN" dirty="0"/>
          </a:p>
          <a:p>
            <a:r>
              <a:rPr lang="en-IN" dirty="0"/>
              <a:t>import time</a:t>
            </a:r>
          </a:p>
          <a:p>
            <a:r>
              <a:rPr lang="en-IN" dirty="0"/>
              <a:t>async def </a:t>
            </a:r>
            <a:r>
              <a:rPr lang="en-IN" dirty="0" err="1"/>
              <a:t>sleep_coro</a:t>
            </a:r>
            <a:r>
              <a:rPr lang="en-IN" dirty="0"/>
              <a:t>(duration):</a:t>
            </a:r>
          </a:p>
          <a:p>
            <a:r>
              <a:rPr lang="en-IN" dirty="0"/>
              <a:t>    await </a:t>
            </a:r>
            <a:r>
              <a:rPr lang="en-IN" dirty="0" err="1"/>
              <a:t>asyncio.sleep</a:t>
            </a:r>
            <a:r>
              <a:rPr lang="en-IN" dirty="0"/>
              <a:t>(duration)</a:t>
            </a:r>
          </a:p>
          <a:p>
            <a:r>
              <a:rPr lang="en-IN" dirty="0"/>
              <a:t>async def main():</a:t>
            </a:r>
          </a:p>
          <a:p>
            <a:r>
              <a:rPr lang="en-IN" dirty="0"/>
              <a:t>    obj1 = </a:t>
            </a:r>
            <a:r>
              <a:rPr lang="en-IN" dirty="0" err="1"/>
              <a:t>sleep_coro</a:t>
            </a:r>
            <a:r>
              <a:rPr lang="en-IN" dirty="0"/>
              <a:t>(1)</a:t>
            </a:r>
          </a:p>
          <a:p>
            <a:r>
              <a:rPr lang="en-IN" dirty="0"/>
              <a:t>    obj2 = </a:t>
            </a:r>
            <a:r>
              <a:rPr lang="en-IN" dirty="0" err="1"/>
              <a:t>sleep_coro</a:t>
            </a:r>
            <a:r>
              <a:rPr lang="en-IN" dirty="0"/>
              <a:t>(2)</a:t>
            </a:r>
          </a:p>
          <a:p>
            <a:r>
              <a:rPr lang="en-IN" dirty="0"/>
              <a:t>    obj3 = </a:t>
            </a:r>
            <a:r>
              <a:rPr lang="en-IN" dirty="0" err="1"/>
              <a:t>sleep_coro</a:t>
            </a:r>
            <a:r>
              <a:rPr lang="en-IN" dirty="0"/>
              <a:t>(3)</a:t>
            </a:r>
          </a:p>
          <a:p>
            <a:r>
              <a:rPr lang="en-IN" dirty="0"/>
              <a:t>    start = </a:t>
            </a:r>
            <a:r>
              <a:rPr lang="en-IN" dirty="0" err="1"/>
              <a:t>time.time</a:t>
            </a:r>
            <a:r>
              <a:rPr lang="en-IN" dirty="0"/>
              <a:t>()</a:t>
            </a:r>
          </a:p>
          <a:p>
            <a:r>
              <a:rPr lang="en-IN" dirty="0"/>
              <a:t>    await </a:t>
            </a:r>
            <a:r>
              <a:rPr lang="en-IN" dirty="0" err="1"/>
              <a:t>asyncio.gather</a:t>
            </a:r>
            <a:r>
              <a:rPr lang="en-IN" dirty="0"/>
              <a:t>(obj1, obj2, obj3)    </a:t>
            </a:r>
            <a:r>
              <a:rPr lang="en-IN" dirty="0">
                <a:highlight>
                  <a:srgbClr val="FFFF00"/>
                </a:highlight>
                <a:sym typeface="Wingdings" panose="05000000000000000000" pitchFamily="2" charset="2"/>
              </a:rPr>
              <a:t> this statement makes them execute </a:t>
            </a:r>
            <a:r>
              <a:rPr lang="en-IN" dirty="0" err="1">
                <a:highlight>
                  <a:srgbClr val="FFFF00"/>
                </a:highlight>
                <a:sym typeface="Wingdings" panose="05000000000000000000" pitchFamily="2" charset="2"/>
              </a:rPr>
              <a:t>synchronusly</a:t>
            </a:r>
            <a:endParaRPr lang="en-IN" dirty="0">
              <a:highlight>
                <a:srgbClr val="FFFF00"/>
              </a:highlight>
            </a:endParaRPr>
          </a:p>
          <a:p>
            <a:r>
              <a:rPr lang="en-IN" dirty="0"/>
              <a:t>    </a:t>
            </a:r>
            <a:r>
              <a:rPr lang="en-IN" dirty="0" err="1"/>
              <a:t>time_taken</a:t>
            </a:r>
            <a:r>
              <a:rPr lang="en-IN" dirty="0"/>
              <a:t> = </a:t>
            </a:r>
            <a:r>
              <a:rPr lang="en-IN" dirty="0" err="1"/>
              <a:t>time.time</a:t>
            </a:r>
            <a:r>
              <a:rPr lang="en-IN" dirty="0"/>
              <a:t>() - start</a:t>
            </a:r>
          </a:p>
          <a:p>
            <a:r>
              <a:rPr lang="en-IN" dirty="0"/>
              <a:t>    print('Time Taken {0}'.format(</a:t>
            </a:r>
            <a:r>
              <a:rPr lang="en-IN" dirty="0" err="1"/>
              <a:t>time_taken</a:t>
            </a:r>
            <a:r>
              <a:rPr lang="en-IN" dirty="0"/>
              <a:t>))</a:t>
            </a:r>
          </a:p>
          <a:p>
            <a:r>
              <a:rPr lang="en-IN" dirty="0" err="1"/>
              <a:t>asyncio.run</a:t>
            </a:r>
            <a:r>
              <a:rPr lang="en-IN" dirty="0"/>
              <a:t>(main())</a:t>
            </a:r>
          </a:p>
        </p:txBody>
      </p:sp>
    </p:spTree>
    <p:extLst>
      <p:ext uri="{BB962C8B-B14F-4D97-AF65-F5344CB8AC3E}">
        <p14:creationId xmlns:p14="http://schemas.microsoft.com/office/powerpoint/2010/main" val="17413669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78912-4C7A-24E7-24EB-90E90AB17141}"/>
              </a:ext>
            </a:extLst>
          </p:cNvPr>
          <p:cNvSpPr>
            <a:spLocks noGrp="1"/>
          </p:cNvSpPr>
          <p:nvPr>
            <p:ph idx="1"/>
          </p:nvPr>
        </p:nvSpPr>
        <p:spPr/>
        <p:txBody>
          <a:bodyPr>
            <a:normAutofit/>
          </a:bodyPr>
          <a:lstStyle/>
          <a:p>
            <a:pPr>
              <a:buFont typeface="Arial" panose="020B0604020202020204" pitchFamily="34" charset="0"/>
              <a:buChar char="•"/>
            </a:pPr>
            <a:r>
              <a:rPr lang="en-IN" dirty="0"/>
              <a:t>We should write a code that synchronously downloads all the 3 HTML files and thereby saves time. So that’s always a improvement in the execution time.</a:t>
            </a:r>
          </a:p>
          <a:p>
            <a:pPr>
              <a:buFont typeface="Arial" panose="020B0604020202020204" pitchFamily="34" charset="0"/>
              <a:buChar char="•"/>
            </a:pPr>
            <a:r>
              <a:rPr lang="en-IN" dirty="0"/>
              <a:t>To pull this off we use </a:t>
            </a:r>
            <a:r>
              <a:rPr lang="en-IN" dirty="0" err="1"/>
              <a:t>aiohttp</a:t>
            </a:r>
            <a:r>
              <a:rPr lang="en-IN" dirty="0"/>
              <a:t> for accessing and retrieving data from server , we also download the files at some location.</a:t>
            </a:r>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p:txBody>
      </p:sp>
      <p:sp>
        <p:nvSpPr>
          <p:cNvPr id="4" name="Title 1">
            <a:extLst>
              <a:ext uri="{FF2B5EF4-FFF2-40B4-BE49-F238E27FC236}">
                <a16:creationId xmlns:a16="http://schemas.microsoft.com/office/drawing/2014/main" id="{85A40B9A-17F7-886E-62C8-46990B33429B}"/>
              </a:ext>
            </a:extLst>
          </p:cNvPr>
          <p:cNvSpPr>
            <a:spLocks noGrp="1"/>
          </p:cNvSpPr>
          <p:nvPr>
            <p:ph type="title"/>
          </p:nvPr>
        </p:nvSpPr>
        <p:spPr>
          <a:xfrm>
            <a:off x="1023938" y="585788"/>
            <a:ext cx="9720262" cy="1498600"/>
          </a:xfrm>
        </p:spPr>
        <p:txBody>
          <a:bodyPr>
            <a:normAutofit/>
          </a:bodyPr>
          <a:lstStyle/>
          <a:p>
            <a:r>
              <a:rPr lang="en-IN" dirty="0"/>
              <a:t>Downloading a webpage-in html and saving the file</a:t>
            </a:r>
          </a:p>
        </p:txBody>
      </p:sp>
    </p:spTree>
    <p:extLst>
      <p:ext uri="{BB962C8B-B14F-4D97-AF65-F5344CB8AC3E}">
        <p14:creationId xmlns:p14="http://schemas.microsoft.com/office/powerpoint/2010/main" val="3986777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B3E0-1015-5EEB-4BE6-908A51D3FBF2}"/>
              </a:ext>
            </a:extLst>
          </p:cNvPr>
          <p:cNvSpPr>
            <a:spLocks noGrp="1"/>
          </p:cNvSpPr>
          <p:nvPr>
            <p:ph type="title"/>
          </p:nvPr>
        </p:nvSpPr>
        <p:spPr>
          <a:xfrm>
            <a:off x="1024128" y="585216"/>
            <a:ext cx="9720072" cy="777053"/>
          </a:xfrm>
        </p:spPr>
        <p:txBody>
          <a:bodyPr/>
          <a:lstStyle/>
          <a:p>
            <a:r>
              <a:rPr lang="en-IN" dirty="0"/>
              <a:t>Task 2 – downloading webpage- html</a:t>
            </a:r>
          </a:p>
        </p:txBody>
      </p:sp>
      <p:sp>
        <p:nvSpPr>
          <p:cNvPr id="3" name="Content Placeholder 2">
            <a:extLst>
              <a:ext uri="{FF2B5EF4-FFF2-40B4-BE49-F238E27FC236}">
                <a16:creationId xmlns:a16="http://schemas.microsoft.com/office/drawing/2014/main" id="{671329B0-CB1E-D7AA-A464-353BDFE21840}"/>
              </a:ext>
            </a:extLst>
          </p:cNvPr>
          <p:cNvSpPr>
            <a:spLocks noGrp="1"/>
          </p:cNvSpPr>
          <p:nvPr>
            <p:ph idx="1"/>
          </p:nvPr>
        </p:nvSpPr>
        <p:spPr>
          <a:xfrm>
            <a:off x="1024128" y="1548881"/>
            <a:ext cx="9720073" cy="5178489"/>
          </a:xfrm>
        </p:spPr>
        <p:txBody>
          <a:bodyPr>
            <a:normAutofit fontScale="85000" lnSpcReduction="20000"/>
          </a:bodyPr>
          <a:lstStyle/>
          <a:p>
            <a:r>
              <a:rPr lang="en-IN" dirty="0"/>
              <a:t>import </a:t>
            </a:r>
            <a:r>
              <a:rPr lang="en-IN" dirty="0" err="1"/>
              <a:t>aiohttp</a:t>
            </a:r>
            <a:endParaRPr lang="en-IN" dirty="0"/>
          </a:p>
          <a:p>
            <a:r>
              <a:rPr lang="en-IN" dirty="0"/>
              <a:t>import </a:t>
            </a:r>
            <a:r>
              <a:rPr lang="en-IN" dirty="0" err="1"/>
              <a:t>asyncio</a:t>
            </a:r>
            <a:endParaRPr lang="en-IN" dirty="0"/>
          </a:p>
          <a:p>
            <a:r>
              <a:rPr lang="en-IN" dirty="0"/>
              <a:t>import time as t</a:t>
            </a:r>
          </a:p>
          <a:p>
            <a:r>
              <a:rPr lang="en-IN" dirty="0"/>
              <a:t>import </a:t>
            </a:r>
            <a:r>
              <a:rPr lang="en-IN" dirty="0" err="1"/>
              <a:t>os</a:t>
            </a:r>
            <a:endParaRPr lang="en-IN" dirty="0"/>
          </a:p>
          <a:p>
            <a:r>
              <a:rPr lang="en-IN" dirty="0"/>
              <a:t>async def </a:t>
            </a:r>
            <a:r>
              <a:rPr lang="en-IN" dirty="0" err="1"/>
              <a:t>download_page</a:t>
            </a:r>
            <a:r>
              <a:rPr lang="en-IN" dirty="0"/>
              <a:t>(</a:t>
            </a:r>
            <a:r>
              <a:rPr lang="en-IN" dirty="0" err="1"/>
              <a:t>el</a:t>
            </a:r>
            <a:r>
              <a:rPr lang="en-IN" dirty="0"/>
              <a:t>):</a:t>
            </a:r>
          </a:p>
          <a:p>
            <a:r>
              <a:rPr lang="en-IN" dirty="0"/>
              <a:t>    </a:t>
            </a:r>
            <a:r>
              <a:rPr lang="en-IN" dirty="0" err="1"/>
              <a:t>url</a:t>
            </a:r>
            <a:r>
              <a:rPr lang="en-IN" dirty="0"/>
              <a:t> = </a:t>
            </a:r>
            <a:r>
              <a:rPr lang="en-IN" dirty="0" err="1"/>
              <a:t>f"https</a:t>
            </a:r>
            <a:r>
              <a:rPr lang="en-IN" dirty="0"/>
              <a:t>://reqres.in/</a:t>
            </a:r>
            <a:r>
              <a:rPr lang="en-IN" dirty="0" err="1"/>
              <a:t>api</a:t>
            </a:r>
            <a:r>
              <a:rPr lang="en-IN" dirty="0"/>
              <a:t>/</a:t>
            </a:r>
            <a:r>
              <a:rPr lang="en-IN" dirty="0" err="1"/>
              <a:t>users?page</a:t>
            </a:r>
            <a:r>
              <a:rPr lang="en-IN" dirty="0"/>
              <a:t>{</a:t>
            </a:r>
            <a:r>
              <a:rPr lang="en-IN" dirty="0" err="1"/>
              <a:t>el</a:t>
            </a:r>
            <a:r>
              <a:rPr lang="en-IN" dirty="0"/>
              <a:t>}"	</a:t>
            </a:r>
            <a:r>
              <a:rPr lang="en-IN" dirty="0">
                <a:highlight>
                  <a:srgbClr val="FFFF00"/>
                </a:highlight>
                <a:sym typeface="Wingdings" panose="05000000000000000000" pitchFamily="2" charset="2"/>
              </a:rPr>
              <a:t>getting the new link after changing </a:t>
            </a:r>
            <a:r>
              <a:rPr lang="en-IN" dirty="0" err="1">
                <a:highlight>
                  <a:srgbClr val="FFFF00"/>
                </a:highlight>
                <a:sym typeface="Wingdings" panose="05000000000000000000" pitchFamily="2" charset="2"/>
              </a:rPr>
              <a:t>el</a:t>
            </a:r>
            <a:r>
              <a:rPr lang="en-IN" dirty="0"/>
              <a:t>	</a:t>
            </a:r>
          </a:p>
          <a:p>
            <a:r>
              <a:rPr lang="en-IN" dirty="0"/>
              <a:t>    async with </a:t>
            </a:r>
            <a:r>
              <a:rPr lang="en-IN" dirty="0" err="1"/>
              <a:t>aiohttp.ClientSession</a:t>
            </a:r>
            <a:r>
              <a:rPr lang="en-IN" dirty="0"/>
              <a:t>() as session:</a:t>
            </a:r>
          </a:p>
          <a:p>
            <a:r>
              <a:rPr lang="en-IN" dirty="0"/>
              <a:t>        async with </a:t>
            </a:r>
            <a:r>
              <a:rPr lang="en-IN" dirty="0" err="1"/>
              <a:t>session.get</a:t>
            </a:r>
            <a:r>
              <a:rPr lang="en-IN" dirty="0"/>
              <a:t>(</a:t>
            </a:r>
            <a:r>
              <a:rPr lang="en-IN" dirty="0" err="1"/>
              <a:t>url</a:t>
            </a:r>
            <a:r>
              <a:rPr lang="en-IN" dirty="0"/>
              <a:t>) as response:</a:t>
            </a:r>
          </a:p>
          <a:p>
            <a:r>
              <a:rPr lang="en-IN" dirty="0"/>
              <a:t>            data = await </a:t>
            </a:r>
            <a:r>
              <a:rPr lang="en-IN" dirty="0" err="1"/>
              <a:t>response.text</a:t>
            </a:r>
            <a:r>
              <a:rPr lang="en-IN" dirty="0"/>
              <a:t>()			</a:t>
            </a:r>
            <a:r>
              <a:rPr lang="en-IN" dirty="0">
                <a:highlight>
                  <a:srgbClr val="FFFF00"/>
                </a:highlight>
                <a:sym typeface="Wingdings" panose="05000000000000000000" pitchFamily="2" charset="2"/>
              </a:rPr>
              <a:t>retrieving data in html</a:t>
            </a:r>
            <a:endParaRPr lang="en-IN" dirty="0">
              <a:highlight>
                <a:srgbClr val="FFFF00"/>
              </a:highlight>
            </a:endParaRPr>
          </a:p>
          <a:p>
            <a:r>
              <a:rPr lang="en-IN" dirty="0"/>
              <a:t>            return data</a:t>
            </a:r>
          </a:p>
          <a:p>
            <a:r>
              <a:rPr lang="en-IN" dirty="0"/>
              <a:t>async def main():</a:t>
            </a:r>
          </a:p>
          <a:p>
            <a:r>
              <a:rPr lang="en-IN" dirty="0"/>
              <a:t>    </a:t>
            </a:r>
            <a:r>
              <a:rPr lang="en-IN" dirty="0" err="1"/>
              <a:t>arr</a:t>
            </a:r>
            <a:r>
              <a:rPr lang="en-IN" dirty="0"/>
              <a:t> = [1, 2, 3]</a:t>
            </a:r>
          </a:p>
          <a:p>
            <a:r>
              <a:rPr lang="en-IN" dirty="0"/>
              <a:t>    tasks = []</a:t>
            </a:r>
          </a:p>
          <a:p>
            <a:endParaRPr lang="en-IN" dirty="0"/>
          </a:p>
        </p:txBody>
      </p:sp>
    </p:spTree>
    <p:extLst>
      <p:ext uri="{BB962C8B-B14F-4D97-AF65-F5344CB8AC3E}">
        <p14:creationId xmlns:p14="http://schemas.microsoft.com/office/powerpoint/2010/main" val="8560803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1A78B-9881-6A2F-9CAD-76B0812FF295}"/>
              </a:ext>
            </a:extLst>
          </p:cNvPr>
          <p:cNvSpPr>
            <a:spLocks noGrp="1"/>
          </p:cNvSpPr>
          <p:nvPr>
            <p:ph idx="1"/>
          </p:nvPr>
        </p:nvSpPr>
        <p:spPr>
          <a:xfrm>
            <a:off x="1024128" y="933450"/>
            <a:ext cx="9720073" cy="5375910"/>
          </a:xfrm>
        </p:spPr>
        <p:txBody>
          <a:bodyPr>
            <a:normAutofit fontScale="92500" lnSpcReduction="10000"/>
          </a:bodyPr>
          <a:lstStyle/>
          <a:p>
            <a:r>
              <a:rPr lang="en-IN" dirty="0"/>
              <a:t> </a:t>
            </a:r>
            <a:r>
              <a:rPr lang="en-IN" dirty="0" err="1"/>
              <a:t>folder_path</a:t>
            </a:r>
            <a:r>
              <a:rPr lang="en-IN" dirty="0"/>
              <a:t> = </a:t>
            </a:r>
            <a:r>
              <a:rPr lang="en-IN" dirty="0" err="1"/>
              <a:t>r"C</a:t>
            </a:r>
            <a:r>
              <a:rPr lang="en-IN" dirty="0"/>
              <a:t>:\Users\MOHUL DUTTA\Desktop\</a:t>
            </a:r>
            <a:r>
              <a:rPr lang="en-IN" dirty="0" err="1"/>
              <a:t>json</a:t>
            </a:r>
            <a:r>
              <a:rPr lang="en-IN" dirty="0"/>
              <a:t> files download"   start=</a:t>
            </a:r>
            <a:r>
              <a:rPr lang="en-IN" dirty="0" err="1"/>
              <a:t>t.time</a:t>
            </a:r>
            <a:r>
              <a:rPr lang="en-IN" dirty="0"/>
              <a:t>()</a:t>
            </a:r>
          </a:p>
          <a:p>
            <a:r>
              <a:rPr lang="en-IN" dirty="0"/>
              <a:t>    for </a:t>
            </a:r>
            <a:r>
              <a:rPr lang="en-IN" dirty="0" err="1"/>
              <a:t>el</a:t>
            </a:r>
            <a:r>
              <a:rPr lang="en-IN" dirty="0"/>
              <a:t> in </a:t>
            </a:r>
            <a:r>
              <a:rPr lang="en-IN" dirty="0" err="1"/>
              <a:t>arr</a:t>
            </a:r>
            <a:r>
              <a:rPr lang="en-IN" dirty="0"/>
              <a:t>:</a:t>
            </a:r>
          </a:p>
          <a:p>
            <a:r>
              <a:rPr lang="en-IN" dirty="0"/>
              <a:t>        task = </a:t>
            </a:r>
            <a:r>
              <a:rPr lang="en-IN" dirty="0" err="1"/>
              <a:t>asyncio.create_task</a:t>
            </a:r>
            <a:r>
              <a:rPr lang="en-IN" dirty="0"/>
              <a:t>(</a:t>
            </a:r>
            <a:r>
              <a:rPr lang="en-IN" dirty="0" err="1"/>
              <a:t>download_page</a:t>
            </a:r>
            <a:r>
              <a:rPr lang="en-IN" dirty="0"/>
              <a:t>(</a:t>
            </a:r>
            <a:r>
              <a:rPr lang="en-IN" dirty="0" err="1"/>
              <a:t>el</a:t>
            </a:r>
            <a:r>
              <a:rPr lang="en-IN" dirty="0"/>
              <a:t>))</a:t>
            </a:r>
          </a:p>
          <a:p>
            <a:r>
              <a:rPr lang="en-IN" dirty="0"/>
              <a:t>        </a:t>
            </a:r>
            <a:r>
              <a:rPr lang="en-IN" dirty="0" err="1"/>
              <a:t>tasks.append</a:t>
            </a:r>
            <a:r>
              <a:rPr lang="en-IN" dirty="0"/>
              <a:t>(task)</a:t>
            </a:r>
          </a:p>
          <a:p>
            <a:r>
              <a:rPr lang="en-IN" dirty="0"/>
              <a:t>    results = await </a:t>
            </a:r>
            <a:r>
              <a:rPr lang="en-IN" dirty="0" err="1"/>
              <a:t>asyncio.gather</a:t>
            </a:r>
            <a:r>
              <a:rPr lang="en-IN" dirty="0"/>
              <a:t>(*tasks)</a:t>
            </a:r>
          </a:p>
          <a:p>
            <a:r>
              <a:rPr lang="en-IN" dirty="0"/>
              <a:t>    for </a:t>
            </a:r>
            <a:r>
              <a:rPr lang="en-IN" dirty="0" err="1"/>
              <a:t>i</a:t>
            </a:r>
            <a:r>
              <a:rPr lang="en-IN" dirty="0"/>
              <a:t>, result in enumerate(results, start=1):</a:t>
            </a:r>
          </a:p>
          <a:p>
            <a:r>
              <a:rPr lang="en-IN" dirty="0"/>
              <a:t>        filename = </a:t>
            </a:r>
            <a:r>
              <a:rPr lang="en-IN" dirty="0" err="1"/>
              <a:t>os.path.join</a:t>
            </a:r>
            <a:r>
              <a:rPr lang="en-IN" dirty="0"/>
              <a:t>(</a:t>
            </a:r>
            <a:r>
              <a:rPr lang="en-IN" dirty="0" err="1"/>
              <a:t>folder_path</a:t>
            </a:r>
            <a:r>
              <a:rPr lang="en-IN" dirty="0"/>
              <a:t>, </a:t>
            </a:r>
            <a:r>
              <a:rPr lang="en-IN" dirty="0" err="1"/>
              <a:t>f"page</a:t>
            </a:r>
            <a:r>
              <a:rPr lang="en-IN" dirty="0"/>
              <a:t>_{</a:t>
            </a:r>
            <a:r>
              <a:rPr lang="en-IN" dirty="0" err="1"/>
              <a:t>i</a:t>
            </a:r>
            <a:r>
              <a:rPr lang="en-IN" dirty="0"/>
              <a:t>}.html")  # Specify the filename pattern with .html extension</a:t>
            </a:r>
          </a:p>
          <a:p>
            <a:r>
              <a:rPr lang="en-IN" dirty="0"/>
              <a:t>        with open(filename, 'w') as file:</a:t>
            </a:r>
          </a:p>
          <a:p>
            <a:r>
              <a:rPr lang="en-IN" dirty="0"/>
              <a:t>            </a:t>
            </a:r>
            <a:r>
              <a:rPr lang="en-IN" dirty="0" err="1"/>
              <a:t>file.write</a:t>
            </a:r>
            <a:r>
              <a:rPr lang="en-IN" dirty="0"/>
              <a:t>(result)</a:t>
            </a:r>
          </a:p>
          <a:p>
            <a:r>
              <a:rPr lang="en-IN" dirty="0"/>
              <a:t>    print(</a:t>
            </a:r>
            <a:r>
              <a:rPr lang="en-IN" dirty="0" err="1"/>
              <a:t>t.time</a:t>
            </a:r>
            <a:r>
              <a:rPr lang="en-IN" dirty="0"/>
              <a:t>()-start)</a:t>
            </a:r>
          </a:p>
          <a:p>
            <a:r>
              <a:rPr lang="en-IN" dirty="0" err="1"/>
              <a:t>asyncio.run</a:t>
            </a:r>
            <a:r>
              <a:rPr lang="en-IN" dirty="0"/>
              <a:t>(main())</a:t>
            </a:r>
          </a:p>
          <a:p>
            <a:r>
              <a:rPr lang="en-IN" dirty="0"/>
              <a:t>Time required is around </a:t>
            </a:r>
            <a:r>
              <a:rPr lang="en-IN" dirty="0">
                <a:highlight>
                  <a:srgbClr val="FFFF00"/>
                </a:highlight>
              </a:rPr>
              <a:t>0.22 seconds</a:t>
            </a:r>
          </a:p>
        </p:txBody>
      </p:sp>
    </p:spTree>
    <p:extLst>
      <p:ext uri="{BB962C8B-B14F-4D97-AF65-F5344CB8AC3E}">
        <p14:creationId xmlns:p14="http://schemas.microsoft.com/office/powerpoint/2010/main" val="17234504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FE6E-9733-AE2D-4279-37C11D551AEA}"/>
              </a:ext>
            </a:extLst>
          </p:cNvPr>
          <p:cNvSpPr>
            <a:spLocks noGrp="1"/>
          </p:cNvSpPr>
          <p:nvPr>
            <p:ph type="title"/>
          </p:nvPr>
        </p:nvSpPr>
        <p:spPr>
          <a:xfrm>
            <a:off x="1024127" y="337566"/>
            <a:ext cx="9720072" cy="1024509"/>
          </a:xfrm>
        </p:spPr>
        <p:txBody>
          <a:bodyPr/>
          <a:lstStyle/>
          <a:p>
            <a:r>
              <a:rPr lang="en-IN" dirty="0"/>
              <a:t>Synchronously downloading 200 </a:t>
            </a:r>
            <a:r>
              <a:rPr lang="en-IN" dirty="0" err="1"/>
              <a:t>json</a:t>
            </a:r>
            <a:r>
              <a:rPr lang="en-IN" dirty="0"/>
              <a:t> files</a:t>
            </a:r>
          </a:p>
        </p:txBody>
      </p:sp>
      <p:sp>
        <p:nvSpPr>
          <p:cNvPr id="3" name="Content Placeholder 2">
            <a:extLst>
              <a:ext uri="{FF2B5EF4-FFF2-40B4-BE49-F238E27FC236}">
                <a16:creationId xmlns:a16="http://schemas.microsoft.com/office/drawing/2014/main" id="{8773869B-F654-5E4E-7115-1D3E941712B2}"/>
              </a:ext>
            </a:extLst>
          </p:cNvPr>
          <p:cNvSpPr>
            <a:spLocks noGrp="1"/>
          </p:cNvSpPr>
          <p:nvPr>
            <p:ph idx="1"/>
          </p:nvPr>
        </p:nvSpPr>
        <p:spPr>
          <a:xfrm>
            <a:off x="1024128" y="1362075"/>
            <a:ext cx="9720073" cy="4947285"/>
          </a:xfrm>
        </p:spPr>
        <p:txBody>
          <a:bodyPr>
            <a:normAutofit lnSpcReduction="10000"/>
          </a:bodyPr>
          <a:lstStyle/>
          <a:p>
            <a:r>
              <a:rPr lang="en-IN" dirty="0"/>
              <a:t>import requests</a:t>
            </a:r>
          </a:p>
          <a:p>
            <a:r>
              <a:rPr lang="en-IN" dirty="0"/>
              <a:t>import </a:t>
            </a:r>
            <a:r>
              <a:rPr lang="en-IN" dirty="0" err="1"/>
              <a:t>os</a:t>
            </a:r>
            <a:endParaRPr lang="en-IN" dirty="0"/>
          </a:p>
          <a:p>
            <a:r>
              <a:rPr lang="en-IN" dirty="0"/>
              <a:t>import re</a:t>
            </a:r>
          </a:p>
          <a:p>
            <a:r>
              <a:rPr lang="en-IN" dirty="0"/>
              <a:t>import time as t</a:t>
            </a:r>
          </a:p>
          <a:p>
            <a:r>
              <a:rPr lang="en-IN" dirty="0"/>
              <a:t>def </a:t>
            </a:r>
            <a:r>
              <a:rPr lang="en-IN" dirty="0" err="1"/>
              <a:t>sanitize_filename</a:t>
            </a:r>
            <a:r>
              <a:rPr lang="en-IN" dirty="0"/>
              <a:t>(filename):</a:t>
            </a:r>
          </a:p>
          <a:p>
            <a:r>
              <a:rPr lang="en-IN" dirty="0"/>
              <a:t>    # Remove invalid characters from the filename</a:t>
            </a:r>
          </a:p>
          <a:p>
            <a:r>
              <a:rPr lang="en-IN" dirty="0"/>
              <a:t>    </a:t>
            </a:r>
            <a:r>
              <a:rPr lang="en-IN" dirty="0" err="1"/>
              <a:t>sanitized_filename</a:t>
            </a:r>
            <a:r>
              <a:rPr lang="en-IN" dirty="0"/>
              <a:t> = </a:t>
            </a:r>
            <a:r>
              <a:rPr lang="en-IN" dirty="0" err="1"/>
              <a:t>re.sub</a:t>
            </a:r>
            <a:r>
              <a:rPr lang="en-IN" dirty="0"/>
              <a:t>(r'[&lt;&gt;:"/\\|?*]', '', filename)</a:t>
            </a:r>
          </a:p>
          <a:p>
            <a:r>
              <a:rPr lang="en-IN" dirty="0"/>
              <a:t>    return </a:t>
            </a:r>
            <a:r>
              <a:rPr lang="en-IN" dirty="0" err="1"/>
              <a:t>sanitized_filename</a:t>
            </a:r>
            <a:endParaRPr lang="en-IN" dirty="0"/>
          </a:p>
          <a:p>
            <a:r>
              <a:rPr lang="en-IN" dirty="0"/>
              <a:t>def </a:t>
            </a:r>
            <a:r>
              <a:rPr lang="en-IN" dirty="0" err="1"/>
              <a:t>download_page</a:t>
            </a:r>
            <a:r>
              <a:rPr lang="en-IN" dirty="0"/>
              <a:t>(</a:t>
            </a:r>
            <a:r>
              <a:rPr lang="en-IN" dirty="0" err="1"/>
              <a:t>comic_id</a:t>
            </a:r>
            <a:r>
              <a:rPr lang="en-IN" dirty="0"/>
              <a:t>):</a:t>
            </a:r>
          </a:p>
          <a:p>
            <a:r>
              <a:rPr lang="en-IN" dirty="0"/>
              <a:t>    </a:t>
            </a:r>
            <a:r>
              <a:rPr lang="en-IN" dirty="0" err="1"/>
              <a:t>url</a:t>
            </a:r>
            <a:r>
              <a:rPr lang="en-IN" dirty="0"/>
              <a:t> = </a:t>
            </a:r>
            <a:r>
              <a:rPr lang="en-IN" dirty="0" err="1"/>
              <a:t>f"https</a:t>
            </a:r>
            <a:r>
              <a:rPr lang="en-IN" dirty="0"/>
              <a:t>://xkcd.com/{</a:t>
            </a:r>
            <a:r>
              <a:rPr lang="en-IN" dirty="0" err="1"/>
              <a:t>comic_id</a:t>
            </a:r>
            <a:r>
              <a:rPr lang="en-IN" dirty="0"/>
              <a:t>}/info.0.json"</a:t>
            </a:r>
          </a:p>
          <a:p>
            <a:r>
              <a:rPr lang="en-IN" dirty="0"/>
              <a:t>    response = </a:t>
            </a:r>
            <a:r>
              <a:rPr lang="en-IN" dirty="0" err="1"/>
              <a:t>requests.get</a:t>
            </a:r>
            <a:r>
              <a:rPr lang="en-IN" dirty="0"/>
              <a:t>(</a:t>
            </a:r>
            <a:r>
              <a:rPr lang="en-IN" dirty="0" err="1"/>
              <a:t>url</a:t>
            </a:r>
            <a:r>
              <a:rPr lang="en-IN" dirty="0"/>
              <a:t>)                         </a:t>
            </a:r>
            <a:r>
              <a:rPr lang="en-IN" dirty="0">
                <a:highlight>
                  <a:srgbClr val="FFFF00"/>
                </a:highlight>
                <a:sym typeface="Wingdings" panose="05000000000000000000" pitchFamily="2" charset="2"/>
              </a:rPr>
              <a:t>getting the response</a:t>
            </a:r>
            <a:endParaRPr lang="en-IN" dirty="0">
              <a:highlight>
                <a:srgbClr val="FFFF00"/>
              </a:highlight>
            </a:endParaRPr>
          </a:p>
          <a:p>
            <a:endParaRPr lang="en-IN" dirty="0"/>
          </a:p>
          <a:p>
            <a:endParaRPr lang="en-IN" dirty="0"/>
          </a:p>
        </p:txBody>
      </p:sp>
    </p:spTree>
    <p:extLst>
      <p:ext uri="{BB962C8B-B14F-4D97-AF65-F5344CB8AC3E}">
        <p14:creationId xmlns:p14="http://schemas.microsoft.com/office/powerpoint/2010/main" val="23010263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F5D30-0C7B-099C-1C8F-5D342B04B816}"/>
              </a:ext>
            </a:extLst>
          </p:cNvPr>
          <p:cNvSpPr>
            <a:spLocks noGrp="1"/>
          </p:cNvSpPr>
          <p:nvPr>
            <p:ph idx="1"/>
          </p:nvPr>
        </p:nvSpPr>
        <p:spPr>
          <a:xfrm>
            <a:off x="1024128" y="685800"/>
            <a:ext cx="9720073" cy="5623560"/>
          </a:xfrm>
        </p:spPr>
        <p:txBody>
          <a:bodyPr>
            <a:normAutofit fontScale="92500" lnSpcReduction="20000"/>
          </a:bodyPr>
          <a:lstStyle/>
          <a:p>
            <a:r>
              <a:rPr lang="en-IN" dirty="0"/>
              <a:t> data = </a:t>
            </a:r>
            <a:r>
              <a:rPr lang="en-IN" dirty="0" err="1"/>
              <a:t>response.json</a:t>
            </a:r>
            <a:r>
              <a:rPr lang="en-IN" dirty="0"/>
              <a:t>()			</a:t>
            </a:r>
            <a:r>
              <a:rPr lang="en-IN" dirty="0">
                <a:highlight>
                  <a:srgbClr val="FFFF00"/>
                </a:highlight>
                <a:sym typeface="Wingdings" panose="05000000000000000000" pitchFamily="2" charset="2"/>
              </a:rPr>
              <a:t>getting </a:t>
            </a:r>
            <a:r>
              <a:rPr lang="en-IN" dirty="0" err="1">
                <a:highlight>
                  <a:srgbClr val="FFFF00"/>
                </a:highlight>
                <a:sym typeface="Wingdings" panose="05000000000000000000" pitchFamily="2" charset="2"/>
              </a:rPr>
              <a:t>json</a:t>
            </a:r>
            <a:r>
              <a:rPr lang="en-IN" dirty="0">
                <a:highlight>
                  <a:srgbClr val="FFFF00"/>
                </a:highlight>
                <a:sym typeface="Wingdings" panose="05000000000000000000" pitchFamily="2" charset="2"/>
              </a:rPr>
              <a:t> file</a:t>
            </a:r>
            <a:endParaRPr lang="en-IN" dirty="0">
              <a:highlight>
                <a:srgbClr val="FFFF00"/>
              </a:highlight>
            </a:endParaRPr>
          </a:p>
          <a:p>
            <a:r>
              <a:rPr lang="en-IN" dirty="0"/>
              <a:t>    title = data['title']</a:t>
            </a:r>
          </a:p>
          <a:p>
            <a:r>
              <a:rPr lang="en-IN" dirty="0"/>
              <a:t>    </a:t>
            </a:r>
            <a:r>
              <a:rPr lang="en-IN" dirty="0" err="1"/>
              <a:t>sanitized_title</a:t>
            </a:r>
            <a:r>
              <a:rPr lang="en-IN" dirty="0"/>
              <a:t> = </a:t>
            </a:r>
            <a:r>
              <a:rPr lang="en-IN" dirty="0" err="1"/>
              <a:t>sanitize_filename</a:t>
            </a:r>
            <a:r>
              <a:rPr lang="en-IN" dirty="0"/>
              <a:t>(title)</a:t>
            </a:r>
          </a:p>
          <a:p>
            <a:r>
              <a:rPr lang="en-IN" dirty="0"/>
              <a:t>    </a:t>
            </a:r>
            <a:r>
              <a:rPr lang="en-IN" dirty="0" err="1"/>
              <a:t>folder_path</a:t>
            </a:r>
            <a:r>
              <a:rPr lang="en-IN" dirty="0"/>
              <a:t> = </a:t>
            </a:r>
            <a:r>
              <a:rPr lang="en-IN" dirty="0" err="1"/>
              <a:t>r"C</a:t>
            </a:r>
            <a:r>
              <a:rPr lang="en-IN" dirty="0"/>
              <a:t>:\Users\MOHUL DUTTA\Desktop\synch download of </a:t>
            </a:r>
            <a:r>
              <a:rPr lang="en-IN" dirty="0" err="1"/>
              <a:t>json</a:t>
            </a:r>
            <a:r>
              <a:rPr lang="en-IN" dirty="0"/>
              <a:t>"  # Specify the folder path</a:t>
            </a:r>
          </a:p>
          <a:p>
            <a:r>
              <a:rPr lang="en-IN" dirty="0"/>
              <a:t>    filename = </a:t>
            </a:r>
            <a:r>
              <a:rPr lang="en-IN" dirty="0" err="1"/>
              <a:t>os.path.join</a:t>
            </a:r>
            <a:r>
              <a:rPr lang="en-IN" dirty="0"/>
              <a:t>(</a:t>
            </a:r>
            <a:r>
              <a:rPr lang="en-IN" dirty="0" err="1"/>
              <a:t>folder_path</a:t>
            </a:r>
            <a:r>
              <a:rPr lang="en-IN" dirty="0"/>
              <a:t>, f"{</a:t>
            </a:r>
            <a:r>
              <a:rPr lang="en-IN" dirty="0" err="1"/>
              <a:t>sanitized_title</a:t>
            </a:r>
            <a:r>
              <a:rPr lang="en-IN" dirty="0"/>
              <a:t>}.</a:t>
            </a:r>
            <a:r>
              <a:rPr lang="en-IN" dirty="0" err="1"/>
              <a:t>json</a:t>
            </a:r>
            <a:r>
              <a:rPr lang="en-IN" dirty="0"/>
              <a:t>")</a:t>
            </a:r>
          </a:p>
          <a:p>
            <a:r>
              <a:rPr lang="en-IN" dirty="0"/>
              <a:t>    with open(filename, 'w') as file:</a:t>
            </a:r>
          </a:p>
          <a:p>
            <a:r>
              <a:rPr lang="en-IN" dirty="0"/>
              <a:t>        </a:t>
            </a:r>
            <a:r>
              <a:rPr lang="en-IN" dirty="0" err="1"/>
              <a:t>file.write</a:t>
            </a:r>
            <a:r>
              <a:rPr lang="en-IN" dirty="0"/>
              <a:t>(str(data))</a:t>
            </a:r>
          </a:p>
          <a:p>
            <a:r>
              <a:rPr lang="en-IN" dirty="0"/>
              <a:t>def main():</a:t>
            </a:r>
          </a:p>
          <a:p>
            <a:r>
              <a:rPr lang="en-IN" dirty="0"/>
              <a:t>    start=</a:t>
            </a:r>
            <a:r>
              <a:rPr lang="en-IN" dirty="0" err="1"/>
              <a:t>t.time</a:t>
            </a:r>
            <a:r>
              <a:rPr lang="en-IN" dirty="0"/>
              <a:t>()</a:t>
            </a:r>
          </a:p>
          <a:p>
            <a:r>
              <a:rPr lang="en-IN" dirty="0"/>
              <a:t>    for </a:t>
            </a:r>
            <a:r>
              <a:rPr lang="en-IN" dirty="0" err="1"/>
              <a:t>comic_id</a:t>
            </a:r>
            <a:r>
              <a:rPr lang="en-IN" dirty="0"/>
              <a:t> in range(1, 201):</a:t>
            </a:r>
          </a:p>
          <a:p>
            <a:r>
              <a:rPr lang="en-IN" dirty="0"/>
              <a:t>        </a:t>
            </a:r>
            <a:r>
              <a:rPr lang="en-IN" dirty="0" err="1"/>
              <a:t>download_page</a:t>
            </a:r>
            <a:r>
              <a:rPr lang="en-IN" dirty="0"/>
              <a:t>(</a:t>
            </a:r>
            <a:r>
              <a:rPr lang="en-IN" dirty="0" err="1"/>
              <a:t>comic_id</a:t>
            </a:r>
            <a:r>
              <a:rPr lang="en-IN" dirty="0"/>
              <a:t>)</a:t>
            </a:r>
          </a:p>
          <a:p>
            <a:r>
              <a:rPr lang="en-IN" dirty="0"/>
              <a:t>    print(</a:t>
            </a:r>
            <a:r>
              <a:rPr lang="en-IN" dirty="0" err="1"/>
              <a:t>t.time</a:t>
            </a:r>
            <a:r>
              <a:rPr lang="en-IN" dirty="0"/>
              <a:t>()-start)</a:t>
            </a:r>
          </a:p>
          <a:p>
            <a:r>
              <a:rPr lang="en-IN" dirty="0"/>
              <a:t>main()</a:t>
            </a:r>
          </a:p>
        </p:txBody>
      </p:sp>
    </p:spTree>
    <p:extLst>
      <p:ext uri="{BB962C8B-B14F-4D97-AF65-F5344CB8AC3E}">
        <p14:creationId xmlns:p14="http://schemas.microsoft.com/office/powerpoint/2010/main" val="17563237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87116-8ECB-63BE-4039-20E3AA022F87}"/>
              </a:ext>
            </a:extLst>
          </p:cNvPr>
          <p:cNvSpPr>
            <a:spLocks noGrp="1"/>
          </p:cNvSpPr>
          <p:nvPr>
            <p:ph type="title"/>
          </p:nvPr>
        </p:nvSpPr>
        <p:spPr>
          <a:xfrm>
            <a:off x="1235964" y="2679192"/>
            <a:ext cx="9720072" cy="1499616"/>
          </a:xfrm>
        </p:spPr>
        <p:txBody>
          <a:bodyPr/>
          <a:lstStyle/>
          <a:p>
            <a:pPr algn="ctr"/>
            <a:r>
              <a:rPr lang="en-IN" dirty="0" err="1"/>
              <a:t>Parallise</a:t>
            </a:r>
            <a:r>
              <a:rPr lang="en-IN" dirty="0"/>
              <a:t> the download and saving the files in a folder</a:t>
            </a:r>
          </a:p>
        </p:txBody>
      </p:sp>
    </p:spTree>
    <p:extLst>
      <p:ext uri="{BB962C8B-B14F-4D97-AF65-F5344CB8AC3E}">
        <p14:creationId xmlns:p14="http://schemas.microsoft.com/office/powerpoint/2010/main" val="36295618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705DB-D352-2E32-3A1A-2E001225C8DE}"/>
              </a:ext>
            </a:extLst>
          </p:cNvPr>
          <p:cNvSpPr>
            <a:spLocks noGrp="1"/>
          </p:cNvSpPr>
          <p:nvPr>
            <p:ph idx="1"/>
          </p:nvPr>
        </p:nvSpPr>
        <p:spPr>
          <a:xfrm>
            <a:off x="1024128" y="83977"/>
            <a:ext cx="9720073" cy="6102220"/>
          </a:xfrm>
        </p:spPr>
        <p:txBody>
          <a:bodyPr>
            <a:noAutofit/>
          </a:bodyPr>
          <a:lstStyle/>
          <a:p>
            <a:r>
              <a:rPr lang="en-IN" sz="1600" b="1" dirty="0">
                <a:effectLst/>
                <a:latin typeface="Consolas" panose="020B0609020204030204" pitchFamily="49" charset="0"/>
              </a:rPr>
              <a:t>import </a:t>
            </a:r>
            <a:r>
              <a:rPr lang="en-IN" sz="1600" b="1" dirty="0" err="1">
                <a:effectLst/>
                <a:latin typeface="Consolas" panose="020B0609020204030204" pitchFamily="49" charset="0"/>
              </a:rPr>
              <a:t>aiohttp</a:t>
            </a:r>
            <a:endParaRPr lang="en-IN" sz="1600" b="1" dirty="0">
              <a:effectLst/>
              <a:latin typeface="Consolas" panose="020B0609020204030204" pitchFamily="49" charset="0"/>
            </a:endParaRPr>
          </a:p>
          <a:p>
            <a:r>
              <a:rPr lang="en-IN" sz="1600" b="1" dirty="0">
                <a:effectLst/>
                <a:latin typeface="Consolas" panose="020B0609020204030204" pitchFamily="49" charset="0"/>
              </a:rPr>
              <a:t>import </a:t>
            </a:r>
            <a:r>
              <a:rPr lang="en-IN" sz="1600" b="1" dirty="0" err="1">
                <a:effectLst/>
                <a:latin typeface="Consolas" panose="020B0609020204030204" pitchFamily="49" charset="0"/>
              </a:rPr>
              <a:t>asyncio</a:t>
            </a:r>
            <a:endParaRPr lang="en-IN" sz="1600" b="1" dirty="0">
              <a:effectLst/>
              <a:latin typeface="Consolas" panose="020B0609020204030204" pitchFamily="49" charset="0"/>
            </a:endParaRPr>
          </a:p>
          <a:p>
            <a:r>
              <a:rPr lang="en-IN" sz="1600" b="1" dirty="0">
                <a:effectLst/>
                <a:latin typeface="Consolas" panose="020B0609020204030204" pitchFamily="49" charset="0"/>
              </a:rPr>
              <a:t>import </a:t>
            </a:r>
            <a:r>
              <a:rPr lang="en-IN" sz="1600" b="1" dirty="0" err="1">
                <a:effectLst/>
                <a:latin typeface="Consolas" panose="020B0609020204030204" pitchFamily="49" charset="0"/>
              </a:rPr>
              <a:t>os</a:t>
            </a:r>
            <a:endParaRPr lang="en-IN" sz="1600" b="1" dirty="0">
              <a:effectLst/>
              <a:latin typeface="Consolas" panose="020B0609020204030204" pitchFamily="49" charset="0"/>
            </a:endParaRPr>
          </a:p>
          <a:p>
            <a:r>
              <a:rPr lang="en-IN" sz="1600" b="1" dirty="0">
                <a:effectLst/>
                <a:latin typeface="Consolas" panose="020B0609020204030204" pitchFamily="49" charset="0"/>
              </a:rPr>
              <a:t>import time as t</a:t>
            </a:r>
          </a:p>
          <a:p>
            <a:r>
              <a:rPr lang="en-IN" sz="1600" b="1" dirty="0">
                <a:effectLst/>
                <a:latin typeface="Consolas" panose="020B0609020204030204" pitchFamily="49" charset="0"/>
              </a:rPr>
              <a:t>import re</a:t>
            </a:r>
          </a:p>
          <a:p>
            <a:r>
              <a:rPr lang="en-IN" sz="1600" b="1" dirty="0">
                <a:effectLst/>
                <a:latin typeface="Consolas" panose="020B0609020204030204" pitchFamily="49" charset="0"/>
              </a:rPr>
              <a:t>def </a:t>
            </a:r>
            <a:r>
              <a:rPr lang="en-IN" sz="1600" b="1" dirty="0" err="1">
                <a:effectLst/>
                <a:latin typeface="Consolas" panose="020B0609020204030204" pitchFamily="49" charset="0"/>
              </a:rPr>
              <a:t>sanitize_filename</a:t>
            </a:r>
            <a:r>
              <a:rPr lang="en-IN" sz="1600" b="1" dirty="0">
                <a:effectLst/>
                <a:latin typeface="Consolas" panose="020B0609020204030204" pitchFamily="49" charset="0"/>
              </a:rPr>
              <a:t>(filename):</a:t>
            </a:r>
          </a:p>
          <a:p>
            <a:r>
              <a:rPr lang="en-IN" sz="1600" b="1" dirty="0">
                <a:effectLst/>
                <a:latin typeface="Consolas" panose="020B0609020204030204" pitchFamily="49" charset="0"/>
              </a:rPr>
              <a:t>    # Remove invalid characters from the filename</a:t>
            </a:r>
          </a:p>
          <a:p>
            <a:r>
              <a:rPr lang="en-IN" sz="1600" b="1" dirty="0">
                <a:effectLst/>
                <a:latin typeface="Consolas" panose="020B0609020204030204" pitchFamily="49" charset="0"/>
              </a:rPr>
              <a:t>    </a:t>
            </a:r>
            <a:r>
              <a:rPr lang="en-IN" sz="1600" b="1" dirty="0" err="1">
                <a:effectLst/>
                <a:latin typeface="Consolas" panose="020B0609020204030204" pitchFamily="49" charset="0"/>
              </a:rPr>
              <a:t>sanitized_filename</a:t>
            </a:r>
            <a:r>
              <a:rPr lang="en-IN" sz="1600" b="1" dirty="0">
                <a:effectLst/>
                <a:latin typeface="Consolas" panose="020B0609020204030204" pitchFamily="49" charset="0"/>
              </a:rPr>
              <a:t> = </a:t>
            </a:r>
            <a:r>
              <a:rPr lang="en-IN" sz="1600" b="1" dirty="0" err="1">
                <a:effectLst/>
                <a:latin typeface="Consolas" panose="020B0609020204030204" pitchFamily="49" charset="0"/>
              </a:rPr>
              <a:t>re.sub</a:t>
            </a:r>
            <a:r>
              <a:rPr lang="en-IN" sz="1600" b="1" dirty="0">
                <a:effectLst/>
                <a:latin typeface="Consolas" panose="020B0609020204030204" pitchFamily="49" charset="0"/>
              </a:rPr>
              <a:t>(r'[&lt;&gt;:"/\\|?*]', '', filename)</a:t>
            </a:r>
          </a:p>
          <a:p>
            <a:r>
              <a:rPr lang="en-IN" sz="1600" b="1" dirty="0">
                <a:effectLst/>
                <a:latin typeface="Consolas" panose="020B0609020204030204" pitchFamily="49" charset="0"/>
              </a:rPr>
              <a:t>    return </a:t>
            </a:r>
            <a:r>
              <a:rPr lang="en-IN" sz="1600" b="1" dirty="0" err="1">
                <a:effectLst/>
                <a:latin typeface="Consolas" panose="020B0609020204030204" pitchFamily="49" charset="0"/>
              </a:rPr>
              <a:t>sanitized_filename</a:t>
            </a:r>
            <a:endParaRPr lang="en-IN" sz="1600" b="1" dirty="0">
              <a:effectLst/>
              <a:latin typeface="Consolas" panose="020B0609020204030204" pitchFamily="49" charset="0"/>
            </a:endParaRPr>
          </a:p>
          <a:p>
            <a:r>
              <a:rPr lang="en-IN" sz="1600" b="1" dirty="0">
                <a:effectLst/>
                <a:latin typeface="Consolas" panose="020B0609020204030204" pitchFamily="49" charset="0"/>
              </a:rPr>
              <a:t>async def </a:t>
            </a:r>
            <a:r>
              <a:rPr lang="en-IN" sz="1600" b="1" dirty="0" err="1">
                <a:effectLst/>
                <a:latin typeface="Consolas" panose="020B0609020204030204" pitchFamily="49" charset="0"/>
              </a:rPr>
              <a:t>download_page</a:t>
            </a:r>
            <a:r>
              <a:rPr lang="en-IN" sz="1600" b="1" dirty="0">
                <a:effectLst/>
                <a:latin typeface="Consolas" panose="020B0609020204030204" pitchFamily="49" charset="0"/>
              </a:rPr>
              <a:t>(</a:t>
            </a:r>
            <a:r>
              <a:rPr lang="en-IN" sz="1600" b="1" dirty="0" err="1">
                <a:effectLst/>
                <a:latin typeface="Consolas" panose="020B0609020204030204" pitchFamily="49" charset="0"/>
              </a:rPr>
              <a:t>comic_id</a:t>
            </a:r>
            <a:r>
              <a:rPr lang="en-IN" sz="1600" b="1" dirty="0">
                <a:effectLst/>
                <a:latin typeface="Consolas" panose="020B0609020204030204" pitchFamily="49" charset="0"/>
              </a:rPr>
              <a:t>):</a:t>
            </a:r>
          </a:p>
          <a:p>
            <a:r>
              <a:rPr lang="en-IN" sz="1600" b="1" dirty="0">
                <a:effectLst/>
                <a:latin typeface="Consolas" panose="020B0609020204030204" pitchFamily="49" charset="0"/>
              </a:rPr>
              <a:t>    </a:t>
            </a:r>
            <a:r>
              <a:rPr lang="en-IN" sz="1600" b="1" dirty="0" err="1">
                <a:effectLst/>
                <a:latin typeface="Consolas" panose="020B0609020204030204" pitchFamily="49" charset="0"/>
              </a:rPr>
              <a:t>url</a:t>
            </a:r>
            <a:r>
              <a:rPr lang="en-IN" sz="1600" b="1" dirty="0">
                <a:effectLst/>
                <a:latin typeface="Consolas" panose="020B0609020204030204" pitchFamily="49" charset="0"/>
              </a:rPr>
              <a:t> = </a:t>
            </a:r>
            <a:r>
              <a:rPr lang="en-IN" sz="1600" b="1" dirty="0" err="1">
                <a:effectLst/>
                <a:latin typeface="Consolas" panose="020B0609020204030204" pitchFamily="49" charset="0"/>
              </a:rPr>
              <a:t>f"https</a:t>
            </a:r>
            <a:r>
              <a:rPr lang="en-IN" sz="1600" b="1" dirty="0">
                <a:effectLst/>
                <a:latin typeface="Consolas" panose="020B0609020204030204" pitchFamily="49" charset="0"/>
              </a:rPr>
              <a:t>://xkcd.com/{</a:t>
            </a:r>
            <a:r>
              <a:rPr lang="en-IN" sz="1600" b="1" dirty="0" err="1">
                <a:effectLst/>
                <a:latin typeface="Consolas" panose="020B0609020204030204" pitchFamily="49" charset="0"/>
              </a:rPr>
              <a:t>comic_id</a:t>
            </a:r>
            <a:r>
              <a:rPr lang="en-IN" sz="1600" b="1" dirty="0">
                <a:effectLst/>
                <a:latin typeface="Consolas" panose="020B0609020204030204" pitchFamily="49" charset="0"/>
              </a:rPr>
              <a:t>}/info.0.json"</a:t>
            </a:r>
          </a:p>
          <a:p>
            <a:r>
              <a:rPr lang="en-IN" sz="1600" b="1" dirty="0">
                <a:effectLst/>
                <a:latin typeface="Consolas" panose="020B0609020204030204" pitchFamily="49" charset="0"/>
              </a:rPr>
              <a:t>    async with </a:t>
            </a:r>
            <a:r>
              <a:rPr lang="en-IN" sz="1600" b="1" dirty="0" err="1">
                <a:effectLst/>
                <a:latin typeface="Consolas" panose="020B0609020204030204" pitchFamily="49" charset="0"/>
              </a:rPr>
              <a:t>aiohttp.ClientSession</a:t>
            </a:r>
            <a:r>
              <a:rPr lang="en-IN" sz="1600" b="1" dirty="0">
                <a:effectLst/>
                <a:latin typeface="Consolas" panose="020B0609020204030204" pitchFamily="49" charset="0"/>
              </a:rPr>
              <a:t>() as session:</a:t>
            </a:r>
          </a:p>
          <a:p>
            <a:r>
              <a:rPr lang="en-IN" sz="1600" b="1" dirty="0">
                <a:effectLst/>
                <a:latin typeface="Consolas" panose="020B0609020204030204" pitchFamily="49" charset="0"/>
              </a:rPr>
              <a:t>        async with </a:t>
            </a:r>
            <a:r>
              <a:rPr lang="en-IN" sz="1600" b="1" dirty="0" err="1">
                <a:effectLst/>
                <a:latin typeface="Consolas" panose="020B0609020204030204" pitchFamily="49" charset="0"/>
              </a:rPr>
              <a:t>session.get</a:t>
            </a:r>
            <a:r>
              <a:rPr lang="en-IN" sz="1600" b="1" dirty="0">
                <a:effectLst/>
                <a:latin typeface="Consolas" panose="020B0609020204030204" pitchFamily="49" charset="0"/>
              </a:rPr>
              <a:t>(</a:t>
            </a:r>
            <a:r>
              <a:rPr lang="en-IN" sz="1600" b="1" dirty="0" err="1">
                <a:effectLst/>
                <a:latin typeface="Consolas" panose="020B0609020204030204" pitchFamily="49" charset="0"/>
              </a:rPr>
              <a:t>url</a:t>
            </a:r>
            <a:r>
              <a:rPr lang="en-IN" sz="1600" b="1" dirty="0">
                <a:effectLst/>
                <a:latin typeface="Consolas" panose="020B0609020204030204" pitchFamily="49" charset="0"/>
              </a:rPr>
              <a:t>) as response:</a:t>
            </a:r>
          </a:p>
          <a:p>
            <a:r>
              <a:rPr lang="en-IN" sz="1600" b="1" dirty="0">
                <a:effectLst/>
                <a:latin typeface="Consolas" panose="020B0609020204030204" pitchFamily="49" charset="0"/>
              </a:rPr>
              <a:t>            data = await </a:t>
            </a:r>
            <a:r>
              <a:rPr lang="en-IN" sz="1600" b="1" dirty="0" err="1">
                <a:effectLst/>
                <a:latin typeface="Consolas" panose="020B0609020204030204" pitchFamily="49" charset="0"/>
              </a:rPr>
              <a:t>response.json</a:t>
            </a:r>
            <a:r>
              <a:rPr lang="en-IN" sz="1600" b="1" dirty="0">
                <a:effectLst/>
                <a:latin typeface="Consolas" panose="020B0609020204030204" pitchFamily="49" charset="0"/>
              </a:rPr>
              <a:t>()</a:t>
            </a:r>
          </a:p>
          <a:p>
            <a:r>
              <a:rPr lang="en-IN" sz="1600" b="1" dirty="0">
                <a:effectLst/>
                <a:latin typeface="Consolas" panose="020B0609020204030204" pitchFamily="49" charset="0"/>
              </a:rPr>
              <a:t>            title = data['title']</a:t>
            </a:r>
          </a:p>
          <a:p>
            <a:r>
              <a:rPr lang="en-IN" sz="1600" b="1" dirty="0">
                <a:effectLst/>
                <a:latin typeface="Consolas" panose="020B0609020204030204" pitchFamily="49" charset="0"/>
              </a:rPr>
              <a:t>            </a:t>
            </a:r>
            <a:r>
              <a:rPr lang="en-IN" sz="1600" b="1" dirty="0" err="1">
                <a:effectLst/>
                <a:latin typeface="Consolas" panose="020B0609020204030204" pitchFamily="49" charset="0"/>
              </a:rPr>
              <a:t>sanitized_title</a:t>
            </a:r>
            <a:r>
              <a:rPr lang="en-IN" sz="1600" b="1" dirty="0">
                <a:effectLst/>
                <a:latin typeface="Consolas" panose="020B0609020204030204" pitchFamily="49" charset="0"/>
              </a:rPr>
              <a:t> = </a:t>
            </a:r>
            <a:r>
              <a:rPr lang="en-IN" sz="1600" b="1" dirty="0" err="1">
                <a:effectLst/>
                <a:latin typeface="Consolas" panose="020B0609020204030204" pitchFamily="49" charset="0"/>
              </a:rPr>
              <a:t>sanitize_filename</a:t>
            </a:r>
            <a:r>
              <a:rPr lang="en-IN" sz="1600" b="1" dirty="0">
                <a:effectLst/>
                <a:latin typeface="Consolas" panose="020B0609020204030204" pitchFamily="49" charset="0"/>
              </a:rPr>
              <a:t>(title)</a:t>
            </a:r>
          </a:p>
          <a:p>
            <a:r>
              <a:rPr lang="en-IN" sz="1600" b="1" dirty="0">
                <a:effectLst/>
                <a:latin typeface="Consolas" panose="020B0609020204030204" pitchFamily="49" charset="0"/>
              </a:rPr>
              <a:t>           </a:t>
            </a:r>
          </a:p>
          <a:p>
            <a:br>
              <a:rPr lang="en-IN" sz="1600" b="1" dirty="0">
                <a:effectLst/>
                <a:latin typeface="Consolas" panose="020B0609020204030204" pitchFamily="49" charset="0"/>
              </a:rPr>
            </a:br>
            <a:endParaRPr lang="en-IN" sz="1600" b="1" dirty="0">
              <a:effectLst/>
              <a:latin typeface="Consolas" panose="020B0609020204030204" pitchFamily="49" charset="0"/>
            </a:endParaRPr>
          </a:p>
        </p:txBody>
      </p:sp>
    </p:spTree>
    <p:extLst>
      <p:ext uri="{BB962C8B-B14F-4D97-AF65-F5344CB8AC3E}">
        <p14:creationId xmlns:p14="http://schemas.microsoft.com/office/powerpoint/2010/main" val="7657716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2901-662F-9236-9965-CF2095319760}"/>
              </a:ext>
            </a:extLst>
          </p:cNvPr>
          <p:cNvSpPr>
            <a:spLocks noGrp="1"/>
          </p:cNvSpPr>
          <p:nvPr>
            <p:ph type="title"/>
          </p:nvPr>
        </p:nvSpPr>
        <p:spPr/>
        <p:txBody>
          <a:bodyPr/>
          <a:lstStyle/>
          <a:p>
            <a:r>
              <a:rPr lang="en-IN" dirty="0"/>
              <a:t>General stuff we must know before we jump in</a:t>
            </a:r>
          </a:p>
        </p:txBody>
      </p:sp>
      <p:sp>
        <p:nvSpPr>
          <p:cNvPr id="3" name="Content Placeholder 2">
            <a:extLst>
              <a:ext uri="{FF2B5EF4-FFF2-40B4-BE49-F238E27FC236}">
                <a16:creationId xmlns:a16="http://schemas.microsoft.com/office/drawing/2014/main" id="{E2D3CBAD-EFA6-D9F1-6575-935F2D1CD2C7}"/>
              </a:ext>
            </a:extLst>
          </p:cNvPr>
          <p:cNvSpPr>
            <a:spLocks noGrp="1"/>
          </p:cNvSpPr>
          <p:nvPr>
            <p:ph idx="1"/>
          </p:nvPr>
        </p:nvSpPr>
        <p:spPr/>
        <p:txBody>
          <a:bodyPr/>
          <a:lstStyle/>
          <a:p>
            <a:pPr>
              <a:buFont typeface="Arial" panose="020B0604020202020204" pitchFamily="34" charset="0"/>
              <a:buChar char="•"/>
            </a:pPr>
            <a:r>
              <a:rPr lang="en-IN" dirty="0"/>
              <a:t>Parallel vs synchronous vs asynchronous programming</a:t>
            </a:r>
          </a:p>
          <a:p>
            <a:pPr>
              <a:buFont typeface="Arial" panose="020B0604020202020204" pitchFamily="34" charset="0"/>
              <a:buChar char="•"/>
            </a:pPr>
            <a:r>
              <a:rPr lang="en-IN" dirty="0"/>
              <a:t>coroutine function</a:t>
            </a:r>
          </a:p>
          <a:p>
            <a:pPr>
              <a:buFont typeface="Arial" panose="020B0604020202020204" pitchFamily="34" charset="0"/>
              <a:buChar char="•"/>
            </a:pPr>
            <a:r>
              <a:rPr lang="en-IN" dirty="0" err="1"/>
              <a:t>asyncio</a:t>
            </a:r>
            <a:r>
              <a:rPr lang="en-IN" dirty="0"/>
              <a:t> package</a:t>
            </a:r>
          </a:p>
          <a:p>
            <a:pPr>
              <a:buFont typeface="Arial" panose="020B0604020202020204" pitchFamily="34" charset="0"/>
              <a:buChar char="•"/>
            </a:pPr>
            <a:r>
              <a:rPr lang="en-IN" dirty="0"/>
              <a:t>General stuff about accessing the website using python and downloading things</a:t>
            </a:r>
          </a:p>
        </p:txBody>
      </p:sp>
    </p:spTree>
    <p:extLst>
      <p:ext uri="{BB962C8B-B14F-4D97-AF65-F5344CB8AC3E}">
        <p14:creationId xmlns:p14="http://schemas.microsoft.com/office/powerpoint/2010/main" val="15134601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082DC-F87E-001F-7C60-4762B7734C80}"/>
              </a:ext>
            </a:extLst>
          </p:cNvPr>
          <p:cNvSpPr>
            <a:spLocks noGrp="1"/>
          </p:cNvSpPr>
          <p:nvPr>
            <p:ph idx="1"/>
          </p:nvPr>
        </p:nvSpPr>
        <p:spPr>
          <a:xfrm>
            <a:off x="1024128" y="242596"/>
            <a:ext cx="9720073" cy="6066764"/>
          </a:xfrm>
        </p:spPr>
        <p:txBody>
          <a:bodyPr>
            <a:normAutofit/>
          </a:bodyPr>
          <a:lstStyle/>
          <a:p>
            <a:r>
              <a:rPr lang="en-IN" sz="1600" b="1" dirty="0">
                <a:effectLst/>
                <a:latin typeface="Consolas" panose="020B0609020204030204" pitchFamily="49" charset="0"/>
              </a:rPr>
              <a:t>            </a:t>
            </a:r>
            <a:r>
              <a:rPr lang="en-IN" sz="1600" b="1" dirty="0" err="1">
                <a:effectLst/>
                <a:latin typeface="Consolas" panose="020B0609020204030204" pitchFamily="49" charset="0"/>
              </a:rPr>
              <a:t>folder_path</a:t>
            </a:r>
            <a:r>
              <a:rPr lang="en-IN" sz="1600" b="1" dirty="0">
                <a:effectLst/>
                <a:latin typeface="Consolas" panose="020B0609020204030204" pitchFamily="49" charset="0"/>
              </a:rPr>
              <a:t> = </a:t>
            </a:r>
            <a:r>
              <a:rPr lang="en-IN" sz="1600" b="1" dirty="0" err="1">
                <a:effectLst/>
                <a:latin typeface="Consolas" panose="020B0609020204030204" pitchFamily="49" charset="0"/>
              </a:rPr>
              <a:t>r"C</a:t>
            </a:r>
            <a:r>
              <a:rPr lang="en-IN" sz="1600" b="1" dirty="0">
                <a:effectLst/>
                <a:latin typeface="Consolas" panose="020B0609020204030204" pitchFamily="49" charset="0"/>
              </a:rPr>
              <a:t>:\Users\MOHUL DUTTA\Desktop\</a:t>
            </a:r>
            <a:r>
              <a:rPr lang="en-IN" sz="1600" b="1" dirty="0" err="1">
                <a:effectLst/>
                <a:latin typeface="Consolas" panose="020B0609020204030204" pitchFamily="49" charset="0"/>
              </a:rPr>
              <a:t>json</a:t>
            </a:r>
            <a:r>
              <a:rPr lang="en-IN" sz="1600" b="1" dirty="0">
                <a:effectLst/>
                <a:latin typeface="Consolas" panose="020B0609020204030204" pitchFamily="49" charset="0"/>
              </a:rPr>
              <a:t> files download"   </a:t>
            </a:r>
          </a:p>
          <a:p>
            <a:r>
              <a:rPr lang="en-IN" sz="1600" b="1" dirty="0">
                <a:effectLst/>
                <a:latin typeface="Consolas" panose="020B0609020204030204" pitchFamily="49" charset="0"/>
              </a:rPr>
              <a:t>            filename = </a:t>
            </a:r>
            <a:r>
              <a:rPr lang="en-IN" sz="1600" b="1" dirty="0" err="1">
                <a:effectLst/>
                <a:latin typeface="Consolas" panose="020B0609020204030204" pitchFamily="49" charset="0"/>
              </a:rPr>
              <a:t>os.path.join</a:t>
            </a:r>
            <a:r>
              <a:rPr lang="en-IN" sz="1600" b="1" dirty="0">
                <a:effectLst/>
                <a:latin typeface="Consolas" panose="020B0609020204030204" pitchFamily="49" charset="0"/>
              </a:rPr>
              <a:t>(</a:t>
            </a:r>
            <a:r>
              <a:rPr lang="en-IN" sz="1600" b="1" dirty="0" err="1">
                <a:effectLst/>
                <a:latin typeface="Consolas" panose="020B0609020204030204" pitchFamily="49" charset="0"/>
              </a:rPr>
              <a:t>folder_path</a:t>
            </a:r>
            <a:r>
              <a:rPr lang="en-IN" sz="1600" b="1" dirty="0">
                <a:effectLst/>
                <a:latin typeface="Consolas" panose="020B0609020204030204" pitchFamily="49" charset="0"/>
              </a:rPr>
              <a:t>, f"{</a:t>
            </a:r>
            <a:r>
              <a:rPr lang="en-IN" sz="1600" b="1" dirty="0" err="1">
                <a:effectLst/>
                <a:latin typeface="Consolas" panose="020B0609020204030204" pitchFamily="49" charset="0"/>
              </a:rPr>
              <a:t>sanitized_title</a:t>
            </a:r>
            <a:r>
              <a:rPr lang="en-IN" sz="1600" b="1" dirty="0">
                <a:effectLst/>
                <a:latin typeface="Consolas" panose="020B0609020204030204" pitchFamily="49" charset="0"/>
              </a:rPr>
              <a:t>}.</a:t>
            </a:r>
            <a:r>
              <a:rPr lang="en-IN" sz="1600" b="1" dirty="0" err="1">
                <a:effectLst/>
                <a:latin typeface="Consolas" panose="020B0609020204030204" pitchFamily="49" charset="0"/>
              </a:rPr>
              <a:t>json</a:t>
            </a:r>
            <a:r>
              <a:rPr lang="en-IN" sz="1600" b="1" dirty="0">
                <a:effectLst/>
                <a:latin typeface="Consolas" panose="020B0609020204030204" pitchFamily="49" charset="0"/>
              </a:rPr>
              <a:t>")</a:t>
            </a:r>
          </a:p>
          <a:p>
            <a:r>
              <a:rPr lang="en-IN" sz="1600" b="1" dirty="0">
                <a:effectLst/>
                <a:latin typeface="Consolas" panose="020B0609020204030204" pitchFamily="49" charset="0"/>
              </a:rPr>
              <a:t>            with open(filename, 'w') as file:</a:t>
            </a:r>
          </a:p>
          <a:p>
            <a:r>
              <a:rPr lang="en-IN" sz="1600" b="1" dirty="0">
                <a:effectLst/>
                <a:latin typeface="Consolas" panose="020B0609020204030204" pitchFamily="49" charset="0"/>
              </a:rPr>
              <a:t>                </a:t>
            </a:r>
            <a:r>
              <a:rPr lang="en-IN" sz="1600" b="1" dirty="0" err="1">
                <a:effectLst/>
                <a:latin typeface="Consolas" panose="020B0609020204030204" pitchFamily="49" charset="0"/>
              </a:rPr>
              <a:t>file.write</a:t>
            </a:r>
            <a:r>
              <a:rPr lang="en-IN" sz="1600" b="1" dirty="0">
                <a:effectLst/>
                <a:latin typeface="Consolas" panose="020B0609020204030204" pitchFamily="49" charset="0"/>
              </a:rPr>
              <a:t>(str(data))</a:t>
            </a:r>
          </a:p>
          <a:p>
            <a:endParaRPr lang="en-IN" sz="1600" b="1" dirty="0">
              <a:effectLst/>
              <a:latin typeface="Consolas" panose="020B0609020204030204" pitchFamily="49" charset="0"/>
            </a:endParaRPr>
          </a:p>
          <a:p>
            <a:r>
              <a:rPr lang="en-IN" sz="1600" b="1" dirty="0">
                <a:effectLst/>
                <a:latin typeface="Consolas" panose="020B0609020204030204" pitchFamily="49" charset="0"/>
              </a:rPr>
              <a:t>async def main():</a:t>
            </a:r>
          </a:p>
          <a:p>
            <a:r>
              <a:rPr lang="en-IN" sz="1600" b="1" dirty="0">
                <a:effectLst/>
                <a:latin typeface="Consolas" panose="020B0609020204030204" pitchFamily="49" charset="0"/>
              </a:rPr>
              <a:t>    tasks = []</a:t>
            </a:r>
          </a:p>
          <a:p>
            <a:r>
              <a:rPr lang="en-IN" sz="1600" b="1" dirty="0">
                <a:effectLst/>
                <a:latin typeface="Consolas" panose="020B0609020204030204" pitchFamily="49" charset="0"/>
              </a:rPr>
              <a:t>    start = </a:t>
            </a:r>
            <a:r>
              <a:rPr lang="en-IN" sz="1600" b="1" dirty="0" err="1">
                <a:effectLst/>
                <a:latin typeface="Consolas" panose="020B0609020204030204" pitchFamily="49" charset="0"/>
              </a:rPr>
              <a:t>t.time</a:t>
            </a:r>
            <a:r>
              <a:rPr lang="en-IN" sz="1600" b="1" dirty="0">
                <a:effectLst/>
                <a:latin typeface="Consolas" panose="020B0609020204030204" pitchFamily="49" charset="0"/>
              </a:rPr>
              <a:t>()</a:t>
            </a:r>
          </a:p>
          <a:p>
            <a:r>
              <a:rPr lang="en-IN" sz="1600" b="1" dirty="0">
                <a:effectLst/>
                <a:latin typeface="Consolas" panose="020B0609020204030204" pitchFamily="49" charset="0"/>
              </a:rPr>
              <a:t>    for </a:t>
            </a:r>
            <a:r>
              <a:rPr lang="en-IN" sz="1600" b="1" dirty="0" err="1">
                <a:effectLst/>
                <a:latin typeface="Consolas" panose="020B0609020204030204" pitchFamily="49" charset="0"/>
              </a:rPr>
              <a:t>comic_id</a:t>
            </a:r>
            <a:r>
              <a:rPr lang="en-IN" sz="1600" b="1" dirty="0">
                <a:effectLst/>
                <a:latin typeface="Consolas" panose="020B0609020204030204" pitchFamily="49" charset="0"/>
              </a:rPr>
              <a:t> in range(1, 201):</a:t>
            </a:r>
          </a:p>
          <a:p>
            <a:r>
              <a:rPr lang="en-IN" sz="1600" b="1" dirty="0">
                <a:effectLst/>
                <a:latin typeface="Consolas" panose="020B0609020204030204" pitchFamily="49" charset="0"/>
              </a:rPr>
              <a:t>        task = </a:t>
            </a:r>
            <a:r>
              <a:rPr lang="en-IN" sz="1600" b="1" dirty="0" err="1">
                <a:effectLst/>
                <a:latin typeface="Consolas" panose="020B0609020204030204" pitchFamily="49" charset="0"/>
              </a:rPr>
              <a:t>asyncio.create_task</a:t>
            </a:r>
            <a:r>
              <a:rPr lang="en-IN" sz="1600" b="1" dirty="0">
                <a:effectLst/>
                <a:latin typeface="Consolas" panose="020B0609020204030204" pitchFamily="49" charset="0"/>
              </a:rPr>
              <a:t>(</a:t>
            </a:r>
            <a:r>
              <a:rPr lang="en-IN" sz="1600" b="1" dirty="0" err="1">
                <a:effectLst/>
                <a:latin typeface="Consolas" panose="020B0609020204030204" pitchFamily="49" charset="0"/>
              </a:rPr>
              <a:t>download_page</a:t>
            </a:r>
            <a:r>
              <a:rPr lang="en-IN" sz="1600" b="1" dirty="0">
                <a:effectLst/>
                <a:latin typeface="Consolas" panose="020B0609020204030204" pitchFamily="49" charset="0"/>
              </a:rPr>
              <a:t>(</a:t>
            </a:r>
            <a:r>
              <a:rPr lang="en-IN" sz="1600" b="1" dirty="0" err="1">
                <a:effectLst/>
                <a:latin typeface="Consolas" panose="020B0609020204030204" pitchFamily="49" charset="0"/>
              </a:rPr>
              <a:t>comic_id</a:t>
            </a:r>
            <a:r>
              <a:rPr lang="en-IN" sz="1600" b="1" dirty="0">
                <a:effectLst/>
                <a:latin typeface="Consolas" panose="020B0609020204030204" pitchFamily="49" charset="0"/>
              </a:rPr>
              <a:t>))</a:t>
            </a:r>
          </a:p>
          <a:p>
            <a:r>
              <a:rPr lang="en-IN" sz="1600" b="1" dirty="0">
                <a:effectLst/>
                <a:latin typeface="Consolas" panose="020B0609020204030204" pitchFamily="49" charset="0"/>
              </a:rPr>
              <a:t>        </a:t>
            </a:r>
            <a:r>
              <a:rPr lang="en-IN" sz="1600" b="1" dirty="0" err="1">
                <a:effectLst/>
                <a:latin typeface="Consolas" panose="020B0609020204030204" pitchFamily="49" charset="0"/>
              </a:rPr>
              <a:t>tasks.append</a:t>
            </a:r>
            <a:r>
              <a:rPr lang="en-IN" sz="1600" b="1" dirty="0">
                <a:effectLst/>
                <a:latin typeface="Consolas" panose="020B0609020204030204" pitchFamily="49" charset="0"/>
              </a:rPr>
              <a:t>(task)</a:t>
            </a:r>
          </a:p>
          <a:p>
            <a:r>
              <a:rPr lang="en-IN" sz="1600" b="1" dirty="0">
                <a:effectLst/>
                <a:latin typeface="Consolas" panose="020B0609020204030204" pitchFamily="49" charset="0"/>
              </a:rPr>
              <a:t>    await </a:t>
            </a:r>
            <a:r>
              <a:rPr lang="en-IN" sz="1600" b="1" dirty="0" err="1">
                <a:effectLst/>
                <a:latin typeface="Consolas" panose="020B0609020204030204" pitchFamily="49" charset="0"/>
              </a:rPr>
              <a:t>asyncio.gather</a:t>
            </a:r>
            <a:r>
              <a:rPr lang="en-IN" sz="1600" b="1" dirty="0">
                <a:effectLst/>
                <a:latin typeface="Consolas" panose="020B0609020204030204" pitchFamily="49" charset="0"/>
              </a:rPr>
              <a:t>(*tasks)</a:t>
            </a:r>
          </a:p>
          <a:p>
            <a:r>
              <a:rPr lang="en-IN" sz="1600" b="1" dirty="0">
                <a:effectLst/>
                <a:latin typeface="Consolas" panose="020B0609020204030204" pitchFamily="49" charset="0"/>
              </a:rPr>
              <a:t>    print(</a:t>
            </a:r>
            <a:r>
              <a:rPr lang="en-IN" sz="1600" b="1" dirty="0" err="1">
                <a:effectLst/>
                <a:latin typeface="Consolas" panose="020B0609020204030204" pitchFamily="49" charset="0"/>
              </a:rPr>
              <a:t>t.time</a:t>
            </a:r>
            <a:r>
              <a:rPr lang="en-IN" sz="1600" b="1" dirty="0">
                <a:effectLst/>
                <a:latin typeface="Consolas" panose="020B0609020204030204" pitchFamily="49" charset="0"/>
              </a:rPr>
              <a:t>() - start)</a:t>
            </a:r>
          </a:p>
          <a:p>
            <a:r>
              <a:rPr lang="en-IN" sz="1600" b="1" dirty="0" err="1">
                <a:effectLst/>
                <a:latin typeface="Consolas" panose="020B0609020204030204" pitchFamily="49" charset="0"/>
              </a:rPr>
              <a:t>asyncio.run</a:t>
            </a:r>
            <a:r>
              <a:rPr lang="en-IN" sz="1600" b="1" dirty="0">
                <a:effectLst/>
                <a:latin typeface="Consolas" panose="020B0609020204030204" pitchFamily="49" charset="0"/>
              </a:rPr>
              <a:t>(main())</a:t>
            </a:r>
          </a:p>
          <a:p>
            <a:endParaRPr lang="en-IN" sz="1600" b="1" dirty="0">
              <a:effectLst/>
              <a:latin typeface="Consolas" panose="020B0609020204030204" pitchFamily="49" charset="0"/>
            </a:endParaRPr>
          </a:p>
          <a:p>
            <a:endParaRPr lang="en-IN" sz="1600" b="1" dirty="0"/>
          </a:p>
        </p:txBody>
      </p:sp>
    </p:spTree>
    <p:extLst>
      <p:ext uri="{BB962C8B-B14F-4D97-AF65-F5344CB8AC3E}">
        <p14:creationId xmlns:p14="http://schemas.microsoft.com/office/powerpoint/2010/main" val="5546245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C805-AC00-8E86-A12F-E81BA213B032}"/>
              </a:ext>
            </a:extLst>
          </p:cNvPr>
          <p:cNvSpPr>
            <a:spLocks noGrp="1"/>
          </p:cNvSpPr>
          <p:nvPr>
            <p:ph type="title"/>
          </p:nvPr>
        </p:nvSpPr>
        <p:spPr>
          <a:xfrm>
            <a:off x="1024129" y="305298"/>
            <a:ext cx="9720072" cy="851698"/>
          </a:xfrm>
        </p:spPr>
        <p:txBody>
          <a:bodyPr/>
          <a:lstStyle/>
          <a:p>
            <a:r>
              <a:rPr lang="en-IN" dirty="0" err="1"/>
              <a:t>Exaplanation</a:t>
            </a:r>
            <a:r>
              <a:rPr lang="en-IN" dirty="0"/>
              <a:t> of the code</a:t>
            </a:r>
          </a:p>
        </p:txBody>
      </p:sp>
      <p:sp>
        <p:nvSpPr>
          <p:cNvPr id="3" name="Content Placeholder 2">
            <a:extLst>
              <a:ext uri="{FF2B5EF4-FFF2-40B4-BE49-F238E27FC236}">
                <a16:creationId xmlns:a16="http://schemas.microsoft.com/office/drawing/2014/main" id="{42CB2911-466C-0F5E-FEE3-6A95833A0BE8}"/>
              </a:ext>
            </a:extLst>
          </p:cNvPr>
          <p:cNvSpPr>
            <a:spLocks noGrp="1"/>
          </p:cNvSpPr>
          <p:nvPr>
            <p:ph idx="1"/>
          </p:nvPr>
        </p:nvSpPr>
        <p:spPr>
          <a:xfrm>
            <a:off x="1024128" y="998376"/>
            <a:ext cx="9720073" cy="5310984"/>
          </a:xfrm>
        </p:spPr>
        <p:txBody>
          <a:bodyPr>
            <a:normAutofit lnSpcReduction="10000"/>
          </a:bodyPr>
          <a:lstStyle/>
          <a:p>
            <a:pPr>
              <a:buFont typeface="Arial" panose="020B0604020202020204" pitchFamily="34" charset="0"/>
              <a:buChar char="•"/>
            </a:pPr>
            <a:r>
              <a:rPr lang="en-US" dirty="0"/>
              <a:t>The code uses the </a:t>
            </a:r>
            <a:r>
              <a:rPr lang="en-US" dirty="0" err="1"/>
              <a:t>aiohttp</a:t>
            </a:r>
            <a:r>
              <a:rPr lang="en-US" dirty="0"/>
              <a:t> library for making asynchronous HTTP requests and </a:t>
            </a:r>
            <a:r>
              <a:rPr lang="en-US" dirty="0" err="1"/>
              <a:t>asyncio</a:t>
            </a:r>
            <a:r>
              <a:rPr lang="en-US" dirty="0"/>
              <a:t> for trying to </a:t>
            </a:r>
            <a:r>
              <a:rPr lang="en-US" dirty="0" err="1"/>
              <a:t>synchronise</a:t>
            </a:r>
            <a:r>
              <a:rPr lang="en-US" dirty="0"/>
              <a:t> the executions.</a:t>
            </a:r>
          </a:p>
          <a:p>
            <a:pPr>
              <a:buFont typeface="Arial" panose="020B0604020202020204" pitchFamily="34" charset="0"/>
              <a:buChar char="•"/>
            </a:pPr>
            <a:r>
              <a:rPr lang="en-US" dirty="0"/>
              <a:t>The </a:t>
            </a:r>
            <a:r>
              <a:rPr lang="en-US" dirty="0" err="1"/>
              <a:t>download_page</a:t>
            </a:r>
            <a:r>
              <a:rPr lang="en-US" dirty="0"/>
              <a:t> function is defined as an asynchronous function. It takes a </a:t>
            </a:r>
            <a:r>
              <a:rPr lang="en-US" dirty="0" err="1"/>
              <a:t>comic_id</a:t>
            </a:r>
            <a:r>
              <a:rPr lang="en-US" dirty="0"/>
              <a:t> parameter and constructs a URL to download a JSON file from the XKCD website.</a:t>
            </a:r>
          </a:p>
          <a:p>
            <a:pPr>
              <a:buFont typeface="Arial" panose="020B0604020202020204" pitchFamily="34" charset="0"/>
              <a:buChar char="•"/>
            </a:pPr>
            <a:r>
              <a:rPr lang="en-US" dirty="0"/>
              <a:t>Within the </a:t>
            </a:r>
            <a:r>
              <a:rPr lang="en-US" dirty="0" err="1"/>
              <a:t>download_page</a:t>
            </a:r>
            <a:r>
              <a:rPr lang="en-US" dirty="0"/>
              <a:t> function, an </a:t>
            </a:r>
            <a:r>
              <a:rPr lang="en-US" dirty="0" err="1"/>
              <a:t>aiohttp.ClientSession</a:t>
            </a:r>
            <a:r>
              <a:rPr lang="en-US" dirty="0"/>
              <a:t> is created using the async with statement. This session manages the underlying TCP connection and provides methods for making HTTP requests.</a:t>
            </a:r>
          </a:p>
          <a:p>
            <a:pPr>
              <a:buFont typeface="Arial" panose="020B0604020202020204" pitchFamily="34" charset="0"/>
              <a:buChar char="•"/>
            </a:pPr>
            <a:r>
              <a:rPr lang="en-US" dirty="0"/>
              <a:t>A GET request is made to the specified URL using the </a:t>
            </a:r>
            <a:r>
              <a:rPr lang="en-US" dirty="0" err="1"/>
              <a:t>session.get</a:t>
            </a:r>
            <a:r>
              <a:rPr lang="en-US" dirty="0"/>
              <a:t> method. The response is captured using the async with statement to ensure proper handling and closing of the response object.</a:t>
            </a:r>
          </a:p>
          <a:p>
            <a:pPr>
              <a:buFont typeface="Arial" panose="020B0604020202020204" pitchFamily="34" charset="0"/>
              <a:buChar char="•"/>
            </a:pPr>
            <a:r>
              <a:rPr lang="en-US" dirty="0"/>
              <a:t>The JSON data from the response is extracted using the </a:t>
            </a:r>
            <a:r>
              <a:rPr lang="en-US" dirty="0" err="1"/>
              <a:t>response.json</a:t>
            </a:r>
            <a:r>
              <a:rPr lang="en-US" dirty="0"/>
              <a:t>() method, and the title of the comic is obtained from the data.</a:t>
            </a:r>
          </a:p>
          <a:p>
            <a:pPr>
              <a:buFont typeface="Arial" panose="020B0604020202020204" pitchFamily="34" charset="0"/>
              <a:buChar char="•"/>
            </a:pPr>
            <a:r>
              <a:rPr lang="en-US" dirty="0"/>
              <a:t>The folder path where the JSON files will be saved is specified using the </a:t>
            </a:r>
            <a:r>
              <a:rPr lang="en-US" dirty="0" err="1"/>
              <a:t>folder_path</a:t>
            </a:r>
            <a:r>
              <a:rPr lang="en-US" dirty="0"/>
              <a:t> variable.</a:t>
            </a:r>
          </a:p>
          <a:p>
            <a:endParaRPr lang="en-US" dirty="0"/>
          </a:p>
        </p:txBody>
      </p:sp>
    </p:spTree>
    <p:extLst>
      <p:ext uri="{BB962C8B-B14F-4D97-AF65-F5344CB8AC3E}">
        <p14:creationId xmlns:p14="http://schemas.microsoft.com/office/powerpoint/2010/main" val="21311940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D6C2A-8201-8B2F-6605-97A7CBF778B9}"/>
              </a:ext>
            </a:extLst>
          </p:cNvPr>
          <p:cNvSpPr>
            <a:spLocks noGrp="1"/>
          </p:cNvSpPr>
          <p:nvPr>
            <p:ph idx="1"/>
          </p:nvPr>
        </p:nvSpPr>
        <p:spPr>
          <a:xfrm>
            <a:off x="1014798" y="391886"/>
            <a:ext cx="9720073" cy="5898813"/>
          </a:xfrm>
        </p:spPr>
        <p:txBody>
          <a:bodyPr>
            <a:normAutofit lnSpcReduction="10000"/>
          </a:bodyPr>
          <a:lstStyle/>
          <a:p>
            <a:pPr>
              <a:buFont typeface="Arial" panose="020B0604020202020204" pitchFamily="34" charset="0"/>
              <a:buChar char="•"/>
            </a:pPr>
            <a:r>
              <a:rPr lang="en-US" dirty="0"/>
              <a:t>The </a:t>
            </a:r>
            <a:r>
              <a:rPr lang="en-US" dirty="0" err="1"/>
              <a:t>os.path.join</a:t>
            </a:r>
            <a:r>
              <a:rPr lang="en-US" dirty="0"/>
              <a:t> function is used to create the complete file path by combining the folder path and the filename (based on the comic title).</a:t>
            </a:r>
          </a:p>
          <a:p>
            <a:pPr>
              <a:buFont typeface="Arial" panose="020B0604020202020204" pitchFamily="34" charset="0"/>
              <a:buChar char="•"/>
            </a:pPr>
            <a:r>
              <a:rPr lang="en-US" dirty="0"/>
              <a:t>The JSON data is written to the file using the open function in write mode ('w'). The str function is used to convert the JSON data to a string before writing.</a:t>
            </a:r>
          </a:p>
          <a:p>
            <a:pPr>
              <a:buFont typeface="Arial" panose="020B0604020202020204" pitchFamily="34" charset="0"/>
              <a:buChar char="•"/>
            </a:pPr>
            <a:r>
              <a:rPr lang="en-US" dirty="0"/>
              <a:t>The main function is defined to orchestrate the downloading of multiple comic pages. It creates a list of tasks, where each task represents the execution of the </a:t>
            </a:r>
            <a:r>
              <a:rPr lang="en-US" dirty="0" err="1"/>
              <a:t>download_page</a:t>
            </a:r>
            <a:r>
              <a:rPr lang="en-US" dirty="0"/>
              <a:t> function for a specific comic ID.</a:t>
            </a:r>
          </a:p>
          <a:p>
            <a:pPr>
              <a:buFont typeface="Arial" panose="020B0604020202020204" pitchFamily="34" charset="0"/>
              <a:buChar char="•"/>
            </a:pPr>
            <a:r>
              <a:rPr lang="en-US" dirty="0"/>
              <a:t>The </a:t>
            </a:r>
            <a:r>
              <a:rPr lang="en-US" dirty="0" err="1"/>
              <a:t>asyncio.gather</a:t>
            </a:r>
            <a:r>
              <a:rPr lang="en-US" dirty="0"/>
              <a:t> function is used to concurrently execute all the tasks. It waits for all tasks to complete before proceeding.</a:t>
            </a:r>
          </a:p>
          <a:p>
            <a:pPr>
              <a:buFont typeface="Arial" panose="020B0604020202020204" pitchFamily="34" charset="0"/>
              <a:buChar char="•"/>
            </a:pPr>
            <a:r>
              <a:rPr lang="en-US" dirty="0"/>
              <a:t>The </a:t>
            </a:r>
            <a:r>
              <a:rPr lang="en-US" dirty="0" err="1"/>
              <a:t>asyncio.run</a:t>
            </a:r>
            <a:r>
              <a:rPr lang="en-US" dirty="0"/>
              <a:t> function is called to run the main function and start the </a:t>
            </a:r>
            <a:r>
              <a:rPr lang="en-US" dirty="0" err="1"/>
              <a:t>asyncio</a:t>
            </a:r>
            <a:r>
              <a:rPr lang="en-US" dirty="0"/>
              <a:t> event loop.</a:t>
            </a:r>
          </a:p>
          <a:p>
            <a:pPr>
              <a:buFont typeface="Arial" panose="020B0604020202020204" pitchFamily="34" charset="0"/>
              <a:buChar char="•"/>
            </a:pPr>
            <a:r>
              <a:rPr lang="en-US" dirty="0"/>
              <a:t>Each statement in the code serves a specific purpose, such as setting up the HTTP client session, making HTTP requests, handling the response, extracting data, creating file paths, writing data to files, and managing concurrent execution using </a:t>
            </a:r>
            <a:r>
              <a:rPr lang="en-US" dirty="0" err="1"/>
              <a:t>asyncio</a:t>
            </a:r>
            <a:r>
              <a:rPr lang="en-US" dirty="0"/>
              <a:t>.</a:t>
            </a:r>
          </a:p>
          <a:p>
            <a:pPr>
              <a:buFont typeface="Arial" panose="020B0604020202020204" pitchFamily="34" charset="0"/>
              <a:buChar char="•"/>
            </a:pPr>
            <a:r>
              <a:rPr lang="en-US" dirty="0" err="1"/>
              <a:t>asyncio.gather</a:t>
            </a:r>
            <a:r>
              <a:rPr lang="en-US" dirty="0"/>
              <a:t>(): This function takes in multiple </a:t>
            </a:r>
            <a:r>
              <a:rPr lang="en-US" dirty="0" err="1"/>
              <a:t>awaitable</a:t>
            </a:r>
            <a:r>
              <a:rPr lang="en-US" dirty="0"/>
              <a:t> objects (in this case, the tasks list) and schedules them to run concurrently in the event loop. It returns a future that represents the collective result of all the </a:t>
            </a:r>
            <a:r>
              <a:rPr lang="en-US" dirty="0" err="1"/>
              <a:t>awaitable</a:t>
            </a:r>
            <a:r>
              <a:rPr lang="en-US" dirty="0"/>
              <a:t> objects.</a:t>
            </a:r>
          </a:p>
          <a:p>
            <a:pPr>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15374559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9D75CD-0C60-D5EC-9E6B-AE2CADE6FEEF}"/>
              </a:ext>
            </a:extLst>
          </p:cNvPr>
          <p:cNvSpPr>
            <a:spLocks noGrp="1"/>
          </p:cNvSpPr>
          <p:nvPr>
            <p:ph idx="1"/>
          </p:nvPr>
        </p:nvSpPr>
        <p:spPr>
          <a:xfrm>
            <a:off x="996136" y="195943"/>
            <a:ext cx="9720073" cy="6113417"/>
          </a:xfrm>
        </p:spPr>
        <p:txBody>
          <a:bodyPr/>
          <a:lstStyle/>
          <a:p>
            <a:r>
              <a:rPr lang="en-IN" b="1" dirty="0"/>
              <a:t>Some lines to comment on…</a:t>
            </a:r>
          </a:p>
          <a:p>
            <a:pPr>
              <a:buFont typeface="Arial" panose="020B0604020202020204" pitchFamily="34" charset="0"/>
              <a:buChar char="•"/>
            </a:pPr>
            <a:r>
              <a:rPr lang="en-IN" dirty="0"/>
              <a:t>In the line </a:t>
            </a:r>
            <a:r>
              <a:rPr lang="en-IN" dirty="0" err="1"/>
              <a:t>url</a:t>
            </a:r>
            <a:r>
              <a:rPr lang="en-IN" dirty="0"/>
              <a:t>=f”….” we are using Formatted string ,so that we can use the website we want of necessary number.</a:t>
            </a:r>
          </a:p>
          <a:p>
            <a:pPr>
              <a:buFont typeface="Arial" panose="020B0604020202020204" pitchFamily="34" charset="0"/>
              <a:buChar char="•"/>
            </a:pPr>
            <a:r>
              <a:rPr lang="en-US" dirty="0"/>
              <a:t>The line async with </a:t>
            </a:r>
            <a:r>
              <a:rPr lang="en-US" dirty="0" err="1"/>
              <a:t>aiohttp.ClientSession</a:t>
            </a:r>
            <a:r>
              <a:rPr lang="en-US" dirty="0"/>
              <a:t>() as session: is using an asynchronous context manager to create a </a:t>
            </a:r>
            <a:r>
              <a:rPr lang="en-US" dirty="0" err="1"/>
              <a:t>ClientSession</a:t>
            </a:r>
            <a:r>
              <a:rPr lang="en-US" dirty="0"/>
              <a:t> object from the </a:t>
            </a:r>
            <a:r>
              <a:rPr lang="en-US" dirty="0" err="1"/>
              <a:t>aiohttp</a:t>
            </a:r>
            <a:r>
              <a:rPr lang="en-US" dirty="0"/>
              <a:t> library. </a:t>
            </a:r>
          </a:p>
          <a:p>
            <a:pPr>
              <a:buFont typeface="Arial" panose="020B0604020202020204" pitchFamily="34" charset="0"/>
              <a:buChar char="•"/>
            </a:pPr>
            <a:r>
              <a:rPr lang="en-US" dirty="0"/>
              <a:t>The async with statement is used to define an asynchronous context. It ensures that any resources acquired within the context are properly managed and cleaned up when they are no longer needed. It is similar to the with statement used for synchronous context management but designed for use with asynchronous code.</a:t>
            </a:r>
          </a:p>
          <a:p>
            <a:pPr>
              <a:buFont typeface="Arial" panose="020B0604020202020204" pitchFamily="34" charset="0"/>
              <a:buChar char="•"/>
            </a:pPr>
            <a:r>
              <a:rPr lang="en-US" dirty="0" err="1"/>
              <a:t>aiohttp.ClientSession</a:t>
            </a:r>
            <a:r>
              <a:rPr lang="en-US" dirty="0"/>
              <a:t> is a class provided by the </a:t>
            </a:r>
            <a:r>
              <a:rPr lang="en-US" dirty="0" err="1"/>
              <a:t>aiohttp</a:t>
            </a:r>
            <a:r>
              <a:rPr lang="en-US" dirty="0"/>
              <a:t> library that represents a connection session for making HTTP requests. It manages the underlying TCP connection and provides methods for making requests such as GET, POST, etc. Creating an instance of </a:t>
            </a:r>
            <a:r>
              <a:rPr lang="en-US" dirty="0" err="1"/>
              <a:t>ClientSession</a:t>
            </a:r>
            <a:r>
              <a:rPr lang="en-US" dirty="0"/>
              <a:t> allows you to reuse the same connection for multiple requests, which can improve efficiency.</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IN" dirty="0"/>
          </a:p>
          <a:p>
            <a:pPr>
              <a:buFont typeface="Arial" panose="020B0604020202020204" pitchFamily="34" charset="0"/>
              <a:buChar char="•"/>
            </a:pPr>
            <a:endParaRPr lang="en-IN" dirty="0"/>
          </a:p>
          <a:p>
            <a:endParaRPr lang="en-IN" b="1" dirty="0"/>
          </a:p>
        </p:txBody>
      </p:sp>
    </p:spTree>
    <p:extLst>
      <p:ext uri="{BB962C8B-B14F-4D97-AF65-F5344CB8AC3E}">
        <p14:creationId xmlns:p14="http://schemas.microsoft.com/office/powerpoint/2010/main" val="37028046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6671987-0C80-4D1F-C1B1-3A6783398980}"/>
              </a:ext>
            </a:extLst>
          </p:cNvPr>
          <p:cNvSpPr>
            <a:spLocks noGrp="1"/>
          </p:cNvSpPr>
          <p:nvPr>
            <p:ph idx="1"/>
          </p:nvPr>
        </p:nvSpPr>
        <p:spPr>
          <a:xfrm>
            <a:off x="1023938" y="327025"/>
            <a:ext cx="9720262" cy="5981700"/>
          </a:xfrm>
        </p:spPr>
        <p:txBody>
          <a:bodyPr/>
          <a:lstStyle/>
          <a:p>
            <a:pPr>
              <a:buFont typeface="Arial" panose="020B0604020202020204" pitchFamily="34" charset="0"/>
              <a:buChar char="•"/>
            </a:pPr>
            <a:r>
              <a:rPr lang="en-US" dirty="0"/>
              <a:t>as session: The as session part of the line assigns the created </a:t>
            </a:r>
            <a:r>
              <a:rPr lang="en-US" dirty="0" err="1"/>
              <a:t>ClientSession</a:t>
            </a:r>
            <a:r>
              <a:rPr lang="en-US" dirty="0"/>
              <a:t> object to the variable name session. This allows you to reference and use the session object within the context.  By using async with </a:t>
            </a:r>
            <a:r>
              <a:rPr lang="en-US" dirty="0" err="1"/>
              <a:t>aiohttp.ClientSession</a:t>
            </a:r>
            <a:r>
              <a:rPr lang="en-US" dirty="0"/>
              <a:t>() as session:, you create a </a:t>
            </a:r>
            <a:r>
              <a:rPr lang="en-US" dirty="0" err="1"/>
              <a:t>ClientSession</a:t>
            </a:r>
            <a:r>
              <a:rPr lang="en-US" dirty="0"/>
              <a:t> object named session within an asynchronous context. The context manager ensures that the session is properly handled, including closing the underlying connection, when you are done with it. This allows you to make HTTP requests using the session object in an efficient and managed manner.</a:t>
            </a:r>
          </a:p>
          <a:p>
            <a:pPr>
              <a:buFont typeface="Arial" panose="020B0604020202020204" pitchFamily="34" charset="0"/>
              <a:buChar char="•"/>
            </a:pPr>
            <a:r>
              <a:rPr lang="en-US" dirty="0"/>
              <a:t>The async with </a:t>
            </a:r>
            <a:r>
              <a:rPr lang="en-US" dirty="0" err="1"/>
              <a:t>session.get</a:t>
            </a:r>
            <a:r>
              <a:rPr lang="en-US" dirty="0"/>
              <a:t>(</a:t>
            </a:r>
            <a:r>
              <a:rPr lang="en-US" dirty="0" err="1"/>
              <a:t>url</a:t>
            </a:r>
            <a:r>
              <a:rPr lang="en-US" dirty="0"/>
              <a:t>) as response line is used to make an asynchronous GET request to the specified </a:t>
            </a:r>
            <a:r>
              <a:rPr lang="en-US" dirty="0" err="1"/>
              <a:t>url</a:t>
            </a:r>
            <a:r>
              <a:rPr lang="en-US" dirty="0"/>
              <a:t> using the client session </a:t>
            </a:r>
            <a:r>
              <a:rPr lang="en-US" dirty="0" err="1"/>
              <a:t>session</a:t>
            </a:r>
            <a:r>
              <a:rPr lang="en-US" dirty="0"/>
              <a:t>. It captures the response from the request and assigns it to the response variable within the scope of the async with block. The async with block ensures that the acquired resources, such as the connection and response, are properly managed and closed when they are no longer needed, regardless of whether an exception occurs or not.</a:t>
            </a:r>
          </a:p>
          <a:p>
            <a:pPr>
              <a:buFont typeface="Arial" panose="020B0604020202020204" pitchFamily="34" charset="0"/>
              <a:buChar char="•"/>
            </a:pPr>
            <a:r>
              <a:rPr lang="en-US" dirty="0"/>
              <a:t>The line data = await </a:t>
            </a:r>
            <a:r>
              <a:rPr lang="en-US" dirty="0" err="1"/>
              <a:t>response.json</a:t>
            </a:r>
            <a:r>
              <a:rPr lang="en-US" dirty="0"/>
              <a:t>() is used to asynchronously retrieve the response body as JSON data from the HTTP response object response. The await keyword is used to pause the execution of the coroutine until the JSON data is available. Once the JSON data is obtained, it is assigned to the variable data.</a:t>
            </a:r>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7021540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1413679-7792-7BC6-616D-08B8222D1A98}"/>
              </a:ext>
            </a:extLst>
          </p:cNvPr>
          <p:cNvSpPr>
            <a:spLocks noGrp="1"/>
          </p:cNvSpPr>
          <p:nvPr>
            <p:ph idx="1"/>
          </p:nvPr>
        </p:nvSpPr>
        <p:spPr>
          <a:xfrm>
            <a:off x="1024128" y="251927"/>
            <a:ext cx="9720073" cy="6057433"/>
          </a:xfrm>
        </p:spPr>
        <p:txBody>
          <a:bodyPr>
            <a:normAutofit lnSpcReduction="10000"/>
          </a:bodyPr>
          <a:lstStyle/>
          <a:p>
            <a:pPr>
              <a:buFont typeface="Arial" panose="020B0604020202020204" pitchFamily="34" charset="0"/>
              <a:buChar char="•"/>
            </a:pPr>
            <a:r>
              <a:rPr lang="en-US" dirty="0"/>
              <a:t>The </a:t>
            </a:r>
            <a:r>
              <a:rPr lang="en-US" dirty="0" err="1"/>
              <a:t>response.json</a:t>
            </a:r>
            <a:r>
              <a:rPr lang="en-US" dirty="0"/>
              <a:t>() method is an asynchronous method provided by the </a:t>
            </a:r>
            <a:r>
              <a:rPr lang="en-US" dirty="0" err="1"/>
              <a:t>aiohttp</a:t>
            </a:r>
            <a:r>
              <a:rPr lang="en-US" dirty="0"/>
              <a:t> library, and it parses the response body as JSON data. By using await, we can await the completion of this asynchronous operation and obtain the JSON data to further process or use in our program.</a:t>
            </a:r>
          </a:p>
          <a:p>
            <a:pPr>
              <a:buFont typeface="Arial" panose="020B0604020202020204" pitchFamily="34" charset="0"/>
              <a:buChar char="•"/>
            </a:pPr>
            <a:r>
              <a:rPr lang="en-US" dirty="0"/>
              <a:t>The line task = </a:t>
            </a:r>
            <a:r>
              <a:rPr lang="en-US" dirty="0" err="1"/>
              <a:t>asyncio.create_task</a:t>
            </a:r>
            <a:r>
              <a:rPr lang="en-US" dirty="0"/>
              <a:t>(</a:t>
            </a:r>
            <a:r>
              <a:rPr lang="en-US" dirty="0" err="1"/>
              <a:t>download_page</a:t>
            </a:r>
            <a:r>
              <a:rPr lang="en-US" dirty="0"/>
              <a:t>(</a:t>
            </a:r>
            <a:r>
              <a:rPr lang="en-US" dirty="0" err="1"/>
              <a:t>comic_id</a:t>
            </a:r>
            <a:r>
              <a:rPr lang="en-US" dirty="0"/>
              <a:t>)) creates a task using the </a:t>
            </a:r>
            <a:r>
              <a:rPr lang="en-US" dirty="0" err="1"/>
              <a:t>asyncio.create_task</a:t>
            </a:r>
            <a:r>
              <a:rPr lang="en-US" dirty="0"/>
              <a:t>() </a:t>
            </a:r>
            <a:r>
              <a:rPr lang="en-US" dirty="0" err="1"/>
              <a:t>function.In</a:t>
            </a:r>
            <a:r>
              <a:rPr lang="en-US" dirty="0"/>
              <a:t> this case, the task is created to execute the </a:t>
            </a:r>
            <a:r>
              <a:rPr lang="en-US" dirty="0" err="1"/>
              <a:t>download_page</a:t>
            </a:r>
            <a:r>
              <a:rPr lang="en-US" dirty="0"/>
              <a:t>(</a:t>
            </a:r>
            <a:r>
              <a:rPr lang="en-US" dirty="0" err="1"/>
              <a:t>comic_id</a:t>
            </a:r>
            <a:r>
              <a:rPr lang="en-US" dirty="0"/>
              <a:t>) coroutine function. The </a:t>
            </a:r>
            <a:r>
              <a:rPr lang="en-US" dirty="0" err="1"/>
              <a:t>download_page</a:t>
            </a:r>
            <a:r>
              <a:rPr lang="en-US" dirty="0"/>
              <a:t>() function is passed the value of </a:t>
            </a:r>
            <a:r>
              <a:rPr lang="en-US" dirty="0" err="1"/>
              <a:t>comic_id</a:t>
            </a:r>
            <a:r>
              <a:rPr lang="en-US" dirty="0"/>
              <a:t>, which represents an element from the </a:t>
            </a:r>
            <a:r>
              <a:rPr lang="en-US" dirty="0" err="1"/>
              <a:t>arr</a:t>
            </a:r>
            <a:r>
              <a:rPr lang="en-US" dirty="0"/>
              <a:t> </a:t>
            </a:r>
            <a:r>
              <a:rPr lang="en-US" dirty="0" err="1"/>
              <a:t>list.Creating</a:t>
            </a:r>
            <a:r>
              <a:rPr lang="en-US" dirty="0"/>
              <a:t> a task allows us to run the </a:t>
            </a:r>
            <a:r>
              <a:rPr lang="en-US" dirty="0" err="1"/>
              <a:t>download_page</a:t>
            </a:r>
            <a:r>
              <a:rPr lang="en-US" dirty="0"/>
              <a:t>() coroutine concurrently with other tasks. The </a:t>
            </a:r>
            <a:r>
              <a:rPr lang="en-US" dirty="0" err="1"/>
              <a:t>create_task</a:t>
            </a:r>
            <a:r>
              <a:rPr lang="en-US" dirty="0"/>
              <a:t>() function schedules the execution of the coroutine in the event loop and returns a task object representing that execution. This task can then be awaited or managed </a:t>
            </a:r>
            <a:r>
              <a:rPr lang="en-US" dirty="0" err="1"/>
              <a:t>independently.By</a:t>
            </a:r>
            <a:r>
              <a:rPr lang="en-US" dirty="0"/>
              <a:t> creating a task, we enable concurrent execution of multiple coroutines, allowing them to progress concurrently and potentially improve the overall efficiency of the program.</a:t>
            </a:r>
          </a:p>
          <a:p>
            <a:pPr>
              <a:buFont typeface="Arial" panose="020B0604020202020204" pitchFamily="34" charset="0"/>
              <a:buChar char="•"/>
            </a:pPr>
            <a:r>
              <a:rPr lang="en-US" dirty="0" err="1"/>
              <a:t>asyncio.gather</a:t>
            </a:r>
            <a:r>
              <a:rPr lang="en-US" dirty="0"/>
              <a:t>(): This function takes in multiple </a:t>
            </a:r>
            <a:r>
              <a:rPr lang="en-US" dirty="0" err="1"/>
              <a:t>awaitable</a:t>
            </a:r>
            <a:r>
              <a:rPr lang="en-US" dirty="0"/>
              <a:t> objects (in this case, the tasks list) and schedules them to run concurrently in the event loop. It returns a future that represents the collective result of all the </a:t>
            </a:r>
            <a:r>
              <a:rPr lang="en-US" dirty="0" err="1"/>
              <a:t>awaitable</a:t>
            </a:r>
            <a:r>
              <a:rPr lang="en-US" dirty="0"/>
              <a:t> objects.</a:t>
            </a:r>
          </a:p>
          <a:p>
            <a:pPr>
              <a:buFont typeface="Arial" panose="020B0604020202020204" pitchFamily="34" charset="0"/>
              <a:buChar char="•"/>
            </a:pPr>
            <a:r>
              <a:rPr lang="en-US" dirty="0"/>
              <a:t>The reason why we used the </a:t>
            </a:r>
            <a:r>
              <a:rPr lang="en-US" dirty="0" err="1"/>
              <a:t>sanitsed</a:t>
            </a:r>
            <a:r>
              <a:rPr lang="en-US" dirty="0"/>
              <a:t> function as we have to ensure that we don’t have characters like ? Which were creating a problem</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3212083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F833-51E5-248A-5494-0F36E80A2B80}"/>
              </a:ext>
            </a:extLst>
          </p:cNvPr>
          <p:cNvSpPr>
            <a:spLocks noGrp="1"/>
          </p:cNvSpPr>
          <p:nvPr>
            <p:ph idx="1"/>
          </p:nvPr>
        </p:nvSpPr>
        <p:spPr>
          <a:xfrm>
            <a:off x="1489881" y="1973423"/>
            <a:ext cx="9720073" cy="3970177"/>
          </a:xfrm>
        </p:spPr>
        <p:txBody>
          <a:bodyPr/>
          <a:lstStyle/>
          <a:p>
            <a:r>
              <a:rPr lang="en-IN" dirty="0"/>
              <a:t>The difference in time of this and synchronous programming</a:t>
            </a:r>
          </a:p>
          <a:p>
            <a:r>
              <a:rPr lang="en-IN" dirty="0"/>
              <a:t>For asynchronous programming time required is 1.34718656539917 seconds</a:t>
            </a:r>
          </a:p>
          <a:p>
            <a:r>
              <a:rPr lang="en-IN" dirty="0"/>
              <a:t>For synchronous programming  it varies around 42 seconds to 55 seconds </a:t>
            </a:r>
          </a:p>
          <a:p>
            <a:r>
              <a:rPr lang="en-IN" dirty="0"/>
              <a:t>In general it comes around 45 seconds.</a:t>
            </a:r>
          </a:p>
          <a:p>
            <a:r>
              <a:rPr lang="en-IN" dirty="0"/>
              <a:t>This just shows how fast the execution be if we </a:t>
            </a:r>
            <a:r>
              <a:rPr lang="en-IN" dirty="0" err="1"/>
              <a:t>paralellise</a:t>
            </a:r>
            <a:r>
              <a:rPr lang="en-IN" dirty="0"/>
              <a:t> the code</a:t>
            </a:r>
          </a:p>
          <a:p>
            <a:endParaRPr lang="en-IN" dirty="0"/>
          </a:p>
        </p:txBody>
      </p:sp>
    </p:spTree>
    <p:extLst>
      <p:ext uri="{BB962C8B-B14F-4D97-AF65-F5344CB8AC3E}">
        <p14:creationId xmlns:p14="http://schemas.microsoft.com/office/powerpoint/2010/main" val="22403149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D60F-60DA-359F-236C-A92E8A1A345A}"/>
              </a:ext>
            </a:extLst>
          </p:cNvPr>
          <p:cNvSpPr>
            <a:spLocks noGrp="1"/>
          </p:cNvSpPr>
          <p:nvPr>
            <p:ph type="title"/>
          </p:nvPr>
        </p:nvSpPr>
        <p:spPr>
          <a:xfrm>
            <a:off x="1235964" y="2553975"/>
            <a:ext cx="9720072" cy="1499616"/>
          </a:xfrm>
        </p:spPr>
        <p:txBody>
          <a:bodyPr/>
          <a:lstStyle/>
          <a:p>
            <a:pPr algn="ctr"/>
            <a:r>
              <a:rPr lang="en-IN" dirty="0"/>
              <a:t>The end</a:t>
            </a:r>
          </a:p>
        </p:txBody>
      </p:sp>
    </p:spTree>
    <p:extLst>
      <p:ext uri="{BB962C8B-B14F-4D97-AF65-F5344CB8AC3E}">
        <p14:creationId xmlns:p14="http://schemas.microsoft.com/office/powerpoint/2010/main" val="37358915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4BBD-49AC-F68E-D41C-DE9F88C79C41}"/>
              </a:ext>
            </a:extLst>
          </p:cNvPr>
          <p:cNvSpPr>
            <a:spLocks noGrp="1"/>
          </p:cNvSpPr>
          <p:nvPr>
            <p:ph type="title"/>
          </p:nvPr>
        </p:nvSpPr>
        <p:spPr/>
        <p:txBody>
          <a:bodyPr/>
          <a:lstStyle/>
          <a:p>
            <a:r>
              <a:rPr lang="en-IN" dirty="0"/>
              <a:t>Synchronous vs asynchronous vs parallel programming</a:t>
            </a:r>
          </a:p>
        </p:txBody>
      </p:sp>
      <p:sp>
        <p:nvSpPr>
          <p:cNvPr id="3" name="Content Placeholder 2">
            <a:extLst>
              <a:ext uri="{FF2B5EF4-FFF2-40B4-BE49-F238E27FC236}">
                <a16:creationId xmlns:a16="http://schemas.microsoft.com/office/drawing/2014/main" id="{3C3EEA06-2222-E7A2-EFC9-93AE5D346BA7}"/>
              </a:ext>
            </a:extLst>
          </p:cNvPr>
          <p:cNvSpPr>
            <a:spLocks noGrp="1"/>
          </p:cNvSpPr>
          <p:nvPr>
            <p:ph idx="1"/>
          </p:nvPr>
        </p:nvSpPr>
        <p:spPr>
          <a:xfrm>
            <a:off x="1024128" y="1962150"/>
            <a:ext cx="9720073" cy="4347210"/>
          </a:xfrm>
        </p:spPr>
        <p:txBody>
          <a:bodyPr/>
          <a:lstStyle/>
          <a:p>
            <a:r>
              <a:rPr lang="en-IN" dirty="0"/>
              <a:t>Consider an example u ordered 2 dishes </a:t>
            </a:r>
          </a:p>
          <a:p>
            <a:r>
              <a:rPr lang="en-IN" dirty="0"/>
              <a:t>Let the dish 1 requires 6 minutes of which its divided into 3 minutes +2 minutes + 1 minutes.(where 3 minutes is the initial making process and next 2 minutes is waiting time and last 1 minute is for final touch)</a:t>
            </a:r>
          </a:p>
          <a:p>
            <a:r>
              <a:rPr lang="en-IN" dirty="0"/>
              <a:t>For dish 2 we require 2 minutes .Consider the following 3 ways of serving the customer</a:t>
            </a:r>
          </a:p>
          <a:p>
            <a:pPr marL="457200" indent="-457200">
              <a:buFont typeface="+mj-lt"/>
              <a:buAutoNum type="arabicPeriod"/>
            </a:pPr>
            <a:r>
              <a:rPr lang="en-IN" dirty="0"/>
              <a:t>Make dish 1 in 6 minutes then dish 2 in 2 minutes ,total time = 8 minutes</a:t>
            </a:r>
          </a:p>
          <a:p>
            <a:pPr marL="457200" indent="-457200">
              <a:buFont typeface="+mj-lt"/>
              <a:buAutoNum type="arabicPeriod"/>
            </a:pPr>
            <a:r>
              <a:rPr lang="en-IN" dirty="0"/>
              <a:t>Make dish 1 in for 1</a:t>
            </a:r>
            <a:r>
              <a:rPr lang="en-IN" baseline="30000" dirty="0"/>
              <a:t>st</a:t>
            </a:r>
            <a:r>
              <a:rPr lang="en-IN" dirty="0"/>
              <a:t> 3 minutes then shift to dish 2 and then move back to task 1total time required is 6 minutes</a:t>
            </a:r>
          </a:p>
          <a:p>
            <a:pPr marL="457200" indent="-457200">
              <a:buFont typeface="+mj-lt"/>
              <a:buAutoNum type="arabicPeriod"/>
            </a:pPr>
            <a:r>
              <a:rPr lang="en-IN" dirty="0"/>
              <a:t>Ask 2 juniors to make the 2 dishes starting at the same time, so time required = 6 minutes</a:t>
            </a:r>
          </a:p>
        </p:txBody>
      </p:sp>
    </p:spTree>
    <p:extLst>
      <p:ext uri="{BB962C8B-B14F-4D97-AF65-F5344CB8AC3E}">
        <p14:creationId xmlns:p14="http://schemas.microsoft.com/office/powerpoint/2010/main" val="36854880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B25AF-6B93-F206-D8DF-51ECFC41882D}"/>
              </a:ext>
            </a:extLst>
          </p:cNvPr>
          <p:cNvSpPr>
            <a:spLocks noGrp="1"/>
          </p:cNvSpPr>
          <p:nvPr>
            <p:ph idx="1"/>
          </p:nvPr>
        </p:nvSpPr>
        <p:spPr>
          <a:xfrm>
            <a:off x="1024128" y="638175"/>
            <a:ext cx="10070796" cy="5949825"/>
          </a:xfrm>
        </p:spPr>
        <p:txBody>
          <a:bodyPr/>
          <a:lstStyle/>
          <a:p>
            <a:pPr marL="457200" indent="-457200">
              <a:buFont typeface="+mj-lt"/>
              <a:buAutoNum type="arabicPeriod"/>
            </a:pPr>
            <a:r>
              <a:rPr lang="en-IN" dirty="0"/>
              <a:t>The first type of execution is called synchronous programming </a:t>
            </a:r>
          </a:p>
          <a:p>
            <a:pPr marL="457200" indent="-457200">
              <a:buFont typeface="+mj-lt"/>
              <a:buAutoNum type="arabicPeriod"/>
            </a:pPr>
            <a:r>
              <a:rPr lang="en-IN" dirty="0"/>
              <a:t>The 2</a:t>
            </a:r>
            <a:r>
              <a:rPr lang="en-IN" baseline="30000" dirty="0"/>
              <a:t>nd</a:t>
            </a:r>
            <a:r>
              <a:rPr lang="en-IN" dirty="0"/>
              <a:t> type is asynchronous programming </a:t>
            </a:r>
          </a:p>
          <a:p>
            <a:pPr marL="457200" indent="-457200">
              <a:buFont typeface="+mj-lt"/>
              <a:buAutoNum type="arabicPeriod"/>
            </a:pPr>
            <a:r>
              <a:rPr lang="en-IN" dirty="0"/>
              <a:t>The 3</a:t>
            </a:r>
            <a:r>
              <a:rPr lang="en-IN" baseline="30000" dirty="0"/>
              <a:t>rd</a:t>
            </a:r>
            <a:r>
              <a:rPr lang="en-IN" dirty="0"/>
              <a:t> type is parallel programming</a:t>
            </a:r>
          </a:p>
        </p:txBody>
      </p:sp>
      <p:pic>
        <p:nvPicPr>
          <p:cNvPr id="1026" name="Picture 2" descr="Introduction to Synchronous and Asynchronous Processing - Koyeb">
            <a:extLst>
              <a:ext uri="{FF2B5EF4-FFF2-40B4-BE49-F238E27FC236}">
                <a16:creationId xmlns:a16="http://schemas.microsoft.com/office/drawing/2014/main" id="{C8887BA0-D2AF-39E0-D1CC-EFACF32B4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762" y="2900363"/>
            <a:ext cx="4798535" cy="285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338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3965-3946-635D-96D5-1D08724AAA27}"/>
              </a:ext>
            </a:extLst>
          </p:cNvPr>
          <p:cNvSpPr>
            <a:spLocks noGrp="1"/>
          </p:cNvSpPr>
          <p:nvPr>
            <p:ph type="title"/>
          </p:nvPr>
        </p:nvSpPr>
        <p:spPr/>
        <p:txBody>
          <a:bodyPr/>
          <a:lstStyle/>
          <a:p>
            <a:r>
              <a:rPr lang="en-IN" dirty="0"/>
              <a:t>Synchronous programming</a:t>
            </a:r>
          </a:p>
        </p:txBody>
      </p:sp>
      <p:sp>
        <p:nvSpPr>
          <p:cNvPr id="3" name="Content Placeholder 2">
            <a:extLst>
              <a:ext uri="{FF2B5EF4-FFF2-40B4-BE49-F238E27FC236}">
                <a16:creationId xmlns:a16="http://schemas.microsoft.com/office/drawing/2014/main" id="{20CD44C2-A1C3-DCAD-B281-86EC2A4A5971}"/>
              </a:ext>
            </a:extLst>
          </p:cNvPr>
          <p:cNvSpPr>
            <a:spLocks noGrp="1"/>
          </p:cNvSpPr>
          <p:nvPr>
            <p:ph idx="1"/>
          </p:nvPr>
        </p:nvSpPr>
        <p:spPr/>
        <p:txBody>
          <a:bodyPr/>
          <a:lstStyle/>
          <a:p>
            <a:r>
              <a:rPr lang="en-US" dirty="0"/>
              <a:t>Definition: Synchronous programming executes tasks sequentially, one after another. Each task must complete before the next one starts.</a:t>
            </a:r>
          </a:p>
          <a:p>
            <a:r>
              <a:rPr lang="en-US" dirty="0"/>
              <a:t>Examples:</a:t>
            </a:r>
          </a:p>
          <a:p>
            <a:r>
              <a:rPr lang="en-US" dirty="0"/>
              <a:t>Writing a script that reads a file line by line and processes each line before moving to the next one.</a:t>
            </a:r>
          </a:p>
          <a:p>
            <a:r>
              <a:rPr lang="en-US" dirty="0"/>
              <a:t>Calling a function and waiting for its return value before executing the next line of code.</a:t>
            </a:r>
            <a:endParaRPr lang="en-IN" dirty="0"/>
          </a:p>
        </p:txBody>
      </p:sp>
    </p:spTree>
    <p:extLst>
      <p:ext uri="{BB962C8B-B14F-4D97-AF65-F5344CB8AC3E}">
        <p14:creationId xmlns:p14="http://schemas.microsoft.com/office/powerpoint/2010/main" val="24058453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C809-65F5-3236-4229-7187FF1568EE}"/>
              </a:ext>
            </a:extLst>
          </p:cNvPr>
          <p:cNvSpPr>
            <a:spLocks noGrp="1"/>
          </p:cNvSpPr>
          <p:nvPr>
            <p:ph type="title"/>
          </p:nvPr>
        </p:nvSpPr>
        <p:spPr/>
        <p:txBody>
          <a:bodyPr/>
          <a:lstStyle/>
          <a:p>
            <a:r>
              <a:rPr lang="en-IN" dirty="0"/>
              <a:t>Asynchronous programming</a:t>
            </a:r>
          </a:p>
        </p:txBody>
      </p:sp>
      <p:sp>
        <p:nvSpPr>
          <p:cNvPr id="3" name="Content Placeholder 2">
            <a:extLst>
              <a:ext uri="{FF2B5EF4-FFF2-40B4-BE49-F238E27FC236}">
                <a16:creationId xmlns:a16="http://schemas.microsoft.com/office/drawing/2014/main" id="{B7AA354F-4376-2BD6-119A-DA4A362B024A}"/>
              </a:ext>
            </a:extLst>
          </p:cNvPr>
          <p:cNvSpPr>
            <a:spLocks noGrp="1"/>
          </p:cNvSpPr>
          <p:nvPr>
            <p:ph idx="1"/>
          </p:nvPr>
        </p:nvSpPr>
        <p:spPr/>
        <p:txBody>
          <a:bodyPr/>
          <a:lstStyle/>
          <a:p>
            <a:r>
              <a:rPr lang="en-US" dirty="0"/>
              <a:t>Definition: Asynchronous programming allows tasks to run concurrently and independently. Tasks can start, pause, and resume without blocking the execution of other tasks.</a:t>
            </a:r>
          </a:p>
          <a:p>
            <a:r>
              <a:rPr lang="en-US" dirty="0"/>
              <a:t>Examples:</a:t>
            </a:r>
          </a:p>
          <a:p>
            <a:r>
              <a:rPr lang="en-US" dirty="0"/>
              <a:t>Making multiple HTTP requests to different endpoints and processing the responses as they arrive, without waiting for each request to complete.</a:t>
            </a:r>
          </a:p>
          <a:p>
            <a:r>
              <a:rPr lang="en-US" dirty="0"/>
              <a:t>Using callbacks or promises to handle events and execute code when specific actions occur, such as user interactions or data availability.</a:t>
            </a:r>
            <a:endParaRPr lang="en-IN" dirty="0"/>
          </a:p>
        </p:txBody>
      </p:sp>
    </p:spTree>
    <p:extLst>
      <p:ext uri="{BB962C8B-B14F-4D97-AF65-F5344CB8AC3E}">
        <p14:creationId xmlns:p14="http://schemas.microsoft.com/office/powerpoint/2010/main" val="24059701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650C-57DC-3A7B-7539-F33FC61A8908}"/>
              </a:ext>
            </a:extLst>
          </p:cNvPr>
          <p:cNvSpPr>
            <a:spLocks noGrp="1"/>
          </p:cNvSpPr>
          <p:nvPr>
            <p:ph type="title"/>
          </p:nvPr>
        </p:nvSpPr>
        <p:spPr/>
        <p:txBody>
          <a:bodyPr/>
          <a:lstStyle/>
          <a:p>
            <a:r>
              <a:rPr lang="en-IN" dirty="0"/>
              <a:t>Parallel programming</a:t>
            </a:r>
          </a:p>
        </p:txBody>
      </p:sp>
      <p:sp>
        <p:nvSpPr>
          <p:cNvPr id="3" name="Content Placeholder 2">
            <a:extLst>
              <a:ext uri="{FF2B5EF4-FFF2-40B4-BE49-F238E27FC236}">
                <a16:creationId xmlns:a16="http://schemas.microsoft.com/office/drawing/2014/main" id="{21AC421F-C326-61D0-7519-2753E0AE1B21}"/>
              </a:ext>
            </a:extLst>
          </p:cNvPr>
          <p:cNvSpPr>
            <a:spLocks noGrp="1"/>
          </p:cNvSpPr>
          <p:nvPr>
            <p:ph idx="1"/>
          </p:nvPr>
        </p:nvSpPr>
        <p:spPr>
          <a:xfrm>
            <a:off x="1024128" y="1819275"/>
            <a:ext cx="9720073" cy="4490085"/>
          </a:xfrm>
        </p:spPr>
        <p:txBody>
          <a:bodyPr>
            <a:normAutofit/>
          </a:bodyPr>
          <a:lstStyle/>
          <a:p>
            <a:r>
              <a:rPr lang="en-US" dirty="0"/>
              <a:t>Parallel programming involves executing multiple tasks simultaneously across multiple processors or threads to achieve performance improvement by dividing the workload. It aims to exploit the available hardware resources efficiently to speed up the execution of compute-bound tasks. Unlike sequential or synchronous programming, parallel programming allows tasks to be executed concurrently, maximizing resource utilization.</a:t>
            </a:r>
          </a:p>
          <a:p>
            <a:r>
              <a:rPr lang="en-US" dirty="0"/>
              <a:t>Examples of parallel programming include running simulations on multiple CPU cores, processing large datasets using distributed computing frameworks like Apache Spark, and utilizing GPU parallelism for accelerating graphics rendering or machine learning computations.</a:t>
            </a:r>
          </a:p>
          <a:p>
            <a:endParaRPr lang="en-US" dirty="0"/>
          </a:p>
        </p:txBody>
      </p:sp>
    </p:spTree>
    <p:extLst>
      <p:ext uri="{BB962C8B-B14F-4D97-AF65-F5344CB8AC3E}">
        <p14:creationId xmlns:p14="http://schemas.microsoft.com/office/powerpoint/2010/main" val="18090210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7AAC94-4E7C-5456-660A-CC91E5D79457}"/>
              </a:ext>
            </a:extLst>
          </p:cNvPr>
          <p:cNvSpPr>
            <a:spLocks noGrp="1"/>
          </p:cNvSpPr>
          <p:nvPr>
            <p:ph idx="1"/>
          </p:nvPr>
        </p:nvSpPr>
        <p:spPr>
          <a:xfrm>
            <a:off x="1024128" y="428625"/>
            <a:ext cx="9720073" cy="5880735"/>
          </a:xfrm>
        </p:spPr>
        <p:txBody>
          <a:bodyPr/>
          <a:lstStyle/>
          <a:p>
            <a:r>
              <a:rPr lang="en-US" dirty="0"/>
              <a:t>Parallel programming differs from multiprocessing programming in that it focuses on breaking down a task into smaller subtasks that can be executed simultaneously. It typically involves coordinating and synchronizing these subtasks to ensure correctness and data integrity. Multiprocessing, on the other hand, involves using multiple processes to execute tasks, each with its own memory space, while parallel programming can involve threads within a single process.</a:t>
            </a:r>
          </a:p>
          <a:p>
            <a:endParaRPr lang="en-US" dirty="0"/>
          </a:p>
          <a:p>
            <a:r>
              <a:rPr lang="en-US" dirty="0"/>
              <a:t>Python's Global Interpreter Lock (GIL) is a mechanism that ensures only one thread executes Python bytecode at a time, which limits true parallelism in Python for CPU-bound tasks. However, Python can still achieve parallelism through various means, such as multiprocessing, where multiple processes can execute in parallel, or by utilizing external libraries like </a:t>
            </a:r>
            <a:r>
              <a:rPr lang="en-US" dirty="0" err="1"/>
              <a:t>asyncio</a:t>
            </a:r>
            <a:r>
              <a:rPr lang="en-US" dirty="0"/>
              <a:t> that leverage low-level optimizations and parallel execution under the hood.</a:t>
            </a:r>
            <a:endParaRPr lang="en-IN" dirty="0"/>
          </a:p>
          <a:p>
            <a:endParaRPr lang="en-IN" dirty="0"/>
          </a:p>
        </p:txBody>
      </p:sp>
    </p:spTree>
    <p:extLst>
      <p:ext uri="{BB962C8B-B14F-4D97-AF65-F5344CB8AC3E}">
        <p14:creationId xmlns:p14="http://schemas.microsoft.com/office/powerpoint/2010/main" val="38117350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rallel programming model for sequence alignment | Download Scientific  Diagram">
            <a:extLst>
              <a:ext uri="{FF2B5EF4-FFF2-40B4-BE49-F238E27FC236}">
                <a16:creationId xmlns:a16="http://schemas.microsoft.com/office/drawing/2014/main" id="{701F676F-3307-0B1A-8397-726321974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904875"/>
            <a:ext cx="8096250"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4209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932</TotalTime>
  <Words>3111</Words>
  <Application>Microsoft Office PowerPoint</Application>
  <PresentationFormat>Widescreen</PresentationFormat>
  <Paragraphs>200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Consolas</vt:lpstr>
      <vt:lpstr>Tw Cen MT</vt:lpstr>
      <vt:lpstr>Tw Cen MT Condensed</vt:lpstr>
      <vt:lpstr>Wingdings 3</vt:lpstr>
      <vt:lpstr>Integral</vt:lpstr>
      <vt:lpstr>Koss task</vt:lpstr>
      <vt:lpstr>General stuff we must know before we jump in</vt:lpstr>
      <vt:lpstr>Synchronous vs asynchronous vs parallel programming</vt:lpstr>
      <vt:lpstr>PowerPoint Presentation</vt:lpstr>
      <vt:lpstr>Synchronous programming</vt:lpstr>
      <vt:lpstr>Asynchronous programming</vt:lpstr>
      <vt:lpstr>Parallel programming</vt:lpstr>
      <vt:lpstr>PowerPoint Presentation</vt:lpstr>
      <vt:lpstr>PowerPoint Presentation</vt:lpstr>
      <vt:lpstr>Asyncio </vt:lpstr>
      <vt:lpstr>Task 1 –synchronous execution  (org. code)</vt:lpstr>
      <vt:lpstr>Parallelizing task 1 </vt:lpstr>
      <vt:lpstr>Downloading a webpage-in html and saving the file</vt:lpstr>
      <vt:lpstr>Task 2 – downloading webpage- html</vt:lpstr>
      <vt:lpstr>PowerPoint Presentation</vt:lpstr>
      <vt:lpstr>Synchronously downloading 200 json files</vt:lpstr>
      <vt:lpstr>PowerPoint Presentation</vt:lpstr>
      <vt:lpstr>Parallise the download and saving the files in a folder</vt:lpstr>
      <vt:lpstr>PowerPoint Presentation</vt:lpstr>
      <vt:lpstr>PowerPoint Presentation</vt:lpstr>
      <vt:lpstr>Exaplanation of the code</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Koss task</dc:title>
  <dc:creator>mohul.dutta1@outlook.com</dc:creator>
  <cp:lastModifiedBy>mohul.dutta1@outlook.com</cp:lastModifiedBy>
  <cp:revision>44</cp:revision>
  <dcterms:created xsi:type="dcterms:W3CDTF">2023-05-21T14:42:40Z</dcterms:created>
  <dcterms:modified xsi:type="dcterms:W3CDTF">2023-05-24T10:28:52Z</dcterms:modified>
</cp:coreProperties>
</file>