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67" r:id="rId2"/>
    <p:sldMasterId id="2147483681" r:id="rId3"/>
    <p:sldMasterId id="2147483693" r:id="rId4"/>
    <p:sldMasterId id="2147483717" r:id="rId5"/>
    <p:sldMasterId id="2147483729" r:id="rId6"/>
    <p:sldMasterId id="2147483741" r:id="rId7"/>
    <p:sldMasterId id="2147483753" r:id="rId8"/>
    <p:sldMasterId id="2147483765" r:id="rId9"/>
  </p:sldMasterIdLst>
  <p:notesMasterIdLst>
    <p:notesMasterId r:id="rId67"/>
  </p:notesMasterIdLst>
  <p:handoutMasterIdLst>
    <p:handoutMasterId r:id="rId68"/>
  </p:handoutMasterIdLst>
  <p:sldIdLst>
    <p:sldId id="270" r:id="rId10"/>
    <p:sldId id="314" r:id="rId11"/>
    <p:sldId id="271" r:id="rId12"/>
    <p:sldId id="272" r:id="rId13"/>
    <p:sldId id="315" r:id="rId14"/>
    <p:sldId id="273" r:id="rId15"/>
    <p:sldId id="274" r:id="rId16"/>
    <p:sldId id="316" r:id="rId17"/>
    <p:sldId id="275" r:id="rId18"/>
    <p:sldId id="317" r:id="rId19"/>
    <p:sldId id="276" r:id="rId20"/>
    <p:sldId id="277" r:id="rId21"/>
    <p:sldId id="278" r:id="rId22"/>
    <p:sldId id="279" r:id="rId23"/>
    <p:sldId id="280" r:id="rId24"/>
    <p:sldId id="281" r:id="rId25"/>
    <p:sldId id="282" r:id="rId26"/>
    <p:sldId id="283" r:id="rId27"/>
    <p:sldId id="284" r:id="rId28"/>
    <p:sldId id="318" r:id="rId29"/>
    <p:sldId id="285" r:id="rId30"/>
    <p:sldId id="286" r:id="rId31"/>
    <p:sldId id="319" r:id="rId32"/>
    <p:sldId id="320" r:id="rId33"/>
    <p:sldId id="321" r:id="rId34"/>
    <p:sldId id="322" r:id="rId35"/>
    <p:sldId id="287" r:id="rId36"/>
    <p:sldId id="288" r:id="rId37"/>
    <p:sldId id="289" r:id="rId38"/>
    <p:sldId id="290" r:id="rId39"/>
    <p:sldId id="291" r:id="rId40"/>
    <p:sldId id="292" r:id="rId41"/>
    <p:sldId id="293" r:id="rId42"/>
    <p:sldId id="294" r:id="rId43"/>
    <p:sldId id="296" r:id="rId44"/>
    <p:sldId id="330" r:id="rId45"/>
    <p:sldId id="324" r:id="rId46"/>
    <p:sldId id="297" r:id="rId47"/>
    <p:sldId id="326" r:id="rId48"/>
    <p:sldId id="298" r:id="rId49"/>
    <p:sldId id="325" r:id="rId50"/>
    <p:sldId id="299" r:id="rId51"/>
    <p:sldId id="300" r:id="rId52"/>
    <p:sldId id="301" r:id="rId53"/>
    <p:sldId id="302" r:id="rId54"/>
    <p:sldId id="328" r:id="rId55"/>
    <p:sldId id="303" r:id="rId56"/>
    <p:sldId id="329" r:id="rId57"/>
    <p:sldId id="304" r:id="rId58"/>
    <p:sldId id="305" r:id="rId59"/>
    <p:sldId id="306" r:id="rId60"/>
    <p:sldId id="307" r:id="rId61"/>
    <p:sldId id="308" r:id="rId62"/>
    <p:sldId id="309" r:id="rId63"/>
    <p:sldId id="310" r:id="rId64"/>
    <p:sldId id="311" r:id="rId65"/>
    <p:sldId id="313" r:id="rId66"/>
  </p:sldIdLst>
  <p:sldSz cx="9144000" cy="6858000" type="screen4x3"/>
  <p:notesSz cx="7099300" cy="10234613"/>
  <p:defaultTex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99"/>
    <a:srgbClr val="808080"/>
    <a:srgbClr val="5F5F5F"/>
    <a:srgbClr val="3399FF"/>
    <a:srgbClr val="000066"/>
    <a:srgbClr val="0033CC"/>
    <a:srgbClr val="00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7" autoAdjust="0"/>
    <p:restoredTop sz="94686" autoAdjust="0"/>
  </p:normalViewPr>
  <p:slideViewPr>
    <p:cSldViewPr>
      <p:cViewPr>
        <p:scale>
          <a:sx n="100" d="100"/>
          <a:sy n="100" d="100"/>
        </p:scale>
        <p:origin x="-534" y="4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6"/>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9B8F6142-F1D0-4637-96F7-E4664D4176A5}" type="datetime3">
              <a:rPr lang="en-US"/>
              <a:pPr/>
              <a:t>11 November 2014</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57C84157-CAC9-4329-91AD-EB3C6746FA38}" type="slidenum">
              <a:rPr lang="en-US"/>
              <a:pPr/>
              <a:t>‹#›</a:t>
            </a:fld>
            <a:endParaRPr lang="en-US"/>
          </a:p>
        </p:txBody>
      </p:sp>
    </p:spTree>
    <p:extLst>
      <p:ext uri="{BB962C8B-B14F-4D97-AF65-F5344CB8AC3E}">
        <p14:creationId xmlns:p14="http://schemas.microsoft.com/office/powerpoint/2010/main" xmlns="" val="4041643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FCF21089-5A8E-4805-BE21-6386A8343079}" type="datetime3">
              <a:rPr lang="en-US"/>
              <a:pPr/>
              <a:t>11 November 2014</a:t>
            </a:fld>
            <a:endParaRPr lang="en-US"/>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EE145C4F-ECA4-4DD7-819E-C9FECED27844}" type="slidenum">
              <a:rPr lang="en-US"/>
              <a:pPr/>
              <a:t>‹#›</a:t>
            </a:fld>
            <a:endParaRPr lang="en-US"/>
          </a:p>
        </p:txBody>
      </p:sp>
    </p:spTree>
    <p:extLst>
      <p:ext uri="{BB962C8B-B14F-4D97-AF65-F5344CB8AC3E}">
        <p14:creationId xmlns:p14="http://schemas.microsoft.com/office/powerpoint/2010/main" xmlns="" val="367777246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EACD53A-8E89-45F2-8D4A-35AFD266EB30}"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77CEACC0-B677-4A29-B1E6-BCE98563D55B}" type="slidenum">
              <a:rPr lang="en-US"/>
              <a:pPr/>
              <a:t>1</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a:buClr>
                <a:prstClr val="black"/>
              </a:buClr>
            </a:pPr>
            <a:r>
              <a:rPr lang="en-US">
                <a:solidFill>
                  <a:prstClr val="black"/>
                </a:solidFill>
              </a:rPr>
              <a:t>The University of Adelaide, School of Computer Science</a:t>
            </a:r>
          </a:p>
        </p:txBody>
      </p:sp>
      <p:sp>
        <p:nvSpPr>
          <p:cNvPr id="5" name="Rectangle 3"/>
          <p:cNvSpPr>
            <a:spLocks noGrp="1" noChangeArrowheads="1"/>
          </p:cNvSpPr>
          <p:nvPr>
            <p:ph type="dt" idx="1"/>
          </p:nvPr>
        </p:nvSpPr>
        <p:spPr>
          <a:ln/>
        </p:spPr>
        <p:txBody>
          <a:bodyPr/>
          <a:lstStyle/>
          <a:p>
            <a:pPr>
              <a:buClr>
                <a:prstClr val="black"/>
              </a:buClr>
            </a:pPr>
            <a:fld id="{07DA533B-45CB-4337-89C6-857AE8953CCB}" type="datetime3">
              <a:rPr lang="en-US">
                <a:solidFill>
                  <a:prstClr val="black"/>
                </a:solidFill>
              </a:rPr>
              <a:pPr>
                <a:buClr>
                  <a:prstClr val="black"/>
                </a:buClr>
              </a:pPr>
              <a:t>11 November 2014</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pPr>
              <a:buClr>
                <a:prstClr val="black"/>
              </a:buClr>
            </a:pPr>
            <a:r>
              <a:rPr lang="en-US">
                <a:solidFill>
                  <a:prstClr val="black"/>
                </a:solidFill>
              </a:rPr>
              <a:t>Chapter 2 — Instructions: Language of the Computer</a:t>
            </a:r>
          </a:p>
        </p:txBody>
      </p:sp>
      <p:sp>
        <p:nvSpPr>
          <p:cNvPr id="7" name="Rectangle 7"/>
          <p:cNvSpPr>
            <a:spLocks noGrp="1" noChangeArrowheads="1"/>
          </p:cNvSpPr>
          <p:nvPr>
            <p:ph type="sldNum" sz="quarter" idx="5"/>
          </p:nvPr>
        </p:nvSpPr>
        <p:spPr>
          <a:ln/>
        </p:spPr>
        <p:txBody>
          <a:bodyPr/>
          <a:lstStyle/>
          <a:p>
            <a:pPr>
              <a:buClr>
                <a:prstClr val="black"/>
              </a:buClr>
            </a:pPr>
            <a:fld id="{AD67176E-D0DA-4D40-9114-1A30A59F807E}" type="slidenum">
              <a:rPr lang="en-US">
                <a:solidFill>
                  <a:prstClr val="black"/>
                </a:solidFill>
              </a:rPr>
              <a:pPr>
                <a:buClr>
                  <a:prstClr val="black"/>
                </a:buClr>
              </a:pPr>
              <a:t>2</a:t>
            </a:fld>
            <a:endParaRPr lang="en-US">
              <a:solidFill>
                <a:prstClr val="black"/>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a:buClr>
                <a:prstClr val="black"/>
              </a:buClr>
            </a:pPr>
            <a:r>
              <a:rPr lang="en-US">
                <a:solidFill>
                  <a:prstClr val="black"/>
                </a:solidFill>
              </a:rPr>
              <a:t>The University of Adelaide, School of Computer Science</a:t>
            </a:r>
          </a:p>
        </p:txBody>
      </p:sp>
      <p:sp>
        <p:nvSpPr>
          <p:cNvPr id="5" name="Rectangle 3"/>
          <p:cNvSpPr>
            <a:spLocks noGrp="1" noChangeArrowheads="1"/>
          </p:cNvSpPr>
          <p:nvPr>
            <p:ph type="dt" idx="1"/>
          </p:nvPr>
        </p:nvSpPr>
        <p:spPr>
          <a:ln/>
        </p:spPr>
        <p:txBody>
          <a:bodyPr/>
          <a:lstStyle/>
          <a:p>
            <a:pPr>
              <a:buClr>
                <a:prstClr val="black"/>
              </a:buClr>
            </a:pPr>
            <a:fld id="{07DA533B-45CB-4337-89C6-857AE8953CCB}" type="datetime3">
              <a:rPr lang="en-US">
                <a:solidFill>
                  <a:prstClr val="black"/>
                </a:solidFill>
              </a:rPr>
              <a:pPr>
                <a:buClr>
                  <a:prstClr val="black"/>
                </a:buClr>
              </a:pPr>
              <a:t>11 November 2014</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pPr>
              <a:buClr>
                <a:prstClr val="black"/>
              </a:buClr>
            </a:pPr>
            <a:r>
              <a:rPr lang="en-US">
                <a:solidFill>
                  <a:prstClr val="black"/>
                </a:solidFill>
              </a:rPr>
              <a:t>Chapter 2 — Instructions: Language of the Computer</a:t>
            </a:r>
          </a:p>
        </p:txBody>
      </p:sp>
      <p:sp>
        <p:nvSpPr>
          <p:cNvPr id="7" name="Rectangle 7"/>
          <p:cNvSpPr>
            <a:spLocks noGrp="1" noChangeArrowheads="1"/>
          </p:cNvSpPr>
          <p:nvPr>
            <p:ph type="sldNum" sz="quarter" idx="5"/>
          </p:nvPr>
        </p:nvSpPr>
        <p:spPr>
          <a:ln/>
        </p:spPr>
        <p:txBody>
          <a:bodyPr/>
          <a:lstStyle/>
          <a:p>
            <a:pPr>
              <a:buClr>
                <a:prstClr val="black"/>
              </a:buClr>
            </a:pPr>
            <a:fld id="{AD67176E-D0DA-4D40-9114-1A30A59F807E}" type="slidenum">
              <a:rPr lang="en-US">
                <a:solidFill>
                  <a:prstClr val="black"/>
                </a:solidFill>
              </a:rPr>
              <a:pPr>
                <a:buClr>
                  <a:prstClr val="black"/>
                </a:buClr>
              </a:pPr>
              <a:t>23</a:t>
            </a:fld>
            <a:endParaRPr lang="en-US">
              <a:solidFill>
                <a:prstClr val="black"/>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a:buClr>
                <a:prstClr val="black"/>
              </a:buClr>
            </a:pPr>
            <a:r>
              <a:rPr lang="en-US">
                <a:solidFill>
                  <a:prstClr val="black"/>
                </a:solidFill>
              </a:rPr>
              <a:t>The University of Adelaide, School of Computer Science</a:t>
            </a:r>
          </a:p>
        </p:txBody>
      </p:sp>
      <p:sp>
        <p:nvSpPr>
          <p:cNvPr id="5" name="Rectangle 3"/>
          <p:cNvSpPr>
            <a:spLocks noGrp="1" noChangeArrowheads="1"/>
          </p:cNvSpPr>
          <p:nvPr>
            <p:ph type="dt" idx="1"/>
          </p:nvPr>
        </p:nvSpPr>
        <p:spPr>
          <a:ln/>
        </p:spPr>
        <p:txBody>
          <a:bodyPr/>
          <a:lstStyle/>
          <a:p>
            <a:pPr>
              <a:buClr>
                <a:prstClr val="black"/>
              </a:buClr>
            </a:pPr>
            <a:fld id="{07DA533B-45CB-4337-89C6-857AE8953CCB}" type="datetime3">
              <a:rPr lang="en-US">
                <a:solidFill>
                  <a:prstClr val="black"/>
                </a:solidFill>
              </a:rPr>
              <a:pPr>
                <a:buClr>
                  <a:prstClr val="black"/>
                </a:buClr>
              </a:pPr>
              <a:t>11 November 2014</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pPr>
              <a:buClr>
                <a:prstClr val="black"/>
              </a:buClr>
            </a:pPr>
            <a:r>
              <a:rPr lang="en-US">
                <a:solidFill>
                  <a:prstClr val="black"/>
                </a:solidFill>
              </a:rPr>
              <a:t>Chapter 2 — Instructions: Language of the Computer</a:t>
            </a:r>
          </a:p>
        </p:txBody>
      </p:sp>
      <p:sp>
        <p:nvSpPr>
          <p:cNvPr id="7" name="Rectangle 7"/>
          <p:cNvSpPr>
            <a:spLocks noGrp="1" noChangeArrowheads="1"/>
          </p:cNvSpPr>
          <p:nvPr>
            <p:ph type="sldNum" sz="quarter" idx="5"/>
          </p:nvPr>
        </p:nvSpPr>
        <p:spPr>
          <a:ln/>
        </p:spPr>
        <p:txBody>
          <a:bodyPr/>
          <a:lstStyle/>
          <a:p>
            <a:pPr>
              <a:buClr>
                <a:prstClr val="black"/>
              </a:buClr>
            </a:pPr>
            <a:fld id="{AD67176E-D0DA-4D40-9114-1A30A59F807E}" type="slidenum">
              <a:rPr lang="en-US">
                <a:solidFill>
                  <a:prstClr val="black"/>
                </a:solidFill>
              </a:rPr>
              <a:pPr>
                <a:buClr>
                  <a:prstClr val="black"/>
                </a:buClr>
              </a:pPr>
              <a:t>24</a:t>
            </a:fld>
            <a:endParaRPr lang="en-US">
              <a:solidFill>
                <a:prstClr val="black"/>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a:buClr>
                <a:prstClr val="black"/>
              </a:buClr>
            </a:pPr>
            <a:r>
              <a:rPr lang="en-US">
                <a:solidFill>
                  <a:prstClr val="black"/>
                </a:solidFill>
              </a:rPr>
              <a:t>The University of Adelaide, School of Computer Science</a:t>
            </a:r>
          </a:p>
        </p:txBody>
      </p:sp>
      <p:sp>
        <p:nvSpPr>
          <p:cNvPr id="5" name="Rectangle 3"/>
          <p:cNvSpPr>
            <a:spLocks noGrp="1" noChangeArrowheads="1"/>
          </p:cNvSpPr>
          <p:nvPr>
            <p:ph type="dt" idx="1"/>
          </p:nvPr>
        </p:nvSpPr>
        <p:spPr>
          <a:ln/>
        </p:spPr>
        <p:txBody>
          <a:bodyPr/>
          <a:lstStyle/>
          <a:p>
            <a:pPr>
              <a:buClr>
                <a:prstClr val="black"/>
              </a:buClr>
            </a:pPr>
            <a:fld id="{07DA533B-45CB-4337-89C6-857AE8953CCB}" type="datetime3">
              <a:rPr lang="en-US">
                <a:solidFill>
                  <a:prstClr val="black"/>
                </a:solidFill>
              </a:rPr>
              <a:pPr>
                <a:buClr>
                  <a:prstClr val="black"/>
                </a:buClr>
              </a:pPr>
              <a:t>11 November 2014</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pPr>
              <a:buClr>
                <a:prstClr val="black"/>
              </a:buClr>
            </a:pPr>
            <a:r>
              <a:rPr lang="en-US">
                <a:solidFill>
                  <a:prstClr val="black"/>
                </a:solidFill>
              </a:rPr>
              <a:t>Chapter 2 — Instructions: Language of the Computer</a:t>
            </a:r>
          </a:p>
        </p:txBody>
      </p:sp>
      <p:sp>
        <p:nvSpPr>
          <p:cNvPr id="7" name="Rectangle 7"/>
          <p:cNvSpPr>
            <a:spLocks noGrp="1" noChangeArrowheads="1"/>
          </p:cNvSpPr>
          <p:nvPr>
            <p:ph type="sldNum" sz="quarter" idx="5"/>
          </p:nvPr>
        </p:nvSpPr>
        <p:spPr>
          <a:ln/>
        </p:spPr>
        <p:txBody>
          <a:bodyPr/>
          <a:lstStyle/>
          <a:p>
            <a:pPr>
              <a:buClr>
                <a:prstClr val="black"/>
              </a:buClr>
            </a:pPr>
            <a:fld id="{AD67176E-D0DA-4D40-9114-1A30A59F807E}" type="slidenum">
              <a:rPr lang="en-US">
                <a:solidFill>
                  <a:prstClr val="black"/>
                </a:solidFill>
              </a:rPr>
              <a:pPr>
                <a:buClr>
                  <a:prstClr val="black"/>
                </a:buClr>
              </a:pPr>
              <a:t>25</a:t>
            </a:fld>
            <a:endParaRPr lang="en-US">
              <a:solidFill>
                <a:prstClr val="black"/>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a:buClr>
                <a:prstClr val="black"/>
              </a:buClr>
            </a:pPr>
            <a:r>
              <a:rPr lang="en-US">
                <a:solidFill>
                  <a:prstClr val="black"/>
                </a:solidFill>
              </a:rPr>
              <a:t>The University of Adelaide, School of Computer Science</a:t>
            </a:r>
          </a:p>
        </p:txBody>
      </p:sp>
      <p:sp>
        <p:nvSpPr>
          <p:cNvPr id="5" name="Rectangle 3"/>
          <p:cNvSpPr>
            <a:spLocks noGrp="1" noChangeArrowheads="1"/>
          </p:cNvSpPr>
          <p:nvPr>
            <p:ph type="dt" idx="1"/>
          </p:nvPr>
        </p:nvSpPr>
        <p:spPr>
          <a:ln/>
        </p:spPr>
        <p:txBody>
          <a:bodyPr/>
          <a:lstStyle/>
          <a:p>
            <a:pPr>
              <a:buClr>
                <a:prstClr val="black"/>
              </a:buClr>
            </a:pPr>
            <a:fld id="{07DA533B-45CB-4337-89C6-857AE8953CCB}" type="datetime3">
              <a:rPr lang="en-US">
                <a:solidFill>
                  <a:prstClr val="black"/>
                </a:solidFill>
              </a:rPr>
              <a:pPr>
                <a:buClr>
                  <a:prstClr val="black"/>
                </a:buClr>
              </a:pPr>
              <a:t>11 November 2014</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pPr>
              <a:buClr>
                <a:prstClr val="black"/>
              </a:buClr>
            </a:pPr>
            <a:r>
              <a:rPr lang="en-US">
                <a:solidFill>
                  <a:prstClr val="black"/>
                </a:solidFill>
              </a:rPr>
              <a:t>Chapter 2 — Instructions: Language of the Computer</a:t>
            </a:r>
          </a:p>
        </p:txBody>
      </p:sp>
      <p:sp>
        <p:nvSpPr>
          <p:cNvPr id="7" name="Rectangle 7"/>
          <p:cNvSpPr>
            <a:spLocks noGrp="1" noChangeArrowheads="1"/>
          </p:cNvSpPr>
          <p:nvPr>
            <p:ph type="sldNum" sz="quarter" idx="5"/>
          </p:nvPr>
        </p:nvSpPr>
        <p:spPr>
          <a:ln/>
        </p:spPr>
        <p:txBody>
          <a:bodyPr/>
          <a:lstStyle/>
          <a:p>
            <a:pPr>
              <a:buClr>
                <a:prstClr val="black"/>
              </a:buClr>
            </a:pPr>
            <a:fld id="{AD67176E-D0DA-4D40-9114-1A30A59F807E}" type="slidenum">
              <a:rPr lang="en-US">
                <a:solidFill>
                  <a:prstClr val="black"/>
                </a:solidFill>
              </a:rPr>
              <a:pPr>
                <a:buClr>
                  <a:prstClr val="black"/>
                </a:buClr>
              </a:pPr>
              <a:t>26</a:t>
            </a:fld>
            <a:endParaRPr lang="en-US">
              <a:solidFill>
                <a:prstClr val="black"/>
              </a:solidFill>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p:txBody>
          <a:bodyPr/>
          <a:lstStyle/>
          <a:p>
            <a:pPr eaLnBrk="1" hangingPunct="1"/>
            <a:endParaRPr lang="en-US" smtClean="0">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459" name="Rectangle 3"/>
          <p:cNvSpPr>
            <a:spLocks noGrp="1" noChangeArrowheads="1"/>
          </p:cNvSpPr>
          <p:nvPr>
            <p:ph type="body" idx="1"/>
          </p:nvPr>
        </p:nvSpPr>
        <p:spPr/>
        <p:txBody>
          <a:bodyPr/>
          <a:lstStyle/>
          <a:p>
            <a:pPr eaLnBrk="1" hangingPunct="1"/>
            <a:endParaRPr lang="en-US" smtClean="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11 November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descr="Hennessy_cover-v2 (Final).png"/>
          <p:cNvPicPr>
            <a:picLocks noChangeAspect="1"/>
          </p:cNvPicPr>
          <p:nvPr userDrawn="1"/>
        </p:nvPicPr>
        <p:blipFill>
          <a:blip r:embed="rId2" cstate="print"/>
          <a:stretch>
            <a:fillRect/>
          </a:stretch>
        </p:blipFill>
        <p:spPr>
          <a:xfrm>
            <a:off x="179512" y="1412776"/>
            <a:ext cx="1872208" cy="2309056"/>
          </a:xfrm>
          <a:prstGeom prst="rect">
            <a:avLst/>
          </a:prstGeom>
          <a:ln>
            <a:noFill/>
          </a:ln>
          <a:effectLst>
            <a:outerShdw blurRad="292100" dist="139700" dir="2700000" algn="tl" rotWithShape="0">
              <a:srgbClr val="333333">
                <a:alpha val="65000"/>
              </a:srgbClr>
            </a:outerShdw>
          </a:effectLst>
        </p:spPr>
      </p:pic>
      <p:sp>
        <p:nvSpPr>
          <p:cNvPr id="240647" name="Rectangle 7"/>
          <p:cNvSpPr>
            <a:spLocks noChangeArrowheads="1"/>
          </p:cNvSpPr>
          <p:nvPr userDrawn="1"/>
        </p:nvSpPr>
        <p:spPr bwMode="auto">
          <a:xfrm>
            <a:off x="0" y="0"/>
            <a:ext cx="9144000" cy="765175"/>
          </a:xfrm>
          <a:prstGeom prst="rect">
            <a:avLst/>
          </a:prstGeom>
          <a:solidFill>
            <a:srgbClr val="767D79"/>
          </a:solidFill>
          <a:ln w="9525">
            <a:noFill/>
            <a:miter lim="800000"/>
            <a:headEnd/>
            <a:tailEnd/>
          </a:ln>
          <a:effectLst/>
        </p:spPr>
        <p:txBody>
          <a:bodyPr wrap="none" anchor="ctr"/>
          <a:lstStyle/>
          <a:p>
            <a:pPr algn="ctr" eaLnBrk="0" hangingPunct="0">
              <a:spcBef>
                <a:spcPct val="0"/>
              </a:spcBef>
              <a:buClrTx/>
              <a:buSzTx/>
              <a:buFontTx/>
              <a:buNone/>
            </a:pPr>
            <a:endParaRPr lang="en-GB" sz="2400">
              <a:solidFill>
                <a:schemeClr val="bg1"/>
              </a:solidFill>
              <a:latin typeface="Arial" charset="0"/>
            </a:endParaRPr>
          </a:p>
        </p:txBody>
      </p:sp>
      <p:sp>
        <p:nvSpPr>
          <p:cNvPr id="240649" name="Rectangle 9"/>
          <p:cNvSpPr>
            <a:spLocks noChangeArrowheads="1"/>
          </p:cNvSpPr>
          <p:nvPr userDrawn="1"/>
        </p:nvSpPr>
        <p:spPr bwMode="auto">
          <a:xfrm>
            <a:off x="0" y="765175"/>
            <a:ext cx="9144000" cy="17463"/>
          </a:xfrm>
          <a:prstGeom prst="rect">
            <a:avLst/>
          </a:prstGeom>
          <a:solidFill>
            <a:srgbClr val="000000"/>
          </a:solidFill>
          <a:ln w="9525">
            <a:noFill/>
            <a:miter lim="800000"/>
            <a:headEnd/>
            <a:tailEnd/>
          </a:ln>
          <a:effectLst/>
        </p:spPr>
        <p:txBody>
          <a:bodyPr wrap="none" anchor="ctr"/>
          <a:lstStyle/>
          <a:p>
            <a:endParaRPr lang="en-US"/>
          </a:p>
        </p:txBody>
      </p:sp>
      <p:pic>
        <p:nvPicPr>
          <p:cNvPr id="240657" name="Picture 17" descr="MK_logo2"/>
          <p:cNvPicPr>
            <a:picLocks noChangeAspect="1" noChangeArrowheads="1"/>
          </p:cNvPicPr>
          <p:nvPr userDrawn="1"/>
        </p:nvPicPr>
        <p:blipFill>
          <a:blip r:embed="rId3" cstate="print"/>
          <a:srcRect/>
          <a:stretch>
            <a:fillRect/>
          </a:stretch>
        </p:blipFill>
        <p:spPr bwMode="auto">
          <a:xfrm>
            <a:off x="107950" y="50800"/>
            <a:ext cx="1228725" cy="714375"/>
          </a:xfrm>
          <a:prstGeom prst="rect">
            <a:avLst/>
          </a:prstGeom>
          <a:noFill/>
        </p:spPr>
      </p:pic>
      <p:sp>
        <p:nvSpPr>
          <p:cNvPr id="240659" name="Rectangle 19"/>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w="9525">
            <a:noFill/>
            <a:miter lim="800000"/>
            <a:headEnd/>
            <a:tailEnd/>
          </a:ln>
          <a:effectLst/>
        </p:spPr>
        <p:txBody>
          <a:bodyPr wrap="none" anchor="ctr"/>
          <a:lstStyle/>
          <a:p>
            <a:endParaRPr lang="en-US"/>
          </a:p>
        </p:txBody>
      </p:sp>
      <p:sp>
        <p:nvSpPr>
          <p:cNvPr id="240660" name="Rectangle 20"/>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a:p>
        </p:txBody>
      </p:sp>
      <p:sp>
        <p:nvSpPr>
          <p:cNvPr id="240661" name="Rectangle 21"/>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w="9525">
            <a:noFill/>
            <a:miter lim="800000"/>
            <a:headEnd/>
            <a:tailEnd/>
          </a:ln>
          <a:effectLst/>
        </p:spPr>
        <p:txBody>
          <a:bodyPr wrap="none" anchor="ctr"/>
          <a:lstStyle/>
          <a:p>
            <a:endParaRPr lang="en-US"/>
          </a:p>
        </p:txBody>
      </p:sp>
      <p:sp>
        <p:nvSpPr>
          <p:cNvPr id="240678" name="Rectangle 38"/>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endParaRPr lang="en-US"/>
          </a:p>
        </p:txBody>
      </p:sp>
      <p:sp>
        <p:nvSpPr>
          <p:cNvPr id="240679" name="Rectangle 39"/>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endParaRPr lang="en-US"/>
          </a:p>
        </p:txBody>
      </p:sp>
      <p:sp>
        <p:nvSpPr>
          <p:cNvPr id="240680" name="Rectangle 40"/>
          <p:cNvSpPr>
            <a:spLocks noGrp="1" noChangeArrowheads="1"/>
          </p:cNvSpPr>
          <p:nvPr>
            <p:ph type="ftr" sz="quarter" idx="3"/>
          </p:nvPr>
        </p:nvSpPr>
        <p:spPr/>
        <p:txBody>
          <a:bodyPr/>
          <a:lstStyle>
            <a:lvl1pPr>
              <a:defRPr/>
            </a:lvl1pPr>
          </a:lstStyle>
          <a:p>
            <a:r>
              <a:rPr lang="en-AU" dirty="0" smtClean="0"/>
              <a:t>Copyright © 2012, Elsevier Inc. All rights reserved.</a:t>
            </a:r>
            <a:endParaRPr lang="en-AU" dirty="0"/>
          </a:p>
        </p:txBody>
      </p:sp>
      <p:pic>
        <p:nvPicPr>
          <p:cNvPr id="240681" name="Picture 41" descr="MK_logo2"/>
          <p:cNvPicPr>
            <a:picLocks noChangeAspect="1" noChangeArrowheads="1"/>
          </p:cNvPicPr>
          <p:nvPr userDrawn="1"/>
        </p:nvPicPr>
        <p:blipFill>
          <a:blip r:embed="rId3" cstate="print"/>
          <a:srcRect/>
          <a:stretch>
            <a:fillRect/>
          </a:stretch>
        </p:blipFill>
        <p:spPr bwMode="auto">
          <a:xfrm>
            <a:off x="179388" y="6381750"/>
            <a:ext cx="792162" cy="460375"/>
          </a:xfrm>
          <a:prstGeom prst="rect">
            <a:avLst/>
          </a:prstGeom>
          <a:noFill/>
        </p:spPr>
      </p:pic>
      <p:sp>
        <p:nvSpPr>
          <p:cNvPr id="240682" name="Text Box 42"/>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63BBFCE6-A6C8-4251-973B-1D0917AA6A4E}" type="slidenum">
              <a:rPr lang="en-AU" sz="1200" b="1">
                <a:latin typeface="Arial" charset="0"/>
              </a:rPr>
              <a:pPr algn="r">
                <a:spcBef>
                  <a:spcPct val="0"/>
                </a:spcBef>
                <a:buClrTx/>
                <a:buSzTx/>
                <a:buFontTx/>
                <a:buNone/>
              </a:pPr>
              <a:t>‹#›</a:t>
            </a:fld>
            <a:endParaRPr lang="en-GB" sz="120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3DC28B-E9CE-4BE9-B87D-B1F9DD03F6A2}"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263556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3D99365-06F1-436F-82CE-F4265BB105EF}"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57691674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61E5B05-53C7-453D-852A-3B23B2420D88}"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72238827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6EF651F-D78A-4703-B03C-381EADD6BDF7}"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2494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4213" y="1125538"/>
            <a:ext cx="8270875" cy="5111750"/>
          </a:xfrm>
        </p:spPr>
        <p:txBody>
          <a:bodyPr/>
          <a:lstStyle/>
          <a:p>
            <a:endParaRPr lang="en-US"/>
          </a:p>
        </p:txBody>
      </p:sp>
      <p:sp>
        <p:nvSpPr>
          <p:cNvPr id="4" name="Footer Placeholder 3"/>
          <p:cNvSpPr>
            <a:spLocks noGrp="1"/>
          </p:cNvSpPr>
          <p:nvPr>
            <p:ph type="ftr" sz="quarter" idx="10"/>
          </p:nvPr>
        </p:nvSpPr>
        <p:spPr>
          <a:xfrm>
            <a:off x="1042988" y="6381750"/>
            <a:ext cx="7272337" cy="358775"/>
          </a:xfrm>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042988" y="6381750"/>
            <a:ext cx="7272337" cy="358775"/>
          </a:xfrm>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descr="Hennessy_cover-v2 (Final).png"/>
          <p:cNvPicPr>
            <a:picLocks noChangeAspect="1"/>
          </p:cNvPicPr>
          <p:nvPr userDrawn="1"/>
        </p:nvPicPr>
        <p:blipFill>
          <a:blip r:embed="rId2" cstate="print"/>
          <a:stretch>
            <a:fillRect/>
          </a:stretch>
        </p:blipFill>
        <p:spPr>
          <a:xfrm>
            <a:off x="179512" y="1412776"/>
            <a:ext cx="1872208" cy="2309056"/>
          </a:xfrm>
          <a:prstGeom prst="rect">
            <a:avLst/>
          </a:prstGeom>
          <a:ln>
            <a:noFill/>
          </a:ln>
          <a:effectLst>
            <a:outerShdw blurRad="292100" dist="139700" dir="2700000" algn="tl" rotWithShape="0">
              <a:srgbClr val="333333">
                <a:alpha val="65000"/>
              </a:srgbClr>
            </a:outerShdw>
          </a:effectLst>
        </p:spPr>
      </p:pic>
      <p:sp>
        <p:nvSpPr>
          <p:cNvPr id="240647" name="Rectangle 7"/>
          <p:cNvSpPr>
            <a:spLocks noChangeArrowheads="1"/>
          </p:cNvSpPr>
          <p:nvPr userDrawn="1"/>
        </p:nvSpPr>
        <p:spPr bwMode="auto">
          <a:xfrm>
            <a:off x="0" y="0"/>
            <a:ext cx="9144000" cy="765175"/>
          </a:xfrm>
          <a:prstGeom prst="rect">
            <a:avLst/>
          </a:prstGeom>
          <a:solidFill>
            <a:srgbClr val="767D79"/>
          </a:solidFill>
          <a:ln w="9525">
            <a:noFill/>
            <a:miter lim="800000"/>
            <a:headEnd/>
            <a:tailEnd/>
          </a:ln>
          <a:effectLst/>
        </p:spPr>
        <p:txBody>
          <a:bodyPr wrap="none" anchor="ctr"/>
          <a:lstStyle/>
          <a:p>
            <a:pPr algn="ctr" eaLnBrk="0" hangingPunct="0">
              <a:spcBef>
                <a:spcPct val="0"/>
              </a:spcBef>
              <a:buClrTx/>
              <a:buSzTx/>
              <a:buFontTx/>
              <a:buNone/>
            </a:pPr>
            <a:endParaRPr lang="en-GB" sz="2400">
              <a:solidFill>
                <a:srgbClr val="FFFFFF"/>
              </a:solidFill>
              <a:latin typeface="Arial" charset="0"/>
            </a:endParaRPr>
          </a:p>
        </p:txBody>
      </p:sp>
      <p:sp>
        <p:nvSpPr>
          <p:cNvPr id="240649" name="Rectangle 9"/>
          <p:cNvSpPr>
            <a:spLocks noChangeArrowheads="1"/>
          </p:cNvSpPr>
          <p:nvPr userDrawn="1"/>
        </p:nvSpPr>
        <p:spPr bwMode="auto">
          <a:xfrm>
            <a:off x="0" y="765175"/>
            <a:ext cx="9144000" cy="17463"/>
          </a:xfrm>
          <a:prstGeom prst="rect">
            <a:avLst/>
          </a:prstGeom>
          <a:solidFill>
            <a:srgbClr val="000000"/>
          </a:solidFill>
          <a:ln w="9525">
            <a:noFill/>
            <a:miter lim="800000"/>
            <a:headEnd/>
            <a:tailEnd/>
          </a:ln>
          <a:effectLst/>
        </p:spPr>
        <p:txBody>
          <a:bodyPr wrap="none" anchor="ctr"/>
          <a:lstStyle/>
          <a:p>
            <a:pPr>
              <a:buClr>
                <a:srgbClr val="000000"/>
              </a:buClr>
            </a:pPr>
            <a:endParaRPr lang="en-US">
              <a:solidFill>
                <a:srgbClr val="000000"/>
              </a:solidFill>
            </a:endParaRPr>
          </a:p>
        </p:txBody>
      </p:sp>
      <p:pic>
        <p:nvPicPr>
          <p:cNvPr id="240657" name="Picture 17" descr="MK_logo2"/>
          <p:cNvPicPr>
            <a:picLocks noChangeAspect="1" noChangeArrowheads="1"/>
          </p:cNvPicPr>
          <p:nvPr userDrawn="1"/>
        </p:nvPicPr>
        <p:blipFill>
          <a:blip r:embed="rId3" cstate="print"/>
          <a:srcRect/>
          <a:stretch>
            <a:fillRect/>
          </a:stretch>
        </p:blipFill>
        <p:spPr bwMode="auto">
          <a:xfrm>
            <a:off x="107950" y="50800"/>
            <a:ext cx="1228725" cy="714375"/>
          </a:xfrm>
          <a:prstGeom prst="rect">
            <a:avLst/>
          </a:prstGeom>
          <a:noFill/>
        </p:spPr>
      </p:pic>
      <p:sp>
        <p:nvSpPr>
          <p:cNvPr id="240659" name="Rectangle 19"/>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40660" name="Rectangle 20"/>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40661" name="Rectangle 21"/>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40678" name="Rectangle 38"/>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40679" name="Rectangle 39"/>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40680" name="Rectangle 40"/>
          <p:cNvSpPr>
            <a:spLocks noGrp="1" noChangeArrowheads="1"/>
          </p:cNvSpPr>
          <p:nvPr>
            <p:ph type="ftr" sz="quarter" idx="3"/>
          </p:nvPr>
        </p:nvSpPr>
        <p:spPr/>
        <p:txBody>
          <a:bodyPr/>
          <a:lstStyle>
            <a:lvl1pPr>
              <a:defRPr/>
            </a:lvl1pPr>
          </a:lstStyle>
          <a:p>
            <a:r>
              <a:rPr lang="en-US" dirty="0" smtClean="0">
                <a:solidFill>
                  <a:srgbClr val="000000"/>
                </a:solidFill>
              </a:rPr>
              <a:t>Copyright © 2012, Elsevier Inc. All rights reserved.</a:t>
            </a:r>
            <a:endParaRPr lang="en-AU" dirty="0">
              <a:solidFill>
                <a:srgbClr val="000000"/>
              </a:solidFill>
            </a:endParaRPr>
          </a:p>
        </p:txBody>
      </p:sp>
      <p:pic>
        <p:nvPicPr>
          <p:cNvPr id="240681" name="Picture 41" descr="MK_logo2"/>
          <p:cNvPicPr>
            <a:picLocks noChangeAspect="1" noChangeArrowheads="1"/>
          </p:cNvPicPr>
          <p:nvPr userDrawn="1"/>
        </p:nvPicPr>
        <p:blipFill>
          <a:blip r:embed="rId3" cstate="print"/>
          <a:srcRect/>
          <a:stretch>
            <a:fillRect/>
          </a:stretch>
        </p:blipFill>
        <p:spPr bwMode="auto">
          <a:xfrm>
            <a:off x="179388" y="6381750"/>
            <a:ext cx="792162" cy="460375"/>
          </a:xfrm>
          <a:prstGeom prst="rect">
            <a:avLst/>
          </a:prstGeom>
          <a:noFill/>
        </p:spPr>
      </p:pic>
      <p:sp>
        <p:nvSpPr>
          <p:cNvPr id="240682" name="Text Box 42"/>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63BBFCE6-A6C8-4251-973B-1D0917AA6A4E}" type="slidenum">
              <a:rPr lang="en-AU" sz="1200" b="1">
                <a:solidFill>
                  <a:srgbClr val="000000"/>
                </a:solidFill>
                <a:latin typeface="Arial" charset="0"/>
              </a:rPr>
              <a:pPr algn="r">
                <a:spcBef>
                  <a:spcPct val="0"/>
                </a:spcBef>
                <a:buClrTx/>
                <a:buSzTx/>
                <a:buFontTx/>
                <a:buNone/>
              </a:pPr>
              <a:t>‹#›</a:t>
            </a:fld>
            <a:endParaRPr lang="en-GB" sz="1200">
              <a:solidFill>
                <a:srgbClr val="000000"/>
              </a:solidFill>
              <a:latin typeface="Arial" charset="0"/>
            </a:endParaRPr>
          </a:p>
        </p:txBody>
      </p:sp>
    </p:spTree>
    <p:extLst>
      <p:ext uri="{BB962C8B-B14F-4D97-AF65-F5344CB8AC3E}">
        <p14:creationId xmlns:p14="http://schemas.microsoft.com/office/powerpoint/2010/main" xmlns="" val="3975001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3029942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1550538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3892692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344240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121457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3950314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2286379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42560187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1217163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789667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4213" y="1125538"/>
            <a:ext cx="8270875" cy="5111750"/>
          </a:xfrm>
        </p:spPr>
        <p:txBody>
          <a:bodyPr/>
          <a:lstStyle/>
          <a:p>
            <a:endParaRPr lang="en-US"/>
          </a:p>
        </p:txBody>
      </p:sp>
      <p:sp>
        <p:nvSpPr>
          <p:cNvPr id="4" name="Footer Placeholder 3"/>
          <p:cNvSpPr>
            <a:spLocks noGrp="1"/>
          </p:cNvSpPr>
          <p:nvPr>
            <p:ph type="ftr" sz="quarter" idx="10"/>
          </p:nvPr>
        </p:nvSpPr>
        <p:spPr>
          <a:xfrm>
            <a:off x="1042988" y="6381750"/>
            <a:ext cx="7272337" cy="358775"/>
          </a:xfrm>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2935517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042988" y="6381750"/>
            <a:ext cx="7272337" cy="358775"/>
          </a:xfrm>
        </p:spPr>
        <p:txBody>
          <a:bodyPr/>
          <a:lstStyle>
            <a:lvl1pPr>
              <a:defRPr/>
            </a:lvl1pPr>
          </a:lstStyle>
          <a:p>
            <a:r>
              <a:rPr lang="en-AU" dirty="0" smtClean="0">
                <a:solidFill>
                  <a:srgbClr val="000000"/>
                </a:solidFill>
              </a:rPr>
              <a:t>Copyright © 2012, Elsevier Inc. All rights reserved.</a:t>
            </a:r>
            <a:endParaRPr lang="en-AU" dirty="0">
              <a:solidFill>
                <a:srgbClr val="000000"/>
              </a:solidFill>
            </a:endParaRPr>
          </a:p>
        </p:txBody>
      </p:sp>
    </p:spTree>
    <p:extLst>
      <p:ext uri="{BB962C8B-B14F-4D97-AF65-F5344CB8AC3E}">
        <p14:creationId xmlns:p14="http://schemas.microsoft.com/office/powerpoint/2010/main" xmlns="" val="100705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8F3532DC-B167-4345-B3B5-882B59FCF3B2}"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532332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38BA890-737A-466D-9E84-778616AAD04F}"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669235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53730A2-E412-4990-8DD5-E9A36AE05559}"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08242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3436A338-FC5C-44E6-9E53-AAD00A3C22D9}"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589103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BB0BDCA2-4F82-4B83-B495-AAA82CC2AE24}" type="datetime1">
              <a:rPr lang="en-US">
                <a:solidFill>
                  <a:srgbClr val="000000"/>
                </a:solidFill>
              </a:rPr>
              <a:pPr/>
              <a:t>11/11/2014</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096049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D6214657-295F-48C4-9941-C592C1541F64}" type="datetime1">
              <a:rPr lang="en-US">
                <a:solidFill>
                  <a:srgbClr val="000000"/>
                </a:solidFill>
              </a:rPr>
              <a:pPr/>
              <a:t>11/11/2014</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070450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23A04E6-55DF-46F4-B6C3-1DDA72E48987}" type="datetime1">
              <a:rPr lang="en-US">
                <a:solidFill>
                  <a:srgbClr val="000000"/>
                </a:solidFill>
              </a:rPr>
              <a:pPr/>
              <a:t>11/11/2014</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5789037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1AD6FBD-572A-4534-BB1D-0F1A1626C9D2}"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8706325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883E69D-A1F7-46F4-ACFE-1317236EAAEE}"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068554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074924F-89F4-46DA-A7A1-D54FD5EDB0FF}"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1410529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F20D203-DC5E-4A6E-B93D-6BB258932155}"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5875593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8F3532DC-B167-4345-B3B5-882B59FCF3B2}"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8174914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38BA890-737A-466D-9E84-778616AAD04F}"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95317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53730A2-E412-4990-8DD5-E9A36AE05559}"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5203427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3436A338-FC5C-44E6-9E53-AAD00A3C22D9}"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9159322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BB0BDCA2-4F82-4B83-B495-AAA82CC2AE24}" type="datetime1">
              <a:rPr lang="en-US">
                <a:solidFill>
                  <a:srgbClr val="000000"/>
                </a:solidFill>
              </a:rPr>
              <a:pPr/>
              <a:t>11/11/2014</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7223050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D6214657-295F-48C4-9941-C592C1541F64}" type="datetime1">
              <a:rPr lang="en-US">
                <a:solidFill>
                  <a:srgbClr val="000000"/>
                </a:solidFill>
              </a:rPr>
              <a:pPr/>
              <a:t>11/11/2014</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3817489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23A04E6-55DF-46F4-B6C3-1DDA72E48987}" type="datetime1">
              <a:rPr lang="en-US">
                <a:solidFill>
                  <a:srgbClr val="000000"/>
                </a:solidFill>
              </a:rPr>
              <a:pPr/>
              <a:t>11/11/2014</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1335786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1AD6FBD-572A-4534-BB1D-0F1A1626C9D2}"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523946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883E69D-A1F7-46F4-ACFE-1317236EAAEE}"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856656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074924F-89F4-46DA-A7A1-D54FD5EDB0FF}"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388017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F20D203-DC5E-4A6E-B93D-6BB258932155}"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659946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A72986E0-819C-407C-8665-DA2A6C1DC049}"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27955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9CACE81-33F2-417F-97A2-83B93A52FE50}"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7510204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13B55E6-8C12-4F95-BCC4-D3222893F091}"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7565078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57FECD5C-C177-4C05-9568-377D7C9B986C}"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40695787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99AF0FC-60E1-4038-A6E7-31188FC79156}" type="datetime1">
              <a:rPr lang="en-US">
                <a:solidFill>
                  <a:srgbClr val="000000"/>
                </a:solidFill>
              </a:rPr>
              <a:pPr/>
              <a:t>11/11/2014</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9180042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92F45DE-5369-4E9F-9704-5C9CF4E5B32E}" type="datetime1">
              <a:rPr lang="en-US">
                <a:solidFill>
                  <a:srgbClr val="000000"/>
                </a:solidFill>
              </a:rPr>
              <a:pPr/>
              <a:t>11/11/2014</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599685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1ACFC6C-78F0-48D1-8F46-BBE4EAED998B}" type="datetime1">
              <a:rPr lang="en-US">
                <a:solidFill>
                  <a:srgbClr val="000000"/>
                </a:solidFill>
              </a:rPr>
              <a:pPr/>
              <a:t>11/11/2014</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09008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3DC28B-E9CE-4BE9-B87D-B1F9DD03F6A2}"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8082336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3D99365-06F1-436F-82CE-F4265BB105EF}"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6892825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61E5B05-53C7-453D-852A-3B23B2420D88}"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6401308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6EF651F-D78A-4703-B03C-381EADD6BDF7}"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78326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A72986E0-819C-407C-8665-DA2A6C1DC049}"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41402787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9CACE81-33F2-417F-97A2-83B93A52FE50}"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3690040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13B55E6-8C12-4F95-BCC4-D3222893F091}"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1729574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57FECD5C-C177-4C05-9568-377D7C9B986C}"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6105040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99AF0FC-60E1-4038-A6E7-31188FC79156}" type="datetime1">
              <a:rPr lang="en-US">
                <a:solidFill>
                  <a:srgbClr val="000000"/>
                </a:solidFill>
              </a:rPr>
              <a:pPr/>
              <a:t>11/11/2014</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3694151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92F45DE-5369-4E9F-9704-5C9CF4E5B32E}" type="datetime1">
              <a:rPr lang="en-US">
                <a:solidFill>
                  <a:srgbClr val="000000"/>
                </a:solidFill>
              </a:rPr>
              <a:pPr/>
              <a:t>11/11/2014</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8265357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1ACFC6C-78F0-48D1-8F46-BBE4EAED998B}" type="datetime1">
              <a:rPr lang="en-US">
                <a:solidFill>
                  <a:srgbClr val="000000"/>
                </a:solidFill>
              </a:rPr>
              <a:pPr/>
              <a:t>11/11/2014</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8602129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3DC28B-E9CE-4BE9-B87D-B1F9DD03F6A2}"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4345490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3D99365-06F1-436F-82CE-F4265BB105EF}"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9119983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61E5B05-53C7-453D-852A-3B23B2420D88}"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48889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6EF651F-D78A-4703-B03C-381EADD6BDF7}"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9451200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A72986E0-819C-407C-8665-DA2A6C1DC049}"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7172992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9CACE81-33F2-417F-97A2-83B93A52FE50}"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9660029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13B55E6-8C12-4F95-BCC4-D3222893F091}"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1860211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57FECD5C-C177-4C05-9568-377D7C9B986C}"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8408154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99AF0FC-60E1-4038-A6E7-31188FC79156}" type="datetime1">
              <a:rPr lang="en-US">
                <a:solidFill>
                  <a:srgbClr val="000000"/>
                </a:solidFill>
              </a:rPr>
              <a:pPr/>
              <a:t>11/11/2014</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0209853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92F45DE-5369-4E9F-9704-5C9CF4E5B32E}" type="datetime1">
              <a:rPr lang="en-US">
                <a:solidFill>
                  <a:srgbClr val="000000"/>
                </a:solidFill>
              </a:rPr>
              <a:pPr/>
              <a:t>11/11/2014</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1160766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1ACFC6C-78F0-48D1-8F46-BBE4EAED998B}" type="datetime1">
              <a:rPr lang="en-US">
                <a:solidFill>
                  <a:srgbClr val="000000"/>
                </a:solidFill>
              </a:rPr>
              <a:pPr/>
              <a:t>11/11/2014</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8593371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3DC28B-E9CE-4BE9-B87D-B1F9DD03F6A2}"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42572843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3D99365-06F1-436F-82CE-F4265BB105EF}"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556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61E5B05-53C7-453D-852A-3B23B2420D88}"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7910156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6EF651F-D78A-4703-B03C-381EADD6BDF7}"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3556747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A72986E0-819C-407C-8665-DA2A6C1DC049}"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8549142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9CACE81-33F2-417F-97A2-83B93A52FE50}"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8283763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13B55E6-8C12-4F95-BCC4-D3222893F091}"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1569599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57FECD5C-C177-4C05-9568-377D7C9B986C}"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541427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99AF0FC-60E1-4038-A6E7-31188FC79156}" type="datetime1">
              <a:rPr lang="en-US">
                <a:solidFill>
                  <a:srgbClr val="000000"/>
                </a:solidFill>
              </a:rPr>
              <a:pPr/>
              <a:t>11/11/2014</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40027280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92F45DE-5369-4E9F-9704-5C9CF4E5B32E}" type="datetime1">
              <a:rPr lang="en-US">
                <a:solidFill>
                  <a:srgbClr val="000000"/>
                </a:solidFill>
              </a:rPr>
              <a:pPr/>
              <a:t>11/11/2014</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2120094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1ACFC6C-78F0-48D1-8F46-BBE4EAED998B}" type="datetime1">
              <a:rPr lang="en-US">
                <a:solidFill>
                  <a:srgbClr val="000000"/>
                </a:solidFill>
              </a:rPr>
              <a:pPr/>
              <a:t>11/11/2014</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3489745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3DC28B-E9CE-4BE9-B87D-B1F9DD03F6A2}"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420431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dirty="0" smtClean="0"/>
              <a:t>Copyright © 2012, Elsevier Inc. All rights reserved.</a:t>
            </a:r>
            <a:endParaRPr lang="en-AU"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3D99365-06F1-436F-82CE-F4265BB105EF}"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2162499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61E5B05-53C7-453D-852A-3B23B2420D88}"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89936935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6EF651F-D78A-4703-B03C-381EADD6BDF7}"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40535473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A72986E0-819C-407C-8665-DA2A6C1DC049}"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08689880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9CACE81-33F2-417F-97A2-83B93A52FE50}"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88796847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13B55E6-8C12-4F95-BCC4-D3222893F091}" type="datetime1">
              <a:rPr lang="en-US">
                <a:solidFill>
                  <a:srgbClr val="000000"/>
                </a:solidFill>
              </a:rPr>
              <a:pPr/>
              <a:t>11/11/2014</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25064910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57FECD5C-C177-4C05-9568-377D7C9B986C}" type="datetime1">
              <a:rPr lang="en-US">
                <a:solidFill>
                  <a:srgbClr val="000000"/>
                </a:solidFill>
              </a:rPr>
              <a:pPr/>
              <a:t>11/11/2014</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19234630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99AF0FC-60E1-4038-A6E7-31188FC79156}" type="datetime1">
              <a:rPr lang="en-US">
                <a:solidFill>
                  <a:srgbClr val="000000"/>
                </a:solidFill>
              </a:rPr>
              <a:pPr/>
              <a:t>11/11/2014</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011518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92F45DE-5369-4E9F-9704-5C9CF4E5B32E}" type="datetime1">
              <a:rPr lang="en-US">
                <a:solidFill>
                  <a:srgbClr val="000000"/>
                </a:solidFill>
              </a:rPr>
              <a:pPr/>
              <a:t>11/11/2014</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3501327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1ACFC6C-78F0-48D1-8F46-BBE4EAED998B}" type="datetime1">
              <a:rPr lang="en-US">
                <a:solidFill>
                  <a:srgbClr val="000000"/>
                </a:solidFill>
              </a:rPr>
              <a:pPr/>
              <a:t>11/11/2014</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t>Copyright © 2011, Elsevier Inc. All rights Reserved.</a:t>
            </a:r>
          </a:p>
        </p:txBody>
      </p:sp>
    </p:spTree>
    <p:extLst>
      <p:ext uri="{BB962C8B-B14F-4D97-AF65-F5344CB8AC3E}">
        <p14:creationId xmlns:p14="http://schemas.microsoft.com/office/powerpoint/2010/main" xmlns="" val="8202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28" name="Rectangle 12"/>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endParaRPr lang="en-US"/>
          </a:p>
        </p:txBody>
      </p:sp>
      <p:sp>
        <p:nvSpPr>
          <p:cNvPr id="239629" name="Rectangle 13"/>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endParaRPr lang="en-US"/>
          </a:p>
        </p:txBody>
      </p:sp>
      <p:sp>
        <p:nvSpPr>
          <p:cNvPr id="239620" name="Rectangle 4"/>
          <p:cNvSpPr>
            <a:spLocks noGrp="1" noChangeArrowheads="1"/>
          </p:cNvSpPr>
          <p:nvPr>
            <p:ph type="body" idx="1"/>
          </p:nvPr>
        </p:nvSpPr>
        <p:spPr bwMode="auto">
          <a:xfrm>
            <a:off x="684213"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p>
        </p:txBody>
      </p:sp>
      <p:sp>
        <p:nvSpPr>
          <p:cNvPr id="239621" name="Rectangle 5"/>
          <p:cNvSpPr>
            <a:spLocks noGrp="1" noChangeArrowheads="1"/>
          </p:cNvSpPr>
          <p:nvPr>
            <p:ph type="ftr" sz="quarter" idx="3"/>
          </p:nvPr>
        </p:nvSpPr>
        <p:spPr bwMode="auto">
          <a:xfrm>
            <a:off x="1042988" y="6381750"/>
            <a:ext cx="7272337"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200" b="1">
                <a:latin typeface="+mn-lt"/>
              </a:defRPr>
            </a:lvl1pPr>
          </a:lstStyle>
          <a:p>
            <a:r>
              <a:rPr lang="en-AU" dirty="0" smtClean="0"/>
              <a:t>Copyright © 2012, Elsevier Inc. All rights reserved.</a:t>
            </a:r>
            <a:endParaRPr lang="en-AU" dirty="0"/>
          </a:p>
        </p:txBody>
      </p:sp>
      <p:sp>
        <p:nvSpPr>
          <p:cNvPr id="239619" name="Rectangle 3"/>
          <p:cNvSpPr>
            <a:spLocks noGrp="1" noChangeArrowheads="1"/>
          </p:cNvSpPr>
          <p:nvPr>
            <p:ph type="title"/>
          </p:nvPr>
        </p:nvSpPr>
        <p:spPr bwMode="auto">
          <a:xfrm>
            <a:off x="611188" y="115888"/>
            <a:ext cx="8281987" cy="701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AU" smtClean="0"/>
              <a:t>Click to edit Master title style</a:t>
            </a:r>
          </a:p>
        </p:txBody>
      </p:sp>
      <p:pic>
        <p:nvPicPr>
          <p:cNvPr id="239627" name="Picture 11" descr="MK_logo2"/>
          <p:cNvPicPr>
            <a:picLocks noChangeAspect="1" noChangeArrowheads="1"/>
          </p:cNvPicPr>
          <p:nvPr userDrawn="1"/>
        </p:nvPicPr>
        <p:blipFill>
          <a:blip r:embed="rId15" cstate="print"/>
          <a:srcRect/>
          <a:stretch>
            <a:fillRect/>
          </a:stretch>
        </p:blipFill>
        <p:spPr bwMode="auto">
          <a:xfrm>
            <a:off x="179388" y="6381750"/>
            <a:ext cx="792162" cy="460375"/>
          </a:xfrm>
          <a:prstGeom prst="rect">
            <a:avLst/>
          </a:prstGeom>
          <a:noFill/>
        </p:spPr>
      </p:pic>
      <p:sp>
        <p:nvSpPr>
          <p:cNvPr id="239630" name="Text Box 14"/>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28EC741E-FC11-4977-9AC4-393A11CE0A97}" type="slidenum">
              <a:rPr lang="en-AU" sz="1200" b="1">
                <a:latin typeface="Arial" charset="0"/>
              </a:rPr>
              <a:pPr algn="r">
                <a:spcBef>
                  <a:spcPct val="0"/>
                </a:spcBef>
                <a:buClrTx/>
                <a:buSzTx/>
                <a:buFontTx/>
                <a:buNone/>
              </a:pPr>
              <a:t>‹#›</a:t>
            </a:fld>
            <a:endParaRPr lang="en-GB" sz="1200">
              <a:latin typeface="Arial" charset="0"/>
            </a:endParaRPr>
          </a:p>
        </p:txBody>
      </p:sp>
      <p:sp>
        <p:nvSpPr>
          <p:cNvPr id="239631" name="Rectangle 15"/>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a:p>
        </p:txBody>
      </p:sp>
      <p:sp>
        <p:nvSpPr>
          <p:cNvPr id="239632" name="Rectangle 16"/>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sldNum="0" hdr="0" dt="0"/>
  <p:txStyles>
    <p:titleStyle>
      <a:lvl1pPr algn="l" rtl="0" fontAlgn="base">
        <a:spcBef>
          <a:spcPct val="0"/>
        </a:spcBef>
        <a:spcAft>
          <a:spcPct val="0"/>
        </a:spcAft>
        <a:defRPr sz="4000" b="1">
          <a:solidFill>
            <a:srgbClr val="0066FF"/>
          </a:solidFill>
          <a:latin typeface="+mj-lt"/>
          <a:ea typeface="+mj-ea"/>
          <a:cs typeface="+mj-cs"/>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fontAlgn="base">
        <a:spcBef>
          <a:spcPct val="20000"/>
        </a:spcBef>
        <a:spcAft>
          <a:spcPct val="0"/>
        </a:spcAft>
        <a:buClr>
          <a:srgbClr val="0033CC"/>
        </a:buClr>
        <a:buSzPct val="60000"/>
        <a:buFont typeface="Wingdings" pitchFamily="2" charset="2"/>
        <a:buChar char="n"/>
        <a:defRPr sz="2800">
          <a:solidFill>
            <a:srgbClr val="003399"/>
          </a:solidFill>
          <a:latin typeface="+mn-lt"/>
          <a:ea typeface="+mn-ea"/>
          <a:cs typeface="+mn-cs"/>
        </a:defRPr>
      </a:lvl1pPr>
      <a:lvl2pPr marL="742950" indent="-285750" algn="l" rtl="0" fontAlgn="base">
        <a:spcBef>
          <a:spcPct val="20000"/>
        </a:spcBef>
        <a:spcAft>
          <a:spcPct val="0"/>
        </a:spcAft>
        <a:buClr>
          <a:srgbClr val="003399"/>
        </a:buClr>
        <a:buSzPct val="55000"/>
        <a:buFont typeface="Wingdings" pitchFamily="2" charset="2"/>
        <a:buChar char="n"/>
        <a:defRPr sz="2400">
          <a:solidFill>
            <a:srgbClr val="0033CC"/>
          </a:solidFill>
          <a:latin typeface="+mn-lt"/>
        </a:defRPr>
      </a:lvl2pPr>
      <a:lvl3pPr marL="1143000" indent="-228600" algn="l" rtl="0" fontAlgn="base">
        <a:spcBef>
          <a:spcPct val="20000"/>
        </a:spcBef>
        <a:spcAft>
          <a:spcPct val="0"/>
        </a:spcAft>
        <a:buClr>
          <a:srgbClr val="0033CC"/>
        </a:buClr>
        <a:buSzPct val="50000"/>
        <a:buFont typeface="Wingdings" pitchFamily="2" charset="2"/>
        <a:buChar char="n"/>
        <a:defRPr sz="2000">
          <a:solidFill>
            <a:srgbClr val="000066"/>
          </a:solidFill>
          <a:latin typeface="+mn-lt"/>
        </a:defRPr>
      </a:lvl3pPr>
      <a:lvl4pPr marL="1600200" indent="-228600" algn="l" rtl="0" fontAlgn="base">
        <a:spcBef>
          <a:spcPct val="20000"/>
        </a:spcBef>
        <a:spcAft>
          <a:spcPct val="0"/>
        </a:spcAft>
        <a:buClr>
          <a:srgbClr val="000066"/>
        </a:buClr>
        <a:buSzPct val="55000"/>
        <a:buFont typeface="Wingdings" pitchFamily="2" charset="2"/>
        <a:buChar char="n"/>
        <a:defRPr sz="1800">
          <a:solidFill>
            <a:srgbClr val="0066FF"/>
          </a:solidFill>
          <a:latin typeface="+mn-lt"/>
        </a:defRPr>
      </a:lvl4pPr>
      <a:lvl5pPr marL="2057400" indent="-228600" algn="l" rtl="0" fontAlgn="base">
        <a:spcBef>
          <a:spcPct val="20000"/>
        </a:spcBef>
        <a:spcAft>
          <a:spcPct val="0"/>
        </a:spcAft>
        <a:buClr>
          <a:srgbClr val="3399FF"/>
        </a:buClr>
        <a:buSzPct val="50000"/>
        <a:buFont typeface="Wingdings" pitchFamily="2" charset="2"/>
        <a:buChar char="n"/>
        <a:defRPr sz="18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28" name="Rectangle 12"/>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39629" name="Rectangle 13"/>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39620" name="Rectangle 4"/>
          <p:cNvSpPr>
            <a:spLocks noGrp="1" noChangeArrowheads="1"/>
          </p:cNvSpPr>
          <p:nvPr>
            <p:ph type="body" idx="1"/>
          </p:nvPr>
        </p:nvSpPr>
        <p:spPr bwMode="auto">
          <a:xfrm>
            <a:off x="684213"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p>
        </p:txBody>
      </p:sp>
      <p:sp>
        <p:nvSpPr>
          <p:cNvPr id="239621" name="Rectangle 5"/>
          <p:cNvSpPr>
            <a:spLocks noGrp="1" noChangeArrowheads="1"/>
          </p:cNvSpPr>
          <p:nvPr>
            <p:ph type="ftr" sz="quarter" idx="3"/>
          </p:nvPr>
        </p:nvSpPr>
        <p:spPr bwMode="auto">
          <a:xfrm>
            <a:off x="1042988" y="6381750"/>
            <a:ext cx="7272337"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200" b="1">
                <a:latin typeface="+mn-lt"/>
              </a:defRPr>
            </a:lvl1pPr>
          </a:lstStyle>
          <a:p>
            <a:r>
              <a:rPr lang="en-US" dirty="0" smtClean="0">
                <a:solidFill>
                  <a:srgbClr val="000000"/>
                </a:solidFill>
              </a:rPr>
              <a:t>Copyright © 2012, Elsevier Inc. All rights reserved.</a:t>
            </a:r>
            <a:endParaRPr lang="en-AU" dirty="0">
              <a:solidFill>
                <a:srgbClr val="000000"/>
              </a:solidFill>
            </a:endParaRPr>
          </a:p>
        </p:txBody>
      </p:sp>
      <p:sp>
        <p:nvSpPr>
          <p:cNvPr id="239619" name="Rectangle 3"/>
          <p:cNvSpPr>
            <a:spLocks noGrp="1" noChangeArrowheads="1"/>
          </p:cNvSpPr>
          <p:nvPr>
            <p:ph type="title"/>
          </p:nvPr>
        </p:nvSpPr>
        <p:spPr bwMode="auto">
          <a:xfrm>
            <a:off x="611188" y="115888"/>
            <a:ext cx="8281987" cy="701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AU" smtClean="0"/>
              <a:t>Click to edit Master title style</a:t>
            </a:r>
          </a:p>
        </p:txBody>
      </p:sp>
      <p:pic>
        <p:nvPicPr>
          <p:cNvPr id="239627" name="Picture 11" descr="MK_logo2"/>
          <p:cNvPicPr>
            <a:picLocks noChangeAspect="1" noChangeArrowheads="1"/>
          </p:cNvPicPr>
          <p:nvPr userDrawn="1"/>
        </p:nvPicPr>
        <p:blipFill>
          <a:blip r:embed="rId15" cstate="print"/>
          <a:srcRect/>
          <a:stretch>
            <a:fillRect/>
          </a:stretch>
        </p:blipFill>
        <p:spPr bwMode="auto">
          <a:xfrm>
            <a:off x="179388" y="6381750"/>
            <a:ext cx="792162" cy="460375"/>
          </a:xfrm>
          <a:prstGeom prst="rect">
            <a:avLst/>
          </a:prstGeom>
          <a:noFill/>
        </p:spPr>
      </p:pic>
      <p:sp>
        <p:nvSpPr>
          <p:cNvPr id="239630" name="Text Box 14"/>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28EC741E-FC11-4977-9AC4-393A11CE0A97}" type="slidenum">
              <a:rPr lang="en-AU" sz="1200" b="1">
                <a:solidFill>
                  <a:srgbClr val="000000"/>
                </a:solidFill>
                <a:latin typeface="Arial" charset="0"/>
              </a:rPr>
              <a:pPr algn="r">
                <a:spcBef>
                  <a:spcPct val="0"/>
                </a:spcBef>
                <a:buClrTx/>
                <a:buSzTx/>
                <a:buFontTx/>
                <a:buNone/>
              </a:pPr>
              <a:t>‹#›</a:t>
            </a:fld>
            <a:endParaRPr lang="en-GB" sz="1200">
              <a:solidFill>
                <a:srgbClr val="000000"/>
              </a:solidFill>
              <a:latin typeface="Arial" charset="0"/>
            </a:endParaRPr>
          </a:p>
        </p:txBody>
      </p:sp>
      <p:sp>
        <p:nvSpPr>
          <p:cNvPr id="239631" name="Rectangle 15"/>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pPr>
              <a:buClr>
                <a:srgbClr val="000000"/>
              </a:buClr>
            </a:pPr>
            <a:endParaRPr lang="en-US">
              <a:solidFill>
                <a:srgbClr val="000000"/>
              </a:solidFill>
            </a:endParaRPr>
          </a:p>
        </p:txBody>
      </p:sp>
      <p:sp>
        <p:nvSpPr>
          <p:cNvPr id="239632" name="Rectangle 16"/>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w="9525">
            <a:noFill/>
            <a:miter lim="800000"/>
            <a:headEnd/>
            <a:tailEnd/>
          </a:ln>
          <a:effectLst/>
        </p:spPr>
        <p:txBody>
          <a:bodyPr wrap="none" anchor="ctr"/>
          <a:lstStyle/>
          <a:p>
            <a:pPr>
              <a:buClr>
                <a:srgbClr val="000000"/>
              </a:buClr>
            </a:pPr>
            <a:endParaRPr lang="en-US">
              <a:solidFill>
                <a:srgbClr val="000000"/>
              </a:solidFill>
            </a:endParaRPr>
          </a:p>
        </p:txBody>
      </p:sp>
    </p:spTree>
    <p:extLst>
      <p:ext uri="{BB962C8B-B14F-4D97-AF65-F5344CB8AC3E}">
        <p14:creationId xmlns:p14="http://schemas.microsoft.com/office/powerpoint/2010/main" xmlns="" val="243707340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sldNum="0" hdr="0" dt="0"/>
  <p:txStyles>
    <p:titleStyle>
      <a:lvl1pPr algn="l" rtl="0" fontAlgn="base">
        <a:spcBef>
          <a:spcPct val="0"/>
        </a:spcBef>
        <a:spcAft>
          <a:spcPct val="0"/>
        </a:spcAft>
        <a:defRPr sz="4000" b="1">
          <a:solidFill>
            <a:srgbClr val="0066FF"/>
          </a:solidFill>
          <a:latin typeface="+mj-lt"/>
          <a:ea typeface="+mj-ea"/>
          <a:cs typeface="+mj-cs"/>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fontAlgn="base">
        <a:spcBef>
          <a:spcPct val="20000"/>
        </a:spcBef>
        <a:spcAft>
          <a:spcPct val="0"/>
        </a:spcAft>
        <a:buClr>
          <a:srgbClr val="0033CC"/>
        </a:buClr>
        <a:buSzPct val="60000"/>
        <a:buFont typeface="Wingdings" pitchFamily="2" charset="2"/>
        <a:buChar char="n"/>
        <a:defRPr sz="3200">
          <a:solidFill>
            <a:srgbClr val="003399"/>
          </a:solidFill>
          <a:latin typeface="+mn-lt"/>
          <a:ea typeface="+mn-ea"/>
          <a:cs typeface="+mn-cs"/>
        </a:defRPr>
      </a:lvl1pPr>
      <a:lvl2pPr marL="742950" indent="-285750" algn="l" rtl="0" fontAlgn="base">
        <a:spcBef>
          <a:spcPct val="20000"/>
        </a:spcBef>
        <a:spcAft>
          <a:spcPct val="0"/>
        </a:spcAft>
        <a:buClr>
          <a:srgbClr val="003399"/>
        </a:buClr>
        <a:buSzPct val="55000"/>
        <a:buFont typeface="Wingdings" pitchFamily="2" charset="2"/>
        <a:buChar char="n"/>
        <a:defRPr sz="2800">
          <a:solidFill>
            <a:srgbClr val="0033CC"/>
          </a:solidFill>
          <a:latin typeface="+mn-lt"/>
        </a:defRPr>
      </a:lvl2pPr>
      <a:lvl3pPr marL="1143000" indent="-228600" algn="l" rtl="0" fontAlgn="base">
        <a:spcBef>
          <a:spcPct val="20000"/>
        </a:spcBef>
        <a:spcAft>
          <a:spcPct val="0"/>
        </a:spcAft>
        <a:buClr>
          <a:srgbClr val="0033CC"/>
        </a:buClr>
        <a:buSzPct val="50000"/>
        <a:buFont typeface="Wingdings" pitchFamily="2" charset="2"/>
        <a:buChar char="n"/>
        <a:defRPr sz="2400">
          <a:solidFill>
            <a:srgbClr val="000066"/>
          </a:solidFill>
          <a:latin typeface="+mn-lt"/>
        </a:defRPr>
      </a:lvl3pPr>
      <a:lvl4pPr marL="1600200" indent="-228600" algn="l" rtl="0" fontAlgn="base">
        <a:spcBef>
          <a:spcPct val="20000"/>
        </a:spcBef>
        <a:spcAft>
          <a:spcPct val="0"/>
        </a:spcAft>
        <a:buClr>
          <a:srgbClr val="000066"/>
        </a:buClr>
        <a:buSzPct val="55000"/>
        <a:buFont typeface="Wingdings" pitchFamily="2" charset="2"/>
        <a:buChar char="n"/>
        <a:defRPr sz="2000">
          <a:solidFill>
            <a:srgbClr val="0066FF"/>
          </a:solidFill>
          <a:latin typeface="+mn-lt"/>
        </a:defRPr>
      </a:lvl4pPr>
      <a:lvl5pPr marL="20574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spcBef>
                <a:spcPct val="0"/>
              </a:spcBef>
              <a:buClrTx/>
              <a:buSzTx/>
              <a:buFontTx/>
              <a:buNone/>
            </a:pPr>
            <a:fld id="{264FC84F-E9DC-41B6-A79E-B005E9F8CB9A}" type="datetime1">
              <a:rPr lang="en-US" smtClean="0">
                <a:solidFill>
                  <a:srgbClr val="000000"/>
                </a:solidFill>
                <a:latin typeface="Times New Roman" pitchFamily="18" charset="0"/>
                <a:ea typeface="MS PGothic" pitchFamily="34" charset="-128"/>
              </a:rPr>
              <a:pPr>
                <a:spcBef>
                  <a:spcPct val="0"/>
                </a:spcBef>
                <a:buClrTx/>
                <a:buSzTx/>
                <a:buFontTx/>
                <a:buNone/>
              </a:pPr>
              <a:t>11/11/2014</a:t>
            </a:fld>
            <a:endParaRPr lang="en-US" smtClean="0">
              <a:solidFill>
                <a:srgbClr val="000000"/>
              </a:solidFill>
              <a:latin typeface="Times New Roman" pitchFamily="18" charset="0"/>
              <a:ea typeface="MS PGothic" pitchFamily="34" charset="-128"/>
            </a:endParaRPr>
          </a:p>
        </p:txBody>
      </p:sp>
      <p:sp>
        <p:nvSpPr>
          <p:cNvPr id="1029" name="Rectangle 5"/>
          <p:cNvSpPr>
            <a:spLocks noGrp="1" noChangeArrowheads="1"/>
          </p:cNvSpPr>
          <p:nvPr>
            <p:ph type="ftr" sz="quarter" idx="3"/>
          </p:nvPr>
        </p:nvSpPr>
        <p:spPr bwMode="auto">
          <a:xfrm>
            <a:off x="2760663" y="6361113"/>
            <a:ext cx="3970337" cy="352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cs typeface="Arial" pitchFamily="34" charset="0"/>
              </a:defRPr>
            </a:lvl1pPr>
          </a:lstStyle>
          <a:p>
            <a:pPr>
              <a:spcBef>
                <a:spcPct val="0"/>
              </a:spcBef>
              <a:buClrTx/>
              <a:buSzTx/>
              <a:buFontTx/>
              <a:buNone/>
            </a:pPr>
            <a:r>
              <a:rPr lang="en-US" smtClean="0">
                <a:latin typeface="Times New Roman" pitchFamily="18" charset="0"/>
                <a:ea typeface="MS PGothic" pitchFamily="34" charset="-128"/>
              </a:rPr>
              <a:t>Copyright © 2011, Elsevier Inc. All rights Reserved.</a:t>
            </a:r>
          </a:p>
        </p:txBody>
      </p:sp>
      <p:sp>
        <p:nvSpPr>
          <p:cNvPr id="1034" name="Rectangle 10"/>
          <p:cNvSpPr>
            <a:spLocks noChangeArrowheads="1"/>
          </p:cNvSpPr>
          <p:nvPr userDrawn="1"/>
        </p:nvSpPr>
        <p:spPr bwMode="auto">
          <a:xfrm>
            <a:off x="8521700" y="6359525"/>
            <a:ext cx="3619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0"/>
              </a:spcBef>
              <a:buClrTx/>
              <a:buSzTx/>
              <a:buFontTx/>
              <a:buNone/>
            </a:pPr>
            <a:fld id="{FB240E20-EE59-4D42-9220-A029EBE461D9}" type="slidenum">
              <a:rPr lang="en-US" sz="1200" smtClean="0">
                <a:solidFill>
                  <a:srgbClr val="000000"/>
                </a:solidFill>
                <a:latin typeface="Times New Roman" pitchFamily="18" charset="0"/>
                <a:ea typeface="MS PGothic" pitchFamily="34" charset="-128"/>
              </a:rPr>
              <a:pPr>
                <a:spcBef>
                  <a:spcPct val="0"/>
                </a:spcBef>
                <a:buClrTx/>
                <a:buSzTx/>
                <a:buFontTx/>
                <a:buNone/>
              </a:pPr>
              <a:t>‹#›</a:t>
            </a:fld>
            <a:endParaRPr lang="en-US" sz="1200" smtClean="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xmlns="" val="390382385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spcBef>
                <a:spcPct val="0"/>
              </a:spcBef>
              <a:buClrTx/>
              <a:buSzTx/>
              <a:buFontTx/>
              <a:buNone/>
            </a:pPr>
            <a:fld id="{264FC84F-E9DC-41B6-A79E-B005E9F8CB9A}" type="datetime1">
              <a:rPr lang="en-US" smtClean="0">
                <a:solidFill>
                  <a:srgbClr val="000000"/>
                </a:solidFill>
                <a:latin typeface="Times New Roman" pitchFamily="18" charset="0"/>
                <a:ea typeface="MS PGothic" pitchFamily="34" charset="-128"/>
              </a:rPr>
              <a:pPr>
                <a:spcBef>
                  <a:spcPct val="0"/>
                </a:spcBef>
                <a:buClrTx/>
                <a:buSzTx/>
                <a:buFontTx/>
                <a:buNone/>
              </a:pPr>
              <a:t>11/11/2014</a:t>
            </a:fld>
            <a:endParaRPr lang="en-US" smtClean="0">
              <a:solidFill>
                <a:srgbClr val="000000"/>
              </a:solidFill>
              <a:latin typeface="Times New Roman" pitchFamily="18" charset="0"/>
              <a:ea typeface="MS PGothic" pitchFamily="34" charset="-128"/>
            </a:endParaRPr>
          </a:p>
        </p:txBody>
      </p:sp>
      <p:sp>
        <p:nvSpPr>
          <p:cNvPr id="1029" name="Rectangle 5"/>
          <p:cNvSpPr>
            <a:spLocks noGrp="1" noChangeArrowheads="1"/>
          </p:cNvSpPr>
          <p:nvPr>
            <p:ph type="ftr" sz="quarter" idx="3"/>
          </p:nvPr>
        </p:nvSpPr>
        <p:spPr bwMode="auto">
          <a:xfrm>
            <a:off x="2760663" y="6361113"/>
            <a:ext cx="3970337" cy="352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cs typeface="Arial" pitchFamily="34" charset="0"/>
              </a:defRPr>
            </a:lvl1pPr>
          </a:lstStyle>
          <a:p>
            <a:pPr>
              <a:spcBef>
                <a:spcPct val="0"/>
              </a:spcBef>
              <a:buClrTx/>
              <a:buSzTx/>
              <a:buFontTx/>
              <a:buNone/>
            </a:pPr>
            <a:r>
              <a:rPr lang="en-US" smtClean="0">
                <a:latin typeface="Times New Roman" pitchFamily="18" charset="0"/>
                <a:ea typeface="MS PGothic" pitchFamily="34" charset="-128"/>
              </a:rPr>
              <a:t>Copyright © 2011, Elsevier Inc. All rights Reserved.</a:t>
            </a:r>
          </a:p>
        </p:txBody>
      </p:sp>
      <p:sp>
        <p:nvSpPr>
          <p:cNvPr id="1034" name="Rectangle 10"/>
          <p:cNvSpPr>
            <a:spLocks noChangeArrowheads="1"/>
          </p:cNvSpPr>
          <p:nvPr userDrawn="1"/>
        </p:nvSpPr>
        <p:spPr bwMode="auto">
          <a:xfrm>
            <a:off x="8521700" y="6359525"/>
            <a:ext cx="3619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0"/>
              </a:spcBef>
              <a:buClrTx/>
              <a:buSzTx/>
              <a:buFontTx/>
              <a:buNone/>
            </a:pPr>
            <a:fld id="{FB240E20-EE59-4D42-9220-A029EBE461D9}" type="slidenum">
              <a:rPr lang="en-US" sz="1200" smtClean="0">
                <a:solidFill>
                  <a:srgbClr val="000000"/>
                </a:solidFill>
                <a:latin typeface="Times New Roman" pitchFamily="18" charset="0"/>
                <a:ea typeface="MS PGothic" pitchFamily="34" charset="-128"/>
              </a:rPr>
              <a:pPr>
                <a:spcBef>
                  <a:spcPct val="0"/>
                </a:spcBef>
                <a:buClrTx/>
                <a:buSzTx/>
                <a:buFontTx/>
                <a:buNone/>
              </a:pPr>
              <a:t>‹#›</a:t>
            </a:fld>
            <a:endParaRPr lang="en-US" sz="1200" smtClean="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xmlns="" val="23529418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spcBef>
                <a:spcPct val="0"/>
              </a:spcBef>
              <a:buClrTx/>
              <a:buSzTx/>
              <a:buFontTx/>
              <a:buNone/>
            </a:pPr>
            <a:fld id="{0EE3F467-675D-497D-8D23-74259D60FEA6}" type="datetime1">
              <a:rPr lang="en-US" smtClean="0">
                <a:solidFill>
                  <a:srgbClr val="000000"/>
                </a:solidFill>
                <a:latin typeface="Times New Roman" pitchFamily="18" charset="0"/>
                <a:ea typeface="MS PGothic" pitchFamily="34" charset="-128"/>
              </a:rPr>
              <a:pPr>
                <a:spcBef>
                  <a:spcPct val="0"/>
                </a:spcBef>
                <a:buClrTx/>
                <a:buSzTx/>
                <a:buFontTx/>
                <a:buNone/>
              </a:pPr>
              <a:t>11/11/2014</a:t>
            </a:fld>
            <a:endParaRPr lang="en-US" smtClean="0">
              <a:solidFill>
                <a:srgbClr val="000000"/>
              </a:solidFill>
              <a:latin typeface="Times New Roman" pitchFamily="18" charset="0"/>
              <a:ea typeface="MS PGothic" pitchFamily="34" charset="-128"/>
            </a:endParaRPr>
          </a:p>
        </p:txBody>
      </p:sp>
      <p:sp>
        <p:nvSpPr>
          <p:cNvPr id="1029" name="Rectangle 5"/>
          <p:cNvSpPr>
            <a:spLocks noGrp="1" noChangeArrowheads="1"/>
          </p:cNvSpPr>
          <p:nvPr>
            <p:ph type="ftr" sz="quarter" idx="3"/>
          </p:nvPr>
        </p:nvSpPr>
        <p:spPr bwMode="auto">
          <a:xfrm>
            <a:off x="2760663" y="6361113"/>
            <a:ext cx="3970337" cy="352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cs typeface="Arial" pitchFamily="34" charset="0"/>
              </a:defRPr>
            </a:lvl1pPr>
          </a:lstStyle>
          <a:p>
            <a:pPr>
              <a:spcBef>
                <a:spcPct val="0"/>
              </a:spcBef>
              <a:buClrTx/>
              <a:buSzTx/>
              <a:buFontTx/>
              <a:buNone/>
            </a:pPr>
            <a:r>
              <a:rPr lang="en-US" smtClean="0">
                <a:latin typeface="Times New Roman" pitchFamily="18" charset="0"/>
                <a:ea typeface="MS PGothic" pitchFamily="34" charset="-128"/>
              </a:rPr>
              <a:t>Copyright © 2011, Elsevier Inc. All rights Reserved.</a:t>
            </a:r>
          </a:p>
        </p:txBody>
      </p:sp>
      <p:sp>
        <p:nvSpPr>
          <p:cNvPr id="1034" name="Rectangle 10"/>
          <p:cNvSpPr>
            <a:spLocks noChangeArrowheads="1"/>
          </p:cNvSpPr>
          <p:nvPr userDrawn="1"/>
        </p:nvSpPr>
        <p:spPr bwMode="auto">
          <a:xfrm>
            <a:off x="8521700" y="6359525"/>
            <a:ext cx="3619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0"/>
              </a:spcBef>
              <a:buClrTx/>
              <a:buSzTx/>
              <a:buFontTx/>
              <a:buNone/>
            </a:pPr>
            <a:fld id="{38D65876-7F6F-47FA-82C9-C077D636EFB1}" type="slidenum">
              <a:rPr lang="en-US" sz="1200" smtClean="0">
                <a:solidFill>
                  <a:srgbClr val="000000"/>
                </a:solidFill>
                <a:latin typeface="Times New Roman" pitchFamily="18" charset="0"/>
                <a:ea typeface="MS PGothic" pitchFamily="34" charset="-128"/>
              </a:rPr>
              <a:pPr>
                <a:spcBef>
                  <a:spcPct val="0"/>
                </a:spcBef>
                <a:buClrTx/>
                <a:buSzTx/>
                <a:buFontTx/>
                <a:buNone/>
              </a:pPr>
              <a:t>‹#›</a:t>
            </a:fld>
            <a:endParaRPr lang="en-US" sz="1200" smtClean="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xmlns="" val="2903758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spcBef>
                <a:spcPct val="0"/>
              </a:spcBef>
              <a:buClrTx/>
              <a:buSzTx/>
              <a:buFontTx/>
              <a:buNone/>
            </a:pPr>
            <a:fld id="{0EE3F467-675D-497D-8D23-74259D60FEA6}" type="datetime1">
              <a:rPr lang="en-US" smtClean="0">
                <a:solidFill>
                  <a:srgbClr val="000000"/>
                </a:solidFill>
                <a:latin typeface="Times New Roman" pitchFamily="18" charset="0"/>
                <a:ea typeface="MS PGothic" pitchFamily="34" charset="-128"/>
              </a:rPr>
              <a:pPr>
                <a:spcBef>
                  <a:spcPct val="0"/>
                </a:spcBef>
                <a:buClrTx/>
                <a:buSzTx/>
                <a:buFontTx/>
                <a:buNone/>
              </a:pPr>
              <a:t>11/11/2014</a:t>
            </a:fld>
            <a:endParaRPr lang="en-US" smtClean="0">
              <a:solidFill>
                <a:srgbClr val="000000"/>
              </a:solidFill>
              <a:latin typeface="Times New Roman" pitchFamily="18" charset="0"/>
              <a:ea typeface="MS PGothic" pitchFamily="34" charset="-128"/>
            </a:endParaRPr>
          </a:p>
        </p:txBody>
      </p:sp>
      <p:sp>
        <p:nvSpPr>
          <p:cNvPr id="1029" name="Rectangle 5"/>
          <p:cNvSpPr>
            <a:spLocks noGrp="1" noChangeArrowheads="1"/>
          </p:cNvSpPr>
          <p:nvPr>
            <p:ph type="ftr" sz="quarter" idx="3"/>
          </p:nvPr>
        </p:nvSpPr>
        <p:spPr bwMode="auto">
          <a:xfrm>
            <a:off x="2760663" y="6361113"/>
            <a:ext cx="3970337" cy="352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cs typeface="Arial" pitchFamily="34" charset="0"/>
              </a:defRPr>
            </a:lvl1pPr>
          </a:lstStyle>
          <a:p>
            <a:pPr>
              <a:spcBef>
                <a:spcPct val="0"/>
              </a:spcBef>
              <a:buClrTx/>
              <a:buSzTx/>
              <a:buFontTx/>
              <a:buNone/>
            </a:pPr>
            <a:r>
              <a:rPr lang="en-US" smtClean="0">
                <a:latin typeface="Times New Roman" pitchFamily="18" charset="0"/>
                <a:ea typeface="MS PGothic" pitchFamily="34" charset="-128"/>
              </a:rPr>
              <a:t>Copyright © 2011, Elsevier Inc. All rights Reserved.</a:t>
            </a:r>
          </a:p>
        </p:txBody>
      </p:sp>
      <p:sp>
        <p:nvSpPr>
          <p:cNvPr id="1034" name="Rectangle 10"/>
          <p:cNvSpPr>
            <a:spLocks noChangeArrowheads="1"/>
          </p:cNvSpPr>
          <p:nvPr userDrawn="1"/>
        </p:nvSpPr>
        <p:spPr bwMode="auto">
          <a:xfrm>
            <a:off x="8521700" y="6359525"/>
            <a:ext cx="3619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0"/>
              </a:spcBef>
              <a:buClrTx/>
              <a:buSzTx/>
              <a:buFontTx/>
              <a:buNone/>
            </a:pPr>
            <a:fld id="{38D65876-7F6F-47FA-82C9-C077D636EFB1}" type="slidenum">
              <a:rPr lang="en-US" sz="1200" smtClean="0">
                <a:solidFill>
                  <a:srgbClr val="000000"/>
                </a:solidFill>
                <a:latin typeface="Times New Roman" pitchFamily="18" charset="0"/>
                <a:ea typeface="MS PGothic" pitchFamily="34" charset="-128"/>
              </a:rPr>
              <a:pPr>
                <a:spcBef>
                  <a:spcPct val="0"/>
                </a:spcBef>
                <a:buClrTx/>
                <a:buSzTx/>
                <a:buFontTx/>
                <a:buNone/>
              </a:pPr>
              <a:t>‹#›</a:t>
            </a:fld>
            <a:endParaRPr lang="en-US" sz="1200" smtClean="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xmlns="" val="396145144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spcBef>
                <a:spcPct val="0"/>
              </a:spcBef>
              <a:buClrTx/>
              <a:buSzTx/>
              <a:buFontTx/>
              <a:buNone/>
            </a:pPr>
            <a:fld id="{0EE3F467-675D-497D-8D23-74259D60FEA6}" type="datetime1">
              <a:rPr lang="en-US" smtClean="0">
                <a:solidFill>
                  <a:srgbClr val="000000"/>
                </a:solidFill>
                <a:latin typeface="Times New Roman" pitchFamily="18" charset="0"/>
                <a:ea typeface="MS PGothic" pitchFamily="34" charset="-128"/>
              </a:rPr>
              <a:pPr>
                <a:spcBef>
                  <a:spcPct val="0"/>
                </a:spcBef>
                <a:buClrTx/>
                <a:buSzTx/>
                <a:buFontTx/>
                <a:buNone/>
              </a:pPr>
              <a:t>11/11/2014</a:t>
            </a:fld>
            <a:endParaRPr lang="en-US" smtClean="0">
              <a:solidFill>
                <a:srgbClr val="000000"/>
              </a:solidFill>
              <a:latin typeface="Times New Roman" pitchFamily="18" charset="0"/>
              <a:ea typeface="MS PGothic" pitchFamily="34" charset="-128"/>
            </a:endParaRPr>
          </a:p>
        </p:txBody>
      </p:sp>
      <p:sp>
        <p:nvSpPr>
          <p:cNvPr id="1029" name="Rectangle 5"/>
          <p:cNvSpPr>
            <a:spLocks noGrp="1" noChangeArrowheads="1"/>
          </p:cNvSpPr>
          <p:nvPr>
            <p:ph type="ftr" sz="quarter" idx="3"/>
          </p:nvPr>
        </p:nvSpPr>
        <p:spPr bwMode="auto">
          <a:xfrm>
            <a:off x="2760663" y="6361113"/>
            <a:ext cx="3970337" cy="352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cs typeface="Arial" pitchFamily="34" charset="0"/>
              </a:defRPr>
            </a:lvl1pPr>
          </a:lstStyle>
          <a:p>
            <a:pPr>
              <a:spcBef>
                <a:spcPct val="0"/>
              </a:spcBef>
              <a:buClrTx/>
              <a:buSzTx/>
              <a:buFontTx/>
              <a:buNone/>
            </a:pPr>
            <a:r>
              <a:rPr lang="en-US" smtClean="0">
                <a:latin typeface="Times New Roman" pitchFamily="18" charset="0"/>
                <a:ea typeface="MS PGothic" pitchFamily="34" charset="-128"/>
              </a:rPr>
              <a:t>Copyright © 2011, Elsevier Inc. All rights Reserved.</a:t>
            </a:r>
          </a:p>
        </p:txBody>
      </p:sp>
      <p:sp>
        <p:nvSpPr>
          <p:cNvPr id="1034" name="Rectangle 10"/>
          <p:cNvSpPr>
            <a:spLocks noChangeArrowheads="1"/>
          </p:cNvSpPr>
          <p:nvPr userDrawn="1"/>
        </p:nvSpPr>
        <p:spPr bwMode="auto">
          <a:xfrm>
            <a:off x="8521700" y="6359525"/>
            <a:ext cx="3619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0"/>
              </a:spcBef>
              <a:buClrTx/>
              <a:buSzTx/>
              <a:buFontTx/>
              <a:buNone/>
            </a:pPr>
            <a:fld id="{38D65876-7F6F-47FA-82C9-C077D636EFB1}" type="slidenum">
              <a:rPr lang="en-US" sz="1200" smtClean="0">
                <a:solidFill>
                  <a:srgbClr val="000000"/>
                </a:solidFill>
                <a:latin typeface="Times New Roman" pitchFamily="18" charset="0"/>
                <a:ea typeface="MS PGothic" pitchFamily="34" charset="-128"/>
              </a:rPr>
              <a:pPr>
                <a:spcBef>
                  <a:spcPct val="0"/>
                </a:spcBef>
                <a:buClrTx/>
                <a:buSzTx/>
                <a:buFontTx/>
                <a:buNone/>
              </a:pPr>
              <a:t>‹#›</a:t>
            </a:fld>
            <a:endParaRPr lang="en-US" sz="1200" smtClean="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xmlns="" val="318786999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spcBef>
                <a:spcPct val="0"/>
              </a:spcBef>
              <a:buClrTx/>
              <a:buSzTx/>
              <a:buFontTx/>
              <a:buNone/>
            </a:pPr>
            <a:fld id="{0EE3F467-675D-497D-8D23-74259D60FEA6}" type="datetime1">
              <a:rPr lang="en-US" smtClean="0">
                <a:solidFill>
                  <a:srgbClr val="000000"/>
                </a:solidFill>
                <a:latin typeface="Times New Roman" pitchFamily="18" charset="0"/>
                <a:ea typeface="MS PGothic" pitchFamily="34" charset="-128"/>
              </a:rPr>
              <a:pPr>
                <a:spcBef>
                  <a:spcPct val="0"/>
                </a:spcBef>
                <a:buClrTx/>
                <a:buSzTx/>
                <a:buFontTx/>
                <a:buNone/>
              </a:pPr>
              <a:t>11/11/2014</a:t>
            </a:fld>
            <a:endParaRPr lang="en-US" smtClean="0">
              <a:solidFill>
                <a:srgbClr val="000000"/>
              </a:solidFill>
              <a:latin typeface="Times New Roman" pitchFamily="18" charset="0"/>
              <a:ea typeface="MS PGothic" pitchFamily="34" charset="-128"/>
            </a:endParaRPr>
          </a:p>
        </p:txBody>
      </p:sp>
      <p:sp>
        <p:nvSpPr>
          <p:cNvPr id="1029" name="Rectangle 5"/>
          <p:cNvSpPr>
            <a:spLocks noGrp="1" noChangeArrowheads="1"/>
          </p:cNvSpPr>
          <p:nvPr>
            <p:ph type="ftr" sz="quarter" idx="3"/>
          </p:nvPr>
        </p:nvSpPr>
        <p:spPr bwMode="auto">
          <a:xfrm>
            <a:off x="2760663" y="6361113"/>
            <a:ext cx="3970337" cy="352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cs typeface="Arial" pitchFamily="34" charset="0"/>
              </a:defRPr>
            </a:lvl1pPr>
          </a:lstStyle>
          <a:p>
            <a:pPr>
              <a:spcBef>
                <a:spcPct val="0"/>
              </a:spcBef>
              <a:buClrTx/>
              <a:buSzTx/>
              <a:buFontTx/>
              <a:buNone/>
            </a:pPr>
            <a:r>
              <a:rPr lang="en-US" smtClean="0">
                <a:latin typeface="Times New Roman" pitchFamily="18" charset="0"/>
                <a:ea typeface="MS PGothic" pitchFamily="34" charset="-128"/>
              </a:rPr>
              <a:t>Copyright © 2011, Elsevier Inc. All rights Reserved.</a:t>
            </a:r>
          </a:p>
        </p:txBody>
      </p:sp>
      <p:sp>
        <p:nvSpPr>
          <p:cNvPr id="1034" name="Rectangle 10"/>
          <p:cNvSpPr>
            <a:spLocks noChangeArrowheads="1"/>
          </p:cNvSpPr>
          <p:nvPr userDrawn="1"/>
        </p:nvSpPr>
        <p:spPr bwMode="auto">
          <a:xfrm>
            <a:off x="8521700" y="6359525"/>
            <a:ext cx="3619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0"/>
              </a:spcBef>
              <a:buClrTx/>
              <a:buSzTx/>
              <a:buFontTx/>
              <a:buNone/>
            </a:pPr>
            <a:fld id="{38D65876-7F6F-47FA-82C9-C077D636EFB1}" type="slidenum">
              <a:rPr lang="en-US" sz="1200" smtClean="0">
                <a:solidFill>
                  <a:srgbClr val="000000"/>
                </a:solidFill>
                <a:latin typeface="Times New Roman" pitchFamily="18" charset="0"/>
                <a:ea typeface="MS PGothic" pitchFamily="34" charset="-128"/>
              </a:rPr>
              <a:pPr>
                <a:spcBef>
                  <a:spcPct val="0"/>
                </a:spcBef>
                <a:buClrTx/>
                <a:buSzTx/>
                <a:buFontTx/>
                <a:buNone/>
              </a:pPr>
              <a:t>‹#›</a:t>
            </a:fld>
            <a:endParaRPr lang="en-US" sz="1200" smtClean="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xmlns="" val="165751401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spcBef>
                <a:spcPct val="0"/>
              </a:spcBef>
              <a:buClrTx/>
              <a:buSzTx/>
              <a:buFontTx/>
              <a:buNone/>
            </a:pPr>
            <a:fld id="{0EE3F467-675D-497D-8D23-74259D60FEA6}" type="datetime1">
              <a:rPr lang="en-US" smtClean="0">
                <a:solidFill>
                  <a:srgbClr val="000000"/>
                </a:solidFill>
                <a:latin typeface="Times New Roman" pitchFamily="18" charset="0"/>
                <a:ea typeface="MS PGothic" pitchFamily="34" charset="-128"/>
              </a:rPr>
              <a:pPr>
                <a:spcBef>
                  <a:spcPct val="0"/>
                </a:spcBef>
                <a:buClrTx/>
                <a:buSzTx/>
                <a:buFontTx/>
                <a:buNone/>
              </a:pPr>
              <a:t>11/11/2014</a:t>
            </a:fld>
            <a:endParaRPr lang="en-US" smtClean="0">
              <a:solidFill>
                <a:srgbClr val="000000"/>
              </a:solidFill>
              <a:latin typeface="Times New Roman" pitchFamily="18" charset="0"/>
              <a:ea typeface="MS PGothic" pitchFamily="34" charset="-128"/>
            </a:endParaRPr>
          </a:p>
        </p:txBody>
      </p:sp>
      <p:sp>
        <p:nvSpPr>
          <p:cNvPr id="1029" name="Rectangle 5"/>
          <p:cNvSpPr>
            <a:spLocks noGrp="1" noChangeArrowheads="1"/>
          </p:cNvSpPr>
          <p:nvPr>
            <p:ph type="ftr" sz="quarter" idx="3"/>
          </p:nvPr>
        </p:nvSpPr>
        <p:spPr bwMode="auto">
          <a:xfrm>
            <a:off x="2760663" y="6361113"/>
            <a:ext cx="3970337" cy="352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cs typeface="Arial" pitchFamily="34" charset="0"/>
              </a:defRPr>
            </a:lvl1pPr>
          </a:lstStyle>
          <a:p>
            <a:pPr>
              <a:spcBef>
                <a:spcPct val="0"/>
              </a:spcBef>
              <a:buClrTx/>
              <a:buSzTx/>
              <a:buFontTx/>
              <a:buNone/>
            </a:pPr>
            <a:r>
              <a:rPr lang="en-US" smtClean="0">
                <a:latin typeface="Times New Roman" pitchFamily="18" charset="0"/>
                <a:ea typeface="MS PGothic" pitchFamily="34" charset="-128"/>
              </a:rPr>
              <a:t>Copyright © 2011, Elsevier Inc. All rights Reserved.</a:t>
            </a:r>
          </a:p>
        </p:txBody>
      </p:sp>
      <p:sp>
        <p:nvSpPr>
          <p:cNvPr id="1034" name="Rectangle 10"/>
          <p:cNvSpPr>
            <a:spLocks noChangeArrowheads="1"/>
          </p:cNvSpPr>
          <p:nvPr userDrawn="1"/>
        </p:nvSpPr>
        <p:spPr bwMode="auto">
          <a:xfrm>
            <a:off x="8521700" y="6359525"/>
            <a:ext cx="3619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0"/>
              </a:spcBef>
              <a:buClrTx/>
              <a:buSzTx/>
              <a:buFontTx/>
              <a:buNone/>
            </a:pPr>
            <a:fld id="{38D65876-7F6F-47FA-82C9-C077D636EFB1}" type="slidenum">
              <a:rPr lang="en-US" sz="1200" smtClean="0">
                <a:solidFill>
                  <a:srgbClr val="000000"/>
                </a:solidFill>
                <a:latin typeface="Times New Roman" pitchFamily="18" charset="0"/>
                <a:ea typeface="MS PGothic" pitchFamily="34" charset="-128"/>
              </a:rPr>
              <a:pPr>
                <a:spcBef>
                  <a:spcPct val="0"/>
                </a:spcBef>
                <a:buClrTx/>
                <a:buSzTx/>
                <a:buFontTx/>
                <a:buNone/>
              </a:pPr>
              <a:t>‹#›</a:t>
            </a:fld>
            <a:endParaRPr lang="en-US" sz="1200" smtClean="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xmlns="" val="268919598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4.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0"/>
          <p:cNvSpPr>
            <a:spLocks noGrp="1" noChangeArrowheads="1"/>
          </p:cNvSpPr>
          <p:nvPr>
            <p:ph type="ftr" sz="quarter" idx="3"/>
          </p:nvPr>
        </p:nvSpPr>
        <p:spPr/>
        <p:txBody>
          <a:bodyPr/>
          <a:lstStyle/>
          <a:p>
            <a:r>
              <a:rPr lang="en-US" dirty="0" smtClean="0"/>
              <a:t>Copyright © 2012, Elsevier Inc. All rights reserved.</a:t>
            </a:r>
            <a:endParaRPr lang="en-AU" dirty="0"/>
          </a:p>
        </p:txBody>
      </p:sp>
      <p:sp>
        <p:nvSpPr>
          <p:cNvPr id="233483" name="Rectangle 11"/>
          <p:cNvSpPr>
            <a:spLocks noChangeArrowheads="1"/>
          </p:cNvSpPr>
          <p:nvPr/>
        </p:nvSpPr>
        <p:spPr bwMode="auto">
          <a:xfrm>
            <a:off x="2843213" y="1254125"/>
            <a:ext cx="1983235" cy="584775"/>
          </a:xfrm>
          <a:prstGeom prst="rect">
            <a:avLst/>
          </a:prstGeom>
          <a:noFill/>
          <a:ln w="9525" algn="ctr">
            <a:noFill/>
            <a:miter lim="800000"/>
            <a:headEnd/>
            <a:tailEnd/>
          </a:ln>
          <a:effectLst/>
        </p:spPr>
        <p:txBody>
          <a:bodyPr wrap="none">
            <a:spAutoFit/>
          </a:bodyPr>
          <a:lstStyle/>
          <a:p>
            <a:r>
              <a:rPr lang="en-AU" dirty="0">
                <a:solidFill>
                  <a:srgbClr val="000099"/>
                </a:solidFill>
                <a:latin typeface="Arial" charset="0"/>
              </a:rPr>
              <a:t>Chapter </a:t>
            </a:r>
            <a:r>
              <a:rPr lang="en-AU" dirty="0" smtClean="0">
                <a:solidFill>
                  <a:srgbClr val="000099"/>
                </a:solidFill>
                <a:latin typeface="Arial" charset="0"/>
              </a:rPr>
              <a:t>4</a:t>
            </a:r>
            <a:endParaRPr lang="en-GB" dirty="0">
              <a:solidFill>
                <a:srgbClr val="000099"/>
              </a:solidFill>
              <a:latin typeface="Arial" charset="0"/>
            </a:endParaRPr>
          </a:p>
        </p:txBody>
      </p:sp>
      <p:sp>
        <p:nvSpPr>
          <p:cNvPr id="233484" name="Rectangle 12"/>
          <p:cNvSpPr>
            <a:spLocks noChangeArrowheads="1"/>
          </p:cNvSpPr>
          <p:nvPr/>
        </p:nvSpPr>
        <p:spPr bwMode="auto">
          <a:xfrm>
            <a:off x="2843213" y="2060575"/>
            <a:ext cx="5832475" cy="1569660"/>
          </a:xfrm>
          <a:prstGeom prst="rect">
            <a:avLst/>
          </a:prstGeom>
          <a:noFill/>
          <a:ln w="9525" algn="ctr">
            <a:noFill/>
            <a:miter lim="800000"/>
            <a:headEnd/>
            <a:tailEnd/>
          </a:ln>
          <a:effectLst/>
        </p:spPr>
        <p:txBody>
          <a:bodyPr>
            <a:spAutoFit/>
          </a:bodyPr>
          <a:lstStyle/>
          <a:p>
            <a:r>
              <a:rPr lang="en-AU" dirty="0" smtClean="0">
                <a:solidFill>
                  <a:srgbClr val="0066FF"/>
                </a:solidFill>
                <a:latin typeface="Arial" charset="0"/>
              </a:rPr>
              <a:t>Data-Level Parallelism in Vector, SIMD, and GPU Architectures</a:t>
            </a:r>
            <a:endParaRPr lang="en-GB" dirty="0">
              <a:solidFill>
                <a:srgbClr val="0066FF"/>
              </a:solidFill>
              <a:latin typeface="Arial" charset="0"/>
            </a:endParaRPr>
          </a:p>
        </p:txBody>
      </p:sp>
      <p:sp>
        <p:nvSpPr>
          <p:cNvPr id="233485" name="Text Box 13"/>
          <p:cNvSpPr txBox="1">
            <a:spLocks noChangeArrowheads="1"/>
          </p:cNvSpPr>
          <p:nvPr/>
        </p:nvSpPr>
        <p:spPr bwMode="auto">
          <a:xfrm>
            <a:off x="2825351" y="-100013"/>
            <a:ext cx="4429932" cy="892552"/>
          </a:xfrm>
          <a:prstGeom prst="rect">
            <a:avLst/>
          </a:prstGeom>
          <a:noFill/>
          <a:ln w="9525" algn="ctr">
            <a:noFill/>
            <a:miter lim="800000"/>
            <a:headEnd/>
            <a:tailEnd/>
          </a:ln>
          <a:effectLst/>
        </p:spPr>
        <p:txBody>
          <a:bodyPr wrap="none">
            <a:spAutoFit/>
          </a:bodyPr>
          <a:lstStyle/>
          <a:p>
            <a:pPr algn="ctr"/>
            <a:r>
              <a:rPr lang="en-US" sz="2800" dirty="0" smtClean="0">
                <a:solidFill>
                  <a:schemeClr val="bg1"/>
                </a:solidFill>
                <a:latin typeface="Times New Roman" pitchFamily="18" charset="0"/>
              </a:rPr>
              <a:t>Computer Architecture</a:t>
            </a:r>
            <a:endParaRPr lang="en-US" sz="2800" dirty="0">
              <a:solidFill>
                <a:schemeClr val="bg1"/>
              </a:solidFill>
              <a:latin typeface="Times New Roman" pitchFamily="18" charset="0"/>
            </a:endParaRPr>
          </a:p>
          <a:p>
            <a:pPr algn="ctr"/>
            <a:r>
              <a:rPr lang="en-US" sz="2000" dirty="0" smtClean="0">
                <a:solidFill>
                  <a:schemeClr val="bg1"/>
                </a:solidFill>
                <a:latin typeface="Arial" charset="0"/>
              </a:rPr>
              <a:t>A Quantitative Approach, Fifth Edition</a:t>
            </a:r>
            <a:endParaRPr lang="en-GB" sz="2000" dirty="0">
              <a:solidFill>
                <a:schemeClr val="bg1"/>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DAXPY in MIPS Instructions</a:t>
            </a:r>
            <a:endParaRPr lang="en-AU" dirty="0"/>
          </a:p>
        </p:txBody>
      </p:sp>
      <p:sp>
        <p:nvSpPr>
          <p:cNvPr id="242691" name="Rectangle 3"/>
          <p:cNvSpPr>
            <a:spLocks noGrp="1" noChangeArrowheads="1"/>
          </p:cNvSpPr>
          <p:nvPr>
            <p:ph type="body" idx="1"/>
          </p:nvPr>
        </p:nvSpPr>
        <p:spPr>
          <a:xfrm>
            <a:off x="539553" y="908720"/>
            <a:ext cx="8415536" cy="5328568"/>
          </a:xfrm>
        </p:spPr>
        <p:txBody>
          <a:bodyPr/>
          <a:lstStyle/>
          <a:p>
            <a:pPr marL="0" indent="0">
              <a:lnSpc>
                <a:spcPct val="90000"/>
              </a:lnSpc>
              <a:buNone/>
            </a:pPr>
            <a:r>
              <a:rPr lang="en-US" sz="2400" dirty="0" smtClean="0"/>
              <a:t>Example:  DAXPY (double precision a*X+Y)</a:t>
            </a:r>
          </a:p>
          <a:p>
            <a:pPr lvl="1">
              <a:lnSpc>
                <a:spcPct val="90000"/>
              </a:lnSpc>
              <a:buNone/>
            </a:pPr>
            <a:r>
              <a:rPr lang="en-US" dirty="0" smtClean="0"/>
              <a:t>		</a:t>
            </a:r>
            <a:r>
              <a:rPr lang="en-US" sz="2000" dirty="0" smtClean="0"/>
              <a:t>L.D		F0,a		; load scalar a</a:t>
            </a:r>
          </a:p>
          <a:p>
            <a:pPr lvl="1">
              <a:lnSpc>
                <a:spcPct val="90000"/>
              </a:lnSpc>
              <a:buNone/>
            </a:pPr>
            <a:r>
              <a:rPr lang="en-US" sz="2000" dirty="0" smtClean="0"/>
              <a:t>		DADDIU	R4,Rx,#512	; last address to load</a:t>
            </a:r>
          </a:p>
          <a:p>
            <a:pPr>
              <a:lnSpc>
                <a:spcPct val="90000"/>
              </a:lnSpc>
              <a:buNone/>
            </a:pPr>
            <a:r>
              <a:rPr lang="en-US" sz="2000" dirty="0" smtClean="0"/>
              <a:t>Loop: 	L.D		F2,0(Rx	)	; load X[i]</a:t>
            </a:r>
          </a:p>
          <a:p>
            <a:pPr lvl="1">
              <a:lnSpc>
                <a:spcPct val="90000"/>
              </a:lnSpc>
              <a:buNone/>
            </a:pPr>
            <a:r>
              <a:rPr lang="en-US" sz="2000" dirty="0" smtClean="0"/>
              <a:t>		MUL.D		F2,F2,F0	; a x X[i]</a:t>
            </a:r>
          </a:p>
          <a:p>
            <a:pPr lvl="1">
              <a:lnSpc>
                <a:spcPct val="90000"/>
              </a:lnSpc>
              <a:buNone/>
            </a:pPr>
            <a:r>
              <a:rPr lang="en-US" sz="2000" dirty="0" smtClean="0"/>
              <a:t>		L.D		F4,0(</a:t>
            </a:r>
            <a:r>
              <a:rPr lang="en-US" sz="2000" dirty="0" err="1" smtClean="0"/>
              <a:t>Ry</a:t>
            </a:r>
            <a:r>
              <a:rPr lang="en-US" sz="2000" dirty="0" smtClean="0"/>
              <a:t>)	; load Y[i]</a:t>
            </a:r>
          </a:p>
          <a:p>
            <a:pPr lvl="1">
              <a:lnSpc>
                <a:spcPct val="90000"/>
              </a:lnSpc>
              <a:buNone/>
            </a:pPr>
            <a:r>
              <a:rPr lang="en-US" sz="2000" dirty="0" smtClean="0"/>
              <a:t>		ADD.D		F4,F2,F2	; a x X[i] + Y[i]</a:t>
            </a:r>
          </a:p>
          <a:p>
            <a:pPr lvl="1">
              <a:lnSpc>
                <a:spcPct val="90000"/>
              </a:lnSpc>
              <a:buNone/>
            </a:pPr>
            <a:r>
              <a:rPr lang="en-US" sz="2000" dirty="0" smtClean="0"/>
              <a:t>		S.D		F4,9(</a:t>
            </a:r>
            <a:r>
              <a:rPr lang="en-US" sz="2000" dirty="0" err="1" smtClean="0"/>
              <a:t>Ry</a:t>
            </a:r>
            <a:r>
              <a:rPr lang="en-US" sz="2000" dirty="0" smtClean="0"/>
              <a:t>)	; store into Y[i]</a:t>
            </a:r>
          </a:p>
          <a:p>
            <a:pPr lvl="1">
              <a:lnSpc>
                <a:spcPct val="90000"/>
              </a:lnSpc>
              <a:buNone/>
            </a:pPr>
            <a:r>
              <a:rPr lang="en-US" sz="2000" dirty="0"/>
              <a:t>	</a:t>
            </a:r>
            <a:r>
              <a:rPr lang="en-US" sz="2000" dirty="0" smtClean="0"/>
              <a:t>	</a:t>
            </a:r>
            <a:r>
              <a:rPr lang="en-US" sz="2000" dirty="0"/>
              <a:t>DADDIU	</a:t>
            </a:r>
            <a:r>
              <a:rPr lang="en-US" sz="2000" dirty="0" smtClean="0"/>
              <a:t>Rx,Rx,#8</a:t>
            </a:r>
            <a:r>
              <a:rPr lang="en-US" sz="2000" dirty="0"/>
              <a:t>	; </a:t>
            </a:r>
            <a:r>
              <a:rPr lang="en-US" sz="2000" dirty="0" smtClean="0"/>
              <a:t>increment index to X</a:t>
            </a:r>
            <a:endParaRPr lang="en-US" sz="2000" dirty="0"/>
          </a:p>
          <a:p>
            <a:pPr lvl="1">
              <a:lnSpc>
                <a:spcPct val="90000"/>
              </a:lnSpc>
              <a:buNone/>
            </a:pPr>
            <a:r>
              <a:rPr lang="en-US" sz="2000" dirty="0"/>
              <a:t>		DADDIU	</a:t>
            </a:r>
            <a:r>
              <a:rPr lang="en-US" sz="2000" dirty="0" smtClean="0"/>
              <a:t>Ry,Ry,#</a:t>
            </a:r>
            <a:r>
              <a:rPr lang="en-US" sz="2000" dirty="0"/>
              <a:t>8	; increment index to </a:t>
            </a:r>
            <a:r>
              <a:rPr lang="en-US" sz="2000" dirty="0" smtClean="0"/>
              <a:t>Y</a:t>
            </a:r>
            <a:endParaRPr lang="en-US" sz="2000" dirty="0"/>
          </a:p>
          <a:p>
            <a:pPr lvl="1">
              <a:lnSpc>
                <a:spcPct val="90000"/>
              </a:lnSpc>
              <a:buNone/>
            </a:pPr>
            <a:r>
              <a:rPr lang="en-US" sz="2000" dirty="0" smtClean="0"/>
              <a:t>		SUBBU		R20,R4,Rx	; compute bound</a:t>
            </a:r>
          </a:p>
          <a:p>
            <a:pPr lvl="1">
              <a:lnSpc>
                <a:spcPct val="90000"/>
              </a:lnSpc>
              <a:buNone/>
            </a:pPr>
            <a:r>
              <a:rPr lang="en-US" sz="2000" dirty="0"/>
              <a:t>	</a:t>
            </a:r>
            <a:r>
              <a:rPr lang="en-US" sz="2000" dirty="0" smtClean="0"/>
              <a:t>	BNEZ		R20,Loop	; check if done</a:t>
            </a:r>
          </a:p>
          <a:p>
            <a:pPr>
              <a:lnSpc>
                <a:spcPct val="90000"/>
              </a:lnSpc>
            </a:pPr>
            <a:r>
              <a:rPr lang="en-US" sz="2400" dirty="0" smtClean="0"/>
              <a:t>Requires almost 600 MIPS ops</a:t>
            </a:r>
            <a:endParaRPr lang="en-US"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extLst>
      <p:ext uri="{BB962C8B-B14F-4D97-AF65-F5344CB8AC3E}">
        <p14:creationId xmlns:p14="http://schemas.microsoft.com/office/powerpoint/2010/main" xmlns="" val="1551410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Vector Execution Time</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Execution time depends on three factors:</a:t>
            </a:r>
          </a:p>
          <a:p>
            <a:pPr lvl="1">
              <a:lnSpc>
                <a:spcPct val="90000"/>
              </a:lnSpc>
            </a:pPr>
            <a:r>
              <a:rPr lang="en-US" dirty="0" smtClean="0"/>
              <a:t>Length of operand vectors</a:t>
            </a:r>
          </a:p>
          <a:p>
            <a:pPr lvl="1">
              <a:lnSpc>
                <a:spcPct val="90000"/>
              </a:lnSpc>
            </a:pPr>
            <a:r>
              <a:rPr lang="en-US" dirty="0" smtClean="0"/>
              <a:t>Structural hazards</a:t>
            </a:r>
          </a:p>
          <a:p>
            <a:pPr lvl="1">
              <a:lnSpc>
                <a:spcPct val="90000"/>
              </a:lnSpc>
            </a:pPr>
            <a:r>
              <a:rPr lang="en-US" dirty="0" smtClean="0"/>
              <a:t>Data dependencies</a:t>
            </a:r>
          </a:p>
          <a:p>
            <a:pPr lvl="1">
              <a:lnSpc>
                <a:spcPct val="90000"/>
              </a:lnSpc>
            </a:pPr>
            <a:endParaRPr lang="en-US" dirty="0" smtClean="0"/>
          </a:p>
          <a:p>
            <a:pPr>
              <a:lnSpc>
                <a:spcPct val="90000"/>
              </a:lnSpc>
            </a:pPr>
            <a:r>
              <a:rPr lang="en-US" dirty="0" smtClean="0"/>
              <a:t>VMIPS functional units consume one element per clock cycle</a:t>
            </a:r>
          </a:p>
          <a:p>
            <a:pPr lvl="1">
              <a:lnSpc>
                <a:spcPct val="90000"/>
              </a:lnSpc>
            </a:pPr>
            <a:r>
              <a:rPr lang="en-US" dirty="0" smtClean="0"/>
              <a:t>Execution time is approximately the vector length</a:t>
            </a:r>
          </a:p>
          <a:p>
            <a:pPr lvl="1">
              <a:lnSpc>
                <a:spcPct val="90000"/>
              </a:lnSpc>
            </a:pPr>
            <a:endParaRPr lang="en-US" dirty="0" smtClean="0"/>
          </a:p>
          <a:p>
            <a:pPr>
              <a:lnSpc>
                <a:spcPct val="90000"/>
              </a:lnSpc>
            </a:pPr>
            <a:r>
              <a:rPr lang="en-US" i="1" smtClean="0"/>
              <a:t>Convoy</a:t>
            </a:r>
            <a:endParaRPr lang="en-US" i="1" dirty="0" smtClean="0"/>
          </a:p>
          <a:p>
            <a:pPr lvl="1">
              <a:lnSpc>
                <a:spcPct val="90000"/>
              </a:lnSpc>
            </a:pPr>
            <a:r>
              <a:rPr lang="en-US" dirty="0" smtClean="0"/>
              <a:t>Set of vector instructions that could potentially execute together</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Chimes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Sequences with read-after-write dependency hazards can be in the same convey via </a:t>
            </a:r>
            <a:r>
              <a:rPr lang="en-US" i="1" dirty="0" smtClean="0"/>
              <a:t>chaining </a:t>
            </a:r>
          </a:p>
          <a:p>
            <a:pPr>
              <a:lnSpc>
                <a:spcPct val="90000"/>
              </a:lnSpc>
            </a:pPr>
            <a:endParaRPr lang="en-US" i="1" dirty="0" smtClean="0"/>
          </a:p>
          <a:p>
            <a:pPr>
              <a:lnSpc>
                <a:spcPct val="90000"/>
              </a:lnSpc>
            </a:pPr>
            <a:r>
              <a:rPr lang="en-US" i="1" dirty="0" smtClean="0"/>
              <a:t>Chaining</a:t>
            </a:r>
          </a:p>
          <a:p>
            <a:pPr lvl="1">
              <a:lnSpc>
                <a:spcPct val="90000"/>
              </a:lnSpc>
            </a:pPr>
            <a:r>
              <a:rPr lang="en-US" dirty="0" smtClean="0"/>
              <a:t>Allows a vector operation to start as soon as the individual elements of its vector source operand become available</a:t>
            </a:r>
          </a:p>
          <a:p>
            <a:pPr lvl="1">
              <a:lnSpc>
                <a:spcPct val="90000"/>
              </a:lnSpc>
            </a:pPr>
            <a:endParaRPr lang="en-US" dirty="0" smtClean="0"/>
          </a:p>
          <a:p>
            <a:pPr>
              <a:lnSpc>
                <a:spcPct val="90000"/>
              </a:lnSpc>
            </a:pPr>
            <a:r>
              <a:rPr lang="en-US" i="1" dirty="0" smtClean="0"/>
              <a:t>Chime</a:t>
            </a:r>
          </a:p>
          <a:p>
            <a:pPr lvl="1">
              <a:lnSpc>
                <a:spcPct val="90000"/>
              </a:lnSpc>
            </a:pPr>
            <a:r>
              <a:rPr lang="en-US" dirty="0" smtClean="0"/>
              <a:t>Unit of time to execute one convey</a:t>
            </a:r>
          </a:p>
          <a:p>
            <a:pPr lvl="1">
              <a:lnSpc>
                <a:spcPct val="90000"/>
              </a:lnSpc>
            </a:pPr>
            <a:r>
              <a:rPr lang="en-US" i="1" dirty="0" smtClean="0"/>
              <a:t>m</a:t>
            </a:r>
            <a:r>
              <a:rPr lang="en-US" dirty="0" smtClean="0"/>
              <a:t> conveys executes in </a:t>
            </a:r>
            <a:r>
              <a:rPr lang="en-US" i="1" dirty="0" smtClean="0"/>
              <a:t>m</a:t>
            </a:r>
            <a:r>
              <a:rPr lang="en-US" dirty="0" smtClean="0"/>
              <a:t> chimes</a:t>
            </a:r>
          </a:p>
          <a:p>
            <a:pPr lvl="1">
              <a:lnSpc>
                <a:spcPct val="90000"/>
              </a:lnSpc>
            </a:pPr>
            <a:r>
              <a:rPr lang="en-US" dirty="0" smtClean="0"/>
              <a:t>For vector length of </a:t>
            </a:r>
            <a:r>
              <a:rPr lang="en-US" i="1" dirty="0" smtClean="0"/>
              <a:t>n</a:t>
            </a:r>
            <a:r>
              <a:rPr lang="en-US" dirty="0" smtClean="0"/>
              <a:t>, requires </a:t>
            </a:r>
            <a:r>
              <a:rPr lang="en-US" i="1" dirty="0" smtClean="0"/>
              <a:t>m</a:t>
            </a:r>
            <a:r>
              <a:rPr lang="en-US" dirty="0" smtClean="0"/>
              <a:t> x </a:t>
            </a:r>
            <a:r>
              <a:rPr lang="en-US" i="1" dirty="0" smtClean="0"/>
              <a:t>n</a:t>
            </a:r>
            <a:r>
              <a:rPr lang="en-US" dirty="0" smtClean="0"/>
              <a:t> clock cycles</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type="body" idx="1"/>
          </p:nvPr>
        </p:nvSpPr>
        <p:spPr/>
        <p:txBody>
          <a:bodyPr/>
          <a:lstStyle/>
          <a:p>
            <a:pPr>
              <a:buNone/>
            </a:pPr>
            <a:r>
              <a:rPr lang="en-US" sz="2000" dirty="0" smtClean="0"/>
              <a:t>LV			V1,Rx			;load vector X</a:t>
            </a:r>
          </a:p>
          <a:p>
            <a:pPr>
              <a:buNone/>
            </a:pPr>
            <a:r>
              <a:rPr lang="en-US" sz="2000" dirty="0" smtClean="0"/>
              <a:t>MULVS.D	V2,V1,F0		;vector-scalar multiply</a:t>
            </a:r>
          </a:p>
          <a:p>
            <a:pPr>
              <a:buNone/>
            </a:pPr>
            <a:r>
              <a:rPr lang="es-ES" sz="2000" dirty="0" smtClean="0"/>
              <a:t>LV			V3,Ry			;load vector Y</a:t>
            </a:r>
          </a:p>
          <a:p>
            <a:pPr>
              <a:buNone/>
            </a:pPr>
            <a:r>
              <a:rPr lang="en-US" sz="2000" dirty="0" smtClean="0"/>
              <a:t>ADDVV.D	V4,V2,V3		;add two vectors</a:t>
            </a:r>
          </a:p>
          <a:p>
            <a:pPr>
              <a:buNone/>
            </a:pPr>
            <a:r>
              <a:rPr lang="en-US" sz="2000" dirty="0" smtClean="0"/>
              <a:t>SV			Ry,V4			;store the sum</a:t>
            </a:r>
          </a:p>
          <a:p>
            <a:pPr>
              <a:buNone/>
            </a:pPr>
            <a:endParaRPr lang="en-US" sz="2000" dirty="0" smtClean="0"/>
          </a:p>
          <a:p>
            <a:pPr>
              <a:buNone/>
            </a:pPr>
            <a:r>
              <a:rPr lang="en-US" sz="2000" dirty="0" smtClean="0"/>
              <a:t>Convoys:</a:t>
            </a:r>
          </a:p>
          <a:p>
            <a:pPr marL="457200" indent="-457200">
              <a:buNone/>
            </a:pPr>
            <a:r>
              <a:rPr lang="en-US" sz="2000" dirty="0" smtClean="0"/>
              <a:t>1		LV		MULVS.D</a:t>
            </a:r>
          </a:p>
          <a:p>
            <a:pPr marL="457200" indent="-457200">
              <a:buNone/>
            </a:pPr>
            <a:r>
              <a:rPr lang="en-US" sz="2000" dirty="0" smtClean="0"/>
              <a:t>2		LV		ADDVV.D</a:t>
            </a:r>
          </a:p>
          <a:p>
            <a:pPr marL="457200" indent="-457200">
              <a:buNone/>
            </a:pPr>
            <a:r>
              <a:rPr lang="en-US" sz="2000" dirty="0" smtClean="0"/>
              <a:t>3		SV</a:t>
            </a:r>
          </a:p>
          <a:p>
            <a:pPr marL="457200" indent="-457200">
              <a:buNone/>
            </a:pPr>
            <a:endParaRPr lang="en-US" sz="2000" dirty="0" smtClean="0"/>
          </a:p>
          <a:p>
            <a:pPr marL="457200" indent="-457200">
              <a:buNone/>
            </a:pPr>
            <a:r>
              <a:rPr lang="en-US" sz="2000" dirty="0" smtClean="0"/>
              <a:t>3 chimes, 2 FP ops per result, cycles per FLOP = 1.5</a:t>
            </a:r>
          </a:p>
          <a:p>
            <a:pPr marL="457200" indent="-457200">
              <a:buNone/>
            </a:pPr>
            <a:r>
              <a:rPr lang="en-US" sz="2000" dirty="0" smtClean="0"/>
              <a:t>For 64 element vectors, requires 64 x 3 = 192 clock cycles</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Challenges</a:t>
            </a:r>
            <a:endParaRPr lang="en-AU" dirty="0"/>
          </a:p>
        </p:txBody>
      </p:sp>
      <p:sp>
        <p:nvSpPr>
          <p:cNvPr id="242691" name="Rectangle 3"/>
          <p:cNvSpPr>
            <a:spLocks noGrp="1" noChangeArrowheads="1"/>
          </p:cNvSpPr>
          <p:nvPr>
            <p:ph type="body" idx="1"/>
          </p:nvPr>
        </p:nvSpPr>
        <p:spPr>
          <a:xfrm>
            <a:off x="689770" y="908720"/>
            <a:ext cx="8270875" cy="5256584"/>
          </a:xfrm>
        </p:spPr>
        <p:txBody>
          <a:bodyPr/>
          <a:lstStyle/>
          <a:p>
            <a:r>
              <a:rPr lang="en-US" sz="2000" dirty="0" smtClean="0"/>
              <a:t>Start up time</a:t>
            </a:r>
          </a:p>
          <a:p>
            <a:pPr lvl="1"/>
            <a:r>
              <a:rPr lang="en-US" sz="1800" dirty="0" smtClean="0"/>
              <a:t>Latency of vector functional unit</a:t>
            </a:r>
          </a:p>
          <a:p>
            <a:pPr lvl="1"/>
            <a:r>
              <a:rPr lang="en-US" sz="1800" dirty="0" smtClean="0"/>
              <a:t>Assume the same as Cray-1</a:t>
            </a:r>
          </a:p>
          <a:p>
            <a:pPr lvl="2"/>
            <a:r>
              <a:rPr lang="en-US" sz="1400" dirty="0" smtClean="0"/>
              <a:t>Floating-point add =&gt; 6 clock cycles</a:t>
            </a:r>
          </a:p>
          <a:p>
            <a:pPr lvl="2"/>
            <a:r>
              <a:rPr lang="en-US" sz="1400" dirty="0" smtClean="0"/>
              <a:t>Floating-point multiply =&gt; 7 clock cycles</a:t>
            </a:r>
          </a:p>
          <a:p>
            <a:pPr lvl="2"/>
            <a:r>
              <a:rPr lang="en-US" sz="1400" dirty="0" smtClean="0"/>
              <a:t>Floating-point divide =&gt; 20 clock cycles</a:t>
            </a:r>
          </a:p>
          <a:p>
            <a:pPr lvl="2"/>
            <a:r>
              <a:rPr lang="en-US" sz="1400" dirty="0" smtClean="0"/>
              <a:t>Vector load =&gt; 12 clock cycles</a:t>
            </a:r>
          </a:p>
          <a:p>
            <a:r>
              <a:rPr lang="en-US" sz="2000" dirty="0" smtClean="0"/>
              <a:t>Optimizations</a:t>
            </a:r>
            <a:r>
              <a:rPr lang="en-US" sz="2400" dirty="0" smtClean="0"/>
              <a:t>:</a:t>
            </a:r>
          </a:p>
          <a:p>
            <a:pPr lvl="1"/>
            <a:r>
              <a:rPr lang="en-US" sz="1800" i="1" u="sng" dirty="0" smtClean="0"/>
              <a:t>Multiple Lanes</a:t>
            </a:r>
            <a:r>
              <a:rPr lang="en-US" sz="1800" dirty="0" smtClean="0"/>
              <a:t>: &gt; 1 element per clock cycle</a:t>
            </a:r>
          </a:p>
          <a:p>
            <a:pPr lvl="1"/>
            <a:r>
              <a:rPr lang="en-US" sz="1800" i="1" u="sng" dirty="0" smtClean="0"/>
              <a:t>Vector Length Registers</a:t>
            </a:r>
            <a:r>
              <a:rPr lang="en-US" sz="1800" dirty="0" smtClean="0"/>
              <a:t>: Non-64 wide vectors</a:t>
            </a:r>
          </a:p>
          <a:p>
            <a:pPr lvl="1"/>
            <a:r>
              <a:rPr lang="en-US" sz="1800" i="1" u="sng" dirty="0" smtClean="0"/>
              <a:t>Vector Mask Registers</a:t>
            </a:r>
            <a:r>
              <a:rPr lang="en-US" sz="1800" dirty="0" smtClean="0"/>
              <a:t>: IF statements in vector code</a:t>
            </a:r>
          </a:p>
          <a:p>
            <a:pPr lvl="1"/>
            <a:r>
              <a:rPr lang="en-US" sz="1800" i="1" u="sng" dirty="0" smtClean="0"/>
              <a:t>Memory Banks</a:t>
            </a:r>
            <a:r>
              <a:rPr lang="en-US" sz="1800" dirty="0" smtClean="0"/>
              <a:t>: Memory system optimizations to support vector processors</a:t>
            </a:r>
          </a:p>
          <a:p>
            <a:pPr lvl="1"/>
            <a:r>
              <a:rPr lang="en-US" sz="1800" i="1" u="sng" dirty="0" smtClean="0"/>
              <a:t>Stride</a:t>
            </a:r>
            <a:r>
              <a:rPr lang="en-US" sz="1800" dirty="0" smtClean="0"/>
              <a:t>: Multiple dimensional matrices</a:t>
            </a:r>
          </a:p>
          <a:p>
            <a:pPr lvl="1"/>
            <a:r>
              <a:rPr lang="en-US" sz="1800" i="1" u="sng" dirty="0" smtClean="0"/>
              <a:t>Scatter-Gather</a:t>
            </a:r>
            <a:r>
              <a:rPr lang="en-US" sz="1800" dirty="0" smtClean="0"/>
              <a:t>: Sparse matrices</a:t>
            </a:r>
          </a:p>
          <a:p>
            <a:pPr lvl="1"/>
            <a:r>
              <a:rPr lang="en-US" sz="1800" i="1" u="sng" dirty="0" smtClean="0"/>
              <a:t>Programming Vector Architectures</a:t>
            </a:r>
            <a:r>
              <a:rPr lang="en-US" sz="1800" dirty="0" smtClean="0"/>
              <a:t>: Program structures affecting performance</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Multiple Lanes</a:t>
            </a:r>
            <a:endParaRPr lang="en-AU" dirty="0"/>
          </a:p>
        </p:txBody>
      </p:sp>
      <p:sp>
        <p:nvSpPr>
          <p:cNvPr id="242691" name="Rectangle 3"/>
          <p:cNvSpPr>
            <a:spLocks noGrp="1" noChangeArrowheads="1"/>
          </p:cNvSpPr>
          <p:nvPr>
            <p:ph type="body" idx="1"/>
          </p:nvPr>
        </p:nvSpPr>
        <p:spPr>
          <a:xfrm>
            <a:off x="684213" y="1125538"/>
            <a:ext cx="8064251" cy="5111750"/>
          </a:xfrm>
        </p:spPr>
        <p:txBody>
          <a:bodyPr/>
          <a:lstStyle/>
          <a:p>
            <a:r>
              <a:rPr lang="en-US" sz="2400" dirty="0" smtClean="0"/>
              <a:t>Element </a:t>
            </a:r>
            <a:r>
              <a:rPr lang="en-US" sz="2400" i="1" dirty="0" smtClean="0"/>
              <a:t>n </a:t>
            </a:r>
            <a:r>
              <a:rPr lang="en-US" sz="2400" dirty="0" smtClean="0"/>
              <a:t>of vector register </a:t>
            </a:r>
            <a:r>
              <a:rPr lang="en-US" sz="2400" i="1" dirty="0" smtClean="0"/>
              <a:t>A </a:t>
            </a:r>
            <a:r>
              <a:rPr lang="en-US" sz="2400" dirty="0" smtClean="0"/>
              <a:t>is “hardwired” to element </a:t>
            </a:r>
            <a:r>
              <a:rPr lang="en-US" sz="2400" i="1" dirty="0" smtClean="0"/>
              <a:t>n</a:t>
            </a:r>
            <a:r>
              <a:rPr lang="en-US" sz="2400" dirty="0" smtClean="0"/>
              <a:t> of vector register </a:t>
            </a:r>
            <a:r>
              <a:rPr lang="en-US" sz="2400" i="1" dirty="0" smtClean="0"/>
              <a:t>B</a:t>
            </a:r>
          </a:p>
          <a:p>
            <a:pPr lvl="1"/>
            <a:r>
              <a:rPr lang="en-US" sz="2000" dirty="0" smtClean="0"/>
              <a:t>Allows for multiple hardware lanes</a:t>
            </a:r>
            <a:endParaRPr lang="en-US"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pic>
        <p:nvPicPr>
          <p:cNvPr id="2" name="Picture 2"/>
          <p:cNvPicPr>
            <a:picLocks noChangeAspect="1" noChangeArrowheads="1"/>
          </p:cNvPicPr>
          <p:nvPr/>
        </p:nvPicPr>
        <p:blipFill>
          <a:blip r:embed="rId3" cstate="print"/>
          <a:srcRect/>
          <a:stretch>
            <a:fillRect/>
          </a:stretch>
        </p:blipFill>
        <p:spPr bwMode="auto">
          <a:xfrm>
            <a:off x="467544" y="2348880"/>
            <a:ext cx="4171950" cy="3705225"/>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4716016" y="2276872"/>
            <a:ext cx="4320480" cy="35836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Vector Length Registers</a:t>
            </a:r>
            <a:endParaRPr lang="en-AU" dirty="0"/>
          </a:p>
        </p:txBody>
      </p:sp>
      <p:sp>
        <p:nvSpPr>
          <p:cNvPr id="242691" name="Rectangle 3"/>
          <p:cNvSpPr>
            <a:spLocks noGrp="1" noChangeArrowheads="1"/>
          </p:cNvSpPr>
          <p:nvPr>
            <p:ph type="body" idx="1"/>
          </p:nvPr>
        </p:nvSpPr>
        <p:spPr/>
        <p:txBody>
          <a:bodyPr/>
          <a:lstStyle/>
          <a:p>
            <a:r>
              <a:rPr lang="en-US" sz="2400" dirty="0" smtClean="0"/>
              <a:t>Vector length not known at compile time?</a:t>
            </a:r>
          </a:p>
          <a:p>
            <a:r>
              <a:rPr lang="en-US" sz="2400" dirty="0" smtClean="0"/>
              <a:t>Use Vector Length Register (VLR)</a:t>
            </a:r>
          </a:p>
          <a:p>
            <a:r>
              <a:rPr lang="en-US" sz="2400" dirty="0" smtClean="0"/>
              <a:t>Use strip mining for vectors over the maximum length:</a:t>
            </a:r>
          </a:p>
          <a:p>
            <a:pPr lvl="1">
              <a:buNone/>
            </a:pPr>
            <a:r>
              <a:rPr lang="en-US" sz="1400" dirty="0" smtClean="0"/>
              <a:t>low = 0;</a:t>
            </a:r>
          </a:p>
          <a:p>
            <a:pPr lvl="1">
              <a:buNone/>
            </a:pPr>
            <a:r>
              <a:rPr lang="en-US" sz="1400" dirty="0" smtClean="0"/>
              <a:t>VL = (n % MVL); /*find odd-size piece using modulo op % */</a:t>
            </a:r>
          </a:p>
          <a:p>
            <a:pPr lvl="1">
              <a:buNone/>
            </a:pPr>
            <a:r>
              <a:rPr lang="en-US" sz="1400" dirty="0" smtClean="0"/>
              <a:t>for (j = 0; j &lt;= (n/MVL); j=j+1) { /*outer loop*/</a:t>
            </a:r>
          </a:p>
          <a:p>
            <a:pPr lvl="1">
              <a:buNone/>
            </a:pPr>
            <a:r>
              <a:rPr lang="en-US" sz="1400" dirty="0" smtClean="0"/>
              <a:t>	for (</a:t>
            </a:r>
            <a:r>
              <a:rPr lang="en-US" sz="1400" dirty="0" err="1" smtClean="0"/>
              <a:t>i</a:t>
            </a:r>
            <a:r>
              <a:rPr lang="en-US" sz="1400" dirty="0" smtClean="0"/>
              <a:t> = low; </a:t>
            </a:r>
            <a:r>
              <a:rPr lang="en-US" sz="1400" dirty="0" err="1" smtClean="0"/>
              <a:t>i</a:t>
            </a:r>
            <a:r>
              <a:rPr lang="en-US" sz="1400" dirty="0" smtClean="0"/>
              <a:t> &lt; (</a:t>
            </a:r>
            <a:r>
              <a:rPr lang="en-US" sz="1400" dirty="0" err="1" smtClean="0"/>
              <a:t>low+VL</a:t>
            </a:r>
            <a:r>
              <a:rPr lang="en-US" sz="1400" dirty="0" smtClean="0"/>
              <a:t>); </a:t>
            </a:r>
            <a:r>
              <a:rPr lang="en-US" sz="1400" dirty="0" err="1" smtClean="0"/>
              <a:t>i</a:t>
            </a:r>
            <a:r>
              <a:rPr lang="en-US" sz="1400" dirty="0" smtClean="0"/>
              <a:t>=i+1) /*runs for length VL*/</a:t>
            </a:r>
          </a:p>
          <a:p>
            <a:pPr lvl="1">
              <a:buNone/>
            </a:pPr>
            <a:r>
              <a:rPr lang="en-US" sz="1400" dirty="0" smtClean="0"/>
              <a:t>		Y[</a:t>
            </a:r>
            <a:r>
              <a:rPr lang="en-US" sz="1400" dirty="0" err="1" smtClean="0"/>
              <a:t>i</a:t>
            </a:r>
            <a:r>
              <a:rPr lang="en-US" sz="1400" dirty="0" smtClean="0"/>
              <a:t>] = a * X[</a:t>
            </a:r>
            <a:r>
              <a:rPr lang="en-US" sz="1400" dirty="0" err="1" smtClean="0"/>
              <a:t>i</a:t>
            </a:r>
            <a:r>
              <a:rPr lang="en-US" sz="1400" dirty="0" smtClean="0"/>
              <a:t>] + Y[</a:t>
            </a:r>
            <a:r>
              <a:rPr lang="en-US" sz="1400" dirty="0" err="1" smtClean="0"/>
              <a:t>i</a:t>
            </a:r>
            <a:r>
              <a:rPr lang="en-US" sz="1400" dirty="0" smtClean="0"/>
              <a:t>] ; /*main operation*/</a:t>
            </a:r>
          </a:p>
          <a:p>
            <a:pPr lvl="1">
              <a:buNone/>
            </a:pPr>
            <a:r>
              <a:rPr lang="en-US" sz="1400" dirty="0" smtClean="0"/>
              <a:t>	low = low + VL; /*start of next vector*/</a:t>
            </a:r>
          </a:p>
          <a:p>
            <a:pPr lvl="1">
              <a:buNone/>
            </a:pPr>
            <a:r>
              <a:rPr lang="en-US" sz="1400" dirty="0" smtClean="0"/>
              <a:t>	VL = MVL; /*reset the length to maximum vector length*/</a:t>
            </a:r>
          </a:p>
          <a:p>
            <a:pPr lvl="1">
              <a:buNone/>
            </a:pPr>
            <a:r>
              <a:rPr lang="en-US" sz="1400" dirty="0" smtClean="0"/>
              <a:t>}</a:t>
            </a:r>
            <a:endParaRPr lang="en-US" sz="2000"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pic>
        <p:nvPicPr>
          <p:cNvPr id="2" name="Picture 2"/>
          <p:cNvPicPr>
            <a:picLocks noChangeAspect="1" noChangeArrowheads="1"/>
          </p:cNvPicPr>
          <p:nvPr/>
        </p:nvPicPr>
        <p:blipFill>
          <a:blip r:embed="rId3" cstate="print"/>
          <a:srcRect/>
          <a:stretch>
            <a:fillRect/>
          </a:stretch>
        </p:blipFill>
        <p:spPr bwMode="auto">
          <a:xfrm>
            <a:off x="1691680" y="4437112"/>
            <a:ext cx="5267325"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Vector Mask Registers</a:t>
            </a:r>
            <a:endParaRPr lang="en-AU" dirty="0"/>
          </a:p>
        </p:txBody>
      </p:sp>
      <p:sp>
        <p:nvSpPr>
          <p:cNvPr id="242691" name="Rectangle 3"/>
          <p:cNvSpPr>
            <a:spLocks noGrp="1" noChangeArrowheads="1"/>
          </p:cNvSpPr>
          <p:nvPr>
            <p:ph type="body" idx="1"/>
          </p:nvPr>
        </p:nvSpPr>
        <p:spPr/>
        <p:txBody>
          <a:bodyPr/>
          <a:lstStyle/>
          <a:p>
            <a:r>
              <a:rPr lang="en-US" sz="2400" dirty="0" smtClean="0"/>
              <a:t>Consider:</a:t>
            </a:r>
          </a:p>
          <a:p>
            <a:pPr>
              <a:buNone/>
            </a:pPr>
            <a:r>
              <a:rPr lang="nn-NO" sz="2400" dirty="0" smtClean="0"/>
              <a:t>	for (i = 0; i &lt; 64; i=i+1)</a:t>
            </a:r>
          </a:p>
          <a:p>
            <a:pPr>
              <a:buNone/>
            </a:pPr>
            <a:r>
              <a:rPr lang="en-US" sz="2400" dirty="0" smtClean="0"/>
              <a:t>		if (X[</a:t>
            </a:r>
            <a:r>
              <a:rPr lang="en-US" sz="2400" dirty="0" err="1" smtClean="0"/>
              <a:t>i</a:t>
            </a:r>
            <a:r>
              <a:rPr lang="en-US" sz="2400" dirty="0" smtClean="0"/>
              <a:t>] != 0)</a:t>
            </a:r>
          </a:p>
          <a:p>
            <a:pPr>
              <a:buNone/>
            </a:pPr>
            <a:r>
              <a:rPr lang="en-US" sz="2400" dirty="0" smtClean="0"/>
              <a:t>			X[</a:t>
            </a:r>
            <a:r>
              <a:rPr lang="en-US" sz="2400" dirty="0" err="1" smtClean="0"/>
              <a:t>i</a:t>
            </a:r>
            <a:r>
              <a:rPr lang="en-US" sz="2400" dirty="0" smtClean="0"/>
              <a:t>] = X[</a:t>
            </a:r>
            <a:r>
              <a:rPr lang="en-US" sz="2400" dirty="0" err="1" smtClean="0"/>
              <a:t>i</a:t>
            </a:r>
            <a:r>
              <a:rPr lang="en-US" sz="2400" dirty="0" smtClean="0"/>
              <a:t>] – Y[</a:t>
            </a:r>
            <a:r>
              <a:rPr lang="en-US" sz="2400" dirty="0" err="1" smtClean="0"/>
              <a:t>i</a:t>
            </a:r>
            <a:r>
              <a:rPr lang="en-US" sz="2400" dirty="0" smtClean="0"/>
              <a:t>];</a:t>
            </a:r>
          </a:p>
          <a:p>
            <a:r>
              <a:rPr lang="en-US" sz="2400" dirty="0" smtClean="0"/>
              <a:t>Use vector mask register to “disable” elements (</a:t>
            </a:r>
            <a:r>
              <a:rPr lang="en-US" sz="2400" i="1" dirty="0" smtClean="0"/>
              <a:t>if conversion</a:t>
            </a:r>
            <a:r>
              <a:rPr lang="en-US" sz="2400" dirty="0" smtClean="0"/>
              <a:t>):</a:t>
            </a:r>
          </a:p>
          <a:p>
            <a:pPr>
              <a:buNone/>
            </a:pPr>
            <a:r>
              <a:rPr lang="en-US" sz="1800" dirty="0" smtClean="0"/>
              <a:t>	LV		V1,Rx		;load vector X into V1</a:t>
            </a:r>
          </a:p>
          <a:p>
            <a:pPr>
              <a:buNone/>
            </a:pPr>
            <a:r>
              <a:rPr lang="es-ES" sz="1800" dirty="0" smtClean="0"/>
              <a:t>	LV		V2,Ry		;load vector Y</a:t>
            </a:r>
          </a:p>
          <a:p>
            <a:pPr>
              <a:buNone/>
            </a:pPr>
            <a:r>
              <a:rPr lang="en-US" sz="1800" dirty="0" smtClean="0"/>
              <a:t>	L.D		F0,#0		;load FP zero into F0</a:t>
            </a:r>
          </a:p>
          <a:p>
            <a:pPr>
              <a:buNone/>
            </a:pPr>
            <a:r>
              <a:rPr lang="en-US" sz="1800" dirty="0" smtClean="0"/>
              <a:t>	SNEVS.D	V1,F0		;sets VM(</a:t>
            </a:r>
            <a:r>
              <a:rPr lang="en-US" sz="1800" dirty="0" err="1" smtClean="0"/>
              <a:t>i</a:t>
            </a:r>
            <a:r>
              <a:rPr lang="en-US" sz="1800" dirty="0" smtClean="0"/>
              <a:t>) to 1 if V1(</a:t>
            </a:r>
            <a:r>
              <a:rPr lang="en-US" sz="1800" dirty="0" err="1" smtClean="0"/>
              <a:t>i</a:t>
            </a:r>
            <a:r>
              <a:rPr lang="en-US" sz="1800" dirty="0" smtClean="0"/>
              <a:t>)!=F0</a:t>
            </a:r>
          </a:p>
          <a:p>
            <a:pPr>
              <a:buNone/>
            </a:pPr>
            <a:r>
              <a:rPr lang="en-US" sz="1800" dirty="0" smtClean="0"/>
              <a:t>	SUBVV.D	V1,V1,V2	;subtract under vector mask</a:t>
            </a:r>
          </a:p>
          <a:p>
            <a:pPr>
              <a:buNone/>
            </a:pPr>
            <a:r>
              <a:rPr lang="en-US" sz="1800" dirty="0" smtClean="0"/>
              <a:t>	SV		Rx,V1		;store the result </a:t>
            </a:r>
            <a:r>
              <a:rPr lang="en-US" sz="1800" smtClean="0"/>
              <a:t>in X</a:t>
            </a:r>
            <a:endParaRPr lang="en-US" sz="1800" dirty="0" smtClean="0"/>
          </a:p>
          <a:p>
            <a:r>
              <a:rPr lang="en-US" sz="2400" dirty="0" smtClean="0"/>
              <a:t>GFLOPS rate decreases!</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Memory Banks</a:t>
            </a:r>
            <a:endParaRPr lang="en-AU" dirty="0"/>
          </a:p>
        </p:txBody>
      </p:sp>
      <p:sp>
        <p:nvSpPr>
          <p:cNvPr id="242691" name="Rectangle 3"/>
          <p:cNvSpPr>
            <a:spLocks noGrp="1" noChangeArrowheads="1"/>
          </p:cNvSpPr>
          <p:nvPr>
            <p:ph type="body" idx="1"/>
          </p:nvPr>
        </p:nvSpPr>
        <p:spPr/>
        <p:txBody>
          <a:bodyPr/>
          <a:lstStyle/>
          <a:p>
            <a:r>
              <a:rPr lang="en-US" sz="2400" dirty="0" smtClean="0"/>
              <a:t>Memory system must be designed to support high bandwidth for vector loads and stores</a:t>
            </a:r>
          </a:p>
          <a:p>
            <a:r>
              <a:rPr lang="en-US" sz="2400" dirty="0" smtClean="0"/>
              <a:t>Spread accesses across multiple banks</a:t>
            </a:r>
          </a:p>
          <a:p>
            <a:pPr lvl="1"/>
            <a:r>
              <a:rPr lang="en-US" sz="2000" dirty="0" smtClean="0"/>
              <a:t>Control bank addresses independently</a:t>
            </a:r>
          </a:p>
          <a:p>
            <a:pPr lvl="1"/>
            <a:r>
              <a:rPr lang="en-US" sz="2000" dirty="0" smtClean="0"/>
              <a:t>Load or store non sequential words</a:t>
            </a:r>
          </a:p>
          <a:p>
            <a:pPr lvl="1"/>
            <a:r>
              <a:rPr lang="en-US" sz="2000" dirty="0" smtClean="0"/>
              <a:t>Support multiple vector processors sharing the same memory</a:t>
            </a:r>
          </a:p>
          <a:p>
            <a:pPr lvl="1"/>
            <a:endParaRPr lang="en-US" sz="2000" dirty="0" smtClean="0"/>
          </a:p>
          <a:p>
            <a:r>
              <a:rPr lang="en-US" sz="2400" dirty="0" smtClean="0"/>
              <a:t>Example:</a:t>
            </a:r>
          </a:p>
          <a:p>
            <a:pPr lvl="1"/>
            <a:r>
              <a:rPr lang="en-US" sz="2000" dirty="0" smtClean="0"/>
              <a:t>32 processors, each generating 4 loads and 2 stores/cycle</a:t>
            </a:r>
          </a:p>
          <a:p>
            <a:pPr lvl="1"/>
            <a:r>
              <a:rPr lang="en-US" sz="2000" dirty="0" smtClean="0"/>
              <a:t>Processor cycle time is 2.167 ns, SRAM cycle time is 15 ns</a:t>
            </a:r>
          </a:p>
          <a:p>
            <a:pPr lvl="1"/>
            <a:r>
              <a:rPr lang="en-US" sz="2000" dirty="0" smtClean="0"/>
              <a:t>How many memory banks needed?</a:t>
            </a:r>
          </a:p>
          <a:p>
            <a:pPr lvl="2"/>
            <a:r>
              <a:rPr lang="en-US" sz="1600" dirty="0" smtClean="0"/>
              <a:t>32x6=192 accesses, </a:t>
            </a:r>
          </a:p>
          <a:p>
            <a:pPr lvl="2"/>
            <a:r>
              <a:rPr lang="en-US" sz="1600" dirty="0"/>
              <a:t>15/2.167≈7 processor cycles </a:t>
            </a:r>
            <a:endParaRPr lang="en-US" sz="1600" dirty="0" smtClean="0"/>
          </a:p>
          <a:p>
            <a:pPr lvl="2"/>
            <a:r>
              <a:rPr lang="en-US" sz="1600" dirty="0" smtClean="0">
                <a:sym typeface="Wingdings"/>
              </a:rPr>
              <a:t></a:t>
            </a:r>
            <a:r>
              <a:rPr lang="en-US" sz="1600" dirty="0">
                <a:sym typeface="Wingdings"/>
              </a:rPr>
              <a:t>1344!</a:t>
            </a:r>
            <a:endParaRPr lang="en-US" sz="1600" dirty="0"/>
          </a:p>
          <a:p>
            <a:pPr lvl="1"/>
            <a:endParaRPr lang="en-US" sz="2000" dirty="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1">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6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Stride</a:t>
            </a:r>
            <a:endParaRPr lang="en-AU" dirty="0"/>
          </a:p>
        </p:txBody>
      </p:sp>
      <p:sp>
        <p:nvSpPr>
          <p:cNvPr id="242691" name="Rectangle 3"/>
          <p:cNvSpPr>
            <a:spLocks noGrp="1" noChangeArrowheads="1"/>
          </p:cNvSpPr>
          <p:nvPr>
            <p:ph type="body" idx="1"/>
          </p:nvPr>
        </p:nvSpPr>
        <p:spPr/>
        <p:txBody>
          <a:bodyPr/>
          <a:lstStyle/>
          <a:p>
            <a:r>
              <a:rPr lang="en-US" sz="2000" dirty="0" smtClean="0"/>
              <a:t>Consider:</a:t>
            </a:r>
          </a:p>
          <a:p>
            <a:pPr>
              <a:buNone/>
            </a:pPr>
            <a:r>
              <a:rPr lang="nn-NO" sz="2000" dirty="0" smtClean="0"/>
              <a:t>	for (i = 0; i &lt; 100; i=i+1)</a:t>
            </a:r>
          </a:p>
          <a:p>
            <a:pPr>
              <a:buNone/>
            </a:pPr>
            <a:r>
              <a:rPr lang="en-US" sz="2000" dirty="0" smtClean="0"/>
              <a:t>		for (j = 0; j &lt; 100; j=j+1) {</a:t>
            </a:r>
          </a:p>
          <a:p>
            <a:pPr>
              <a:buNone/>
            </a:pPr>
            <a:r>
              <a:rPr lang="en-US" sz="2000" dirty="0" smtClean="0"/>
              <a:t>			A[</a:t>
            </a:r>
            <a:r>
              <a:rPr lang="en-US" sz="2000" dirty="0" err="1" smtClean="0"/>
              <a:t>i</a:t>
            </a:r>
            <a:r>
              <a:rPr lang="en-US" sz="2000" dirty="0" smtClean="0"/>
              <a:t>][j] = 0.0;</a:t>
            </a:r>
          </a:p>
          <a:p>
            <a:pPr>
              <a:buNone/>
            </a:pPr>
            <a:r>
              <a:rPr lang="nn-NO" sz="2000" dirty="0" smtClean="0"/>
              <a:t>			for (k = 0; k &lt; 100; k=k+1)</a:t>
            </a:r>
          </a:p>
          <a:p>
            <a:pPr>
              <a:buNone/>
            </a:pPr>
            <a:r>
              <a:rPr lang="en-US" sz="2000" dirty="0" smtClean="0"/>
              <a:t>			</a:t>
            </a:r>
            <a:r>
              <a:rPr lang="pl-PL" sz="2000" dirty="0" smtClean="0"/>
              <a:t>A[i][j] = A[i][j] + B[i][k] * D[k][j];</a:t>
            </a:r>
          </a:p>
          <a:p>
            <a:pPr>
              <a:buNone/>
            </a:pPr>
            <a:r>
              <a:rPr lang="en-US" sz="2000" b="1" dirty="0" smtClean="0"/>
              <a:t>		}</a:t>
            </a:r>
          </a:p>
          <a:p>
            <a:endParaRPr lang="en-US" sz="2000" b="1" dirty="0" smtClean="0"/>
          </a:p>
          <a:p>
            <a:r>
              <a:rPr lang="en-US" sz="2000" dirty="0" smtClean="0"/>
              <a:t>Must vectorize multiplication of rows of B with columns of D</a:t>
            </a:r>
          </a:p>
          <a:p>
            <a:r>
              <a:rPr lang="en-US" sz="2000" dirty="0" smtClean="0"/>
              <a:t>Use </a:t>
            </a:r>
            <a:r>
              <a:rPr lang="en-US" sz="2000" i="1" dirty="0" smtClean="0"/>
              <a:t>non-unit stride</a:t>
            </a:r>
          </a:p>
          <a:p>
            <a:r>
              <a:rPr lang="en-US" sz="2000" dirty="0" smtClean="0"/>
              <a:t>Bank conflict (stall) occurs when the same bank is hit faster than bank busy time:</a:t>
            </a:r>
          </a:p>
          <a:p>
            <a:pPr lvl="1"/>
            <a:r>
              <a:rPr lang="en-US" sz="1800" dirty="0" smtClean="0"/>
              <a:t>#banks / LCM(stride, #banks) &lt; bank busy time (in # of cycles)</a:t>
            </a:r>
          </a:p>
          <a:p>
            <a:pPr lvl="2"/>
            <a:r>
              <a:rPr lang="en-US" sz="1400" dirty="0" smtClean="0"/>
              <a:t>Should it be GCD?</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solidFill>
                  <a:srgbClr val="000000"/>
                </a:solidFill>
              </a:rPr>
              <a:t>Copyright © 2012, Elsevier Inc. All rights reserved.</a:t>
            </a:r>
            <a:endParaRPr lang="en-AU" dirty="0">
              <a:solidFill>
                <a:srgbClr val="000000"/>
              </a:solidFill>
            </a:endParaRPr>
          </a:p>
        </p:txBody>
      </p:sp>
      <p:sp>
        <p:nvSpPr>
          <p:cNvPr id="242690" name="Rectangle 2"/>
          <p:cNvSpPr>
            <a:spLocks noGrp="1" noChangeArrowheads="1"/>
          </p:cNvSpPr>
          <p:nvPr>
            <p:ph type="title"/>
          </p:nvPr>
        </p:nvSpPr>
        <p:spPr/>
        <p:txBody>
          <a:bodyPr/>
          <a:lstStyle/>
          <a:p>
            <a:r>
              <a:rPr lang="en-US" dirty="0" smtClean="0"/>
              <a:t>Flynn’s Taxonomy</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400" dirty="0" smtClean="0"/>
              <a:t>Single instruction stream, single data stream (SISD)</a:t>
            </a:r>
          </a:p>
          <a:p>
            <a:pPr>
              <a:lnSpc>
                <a:spcPct val="90000"/>
              </a:lnSpc>
            </a:pPr>
            <a:endParaRPr lang="en-US" sz="2400" dirty="0" smtClean="0"/>
          </a:p>
          <a:p>
            <a:pPr>
              <a:lnSpc>
                <a:spcPct val="90000"/>
              </a:lnSpc>
            </a:pPr>
            <a:r>
              <a:rPr lang="en-US" sz="2400" dirty="0" smtClean="0"/>
              <a:t>Single instruction stream, multiple data streams (SIMD)</a:t>
            </a:r>
          </a:p>
          <a:p>
            <a:pPr lvl="1">
              <a:lnSpc>
                <a:spcPct val="90000"/>
              </a:lnSpc>
            </a:pPr>
            <a:r>
              <a:rPr lang="en-US" sz="2000" dirty="0" smtClean="0"/>
              <a:t>Vector architectures</a:t>
            </a:r>
          </a:p>
          <a:p>
            <a:pPr lvl="1">
              <a:lnSpc>
                <a:spcPct val="90000"/>
              </a:lnSpc>
            </a:pPr>
            <a:r>
              <a:rPr lang="en-US" sz="2000" dirty="0" smtClean="0"/>
              <a:t>Multimedia extensions</a:t>
            </a:r>
          </a:p>
          <a:p>
            <a:pPr lvl="1">
              <a:lnSpc>
                <a:spcPct val="90000"/>
              </a:lnSpc>
            </a:pPr>
            <a:r>
              <a:rPr lang="en-US" sz="2000" dirty="0" smtClean="0"/>
              <a:t>Graphics processor units</a:t>
            </a:r>
          </a:p>
          <a:p>
            <a:pPr lvl="1">
              <a:lnSpc>
                <a:spcPct val="90000"/>
              </a:lnSpc>
            </a:pPr>
            <a:endParaRPr lang="en-US" sz="2000" dirty="0" smtClean="0"/>
          </a:p>
          <a:p>
            <a:pPr>
              <a:lnSpc>
                <a:spcPct val="90000"/>
              </a:lnSpc>
            </a:pPr>
            <a:r>
              <a:rPr lang="en-US" sz="2400" dirty="0" smtClean="0"/>
              <a:t>Multiple instruction streams, single data stream (MISD)</a:t>
            </a:r>
          </a:p>
          <a:p>
            <a:pPr lvl="1">
              <a:lnSpc>
                <a:spcPct val="90000"/>
              </a:lnSpc>
            </a:pPr>
            <a:r>
              <a:rPr lang="en-US" sz="2000" dirty="0" smtClean="0"/>
              <a:t>No commercial implementation</a:t>
            </a:r>
          </a:p>
          <a:p>
            <a:pPr lvl="1">
              <a:lnSpc>
                <a:spcPct val="90000"/>
              </a:lnSpc>
            </a:pPr>
            <a:endParaRPr lang="en-US" sz="2000" dirty="0" smtClean="0"/>
          </a:p>
          <a:p>
            <a:pPr>
              <a:lnSpc>
                <a:spcPct val="90000"/>
              </a:lnSpc>
            </a:pPr>
            <a:r>
              <a:rPr lang="en-US" sz="2400" dirty="0" smtClean="0"/>
              <a:t>Multiple instruction streams, multiple data streams (MIMD)</a:t>
            </a:r>
          </a:p>
          <a:p>
            <a:pPr lvl="1">
              <a:lnSpc>
                <a:spcPct val="90000"/>
              </a:lnSpc>
            </a:pPr>
            <a:r>
              <a:rPr lang="en-US" sz="2000" dirty="0" smtClean="0"/>
              <a:t>Tightly-coupled MIMD</a:t>
            </a:r>
          </a:p>
          <a:p>
            <a:pPr lvl="1">
              <a:lnSpc>
                <a:spcPct val="90000"/>
              </a:lnSpc>
            </a:pPr>
            <a:r>
              <a:rPr lang="en-US" sz="2000" dirty="0" smtClean="0"/>
              <a:t>Loosely-coupled MIMD</a:t>
            </a:r>
          </a:p>
        </p:txBody>
      </p:sp>
      <p:sp>
        <p:nvSpPr>
          <p:cNvPr id="6" name="Text Box 5"/>
          <p:cNvSpPr txBox="1">
            <a:spLocks noChangeArrowheads="1"/>
          </p:cNvSpPr>
          <p:nvPr/>
        </p:nvSpPr>
        <p:spPr bwMode="auto">
          <a:xfrm rot="5400000">
            <a:off x="7733385" y="1043784"/>
            <a:ext cx="245451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pPr>
            <a:r>
              <a:rPr lang="en-US" sz="1800" dirty="0" smtClean="0">
                <a:solidFill>
                  <a:srgbClr val="0066FF"/>
                </a:solidFill>
                <a:latin typeface="Arial" charset="0"/>
              </a:rPr>
              <a:t>Classes of Computers</a:t>
            </a:r>
          </a:p>
        </p:txBody>
      </p:sp>
    </p:spTree>
    <p:extLst>
      <p:ext uri="{BB962C8B-B14F-4D97-AF65-F5344CB8AC3E}">
        <p14:creationId xmlns:p14="http://schemas.microsoft.com/office/powerpoint/2010/main" xmlns="" val="444437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Stride</a:t>
            </a:r>
            <a:endParaRPr lang="en-AU" dirty="0"/>
          </a:p>
        </p:txBody>
      </p:sp>
      <p:sp>
        <p:nvSpPr>
          <p:cNvPr id="242691" name="Rectangle 3"/>
          <p:cNvSpPr>
            <a:spLocks noGrp="1" noChangeArrowheads="1"/>
          </p:cNvSpPr>
          <p:nvPr>
            <p:ph type="body" idx="1"/>
          </p:nvPr>
        </p:nvSpPr>
        <p:spPr/>
        <p:txBody>
          <a:bodyPr/>
          <a:lstStyle/>
          <a:p>
            <a:r>
              <a:rPr lang="en-US" sz="2000" dirty="0" smtClean="0"/>
              <a:t>Example:</a:t>
            </a:r>
          </a:p>
          <a:p>
            <a:pPr>
              <a:buNone/>
            </a:pPr>
            <a:r>
              <a:rPr lang="nn-NO" sz="2000" dirty="0" smtClean="0"/>
              <a:t>	</a:t>
            </a:r>
            <a:r>
              <a:rPr lang="en-US" sz="2000" dirty="0" smtClean="0"/>
              <a:t>8 memory banks with a bank busy time of 6 cycles and a total memory latency of 12 cycles. How long will it take to complete a 64-element vector load with a stride of 1? With a stride of 32?</a:t>
            </a:r>
            <a:endParaRPr lang="en-US" sz="2000" b="1" dirty="0" smtClean="0"/>
          </a:p>
          <a:p>
            <a:r>
              <a:rPr lang="en-US" sz="2000" b="1" dirty="0" smtClean="0"/>
              <a:t>Answer:</a:t>
            </a:r>
          </a:p>
          <a:p>
            <a:pPr lvl="1"/>
            <a:r>
              <a:rPr lang="en-US" sz="1800" dirty="0" smtClean="0"/>
              <a:t>Stride of 1: number of banks is greater than the bank busy time, so it takes </a:t>
            </a:r>
          </a:p>
          <a:p>
            <a:pPr lvl="2"/>
            <a:r>
              <a:rPr lang="en-US" sz="1800" dirty="0" smtClean="0"/>
              <a:t>12+64 = 76 clock cycles </a:t>
            </a:r>
            <a:r>
              <a:rPr lang="en-US" sz="1800" dirty="0" smtClean="0">
                <a:sym typeface="Wingdings" pitchFamily="2" charset="2"/>
              </a:rPr>
              <a:t> 1.2 cycle per element</a:t>
            </a:r>
          </a:p>
          <a:p>
            <a:pPr lvl="1"/>
            <a:r>
              <a:rPr lang="en-US" sz="1800" dirty="0" smtClean="0">
                <a:sym typeface="Wingdings" pitchFamily="2" charset="2"/>
              </a:rPr>
              <a:t>Stride of 32: the worst case scenario happens when the stride value is a multiple of the number of banks, which this is! Every access to memory will collide with the previous one! Thus, the total time will be:</a:t>
            </a:r>
          </a:p>
          <a:p>
            <a:pPr lvl="2"/>
            <a:r>
              <a:rPr lang="en-US" sz="1800" dirty="0" smtClean="0">
                <a:sym typeface="Wingdings" pitchFamily="2" charset="2"/>
              </a:rPr>
              <a:t>12 + 1 + 6 * 63 = 391 clock cycles, or 6.1 clock cycles per element!</a:t>
            </a:r>
            <a:endParaRPr lang="en-US" sz="1800"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extLst>
      <p:ext uri="{BB962C8B-B14F-4D97-AF65-F5344CB8AC3E}">
        <p14:creationId xmlns:p14="http://schemas.microsoft.com/office/powerpoint/2010/main" xmlns="" val="2135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269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6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Scatter-Gather</a:t>
            </a:r>
            <a:endParaRPr lang="en-AU" dirty="0"/>
          </a:p>
        </p:txBody>
      </p:sp>
      <p:sp>
        <p:nvSpPr>
          <p:cNvPr id="242691" name="Rectangle 3"/>
          <p:cNvSpPr>
            <a:spLocks noGrp="1" noChangeArrowheads="1"/>
          </p:cNvSpPr>
          <p:nvPr>
            <p:ph type="body" idx="1"/>
          </p:nvPr>
        </p:nvSpPr>
        <p:spPr>
          <a:xfrm>
            <a:off x="689770" y="908720"/>
            <a:ext cx="8270875" cy="5111750"/>
          </a:xfrm>
        </p:spPr>
        <p:txBody>
          <a:bodyPr/>
          <a:lstStyle/>
          <a:p>
            <a:r>
              <a:rPr lang="en-US" sz="2400" dirty="0" smtClean="0"/>
              <a:t>Consider sparse vectors A &amp; C and vector indices K &amp; M, and A and C have the same number (n) of non-zeros:</a:t>
            </a:r>
          </a:p>
          <a:p>
            <a:pPr>
              <a:buNone/>
            </a:pPr>
            <a:r>
              <a:rPr lang="nn-NO" sz="2400" dirty="0" smtClean="0"/>
              <a:t>	for (i = 0; i &lt; n; i=i+1)</a:t>
            </a:r>
          </a:p>
          <a:p>
            <a:pPr>
              <a:buNone/>
            </a:pPr>
            <a:r>
              <a:rPr lang="en-US" sz="2400" dirty="0" smtClean="0"/>
              <a:t>		A[K[i]] = A[K[i]] + C[M[i]];   </a:t>
            </a:r>
          </a:p>
          <a:p>
            <a:pPr>
              <a:buNone/>
            </a:pPr>
            <a:r>
              <a:rPr lang="en-US" sz="2400" dirty="0" smtClean="0"/>
              <a:t>Ra, </a:t>
            </a:r>
            <a:r>
              <a:rPr lang="en-US" sz="2400" dirty="0" err="1" smtClean="0"/>
              <a:t>Rc</a:t>
            </a:r>
            <a:r>
              <a:rPr lang="en-US" sz="2400" dirty="0" smtClean="0"/>
              <a:t>, </a:t>
            </a:r>
            <a:r>
              <a:rPr lang="en-US" sz="2400" dirty="0" err="1" smtClean="0"/>
              <a:t>Rk</a:t>
            </a:r>
            <a:r>
              <a:rPr lang="en-US" sz="2400" dirty="0" smtClean="0"/>
              <a:t> and </a:t>
            </a:r>
            <a:r>
              <a:rPr lang="en-US" sz="2400" dirty="0" err="1" smtClean="0"/>
              <a:t>Rm</a:t>
            </a:r>
            <a:r>
              <a:rPr lang="en-US" sz="2400" dirty="0" smtClean="0"/>
              <a:t> the starting addresses of vectors</a:t>
            </a:r>
          </a:p>
          <a:p>
            <a:r>
              <a:rPr lang="en-US" sz="2400" dirty="0" smtClean="0"/>
              <a:t>Use index vector:</a:t>
            </a:r>
          </a:p>
          <a:p>
            <a:pPr>
              <a:buNone/>
            </a:pPr>
            <a:r>
              <a:rPr lang="en-US" sz="2400" dirty="0" smtClean="0"/>
              <a:t>	LV		</a:t>
            </a:r>
            <a:r>
              <a:rPr lang="en-US" sz="2400" dirty="0" err="1" smtClean="0"/>
              <a:t>Vk</a:t>
            </a:r>
            <a:r>
              <a:rPr lang="en-US" sz="2400" dirty="0" smtClean="0"/>
              <a:t>, </a:t>
            </a:r>
            <a:r>
              <a:rPr lang="en-US" sz="2400" dirty="0" err="1" smtClean="0"/>
              <a:t>Rk</a:t>
            </a:r>
            <a:r>
              <a:rPr lang="en-US" sz="2400" dirty="0" smtClean="0"/>
              <a:t>			;load K</a:t>
            </a:r>
          </a:p>
          <a:p>
            <a:pPr>
              <a:buNone/>
            </a:pPr>
            <a:r>
              <a:rPr lang="it-IT" sz="2400" dirty="0" smtClean="0"/>
              <a:t>	LVI		Va, (Ra+Vk)		;load A[K[]]</a:t>
            </a:r>
          </a:p>
          <a:p>
            <a:pPr>
              <a:buNone/>
            </a:pPr>
            <a:r>
              <a:rPr lang="en-US" sz="2400" dirty="0" smtClean="0"/>
              <a:t>	LV		</a:t>
            </a:r>
            <a:r>
              <a:rPr lang="en-US" sz="2400" dirty="0" err="1" smtClean="0"/>
              <a:t>Vm</a:t>
            </a:r>
            <a:r>
              <a:rPr lang="en-US" sz="2400" dirty="0" smtClean="0"/>
              <a:t>, </a:t>
            </a:r>
            <a:r>
              <a:rPr lang="en-US" sz="2400" dirty="0" err="1" smtClean="0"/>
              <a:t>Rm</a:t>
            </a:r>
            <a:r>
              <a:rPr lang="en-US" sz="2400" dirty="0" smtClean="0"/>
              <a:t>		;load M</a:t>
            </a:r>
          </a:p>
          <a:p>
            <a:pPr>
              <a:buNone/>
            </a:pPr>
            <a:r>
              <a:rPr lang="en-US" sz="2400" dirty="0" smtClean="0"/>
              <a:t>	LVI		</a:t>
            </a:r>
            <a:r>
              <a:rPr lang="en-US" sz="2400" dirty="0" err="1" smtClean="0"/>
              <a:t>Vc</a:t>
            </a:r>
            <a:r>
              <a:rPr lang="en-US" sz="2400" dirty="0" smtClean="0"/>
              <a:t>, (</a:t>
            </a:r>
            <a:r>
              <a:rPr lang="en-US" sz="2400" dirty="0" err="1" smtClean="0"/>
              <a:t>Rc+Vm</a:t>
            </a:r>
            <a:r>
              <a:rPr lang="en-US" sz="2400" dirty="0" smtClean="0"/>
              <a:t>)		;load C[M[]]</a:t>
            </a:r>
          </a:p>
          <a:p>
            <a:pPr>
              <a:buNone/>
            </a:pPr>
            <a:r>
              <a:rPr lang="it-IT" sz="2400" dirty="0" smtClean="0"/>
              <a:t>	ADDVV.D	Va, Va, Vc		;add them</a:t>
            </a:r>
          </a:p>
          <a:p>
            <a:pPr>
              <a:buNone/>
            </a:pPr>
            <a:r>
              <a:rPr lang="it-IT" sz="2400" dirty="0" smtClean="0"/>
              <a:t>	SVI		(Ra+Vk), Va		;store A[K[]]</a:t>
            </a:r>
            <a:endParaRPr lang="en-US" sz="2400"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Programming </a:t>
            </a:r>
            <a:r>
              <a:rPr lang="en-US" dirty="0" err="1" smtClean="0"/>
              <a:t>Vec</a:t>
            </a:r>
            <a:r>
              <a:rPr lang="en-US" dirty="0" smtClean="0"/>
              <a:t>. Architectures</a:t>
            </a:r>
            <a:endParaRPr lang="en-AU" dirty="0"/>
          </a:p>
        </p:txBody>
      </p:sp>
      <p:sp>
        <p:nvSpPr>
          <p:cNvPr id="242691" name="Rectangle 3"/>
          <p:cNvSpPr>
            <a:spLocks noGrp="1" noChangeArrowheads="1"/>
          </p:cNvSpPr>
          <p:nvPr>
            <p:ph type="body" idx="1"/>
          </p:nvPr>
        </p:nvSpPr>
        <p:spPr/>
        <p:txBody>
          <a:bodyPr/>
          <a:lstStyle/>
          <a:p>
            <a:r>
              <a:rPr lang="en-US" sz="2400" dirty="0" smtClean="0"/>
              <a:t>Compilers can provide feedback to programmers</a:t>
            </a:r>
          </a:p>
          <a:p>
            <a:r>
              <a:rPr lang="en-US" sz="2400" dirty="0" smtClean="0"/>
              <a:t>Programmers can provide hints to compiler</a:t>
            </a:r>
          </a:p>
          <a:p>
            <a:endParaRPr lang="en-US" sz="2400"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pic>
        <p:nvPicPr>
          <p:cNvPr id="2" name="Picture 2"/>
          <p:cNvPicPr>
            <a:picLocks noChangeAspect="1" noChangeArrowheads="1"/>
          </p:cNvPicPr>
          <p:nvPr/>
        </p:nvPicPr>
        <p:blipFill>
          <a:blip r:embed="rId3" cstate="print"/>
          <a:srcRect/>
          <a:stretch>
            <a:fillRect/>
          </a:stretch>
        </p:blipFill>
        <p:spPr bwMode="auto">
          <a:xfrm>
            <a:off x="1481138" y="2004020"/>
            <a:ext cx="618172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solidFill>
                  <a:srgbClr val="000000"/>
                </a:solidFill>
              </a:rPr>
              <a:t>Copyright © 2012, Elsevier Inc. All rights reserved.</a:t>
            </a:r>
            <a:endParaRPr lang="en-AU" dirty="0">
              <a:solidFill>
                <a:srgbClr val="000000"/>
              </a:solidFill>
            </a:endParaRPr>
          </a:p>
        </p:txBody>
      </p:sp>
      <p:sp>
        <p:nvSpPr>
          <p:cNvPr id="242690" name="Rectangle 2"/>
          <p:cNvSpPr>
            <a:spLocks noGrp="1" noChangeArrowheads="1"/>
          </p:cNvSpPr>
          <p:nvPr>
            <p:ph type="title"/>
          </p:nvPr>
        </p:nvSpPr>
        <p:spPr/>
        <p:txBody>
          <a:bodyPr/>
          <a:lstStyle/>
          <a:p>
            <a:r>
              <a:rPr lang="en-US" dirty="0" smtClean="0"/>
              <a:t>Summary of Vector Architecture</a:t>
            </a:r>
            <a:endParaRPr lang="en-AU" dirty="0"/>
          </a:p>
        </p:txBody>
      </p:sp>
      <p:sp>
        <p:nvSpPr>
          <p:cNvPr id="242691" name="Rectangle 3"/>
          <p:cNvSpPr>
            <a:spLocks noGrp="1" noChangeArrowheads="1"/>
          </p:cNvSpPr>
          <p:nvPr>
            <p:ph type="body" idx="1"/>
          </p:nvPr>
        </p:nvSpPr>
        <p:spPr/>
        <p:txBody>
          <a:bodyPr/>
          <a:lstStyle/>
          <a:p>
            <a:r>
              <a:rPr lang="en-US" sz="2400" dirty="0" smtClean="0"/>
              <a:t>Optimizations:</a:t>
            </a:r>
          </a:p>
          <a:p>
            <a:pPr lvl="1"/>
            <a:r>
              <a:rPr lang="en-US" i="1" u="sng" dirty="0" smtClean="0"/>
              <a:t>Multiple Lanes</a:t>
            </a:r>
            <a:r>
              <a:rPr lang="en-US" dirty="0" smtClean="0"/>
              <a:t>: &gt; 1 element per clock cycle</a:t>
            </a:r>
          </a:p>
          <a:p>
            <a:pPr lvl="1"/>
            <a:r>
              <a:rPr lang="en-US" i="1" u="sng" dirty="0" smtClean="0"/>
              <a:t>Vector Length Registers</a:t>
            </a:r>
            <a:r>
              <a:rPr lang="en-US" dirty="0" smtClean="0"/>
              <a:t>: Non-64 wide vectors</a:t>
            </a:r>
          </a:p>
          <a:p>
            <a:pPr lvl="1"/>
            <a:r>
              <a:rPr lang="en-US" i="1" u="sng" dirty="0" smtClean="0"/>
              <a:t>Vector Mask Registers</a:t>
            </a:r>
            <a:r>
              <a:rPr lang="en-US" dirty="0" smtClean="0"/>
              <a:t>: IF statements in vector code</a:t>
            </a:r>
          </a:p>
          <a:p>
            <a:pPr lvl="1"/>
            <a:r>
              <a:rPr lang="en-US" i="1" u="sng" dirty="0" smtClean="0"/>
              <a:t>Memory Banks</a:t>
            </a:r>
            <a:r>
              <a:rPr lang="en-US" dirty="0" smtClean="0"/>
              <a:t>: Memory system optimizations to support vector processors</a:t>
            </a:r>
          </a:p>
          <a:p>
            <a:pPr lvl="1"/>
            <a:r>
              <a:rPr lang="en-US" i="1" u="sng" dirty="0" smtClean="0"/>
              <a:t>Stride</a:t>
            </a:r>
            <a:r>
              <a:rPr lang="en-US" dirty="0" smtClean="0"/>
              <a:t>: Multiple dimensional matrices</a:t>
            </a:r>
          </a:p>
          <a:p>
            <a:pPr lvl="1"/>
            <a:r>
              <a:rPr lang="en-US" i="1" u="sng" dirty="0" smtClean="0"/>
              <a:t>Scatter-Gather</a:t>
            </a:r>
            <a:r>
              <a:rPr lang="en-US" dirty="0" smtClean="0"/>
              <a:t>: Sparse matrices</a:t>
            </a:r>
          </a:p>
          <a:p>
            <a:pPr lvl="1"/>
            <a:r>
              <a:rPr lang="en-US" i="1" u="sng" dirty="0" smtClean="0"/>
              <a:t>Programming Vector Architectures</a:t>
            </a:r>
            <a:r>
              <a:rPr lang="en-US" dirty="0" smtClean="0"/>
              <a:t>: Program structures affecting performance</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extLst>
      <p:ext uri="{BB962C8B-B14F-4D97-AF65-F5344CB8AC3E}">
        <p14:creationId xmlns:p14="http://schemas.microsoft.com/office/powerpoint/2010/main" xmlns="" val="1016125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solidFill>
                  <a:srgbClr val="000000"/>
                </a:solidFill>
              </a:rPr>
              <a:t>Copyright © 2012, Elsevier Inc. All rights reserved.</a:t>
            </a:r>
            <a:endParaRPr lang="en-AU" dirty="0">
              <a:solidFill>
                <a:srgbClr val="000000"/>
              </a:solidFill>
            </a:endParaRPr>
          </a:p>
        </p:txBody>
      </p:sp>
      <p:sp>
        <p:nvSpPr>
          <p:cNvPr id="242690" name="Rectangle 2"/>
          <p:cNvSpPr>
            <a:spLocks noGrp="1" noChangeArrowheads="1"/>
          </p:cNvSpPr>
          <p:nvPr>
            <p:ph type="title"/>
          </p:nvPr>
        </p:nvSpPr>
        <p:spPr/>
        <p:txBody>
          <a:bodyPr/>
          <a:lstStyle/>
          <a:p>
            <a:r>
              <a:rPr lang="en-US" dirty="0" smtClean="0"/>
              <a:t>In-class exercise</a:t>
            </a:r>
            <a:endParaRPr lang="en-AU" dirty="0"/>
          </a:p>
        </p:txBody>
      </p:sp>
      <p:sp>
        <p:nvSpPr>
          <p:cNvPr id="242691" name="Rectangle 3"/>
          <p:cNvSpPr>
            <a:spLocks noGrp="1" noChangeArrowheads="1"/>
          </p:cNvSpPr>
          <p:nvPr>
            <p:ph type="body" idx="1"/>
          </p:nvPr>
        </p:nvSpPr>
        <p:spPr/>
        <p:txBody>
          <a:bodyPr/>
          <a:lstStyle/>
          <a:p>
            <a:r>
              <a:rPr lang="en-US" sz="2000" dirty="0" smtClean="0"/>
              <a:t>Consider the following code, which multiplies two vectors that contain single-precision complex values:</a:t>
            </a:r>
          </a:p>
          <a:p>
            <a:pPr marL="457200" lvl="1" indent="0">
              <a:buNone/>
            </a:pPr>
            <a:r>
              <a:rPr lang="en-US" sz="1600" b="1" dirty="0" smtClean="0"/>
              <a:t>For (i=0; i&lt;300; i++) {</a:t>
            </a:r>
          </a:p>
          <a:p>
            <a:pPr marL="457200" lvl="1" indent="0">
              <a:buNone/>
            </a:pPr>
            <a:r>
              <a:rPr lang="en-US" sz="1600" b="1" dirty="0"/>
              <a:t>	</a:t>
            </a:r>
            <a:r>
              <a:rPr lang="en-US" sz="1600" b="1" dirty="0" err="1" smtClean="0"/>
              <a:t>c_re</a:t>
            </a:r>
            <a:r>
              <a:rPr lang="en-US" sz="1600" b="1" dirty="0" smtClean="0"/>
              <a:t>[i] = </a:t>
            </a:r>
            <a:r>
              <a:rPr lang="en-US" sz="1600" b="1" dirty="0" err="1" smtClean="0"/>
              <a:t>a_re</a:t>
            </a:r>
            <a:r>
              <a:rPr lang="en-US" sz="1600" b="1" dirty="0" smtClean="0"/>
              <a:t>[i] * </a:t>
            </a:r>
            <a:r>
              <a:rPr lang="en-US" sz="1600" b="1" dirty="0" err="1" smtClean="0"/>
              <a:t>b_re</a:t>
            </a:r>
            <a:r>
              <a:rPr lang="en-US" sz="1600" b="1" dirty="0" smtClean="0"/>
              <a:t>[i] – </a:t>
            </a:r>
            <a:r>
              <a:rPr lang="en-US" sz="1600" b="1" dirty="0" err="1" smtClean="0"/>
              <a:t>a_im</a:t>
            </a:r>
            <a:r>
              <a:rPr lang="en-US" sz="1600" b="1" dirty="0" smtClean="0"/>
              <a:t>[i] * </a:t>
            </a:r>
            <a:r>
              <a:rPr lang="en-US" sz="1600" b="1" dirty="0" err="1" smtClean="0"/>
              <a:t>b_im</a:t>
            </a:r>
            <a:r>
              <a:rPr lang="en-US" sz="1600" b="1" dirty="0" smtClean="0"/>
              <a:t>[i];</a:t>
            </a:r>
          </a:p>
          <a:p>
            <a:pPr marL="457200" lvl="1" indent="0">
              <a:buNone/>
            </a:pPr>
            <a:r>
              <a:rPr lang="en-US" sz="1600" b="1" dirty="0"/>
              <a:t>	</a:t>
            </a:r>
            <a:r>
              <a:rPr lang="en-US" sz="1600" b="1" dirty="0" err="1" smtClean="0"/>
              <a:t>c_im</a:t>
            </a:r>
            <a:r>
              <a:rPr lang="en-US" sz="1600" b="1" dirty="0" smtClean="0"/>
              <a:t>[i</a:t>
            </a:r>
            <a:r>
              <a:rPr lang="en-US" sz="1600" b="1" dirty="0"/>
              <a:t>] = </a:t>
            </a:r>
            <a:r>
              <a:rPr lang="en-US" sz="1600" b="1" dirty="0" err="1"/>
              <a:t>a_re</a:t>
            </a:r>
            <a:r>
              <a:rPr lang="en-US" sz="1600" b="1" dirty="0"/>
              <a:t>[i] * </a:t>
            </a:r>
            <a:r>
              <a:rPr lang="en-US" sz="1600" b="1" dirty="0" err="1" smtClean="0"/>
              <a:t>b_im</a:t>
            </a:r>
            <a:r>
              <a:rPr lang="en-US" sz="1600" b="1" dirty="0" smtClean="0"/>
              <a:t>[i</a:t>
            </a:r>
            <a:r>
              <a:rPr lang="en-US" sz="1600" b="1" dirty="0"/>
              <a:t>] – </a:t>
            </a:r>
            <a:r>
              <a:rPr lang="en-US" sz="1600" b="1" dirty="0" err="1"/>
              <a:t>a_im</a:t>
            </a:r>
            <a:r>
              <a:rPr lang="en-US" sz="1600" b="1" dirty="0"/>
              <a:t>[i] * </a:t>
            </a:r>
            <a:r>
              <a:rPr lang="en-US" sz="1600" b="1" dirty="0" err="1" smtClean="0"/>
              <a:t>b_re</a:t>
            </a:r>
            <a:r>
              <a:rPr lang="en-US" sz="1600" b="1" dirty="0" smtClean="0"/>
              <a:t>[i</a:t>
            </a:r>
            <a:r>
              <a:rPr lang="en-US" sz="1600" b="1" dirty="0"/>
              <a:t>];</a:t>
            </a:r>
          </a:p>
          <a:p>
            <a:pPr marL="57150" indent="0">
              <a:buNone/>
            </a:pPr>
            <a:r>
              <a:rPr lang="en-US" sz="2000" b="1" dirty="0" smtClean="0"/>
              <a:t>     </a:t>
            </a:r>
            <a:r>
              <a:rPr lang="en-US" sz="2000" dirty="0" err="1" smtClean="0"/>
              <a:t>Asumme</a:t>
            </a:r>
            <a:r>
              <a:rPr lang="en-US" sz="2000" dirty="0" smtClean="0"/>
              <a:t> that the processor runs at 700 MHz and has a maximum vector length of 64. </a:t>
            </a:r>
            <a:endParaRPr lang="en-US" sz="2000" b="1" dirty="0" smtClean="0"/>
          </a:p>
          <a:p>
            <a:pPr marL="800100" lvl="1" indent="-342900">
              <a:buFont typeface="+mj-lt"/>
              <a:buAutoNum type="alphaUcPeriod"/>
            </a:pPr>
            <a:r>
              <a:rPr lang="en-US" sz="1600" b="1" dirty="0" smtClean="0"/>
              <a:t>What is the arithmetic </a:t>
            </a:r>
            <a:r>
              <a:rPr lang="en-US" sz="1600" b="1" dirty="0"/>
              <a:t>intensity of this </a:t>
            </a:r>
            <a:r>
              <a:rPr lang="en-US" sz="1600" b="1" dirty="0" smtClean="0"/>
              <a:t>kernel (</a:t>
            </a:r>
            <a:r>
              <a:rPr lang="en-US" sz="1600" b="1" dirty="0"/>
              <a:t>i.e</a:t>
            </a:r>
            <a:r>
              <a:rPr lang="en-US" sz="1600" b="1" dirty="0" smtClean="0"/>
              <a:t>., the ratio of floating-point operations per byte of memory accessed)?</a:t>
            </a:r>
            <a:endParaRPr lang="en-US" sz="1600" b="1" dirty="0"/>
          </a:p>
          <a:p>
            <a:pPr marL="800100" lvl="1" indent="-342900">
              <a:buFont typeface="+mj-lt"/>
              <a:buAutoNum type="alphaUcPeriod"/>
            </a:pPr>
            <a:r>
              <a:rPr lang="en-US" sz="1600" b="1" dirty="0">
                <a:sym typeface="Wingdings" pitchFamily="2" charset="2"/>
              </a:rPr>
              <a:t>C</a:t>
            </a:r>
            <a:r>
              <a:rPr lang="en-US" sz="1600" b="1" dirty="0" smtClean="0">
                <a:sym typeface="Wingdings" pitchFamily="2" charset="2"/>
              </a:rPr>
              <a:t>onvert this loop into VMIPS assembly code using strip mining.</a:t>
            </a:r>
          </a:p>
          <a:p>
            <a:pPr marL="800100" lvl="1" indent="-342900">
              <a:buFont typeface="+mj-lt"/>
              <a:buAutoNum type="alphaUcPeriod"/>
            </a:pPr>
            <a:r>
              <a:rPr lang="en-US" sz="1600" b="1" dirty="0" smtClean="0">
                <a:sym typeface="Wingdings" pitchFamily="2" charset="2"/>
              </a:rPr>
              <a:t>Assuming chaining and a single memory pipeline, how many chimes are required? </a:t>
            </a:r>
            <a:endParaRPr lang="en-US" sz="1800" dirty="0" smtClean="0">
              <a:sym typeface="Wingdings" pitchFamily="2" charset="2"/>
            </a:endParaRP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extLst>
      <p:ext uri="{BB962C8B-B14F-4D97-AF65-F5344CB8AC3E}">
        <p14:creationId xmlns:p14="http://schemas.microsoft.com/office/powerpoint/2010/main" xmlns="" val="16524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solidFill>
                  <a:srgbClr val="000000"/>
                </a:solidFill>
              </a:rPr>
              <a:t>Copyright © 2012, Elsevier Inc. All rights reserved.</a:t>
            </a:r>
            <a:endParaRPr lang="en-AU" dirty="0">
              <a:solidFill>
                <a:srgbClr val="000000"/>
              </a:solidFill>
            </a:endParaRPr>
          </a:p>
        </p:txBody>
      </p:sp>
      <p:sp>
        <p:nvSpPr>
          <p:cNvPr id="242690" name="Rectangle 2"/>
          <p:cNvSpPr>
            <a:spLocks noGrp="1" noChangeArrowheads="1"/>
          </p:cNvSpPr>
          <p:nvPr>
            <p:ph type="title"/>
          </p:nvPr>
        </p:nvSpPr>
        <p:spPr/>
        <p:txBody>
          <a:bodyPr/>
          <a:lstStyle/>
          <a:p>
            <a:r>
              <a:rPr lang="en-US" dirty="0" smtClean="0"/>
              <a:t>In-class exercise</a:t>
            </a:r>
            <a:endParaRPr lang="en-AU" dirty="0"/>
          </a:p>
        </p:txBody>
      </p:sp>
      <p:sp>
        <p:nvSpPr>
          <p:cNvPr id="242691" name="Rectangle 3"/>
          <p:cNvSpPr>
            <a:spLocks noGrp="1" noChangeArrowheads="1"/>
          </p:cNvSpPr>
          <p:nvPr>
            <p:ph type="body" idx="1"/>
          </p:nvPr>
        </p:nvSpPr>
        <p:spPr/>
        <p:txBody>
          <a:bodyPr/>
          <a:lstStyle/>
          <a:p>
            <a:pPr marL="457200" indent="-457200">
              <a:buFont typeface="+mj-lt"/>
              <a:buAutoNum type="alphaUcPeriod"/>
            </a:pPr>
            <a:r>
              <a:rPr lang="en-US" sz="1600" dirty="0" smtClean="0"/>
              <a:t>This code reads four floats and writes two floats for every six FLOPs, so the arithmetic intensity = 6/6 = 1.</a:t>
            </a:r>
            <a:endParaRPr lang="en-US" sz="1600" b="1" dirty="0" smtClean="0"/>
          </a:p>
          <a:p>
            <a:pPr marL="457200" indent="-457200">
              <a:buFont typeface="+mj-lt"/>
              <a:buAutoNum type="alphaUcPeriod"/>
            </a:pPr>
            <a:r>
              <a:rPr lang="en-US" sz="1600" dirty="0" smtClean="0">
                <a:sym typeface="Wingdings" pitchFamily="2" charset="2"/>
              </a:rPr>
              <a:t>Assume MVL = 64</a:t>
            </a:r>
            <a:r>
              <a:rPr lang="en-US" sz="1600" dirty="0">
                <a:sym typeface="Wingdings" pitchFamily="2" charset="2"/>
              </a:rPr>
              <a:t> </a:t>
            </a:r>
            <a:r>
              <a:rPr lang="en-US" sz="1600" dirty="0" smtClean="0">
                <a:sym typeface="Wingdings" pitchFamily="2" charset="2"/>
              </a:rPr>
              <a:t> 300 mod 64 = 44</a:t>
            </a:r>
          </a:p>
          <a:p>
            <a:pPr marL="0" indent="0">
              <a:buNone/>
            </a:pPr>
            <a:r>
              <a:rPr lang="en-US" sz="1600" dirty="0">
                <a:sym typeface="Wingdings" pitchFamily="2" charset="2"/>
              </a:rPr>
              <a:t> </a:t>
            </a:r>
            <a:r>
              <a:rPr lang="en-US" sz="1600" dirty="0" smtClean="0">
                <a:sym typeface="Wingdings" pitchFamily="2" charset="2"/>
              </a:rPr>
              <a:t>        </a:t>
            </a:r>
            <a:endParaRPr lang="en-US" sz="1800" dirty="0">
              <a:sym typeface="Wingdings" pitchFamily="2" charset="2"/>
            </a:endParaRP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pic>
        <p:nvPicPr>
          <p:cNvPr id="2" name="Picture 1"/>
          <p:cNvPicPr>
            <a:picLocks noChangeAspect="1"/>
          </p:cNvPicPr>
          <p:nvPr/>
        </p:nvPicPr>
        <p:blipFill>
          <a:blip r:embed="rId3"/>
          <a:stretch>
            <a:fillRect/>
          </a:stretch>
        </p:blipFill>
        <p:spPr>
          <a:xfrm>
            <a:off x="3124200" y="1936820"/>
            <a:ext cx="5328592" cy="4921180"/>
          </a:xfrm>
          <a:prstGeom prst="rect">
            <a:avLst/>
          </a:prstGeom>
        </p:spPr>
      </p:pic>
    </p:spTree>
    <p:extLst>
      <p:ext uri="{BB962C8B-B14F-4D97-AF65-F5344CB8AC3E}">
        <p14:creationId xmlns:p14="http://schemas.microsoft.com/office/powerpoint/2010/main" xmlns="" val="509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solidFill>
                  <a:srgbClr val="000000"/>
                </a:solidFill>
              </a:rPr>
              <a:t>Copyright © 2012, Elsevier Inc. All rights reserved.</a:t>
            </a:r>
            <a:endParaRPr lang="en-AU" dirty="0">
              <a:solidFill>
                <a:srgbClr val="000000"/>
              </a:solidFill>
            </a:endParaRPr>
          </a:p>
        </p:txBody>
      </p:sp>
      <p:sp>
        <p:nvSpPr>
          <p:cNvPr id="242690" name="Rectangle 2"/>
          <p:cNvSpPr>
            <a:spLocks noGrp="1" noChangeArrowheads="1"/>
          </p:cNvSpPr>
          <p:nvPr>
            <p:ph type="title"/>
          </p:nvPr>
        </p:nvSpPr>
        <p:spPr/>
        <p:txBody>
          <a:bodyPr/>
          <a:lstStyle/>
          <a:p>
            <a:r>
              <a:rPr lang="en-US" dirty="0" smtClean="0"/>
              <a:t>In-class exercise</a:t>
            </a:r>
            <a:endParaRPr lang="en-AU" dirty="0"/>
          </a:p>
        </p:txBody>
      </p:sp>
      <p:sp>
        <p:nvSpPr>
          <p:cNvPr id="242691" name="Rectangle 3"/>
          <p:cNvSpPr>
            <a:spLocks noGrp="1" noChangeArrowheads="1"/>
          </p:cNvSpPr>
          <p:nvPr>
            <p:ph type="body" idx="1"/>
          </p:nvPr>
        </p:nvSpPr>
        <p:spPr>
          <a:xfrm>
            <a:off x="251520" y="1139496"/>
            <a:ext cx="8270875" cy="5111750"/>
          </a:xfrm>
        </p:spPr>
        <p:txBody>
          <a:bodyPr/>
          <a:lstStyle/>
          <a:p>
            <a:pPr marL="457200" indent="-457200">
              <a:buFont typeface="+mj-lt"/>
              <a:buAutoNum type="alphaUcPeriod" startAt="3"/>
            </a:pPr>
            <a:endParaRPr lang="en-US" sz="1600" dirty="0" smtClean="0"/>
          </a:p>
          <a:p>
            <a:pPr marL="457200" indent="-457200">
              <a:buFont typeface="+mj-lt"/>
              <a:buAutoNum type="alphaUcPeriod" startAt="3"/>
            </a:pPr>
            <a:endParaRPr lang="en-US" sz="1600" dirty="0"/>
          </a:p>
          <a:p>
            <a:pPr marL="457200" indent="-457200">
              <a:buFont typeface="+mj-lt"/>
              <a:buAutoNum type="alphaUcPeriod" startAt="3"/>
            </a:pPr>
            <a:r>
              <a:rPr lang="en-US" sz="1600" dirty="0" smtClean="0"/>
              <a:t>Identify convoys:</a:t>
            </a:r>
          </a:p>
          <a:p>
            <a:pPr marL="400050" lvl="1" indent="0">
              <a:buNone/>
            </a:pPr>
            <a:r>
              <a:rPr lang="en-US" sz="1400" dirty="0" smtClean="0"/>
              <a:t>1. </a:t>
            </a:r>
            <a:r>
              <a:rPr lang="en-US" sz="1400" dirty="0" err="1" smtClean="0"/>
              <a:t>mulvv.s</a:t>
            </a:r>
            <a:r>
              <a:rPr lang="en-US" sz="1400" dirty="0" smtClean="0"/>
              <a:t>	lv      # </a:t>
            </a:r>
            <a:r>
              <a:rPr lang="en-US" sz="1400" dirty="0" err="1" smtClean="0"/>
              <a:t>a_re</a:t>
            </a:r>
            <a:r>
              <a:rPr lang="en-US" sz="1400" dirty="0" smtClean="0"/>
              <a:t> * </a:t>
            </a:r>
            <a:r>
              <a:rPr lang="en-US" sz="1400" dirty="0" err="1" smtClean="0"/>
              <a:t>b_re</a:t>
            </a:r>
            <a:r>
              <a:rPr lang="en-US" sz="1400" dirty="0" smtClean="0"/>
              <a:t> </a:t>
            </a:r>
          </a:p>
          <a:p>
            <a:pPr marL="400050" lvl="1" indent="0">
              <a:buNone/>
            </a:pPr>
            <a:r>
              <a:rPr lang="en-US" sz="1400" dirty="0"/>
              <a:t> </a:t>
            </a:r>
            <a:r>
              <a:rPr lang="en-US" sz="1400" dirty="0" smtClean="0"/>
              <a:t>                                 # (assume already loaded), </a:t>
            </a:r>
          </a:p>
          <a:p>
            <a:pPr marL="400050" lvl="1" indent="0">
              <a:buNone/>
            </a:pPr>
            <a:r>
              <a:rPr lang="en-US" sz="1400" dirty="0"/>
              <a:t> </a:t>
            </a:r>
            <a:r>
              <a:rPr lang="en-US" sz="1400" dirty="0" smtClean="0"/>
              <a:t>                                 # load </a:t>
            </a:r>
            <a:r>
              <a:rPr lang="en-US" sz="1400" dirty="0" err="1" smtClean="0"/>
              <a:t>a_im</a:t>
            </a:r>
            <a:endParaRPr lang="en-US" sz="1400" dirty="0" smtClean="0"/>
          </a:p>
          <a:p>
            <a:pPr marL="400050" lvl="1" indent="0">
              <a:buNone/>
            </a:pPr>
            <a:r>
              <a:rPr lang="en-US" sz="1400" dirty="0" smtClean="0"/>
              <a:t>2. lv	      </a:t>
            </a:r>
            <a:r>
              <a:rPr lang="en-US" sz="1400" dirty="0" err="1" smtClean="0"/>
              <a:t>mulvv.s</a:t>
            </a:r>
            <a:r>
              <a:rPr lang="en-US" sz="1400" dirty="0" smtClean="0"/>
              <a:t>       # load </a:t>
            </a:r>
            <a:r>
              <a:rPr lang="en-US" sz="1400" dirty="0" err="1" smtClean="0"/>
              <a:t>b_im</a:t>
            </a:r>
            <a:r>
              <a:rPr lang="en-US" sz="1400" dirty="0" smtClean="0"/>
              <a:t>, </a:t>
            </a:r>
            <a:r>
              <a:rPr lang="en-US" sz="1400" dirty="0" err="1" smtClean="0"/>
              <a:t>a_im</a:t>
            </a:r>
            <a:r>
              <a:rPr lang="en-US" sz="1400" dirty="0" smtClean="0"/>
              <a:t> * </a:t>
            </a:r>
            <a:r>
              <a:rPr lang="en-US" sz="1400" dirty="0" err="1" smtClean="0"/>
              <a:t>b_im</a:t>
            </a:r>
            <a:endParaRPr lang="en-US" sz="1400" dirty="0" smtClean="0"/>
          </a:p>
          <a:p>
            <a:pPr marL="400050" lvl="1" indent="0">
              <a:buNone/>
            </a:pPr>
            <a:r>
              <a:rPr lang="en-US" sz="1400" dirty="0" smtClean="0"/>
              <a:t>3. </a:t>
            </a:r>
            <a:r>
              <a:rPr lang="en-US" sz="1400" dirty="0" err="1" smtClean="0"/>
              <a:t>subvv.s</a:t>
            </a:r>
            <a:r>
              <a:rPr lang="en-US" sz="1400" dirty="0" smtClean="0"/>
              <a:t>	</a:t>
            </a:r>
            <a:r>
              <a:rPr lang="en-US" sz="1400" dirty="0" err="1" smtClean="0"/>
              <a:t>sv</a:t>
            </a:r>
            <a:r>
              <a:rPr lang="en-US" sz="1400" dirty="0"/>
              <a:t> </a:t>
            </a:r>
            <a:r>
              <a:rPr lang="en-US" sz="1400" dirty="0" smtClean="0"/>
              <a:t>     # subtract and store </a:t>
            </a:r>
            <a:r>
              <a:rPr lang="en-US" sz="1400" dirty="0" err="1" smtClean="0"/>
              <a:t>c_re</a:t>
            </a:r>
            <a:endParaRPr lang="en-US" sz="1400" dirty="0" smtClean="0"/>
          </a:p>
          <a:p>
            <a:pPr marL="400050" lvl="1" indent="0">
              <a:buNone/>
            </a:pPr>
            <a:r>
              <a:rPr lang="en-US" sz="1400" dirty="0" smtClean="0"/>
              <a:t>4. </a:t>
            </a:r>
            <a:r>
              <a:rPr lang="en-US" sz="1400" dirty="0" err="1" smtClean="0"/>
              <a:t>mulvv.s</a:t>
            </a:r>
            <a:r>
              <a:rPr lang="en-US" sz="1400" dirty="0"/>
              <a:t>	</a:t>
            </a:r>
            <a:r>
              <a:rPr lang="en-US" sz="1400" dirty="0" smtClean="0"/>
              <a:t>lv       # </a:t>
            </a:r>
            <a:r>
              <a:rPr lang="en-US" sz="1400" dirty="0" err="1" smtClean="0"/>
              <a:t>a_re</a:t>
            </a:r>
            <a:r>
              <a:rPr lang="en-US" sz="1400" dirty="0" smtClean="0"/>
              <a:t> * </a:t>
            </a:r>
            <a:r>
              <a:rPr lang="en-US" sz="1400" dirty="0" err="1" smtClean="0"/>
              <a:t>b_re</a:t>
            </a:r>
            <a:r>
              <a:rPr lang="en-US" sz="1400" dirty="0" smtClean="0"/>
              <a:t>, </a:t>
            </a:r>
          </a:p>
          <a:p>
            <a:pPr marL="400050" lvl="1" indent="0">
              <a:buNone/>
            </a:pPr>
            <a:r>
              <a:rPr lang="en-US" sz="1400" dirty="0"/>
              <a:t> </a:t>
            </a:r>
            <a:r>
              <a:rPr lang="en-US" sz="1400" dirty="0" smtClean="0"/>
              <a:t>                                  # load next </a:t>
            </a:r>
            <a:r>
              <a:rPr lang="en-US" sz="1400" dirty="0" err="1" smtClean="0"/>
              <a:t>a_re</a:t>
            </a:r>
            <a:r>
              <a:rPr lang="en-US" sz="1400" dirty="0" smtClean="0"/>
              <a:t> vector</a:t>
            </a:r>
          </a:p>
          <a:p>
            <a:pPr marL="400050" lvl="1" indent="0">
              <a:buNone/>
            </a:pPr>
            <a:r>
              <a:rPr lang="en-US" sz="1400" dirty="0" smtClean="0"/>
              <a:t>5. </a:t>
            </a:r>
            <a:r>
              <a:rPr lang="en-US" sz="1400" dirty="0" err="1" smtClean="0"/>
              <a:t>mulvv.s</a:t>
            </a:r>
            <a:r>
              <a:rPr lang="en-US" sz="1400" dirty="0" smtClean="0"/>
              <a:t>	lv       # </a:t>
            </a:r>
            <a:r>
              <a:rPr lang="en-US" sz="1400" dirty="0" err="1" smtClean="0"/>
              <a:t>a_im</a:t>
            </a:r>
            <a:r>
              <a:rPr lang="en-US" sz="1400" dirty="0" smtClean="0"/>
              <a:t> * </a:t>
            </a:r>
            <a:r>
              <a:rPr lang="en-US" sz="1400" dirty="0" err="1" smtClean="0"/>
              <a:t>b_re</a:t>
            </a:r>
            <a:r>
              <a:rPr lang="en-US" sz="1400" dirty="0" smtClean="0"/>
              <a:t>, </a:t>
            </a:r>
          </a:p>
          <a:p>
            <a:pPr marL="400050" lvl="1" indent="0">
              <a:buNone/>
            </a:pPr>
            <a:r>
              <a:rPr lang="en-US" sz="1400" dirty="0"/>
              <a:t> </a:t>
            </a:r>
            <a:r>
              <a:rPr lang="en-US" sz="1400" dirty="0" smtClean="0"/>
              <a:t>                                  # load next </a:t>
            </a:r>
            <a:r>
              <a:rPr lang="en-US" sz="1400" dirty="0" err="1" smtClean="0"/>
              <a:t>b_re</a:t>
            </a:r>
            <a:r>
              <a:rPr lang="en-US" sz="1400" dirty="0" smtClean="0"/>
              <a:t> vector</a:t>
            </a:r>
          </a:p>
          <a:p>
            <a:pPr marL="400050" lvl="1" indent="0">
              <a:buNone/>
            </a:pPr>
            <a:r>
              <a:rPr lang="en-US" sz="1400" dirty="0" smtClean="0"/>
              <a:t>6. </a:t>
            </a:r>
            <a:r>
              <a:rPr lang="en-US" sz="1400" dirty="0" err="1" smtClean="0"/>
              <a:t>addvv.s</a:t>
            </a:r>
            <a:r>
              <a:rPr lang="en-US" sz="1400" dirty="0" smtClean="0"/>
              <a:t>	</a:t>
            </a:r>
            <a:r>
              <a:rPr lang="en-US" sz="1400" dirty="0" err="1" smtClean="0"/>
              <a:t>sv</a:t>
            </a:r>
            <a:r>
              <a:rPr lang="en-US" sz="1400" dirty="0"/>
              <a:t> </a:t>
            </a:r>
            <a:r>
              <a:rPr lang="en-US" sz="1400" dirty="0" smtClean="0"/>
              <a:t>      # add and store </a:t>
            </a:r>
            <a:r>
              <a:rPr lang="en-US" sz="1600" dirty="0" err="1" smtClean="0"/>
              <a:t>c_im</a:t>
            </a:r>
            <a:endParaRPr lang="en-US" sz="1600" dirty="0" smtClean="0"/>
          </a:p>
          <a:p>
            <a:pPr marL="400050" lvl="1" indent="0">
              <a:buNone/>
            </a:pPr>
            <a:endParaRPr lang="en-US" sz="1800" dirty="0"/>
          </a:p>
          <a:p>
            <a:pPr marL="400050" lvl="1" indent="0">
              <a:buNone/>
            </a:pPr>
            <a:r>
              <a:rPr lang="en-US" sz="1800" dirty="0" smtClean="0"/>
              <a:t>6 chimes</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16016" y="1657100"/>
            <a:ext cx="3960440" cy="388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2185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6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6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691">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269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2691">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691">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69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SIMD Extensions</a:t>
            </a:r>
            <a:endParaRPr lang="en-AU" dirty="0"/>
          </a:p>
        </p:txBody>
      </p:sp>
      <p:sp>
        <p:nvSpPr>
          <p:cNvPr id="242691" name="Rectangle 3"/>
          <p:cNvSpPr>
            <a:spLocks noGrp="1" noChangeArrowheads="1"/>
          </p:cNvSpPr>
          <p:nvPr>
            <p:ph type="body" idx="1"/>
          </p:nvPr>
        </p:nvSpPr>
        <p:spPr/>
        <p:txBody>
          <a:bodyPr/>
          <a:lstStyle/>
          <a:p>
            <a:r>
              <a:rPr lang="en-US" sz="2400" dirty="0" smtClean="0"/>
              <a:t>Media applications operate on data types narrower than the native word size</a:t>
            </a:r>
          </a:p>
          <a:p>
            <a:pPr lvl="1"/>
            <a:r>
              <a:rPr lang="en-US" dirty="0" smtClean="0"/>
              <a:t>Example:  disconnect carry chains to “partition” adder</a:t>
            </a:r>
          </a:p>
          <a:p>
            <a:pPr lvl="1"/>
            <a:endParaRPr lang="en-US" sz="2000" dirty="0" smtClean="0"/>
          </a:p>
          <a:p>
            <a:r>
              <a:rPr lang="en-US" sz="2400" dirty="0" smtClean="0"/>
              <a:t>Limitations, compared to vector instructions:</a:t>
            </a:r>
          </a:p>
          <a:p>
            <a:pPr lvl="1"/>
            <a:r>
              <a:rPr lang="en-US" dirty="0" smtClean="0"/>
              <a:t>Number of data operands encoded into op code</a:t>
            </a:r>
          </a:p>
          <a:p>
            <a:pPr lvl="1"/>
            <a:r>
              <a:rPr lang="en-US" dirty="0" smtClean="0"/>
              <a:t>No sophisticated addressing modes (</a:t>
            </a:r>
            <a:r>
              <a:rPr lang="en-US" dirty="0" err="1" smtClean="0"/>
              <a:t>strided</a:t>
            </a:r>
            <a:r>
              <a:rPr lang="en-US" dirty="0" smtClean="0"/>
              <a:t>, scatter-gather)</a:t>
            </a:r>
          </a:p>
          <a:p>
            <a:pPr lvl="1"/>
            <a:r>
              <a:rPr lang="en-US" dirty="0" smtClean="0"/>
              <a:t>No mask registers</a:t>
            </a:r>
          </a:p>
        </p:txBody>
      </p:sp>
      <p:sp>
        <p:nvSpPr>
          <p:cNvPr id="242693" name="Text Box 5"/>
          <p:cNvSpPr txBox="1">
            <a:spLocks noChangeArrowheads="1"/>
          </p:cNvSpPr>
          <p:nvPr/>
        </p:nvSpPr>
        <p:spPr bwMode="auto">
          <a:xfrm rot="5400000">
            <a:off x="6456084" y="2315735"/>
            <a:ext cx="500649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SIMD Instruction Set Extensions for Multimedia</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SIMD Implementations</a:t>
            </a:r>
            <a:endParaRPr lang="en-AU" dirty="0"/>
          </a:p>
        </p:txBody>
      </p:sp>
      <p:sp>
        <p:nvSpPr>
          <p:cNvPr id="242691" name="Rectangle 3"/>
          <p:cNvSpPr>
            <a:spLocks noGrp="1" noChangeArrowheads="1"/>
          </p:cNvSpPr>
          <p:nvPr>
            <p:ph type="body" idx="1"/>
          </p:nvPr>
        </p:nvSpPr>
        <p:spPr>
          <a:xfrm>
            <a:off x="658478" y="692696"/>
            <a:ext cx="8270875" cy="5328592"/>
          </a:xfrm>
        </p:spPr>
        <p:txBody>
          <a:bodyPr/>
          <a:lstStyle/>
          <a:p>
            <a:r>
              <a:rPr lang="en-US" sz="2400" dirty="0" smtClean="0"/>
              <a:t>Implementations:</a:t>
            </a:r>
          </a:p>
          <a:p>
            <a:pPr lvl="1"/>
            <a:r>
              <a:rPr lang="en-US" sz="1800" dirty="0" smtClean="0"/>
              <a:t>Intel MMX (1996)</a:t>
            </a:r>
          </a:p>
          <a:p>
            <a:pPr lvl="2"/>
            <a:r>
              <a:rPr lang="en-US" sz="1600" dirty="0" smtClean="0"/>
              <a:t>Eight 8-bit integer ops or four 16-bit integer ops</a:t>
            </a:r>
          </a:p>
          <a:p>
            <a:pPr lvl="1"/>
            <a:r>
              <a:rPr lang="en-US" sz="1800" dirty="0" smtClean="0"/>
              <a:t>Streaming SIMD Extensions (SSE) (1999)</a:t>
            </a:r>
          </a:p>
          <a:p>
            <a:pPr lvl="2"/>
            <a:r>
              <a:rPr lang="en-US" sz="1600" dirty="0" smtClean="0"/>
              <a:t>Eight 16-bit integer ops</a:t>
            </a:r>
          </a:p>
          <a:p>
            <a:pPr lvl="2"/>
            <a:r>
              <a:rPr lang="en-US" sz="1600" dirty="0" smtClean="0"/>
              <a:t>Four 32-bit integer/</a:t>
            </a:r>
            <a:r>
              <a:rPr lang="en-US" sz="1600" dirty="0" err="1" smtClean="0"/>
              <a:t>fp</a:t>
            </a:r>
            <a:r>
              <a:rPr lang="en-US" sz="1600" dirty="0" smtClean="0"/>
              <a:t> ops or two 64-bit integer/</a:t>
            </a:r>
            <a:r>
              <a:rPr lang="en-US" sz="1600" dirty="0" err="1" smtClean="0"/>
              <a:t>fp</a:t>
            </a:r>
            <a:r>
              <a:rPr lang="en-US" sz="1600" dirty="0" smtClean="0"/>
              <a:t> ops</a:t>
            </a:r>
          </a:p>
          <a:p>
            <a:pPr lvl="1"/>
            <a:r>
              <a:rPr lang="en-US" sz="1800" dirty="0" smtClean="0"/>
              <a:t>Advanced Vector Extensions (2010)</a:t>
            </a:r>
          </a:p>
          <a:p>
            <a:pPr lvl="2"/>
            <a:r>
              <a:rPr lang="en-US" sz="1600" dirty="0" smtClean="0"/>
              <a:t>Four 64-bit integer/</a:t>
            </a:r>
            <a:r>
              <a:rPr lang="en-US" sz="1600" dirty="0" err="1" smtClean="0"/>
              <a:t>fp</a:t>
            </a:r>
            <a:r>
              <a:rPr lang="en-US" sz="1600" dirty="0" smtClean="0"/>
              <a:t> ops</a:t>
            </a:r>
          </a:p>
          <a:p>
            <a:pPr lvl="1"/>
            <a:r>
              <a:rPr lang="en-US" sz="1800" dirty="0" smtClean="0"/>
              <a:t>Operands must be consecutive and aligned memory locations</a:t>
            </a:r>
          </a:p>
          <a:p>
            <a:pPr lvl="1"/>
            <a:r>
              <a:rPr lang="en-US" sz="1800" dirty="0" smtClean="0"/>
              <a:t>Generally designed to accelerate carefully written libraries rather than for compilers</a:t>
            </a:r>
          </a:p>
          <a:p>
            <a:r>
              <a:rPr lang="en-US" sz="2400" dirty="0" smtClean="0"/>
              <a:t>Advantages over vector architecture:</a:t>
            </a:r>
            <a:r>
              <a:rPr lang="en-US" dirty="0" smtClean="0"/>
              <a:t> </a:t>
            </a:r>
          </a:p>
          <a:p>
            <a:pPr lvl="1"/>
            <a:r>
              <a:rPr lang="en-US" sz="1800" dirty="0" smtClean="0"/>
              <a:t>Cost little to add to the standard ALU and easy to implement</a:t>
            </a:r>
          </a:p>
          <a:p>
            <a:pPr lvl="1"/>
            <a:r>
              <a:rPr lang="en-US" sz="1800" dirty="0" smtClean="0"/>
              <a:t>Require little extra state </a:t>
            </a:r>
            <a:r>
              <a:rPr lang="en-US" sz="1800" dirty="0" smtClean="0">
                <a:sym typeface="Wingdings" pitchFamily="2" charset="2"/>
              </a:rPr>
              <a:t> easy for context-switch</a:t>
            </a:r>
          </a:p>
          <a:p>
            <a:pPr lvl="1"/>
            <a:r>
              <a:rPr lang="en-US" sz="1800" dirty="0" smtClean="0"/>
              <a:t>Require little extra memory bandwidth</a:t>
            </a:r>
          </a:p>
          <a:p>
            <a:pPr lvl="1"/>
            <a:r>
              <a:rPr lang="en-US" sz="1800" dirty="0" smtClean="0"/>
              <a:t>No virtual memory problem of cross-page access and page-fault</a:t>
            </a:r>
          </a:p>
          <a:p>
            <a:pPr lvl="1"/>
            <a:endParaRPr lang="en-US" dirty="0" smtClean="0"/>
          </a:p>
        </p:txBody>
      </p:sp>
      <p:sp>
        <p:nvSpPr>
          <p:cNvPr id="242693" name="Text Box 5"/>
          <p:cNvSpPr txBox="1">
            <a:spLocks noChangeArrowheads="1"/>
          </p:cNvSpPr>
          <p:nvPr/>
        </p:nvSpPr>
        <p:spPr bwMode="auto">
          <a:xfrm rot="5400000">
            <a:off x="6456084" y="2315735"/>
            <a:ext cx="500649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SIMD Instruction Set Extensions for Multimedia</a:t>
            </a:r>
            <a:endParaRPr lang="en-US" sz="1800" dirty="0">
              <a:solidFill>
                <a:srgbClr val="0066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6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269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26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6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69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69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691">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691">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2691">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269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Example SIMD Code</a:t>
            </a:r>
            <a:endParaRPr lang="en-AU" dirty="0"/>
          </a:p>
        </p:txBody>
      </p:sp>
      <p:sp>
        <p:nvSpPr>
          <p:cNvPr id="242691" name="Rectangle 3"/>
          <p:cNvSpPr>
            <a:spLocks noGrp="1" noChangeArrowheads="1"/>
          </p:cNvSpPr>
          <p:nvPr>
            <p:ph type="body" idx="1"/>
          </p:nvPr>
        </p:nvSpPr>
        <p:spPr/>
        <p:txBody>
          <a:bodyPr/>
          <a:lstStyle/>
          <a:p>
            <a:r>
              <a:rPr lang="en-US" sz="2400" dirty="0" smtClean="0"/>
              <a:t>Example DXPY:</a:t>
            </a:r>
          </a:p>
          <a:p>
            <a:pPr>
              <a:buNone/>
            </a:pPr>
            <a:r>
              <a:rPr lang="en-US" sz="1600" dirty="0" smtClean="0"/>
              <a:t>	</a:t>
            </a:r>
            <a:r>
              <a:rPr lang="en-US" sz="1800" dirty="0" smtClean="0"/>
              <a:t>L.D		F0,a		;load scalar a</a:t>
            </a:r>
          </a:p>
          <a:p>
            <a:pPr>
              <a:buNone/>
            </a:pPr>
            <a:r>
              <a:rPr lang="en-US" sz="1800" dirty="0" smtClean="0"/>
              <a:t>	</a:t>
            </a:r>
            <a:r>
              <a:rPr lang="en-US" sz="1800" dirty="0" smtClean="0">
                <a:effectLst>
                  <a:outerShdw blurRad="38100" dist="38100" dir="2700000" algn="tl">
                    <a:srgbClr val="000000">
                      <a:alpha val="43137"/>
                    </a:srgbClr>
                  </a:outerShdw>
                </a:effectLst>
              </a:rPr>
              <a:t>MOV		F1, F0		;copy a into F1 for SIMD MUL</a:t>
            </a:r>
          </a:p>
          <a:p>
            <a:pPr>
              <a:buNone/>
            </a:pPr>
            <a:r>
              <a:rPr lang="en-US" sz="1800" dirty="0" smtClean="0">
                <a:effectLst>
                  <a:outerShdw blurRad="38100" dist="38100" dir="2700000" algn="tl">
                    <a:srgbClr val="000000">
                      <a:alpha val="43137"/>
                    </a:srgbClr>
                  </a:outerShdw>
                </a:effectLst>
              </a:rPr>
              <a:t>	MOV		F2, F0		;copy a into F2 for SIMD MUL</a:t>
            </a:r>
          </a:p>
          <a:p>
            <a:pPr>
              <a:buNone/>
            </a:pPr>
            <a:r>
              <a:rPr lang="en-US" sz="1800" dirty="0" smtClean="0">
                <a:effectLst>
                  <a:outerShdw blurRad="38100" dist="38100" dir="2700000" algn="tl">
                    <a:srgbClr val="000000">
                      <a:alpha val="43137"/>
                    </a:srgbClr>
                  </a:outerShdw>
                </a:effectLst>
              </a:rPr>
              <a:t>	MOV		F3, F0		;copy a into F3 for SIMD MUL</a:t>
            </a:r>
          </a:p>
          <a:p>
            <a:pPr>
              <a:buNone/>
            </a:pPr>
            <a:r>
              <a:rPr lang="en-US" sz="1800" dirty="0" smtClean="0"/>
              <a:t>	DADDIU	R4,Rx,#</a:t>
            </a:r>
            <a:r>
              <a:rPr lang="en-US" sz="1800" dirty="0" smtClean="0">
                <a:effectLst>
                  <a:outerShdw blurRad="38100" dist="38100" dir="2700000" algn="tl">
                    <a:srgbClr val="000000">
                      <a:alpha val="43137"/>
                    </a:srgbClr>
                  </a:outerShdw>
                </a:effectLst>
              </a:rPr>
              <a:t>512</a:t>
            </a:r>
            <a:r>
              <a:rPr lang="en-US" sz="1800" dirty="0" smtClean="0"/>
              <a:t>	;last address to load</a:t>
            </a:r>
          </a:p>
          <a:p>
            <a:pPr>
              <a:buNone/>
            </a:pPr>
            <a:r>
              <a:rPr lang="en-US" sz="1800" dirty="0" smtClean="0"/>
              <a:t>Loop:		</a:t>
            </a:r>
            <a:r>
              <a:rPr lang="en-US" sz="1800" dirty="0" smtClean="0">
                <a:effectLst>
                  <a:outerShdw blurRad="38100" dist="38100" dir="2700000" algn="tl">
                    <a:srgbClr val="000000">
                      <a:alpha val="43137"/>
                    </a:srgbClr>
                  </a:outerShdw>
                </a:effectLst>
              </a:rPr>
              <a:t>L.4D F4</a:t>
            </a:r>
            <a:r>
              <a:rPr lang="en-US" sz="1800" dirty="0" smtClean="0"/>
              <a:t>,0[Rx]	;load X[</a:t>
            </a:r>
            <a:r>
              <a:rPr lang="en-US" sz="1800" dirty="0" err="1" smtClean="0"/>
              <a:t>i</a:t>
            </a:r>
            <a:r>
              <a:rPr lang="en-US" sz="1800" dirty="0" smtClean="0"/>
              <a:t>], </a:t>
            </a:r>
            <a:r>
              <a:rPr lang="en-US" sz="1800" dirty="0" smtClean="0">
                <a:effectLst>
                  <a:outerShdw blurRad="38100" dist="38100" dir="2700000" algn="tl">
                    <a:srgbClr val="000000">
                      <a:alpha val="43137"/>
                    </a:srgbClr>
                  </a:outerShdw>
                </a:effectLst>
              </a:rPr>
              <a:t>X[i+1], X[i+2], X[i+3]</a:t>
            </a:r>
          </a:p>
          <a:p>
            <a:pPr>
              <a:buNone/>
            </a:pPr>
            <a:r>
              <a:rPr lang="en-US" sz="1800" dirty="0" smtClean="0"/>
              <a:t>	</a:t>
            </a:r>
            <a:r>
              <a:rPr lang="en-US" sz="1800" dirty="0" smtClean="0">
                <a:effectLst>
                  <a:outerShdw blurRad="38100" dist="38100" dir="2700000" algn="tl">
                    <a:srgbClr val="000000">
                      <a:alpha val="43137"/>
                    </a:srgbClr>
                  </a:outerShdw>
                </a:effectLst>
              </a:rPr>
              <a:t>MUL.4D	F4,F4</a:t>
            </a:r>
            <a:r>
              <a:rPr lang="en-US" sz="1800" dirty="0" smtClean="0"/>
              <a:t>,F0	;</a:t>
            </a:r>
            <a:r>
              <a:rPr lang="en-US" sz="1800" dirty="0" err="1" smtClean="0"/>
              <a:t>a×X</a:t>
            </a:r>
            <a:r>
              <a:rPr lang="en-US" sz="1800" dirty="0" smtClean="0"/>
              <a:t>[</a:t>
            </a:r>
            <a:r>
              <a:rPr lang="en-US" sz="1800" dirty="0" err="1" smtClean="0"/>
              <a:t>i</a:t>
            </a:r>
            <a:r>
              <a:rPr lang="en-US" sz="1800" dirty="0" smtClean="0"/>
              <a:t>],</a:t>
            </a:r>
            <a:r>
              <a:rPr lang="en-US" sz="1800" dirty="0" err="1" smtClean="0">
                <a:effectLst>
                  <a:outerShdw blurRad="38100" dist="38100" dir="2700000" algn="tl">
                    <a:srgbClr val="000000">
                      <a:alpha val="43137"/>
                    </a:srgbClr>
                  </a:outerShdw>
                </a:effectLst>
              </a:rPr>
              <a:t>a×X</a:t>
            </a:r>
            <a:r>
              <a:rPr lang="en-US" sz="1800" dirty="0" smtClean="0">
                <a:effectLst>
                  <a:outerShdw blurRad="38100" dist="38100" dir="2700000" algn="tl">
                    <a:srgbClr val="000000">
                      <a:alpha val="43137"/>
                    </a:srgbClr>
                  </a:outerShdw>
                </a:effectLst>
              </a:rPr>
              <a:t>[i+1],</a:t>
            </a:r>
            <a:r>
              <a:rPr lang="en-US" sz="1800" dirty="0" err="1" smtClean="0">
                <a:effectLst>
                  <a:outerShdw blurRad="38100" dist="38100" dir="2700000" algn="tl">
                    <a:srgbClr val="000000">
                      <a:alpha val="43137"/>
                    </a:srgbClr>
                  </a:outerShdw>
                </a:effectLst>
              </a:rPr>
              <a:t>a×X</a:t>
            </a:r>
            <a:r>
              <a:rPr lang="en-US" sz="1800" dirty="0" smtClean="0">
                <a:effectLst>
                  <a:outerShdw blurRad="38100" dist="38100" dir="2700000" algn="tl">
                    <a:srgbClr val="000000">
                      <a:alpha val="43137"/>
                    </a:srgbClr>
                  </a:outerShdw>
                </a:effectLst>
              </a:rPr>
              <a:t>[i+2],</a:t>
            </a:r>
            <a:r>
              <a:rPr lang="en-US" sz="1800" dirty="0" err="1" smtClean="0">
                <a:effectLst>
                  <a:outerShdw blurRad="38100" dist="38100" dir="2700000" algn="tl">
                    <a:srgbClr val="000000">
                      <a:alpha val="43137"/>
                    </a:srgbClr>
                  </a:outerShdw>
                </a:effectLst>
              </a:rPr>
              <a:t>a×X</a:t>
            </a:r>
            <a:r>
              <a:rPr lang="en-US" sz="1800" dirty="0" smtClean="0">
                <a:effectLst>
                  <a:outerShdw blurRad="38100" dist="38100" dir="2700000" algn="tl">
                    <a:srgbClr val="000000">
                      <a:alpha val="43137"/>
                    </a:srgbClr>
                  </a:outerShdw>
                </a:effectLst>
              </a:rPr>
              <a:t>[i+3]</a:t>
            </a:r>
          </a:p>
          <a:p>
            <a:pPr>
              <a:buNone/>
            </a:pPr>
            <a:r>
              <a:rPr lang="es-ES" sz="1800" dirty="0" smtClean="0"/>
              <a:t>	</a:t>
            </a:r>
            <a:r>
              <a:rPr lang="es-ES" sz="1800" dirty="0" smtClean="0">
                <a:effectLst>
                  <a:outerShdw blurRad="38100" dist="38100" dir="2700000" algn="tl">
                    <a:srgbClr val="000000">
                      <a:alpha val="43137"/>
                    </a:srgbClr>
                  </a:outerShdw>
                </a:effectLst>
              </a:rPr>
              <a:t>L.4D		F8</a:t>
            </a:r>
            <a:r>
              <a:rPr lang="es-ES" sz="1800" dirty="0" smtClean="0"/>
              <a:t>,0[</a:t>
            </a:r>
            <a:r>
              <a:rPr lang="es-ES" sz="1800" dirty="0" err="1" smtClean="0"/>
              <a:t>Ry</a:t>
            </a:r>
            <a:r>
              <a:rPr lang="es-ES" sz="1800" dirty="0" smtClean="0"/>
              <a:t>]		;load Y[i], </a:t>
            </a:r>
            <a:r>
              <a:rPr lang="es-ES" sz="1800" dirty="0" smtClean="0">
                <a:effectLst>
                  <a:outerShdw blurRad="38100" dist="38100" dir="2700000" algn="tl">
                    <a:srgbClr val="000000">
                      <a:alpha val="43137"/>
                    </a:srgbClr>
                  </a:outerShdw>
                </a:effectLst>
              </a:rPr>
              <a:t>Y[i+1], Y[i+2], Y[i+3]</a:t>
            </a:r>
          </a:p>
          <a:p>
            <a:pPr>
              <a:buNone/>
            </a:pPr>
            <a:r>
              <a:rPr lang="nn-NO" sz="1800" dirty="0" smtClean="0"/>
              <a:t>	</a:t>
            </a:r>
            <a:r>
              <a:rPr lang="nn-NO" sz="1800" dirty="0" smtClean="0">
                <a:effectLst>
                  <a:outerShdw blurRad="38100" dist="38100" dir="2700000" algn="tl">
                    <a:srgbClr val="000000">
                      <a:alpha val="43137"/>
                    </a:srgbClr>
                  </a:outerShdw>
                </a:effectLst>
              </a:rPr>
              <a:t>ADD.4D	F8,F8,F4</a:t>
            </a:r>
            <a:r>
              <a:rPr lang="nn-NO" sz="1800" dirty="0" smtClean="0"/>
              <a:t>	;</a:t>
            </a:r>
            <a:r>
              <a:rPr lang="nn-NO" sz="1800" dirty="0" smtClean="0">
                <a:effectLst>
                  <a:outerShdw blurRad="38100" dist="38100" dir="2700000" algn="tl">
                    <a:srgbClr val="000000">
                      <a:alpha val="43137"/>
                    </a:srgbClr>
                  </a:outerShdw>
                </a:effectLst>
              </a:rPr>
              <a:t>a×X[i]+Y[i], ..., a×X[i+3]+Y[i+3]</a:t>
            </a:r>
          </a:p>
          <a:p>
            <a:pPr>
              <a:buNone/>
            </a:pPr>
            <a:r>
              <a:rPr lang="en-US" sz="1800" dirty="0" smtClean="0"/>
              <a:t>	</a:t>
            </a:r>
            <a:r>
              <a:rPr lang="en-US" sz="1800" dirty="0" smtClean="0">
                <a:effectLst>
                  <a:outerShdw blurRad="38100" dist="38100" dir="2700000" algn="tl">
                    <a:srgbClr val="000000">
                      <a:alpha val="43137"/>
                    </a:srgbClr>
                  </a:outerShdw>
                </a:effectLst>
              </a:rPr>
              <a:t>S.4D		F8</a:t>
            </a:r>
            <a:r>
              <a:rPr lang="en-US" sz="1800" dirty="0" smtClean="0"/>
              <a:t>,0[</a:t>
            </a:r>
            <a:r>
              <a:rPr lang="en-US" sz="1800" dirty="0" err="1" smtClean="0"/>
              <a:t>Ry</a:t>
            </a:r>
            <a:r>
              <a:rPr lang="en-US" sz="1800" dirty="0" smtClean="0"/>
              <a:t>] 	;store into Y[i], </a:t>
            </a:r>
            <a:r>
              <a:rPr lang="en-US" sz="1800" dirty="0" smtClean="0">
                <a:effectLst>
                  <a:outerShdw blurRad="38100" dist="38100" dir="2700000" algn="tl">
                    <a:srgbClr val="000000">
                      <a:alpha val="43137"/>
                    </a:srgbClr>
                  </a:outerShdw>
                </a:effectLst>
              </a:rPr>
              <a:t>Y[i+1], Y[i+2], Y[i+3]</a:t>
            </a:r>
          </a:p>
          <a:p>
            <a:pPr>
              <a:buNone/>
            </a:pPr>
            <a:r>
              <a:rPr lang="en-US" sz="1800" dirty="0" smtClean="0"/>
              <a:t>	DADDIU	Rx,Rx,#32	;increment index to X</a:t>
            </a:r>
          </a:p>
          <a:p>
            <a:pPr>
              <a:buNone/>
            </a:pPr>
            <a:r>
              <a:rPr lang="en-US" sz="1800" dirty="0" smtClean="0"/>
              <a:t>	DADDIU	Ry,Ry,#32	;increment index to Y</a:t>
            </a:r>
          </a:p>
          <a:p>
            <a:pPr>
              <a:buNone/>
            </a:pPr>
            <a:r>
              <a:rPr lang="en-US" sz="1800" dirty="0" smtClean="0"/>
              <a:t>	DSUBU	R20,R4,Rx	;compute bound</a:t>
            </a:r>
          </a:p>
          <a:p>
            <a:pPr>
              <a:buNone/>
            </a:pPr>
            <a:r>
              <a:rPr lang="en-US" sz="1800" dirty="0" smtClean="0"/>
              <a:t>	BNEZ	R20,Loop	;check if done</a:t>
            </a:r>
            <a:endParaRPr lang="en-US" dirty="0" smtClean="0"/>
          </a:p>
        </p:txBody>
      </p:sp>
      <p:sp>
        <p:nvSpPr>
          <p:cNvPr id="242693" name="Text Box 5"/>
          <p:cNvSpPr txBox="1">
            <a:spLocks noChangeArrowheads="1"/>
          </p:cNvSpPr>
          <p:nvPr/>
        </p:nvSpPr>
        <p:spPr bwMode="auto">
          <a:xfrm rot="5400000">
            <a:off x="6456084" y="2315735"/>
            <a:ext cx="500649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SIMD Instruction Set Extensions for Multimedia</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Introduction</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SIMD architectures can exploit significant data-level parallelism for:</a:t>
            </a:r>
          </a:p>
          <a:p>
            <a:pPr lvl="1">
              <a:lnSpc>
                <a:spcPct val="90000"/>
              </a:lnSpc>
            </a:pPr>
            <a:r>
              <a:rPr lang="en-US" dirty="0" smtClean="0"/>
              <a:t>matrix-oriented scientific computing</a:t>
            </a:r>
          </a:p>
          <a:p>
            <a:pPr lvl="1">
              <a:lnSpc>
                <a:spcPct val="90000"/>
              </a:lnSpc>
            </a:pPr>
            <a:r>
              <a:rPr lang="en-US" dirty="0" smtClean="0"/>
              <a:t>media-oriented image and sound processors</a:t>
            </a:r>
          </a:p>
          <a:p>
            <a:pPr>
              <a:lnSpc>
                <a:spcPct val="90000"/>
              </a:lnSpc>
            </a:pPr>
            <a:endParaRPr lang="en-US" dirty="0" smtClean="0"/>
          </a:p>
          <a:p>
            <a:pPr>
              <a:lnSpc>
                <a:spcPct val="90000"/>
              </a:lnSpc>
            </a:pPr>
            <a:r>
              <a:rPr lang="en-US" dirty="0" smtClean="0"/>
              <a:t>SIMD is more energy efficient than MIMD</a:t>
            </a:r>
          </a:p>
          <a:p>
            <a:pPr lvl="1">
              <a:lnSpc>
                <a:spcPct val="90000"/>
              </a:lnSpc>
            </a:pPr>
            <a:r>
              <a:rPr lang="en-US" dirty="0" smtClean="0"/>
              <a:t>Only needs to fetch one instruction per multiple data operations, rather than one instr. per </a:t>
            </a:r>
            <a:r>
              <a:rPr lang="en-US" smtClean="0"/>
              <a:t>data op.</a:t>
            </a:r>
            <a:endParaRPr lang="en-US" dirty="0" smtClean="0"/>
          </a:p>
          <a:p>
            <a:pPr lvl="1">
              <a:lnSpc>
                <a:spcPct val="90000"/>
              </a:lnSpc>
            </a:pPr>
            <a:r>
              <a:rPr lang="en-US" dirty="0" smtClean="0"/>
              <a:t>Makes SIMD attractive for personal mobile devices</a:t>
            </a:r>
          </a:p>
          <a:p>
            <a:pPr lvl="1">
              <a:lnSpc>
                <a:spcPct val="90000"/>
              </a:lnSpc>
            </a:pPr>
            <a:endParaRPr lang="en-US" dirty="0" smtClean="0"/>
          </a:p>
          <a:p>
            <a:pPr>
              <a:lnSpc>
                <a:spcPct val="90000"/>
              </a:lnSpc>
            </a:pPr>
            <a:r>
              <a:rPr lang="en-US" dirty="0" smtClean="0"/>
              <a:t>SIMD allows programmer to continue to think sequentially</a:t>
            </a:r>
          </a:p>
        </p:txBody>
      </p:sp>
      <p:sp>
        <p:nvSpPr>
          <p:cNvPr id="242693" name="Text Box 5"/>
          <p:cNvSpPr txBox="1">
            <a:spLocks noChangeArrowheads="1"/>
          </p:cNvSpPr>
          <p:nvPr/>
        </p:nvSpPr>
        <p:spPr bwMode="auto">
          <a:xfrm rot="5400000">
            <a:off x="8265582" y="507395"/>
            <a:ext cx="1390124"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Introduction</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Roofline Performance Model</a:t>
            </a:r>
            <a:endParaRPr lang="en-AU" dirty="0"/>
          </a:p>
        </p:txBody>
      </p:sp>
      <p:sp>
        <p:nvSpPr>
          <p:cNvPr id="242691" name="Rectangle 3"/>
          <p:cNvSpPr>
            <a:spLocks noGrp="1" noChangeArrowheads="1"/>
          </p:cNvSpPr>
          <p:nvPr>
            <p:ph type="body" idx="1"/>
          </p:nvPr>
        </p:nvSpPr>
        <p:spPr/>
        <p:txBody>
          <a:bodyPr/>
          <a:lstStyle/>
          <a:p>
            <a:r>
              <a:rPr lang="en-US" sz="2400" dirty="0" smtClean="0"/>
              <a:t>Basic idea:</a:t>
            </a:r>
          </a:p>
          <a:p>
            <a:pPr lvl="1"/>
            <a:r>
              <a:rPr lang="en-US" dirty="0" smtClean="0"/>
              <a:t>Plot peak floating-point throughput as a function of arithmetic intensity</a:t>
            </a:r>
          </a:p>
          <a:p>
            <a:pPr lvl="1"/>
            <a:r>
              <a:rPr lang="en-US" dirty="0" smtClean="0"/>
              <a:t>Ties together floating-point performance and memory performance for a target machine</a:t>
            </a:r>
          </a:p>
          <a:p>
            <a:r>
              <a:rPr lang="en-US" sz="2400" dirty="0" smtClean="0"/>
              <a:t>Arithmetic intensity</a:t>
            </a:r>
          </a:p>
          <a:p>
            <a:pPr lvl="1"/>
            <a:r>
              <a:rPr lang="en-US" dirty="0" smtClean="0"/>
              <a:t>Floating-point operations per byte read</a:t>
            </a:r>
          </a:p>
        </p:txBody>
      </p:sp>
      <p:sp>
        <p:nvSpPr>
          <p:cNvPr id="242693" name="Text Box 5"/>
          <p:cNvSpPr txBox="1">
            <a:spLocks noChangeArrowheads="1"/>
          </p:cNvSpPr>
          <p:nvPr/>
        </p:nvSpPr>
        <p:spPr bwMode="auto">
          <a:xfrm rot="5400000">
            <a:off x="6456084" y="2315735"/>
            <a:ext cx="500649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SIMD Instruction Set Extensions for Multimedia</a:t>
            </a:r>
            <a:endParaRPr lang="en-US" sz="1800" dirty="0">
              <a:solidFill>
                <a:srgbClr val="0066FF"/>
              </a:solidFill>
              <a:latin typeface="Arial" charset="0"/>
            </a:endParaRPr>
          </a:p>
        </p:txBody>
      </p:sp>
      <p:pic>
        <p:nvPicPr>
          <p:cNvPr id="2" name="Picture 2"/>
          <p:cNvPicPr>
            <a:picLocks noChangeAspect="1" noChangeArrowheads="1"/>
          </p:cNvPicPr>
          <p:nvPr/>
        </p:nvPicPr>
        <p:blipFill>
          <a:blip r:embed="rId3" cstate="print"/>
          <a:srcRect/>
          <a:stretch>
            <a:fillRect/>
          </a:stretch>
        </p:blipFill>
        <p:spPr bwMode="auto">
          <a:xfrm>
            <a:off x="2042914" y="4149080"/>
            <a:ext cx="4833342" cy="19199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Examples</a:t>
            </a:r>
            <a:endParaRPr lang="en-AU" dirty="0"/>
          </a:p>
        </p:txBody>
      </p:sp>
      <p:sp>
        <p:nvSpPr>
          <p:cNvPr id="242691" name="Rectangle 3"/>
          <p:cNvSpPr>
            <a:spLocks noGrp="1" noChangeArrowheads="1"/>
          </p:cNvSpPr>
          <p:nvPr>
            <p:ph type="body" idx="1"/>
          </p:nvPr>
        </p:nvSpPr>
        <p:spPr/>
        <p:txBody>
          <a:bodyPr/>
          <a:lstStyle/>
          <a:p>
            <a:r>
              <a:rPr lang="en-US" sz="2400" dirty="0" smtClean="0"/>
              <a:t>Attainable GFLOPs/sec Min = (Peak Memory BW × Arithmetic Intensity, Peak Floating Point </a:t>
            </a:r>
            <a:r>
              <a:rPr lang="en-US" sz="2400" dirty="0" err="1" smtClean="0"/>
              <a:t>Perf</a:t>
            </a:r>
            <a:r>
              <a:rPr lang="en-US" sz="2400" dirty="0" smtClean="0"/>
              <a:t>.)</a:t>
            </a:r>
          </a:p>
        </p:txBody>
      </p:sp>
      <p:sp>
        <p:nvSpPr>
          <p:cNvPr id="242693" name="Text Box 5"/>
          <p:cNvSpPr txBox="1">
            <a:spLocks noChangeArrowheads="1"/>
          </p:cNvSpPr>
          <p:nvPr/>
        </p:nvSpPr>
        <p:spPr bwMode="auto">
          <a:xfrm rot="5400000">
            <a:off x="6456084" y="2315735"/>
            <a:ext cx="500649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SIMD Instruction Set Extensions for Multimedia</a:t>
            </a:r>
            <a:endParaRPr lang="en-US" sz="1800" dirty="0">
              <a:solidFill>
                <a:srgbClr val="0066FF"/>
              </a:solidFill>
              <a:latin typeface="Arial" charset="0"/>
            </a:endParaRPr>
          </a:p>
        </p:txBody>
      </p:sp>
      <p:pic>
        <p:nvPicPr>
          <p:cNvPr id="2" name="Picture 2"/>
          <p:cNvPicPr>
            <a:picLocks noChangeAspect="1" noChangeArrowheads="1"/>
          </p:cNvPicPr>
          <p:nvPr/>
        </p:nvPicPr>
        <p:blipFill>
          <a:blip r:embed="rId3" cstate="print"/>
          <a:srcRect/>
          <a:stretch>
            <a:fillRect/>
          </a:stretch>
        </p:blipFill>
        <p:spPr bwMode="auto">
          <a:xfrm>
            <a:off x="899592" y="2132856"/>
            <a:ext cx="7134225"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Graphical Processing Units</a:t>
            </a:r>
            <a:endParaRPr lang="en-AU" dirty="0"/>
          </a:p>
        </p:txBody>
      </p:sp>
      <p:sp>
        <p:nvSpPr>
          <p:cNvPr id="242691" name="Rectangle 3"/>
          <p:cNvSpPr>
            <a:spLocks noGrp="1" noChangeArrowheads="1"/>
          </p:cNvSpPr>
          <p:nvPr>
            <p:ph type="body" idx="1"/>
          </p:nvPr>
        </p:nvSpPr>
        <p:spPr>
          <a:xfrm>
            <a:off x="611560" y="836712"/>
            <a:ext cx="8270875" cy="5256584"/>
          </a:xfrm>
        </p:spPr>
        <p:txBody>
          <a:bodyPr/>
          <a:lstStyle/>
          <a:p>
            <a:r>
              <a:rPr lang="en-US" dirty="0" smtClean="0"/>
              <a:t>Given the hardware invested to do graphics well, how can it be supplemented to improve performance of a wider range of applications?</a:t>
            </a:r>
          </a:p>
          <a:p>
            <a:r>
              <a:rPr lang="en-US" dirty="0" smtClean="0"/>
              <a:t>Basic idea:</a:t>
            </a:r>
          </a:p>
          <a:p>
            <a:pPr lvl="1"/>
            <a:r>
              <a:rPr lang="en-US" dirty="0" smtClean="0"/>
              <a:t>Heterogeneous execution model</a:t>
            </a:r>
          </a:p>
          <a:p>
            <a:pPr lvl="2"/>
            <a:r>
              <a:rPr lang="en-US" dirty="0" smtClean="0"/>
              <a:t>CPU is the </a:t>
            </a:r>
            <a:r>
              <a:rPr lang="en-US" i="1" dirty="0" smtClean="0"/>
              <a:t>host</a:t>
            </a:r>
            <a:r>
              <a:rPr lang="en-US" dirty="0" smtClean="0"/>
              <a:t>, GPU is the </a:t>
            </a:r>
            <a:r>
              <a:rPr lang="en-US" i="1" dirty="0" smtClean="0"/>
              <a:t>device</a:t>
            </a:r>
          </a:p>
          <a:p>
            <a:pPr lvl="1"/>
            <a:r>
              <a:rPr lang="en-US" dirty="0" smtClean="0"/>
              <a:t>Develop a C-like programming language for GPU</a:t>
            </a:r>
          </a:p>
          <a:p>
            <a:pPr lvl="2"/>
            <a:r>
              <a:rPr lang="en-US" dirty="0" smtClean="0"/>
              <a:t>Compute Unified Device Architecture (CUDA)</a:t>
            </a:r>
          </a:p>
          <a:p>
            <a:pPr lvl="2"/>
            <a:r>
              <a:rPr lang="en-US" dirty="0" err="1" smtClean="0"/>
              <a:t>OpenCL</a:t>
            </a:r>
            <a:r>
              <a:rPr lang="en-US" dirty="0" smtClean="0"/>
              <a:t> for vendor-independent language</a:t>
            </a:r>
          </a:p>
          <a:p>
            <a:pPr lvl="1"/>
            <a:r>
              <a:rPr lang="en-US" dirty="0" smtClean="0"/>
              <a:t>Unify all forms of GPU parallelism as </a:t>
            </a:r>
            <a:r>
              <a:rPr lang="en-US" i="1" dirty="0" smtClean="0"/>
              <a:t>CUDA thread</a:t>
            </a:r>
          </a:p>
          <a:p>
            <a:pPr lvl="1"/>
            <a:r>
              <a:rPr lang="en-US" dirty="0" smtClean="0"/>
              <a:t>Programming model is “Single Instruction Multiple Thread” (SIMT)</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Threads and Blocks</a:t>
            </a:r>
            <a:endParaRPr lang="en-AU" dirty="0"/>
          </a:p>
        </p:txBody>
      </p:sp>
      <p:sp>
        <p:nvSpPr>
          <p:cNvPr id="242691" name="Rectangle 3"/>
          <p:cNvSpPr>
            <a:spLocks noGrp="1" noChangeArrowheads="1"/>
          </p:cNvSpPr>
          <p:nvPr>
            <p:ph type="body" idx="1"/>
          </p:nvPr>
        </p:nvSpPr>
        <p:spPr>
          <a:xfrm>
            <a:off x="683403" y="836712"/>
            <a:ext cx="8270875" cy="5256584"/>
          </a:xfrm>
        </p:spPr>
        <p:txBody>
          <a:bodyPr/>
          <a:lstStyle/>
          <a:p>
            <a:r>
              <a:rPr lang="en-US" sz="2400" dirty="0" smtClean="0"/>
              <a:t>A thread is associated with each data element</a:t>
            </a:r>
          </a:p>
          <a:p>
            <a:pPr lvl="1"/>
            <a:r>
              <a:rPr lang="en-US" sz="1800" i="1" dirty="0" smtClean="0"/>
              <a:t>CUDA threads</a:t>
            </a:r>
            <a:r>
              <a:rPr lang="en-US" sz="1800" dirty="0" smtClean="0"/>
              <a:t>, with thousands of which being utilized to various styles of parallelism: multithreading, SIMD, MIMD, ILP</a:t>
            </a:r>
          </a:p>
          <a:p>
            <a:r>
              <a:rPr lang="en-US" sz="2400" dirty="0" smtClean="0"/>
              <a:t>Threads are organized into blocks</a:t>
            </a:r>
          </a:p>
          <a:p>
            <a:pPr lvl="1"/>
            <a:r>
              <a:rPr lang="en-US" sz="1800" i="1" dirty="0" smtClean="0"/>
              <a:t>Thread Blocks</a:t>
            </a:r>
            <a:r>
              <a:rPr lang="en-US" sz="1800" dirty="0" smtClean="0"/>
              <a:t>: groups of up to 512 elements</a:t>
            </a:r>
          </a:p>
          <a:p>
            <a:pPr lvl="1"/>
            <a:r>
              <a:rPr lang="en-US" sz="1800" i="1" dirty="0" smtClean="0"/>
              <a:t>Multithreaded SIMD Processor</a:t>
            </a:r>
            <a:r>
              <a:rPr lang="en-US" sz="1800" dirty="0" smtClean="0"/>
              <a:t>: hardware that executes a whole thread block (32 elements executed per thread at a time)</a:t>
            </a:r>
          </a:p>
          <a:p>
            <a:r>
              <a:rPr lang="en-US" sz="2400" dirty="0" smtClean="0"/>
              <a:t>Blocks are organized into a grid</a:t>
            </a:r>
          </a:p>
          <a:p>
            <a:pPr lvl="1"/>
            <a:r>
              <a:rPr lang="en-US" sz="1800" dirty="0" smtClean="0"/>
              <a:t>Blocks are executed independently and in any order</a:t>
            </a:r>
          </a:p>
          <a:p>
            <a:pPr lvl="1"/>
            <a:r>
              <a:rPr lang="en-US" sz="1800" dirty="0" smtClean="0"/>
              <a:t>Different blocks cannot communicate directly but can </a:t>
            </a:r>
            <a:r>
              <a:rPr lang="en-US" sz="1800" i="1" dirty="0" smtClean="0"/>
              <a:t>coordinate </a:t>
            </a:r>
            <a:r>
              <a:rPr lang="en-US" sz="1800" dirty="0" smtClean="0"/>
              <a:t>using atomic memory operations in Global Memory</a:t>
            </a:r>
            <a:endParaRPr lang="en-US" sz="1800" i="1" dirty="0" smtClean="0"/>
          </a:p>
          <a:p>
            <a:r>
              <a:rPr lang="en-US" sz="2400" dirty="0" smtClean="0"/>
              <a:t>GPU hardware handles thread management, not applications or OS</a:t>
            </a:r>
          </a:p>
          <a:p>
            <a:pPr lvl="1"/>
            <a:r>
              <a:rPr lang="en-US" sz="1800" dirty="0" smtClean="0"/>
              <a:t>A multiprocessor composed of multithreaded SIMD processors</a:t>
            </a:r>
          </a:p>
          <a:p>
            <a:pPr lvl="1"/>
            <a:r>
              <a:rPr lang="en-US" sz="1800" dirty="0" smtClean="0"/>
              <a:t>A Thread Block Scheduler</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NVIDIA GPU Architecture</a:t>
            </a:r>
            <a:endParaRPr lang="en-AU" dirty="0"/>
          </a:p>
        </p:txBody>
      </p:sp>
      <p:sp>
        <p:nvSpPr>
          <p:cNvPr id="242691" name="Rectangle 3"/>
          <p:cNvSpPr>
            <a:spLocks noGrp="1" noChangeArrowheads="1"/>
          </p:cNvSpPr>
          <p:nvPr>
            <p:ph type="body" idx="1"/>
          </p:nvPr>
        </p:nvSpPr>
        <p:spPr/>
        <p:txBody>
          <a:bodyPr/>
          <a:lstStyle/>
          <a:p>
            <a:r>
              <a:rPr lang="en-US" dirty="0" smtClean="0"/>
              <a:t>Similarities to vector machines:</a:t>
            </a:r>
          </a:p>
          <a:p>
            <a:pPr lvl="1"/>
            <a:r>
              <a:rPr lang="en-US" dirty="0" smtClean="0"/>
              <a:t>Works well with data-level parallel problems</a:t>
            </a:r>
          </a:p>
          <a:p>
            <a:pPr lvl="1"/>
            <a:r>
              <a:rPr lang="en-US" dirty="0" smtClean="0"/>
              <a:t>Scatter-gather transfers</a:t>
            </a:r>
          </a:p>
          <a:p>
            <a:pPr lvl="1"/>
            <a:r>
              <a:rPr lang="en-US" dirty="0" smtClean="0"/>
              <a:t>Mask registers</a:t>
            </a:r>
          </a:p>
          <a:p>
            <a:pPr lvl="1"/>
            <a:r>
              <a:rPr lang="en-US" dirty="0" smtClean="0"/>
              <a:t>Large register files</a:t>
            </a:r>
          </a:p>
          <a:p>
            <a:pPr lvl="1"/>
            <a:endParaRPr lang="en-US" dirty="0" smtClean="0"/>
          </a:p>
          <a:p>
            <a:r>
              <a:rPr lang="en-US" dirty="0" smtClean="0"/>
              <a:t>Differences:</a:t>
            </a:r>
          </a:p>
          <a:p>
            <a:pPr lvl="1"/>
            <a:r>
              <a:rPr lang="en-US" dirty="0" smtClean="0"/>
              <a:t>No scalar processor</a:t>
            </a:r>
          </a:p>
          <a:p>
            <a:pPr lvl="1"/>
            <a:r>
              <a:rPr lang="en-US" dirty="0" smtClean="0"/>
              <a:t>Uses multithreading to hide memory latency</a:t>
            </a:r>
          </a:p>
          <a:p>
            <a:pPr lvl="1"/>
            <a:r>
              <a:rPr lang="en-US" dirty="0" smtClean="0"/>
              <a:t>Has many functional units, as opposed to a few deeply pipelined units like a vector processor</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type="body" idx="1"/>
          </p:nvPr>
        </p:nvSpPr>
        <p:spPr/>
        <p:txBody>
          <a:bodyPr/>
          <a:lstStyle/>
          <a:p>
            <a:r>
              <a:rPr lang="en-US" dirty="0" smtClean="0"/>
              <a:t>Multiply two vectors of length 8192</a:t>
            </a:r>
          </a:p>
          <a:p>
            <a:pPr lvl="1"/>
            <a:r>
              <a:rPr lang="en-US" dirty="0" smtClean="0"/>
              <a:t>Code that works over all elements is the grid</a:t>
            </a:r>
          </a:p>
          <a:p>
            <a:pPr lvl="1"/>
            <a:r>
              <a:rPr lang="en-US" dirty="0" smtClean="0"/>
              <a:t>Thread blocks break this down into manageable sizes</a:t>
            </a:r>
          </a:p>
          <a:p>
            <a:pPr lvl="2"/>
            <a:r>
              <a:rPr lang="en-US" dirty="0" smtClean="0"/>
              <a:t>512 elements/block, 16 SIMD threads/block </a:t>
            </a:r>
            <a:r>
              <a:rPr lang="en-US" dirty="0" smtClean="0">
                <a:sym typeface="Wingdings" pitchFamily="2" charset="2"/>
              </a:rPr>
              <a:t> 32 </a:t>
            </a:r>
            <a:r>
              <a:rPr lang="en-US" dirty="0" err="1" smtClean="0">
                <a:sym typeface="Wingdings" pitchFamily="2" charset="2"/>
              </a:rPr>
              <a:t>ele</a:t>
            </a:r>
            <a:r>
              <a:rPr lang="en-US" dirty="0" smtClean="0">
                <a:sym typeface="Wingdings" pitchFamily="2" charset="2"/>
              </a:rPr>
              <a:t>/thread</a:t>
            </a:r>
            <a:endParaRPr lang="en-US" dirty="0" smtClean="0"/>
          </a:p>
          <a:p>
            <a:pPr lvl="1"/>
            <a:r>
              <a:rPr lang="en-US" dirty="0" smtClean="0"/>
              <a:t>SIMD instruction executes 32 elements at a time</a:t>
            </a:r>
          </a:p>
          <a:p>
            <a:pPr lvl="1"/>
            <a:r>
              <a:rPr lang="en-US" dirty="0" smtClean="0"/>
              <a:t>Thus grid size = 16 blocks</a:t>
            </a:r>
          </a:p>
          <a:p>
            <a:pPr lvl="1"/>
            <a:r>
              <a:rPr lang="en-US" dirty="0" smtClean="0"/>
              <a:t>Block is analogous to a strip-mined vector loop with vector length of 32</a:t>
            </a:r>
          </a:p>
          <a:p>
            <a:pPr lvl="1"/>
            <a:r>
              <a:rPr lang="en-US" dirty="0" smtClean="0"/>
              <a:t>Block is assigned to a </a:t>
            </a:r>
            <a:r>
              <a:rPr lang="en-US" i="1" dirty="0" smtClean="0"/>
              <a:t>multithreaded SIMD processor </a:t>
            </a:r>
            <a:r>
              <a:rPr lang="en-US" dirty="0" smtClean="0"/>
              <a:t>by the </a:t>
            </a:r>
            <a:r>
              <a:rPr lang="en-US" i="1" dirty="0" smtClean="0"/>
              <a:t>thread block scheduler</a:t>
            </a:r>
          </a:p>
          <a:p>
            <a:pPr lvl="1"/>
            <a:r>
              <a:rPr lang="en-US" dirty="0" smtClean="0"/>
              <a:t>Current-generation GPUs (Fermi) have 7-15 multithreaded SIMD processors</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Grid, Threads, and Blocks</a:t>
            </a:r>
            <a:endParaRPr lang="en-AU" dirty="0"/>
          </a:p>
        </p:txBody>
      </p:sp>
      <p:sp>
        <p:nvSpPr>
          <p:cNvPr id="242691" name="Rectangle 3"/>
          <p:cNvSpPr>
            <a:spLocks noGrp="1" noChangeArrowheads="1"/>
          </p:cNvSpPr>
          <p:nvPr>
            <p:ph type="body" idx="1"/>
          </p:nvPr>
        </p:nvSpPr>
        <p:spPr>
          <a:xfrm>
            <a:off x="683403" y="836712"/>
            <a:ext cx="8270875" cy="5256584"/>
          </a:xfrm>
        </p:spPr>
        <p:txBody>
          <a:bodyPr/>
          <a:lstStyle/>
          <a:p>
            <a:endParaRPr lang="en-US" sz="1800" dirty="0" smtClean="0"/>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73270" y="721004"/>
            <a:ext cx="3970938" cy="5545471"/>
          </a:xfrm>
          <a:prstGeom prst="rect">
            <a:avLst/>
          </a:prstGeom>
        </p:spPr>
      </p:pic>
    </p:spTree>
    <p:extLst>
      <p:ext uri="{BB962C8B-B14F-4D97-AF65-F5344CB8AC3E}">
        <p14:creationId xmlns:p14="http://schemas.microsoft.com/office/powerpoint/2010/main" xmlns="" val="2013381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5"/>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MS PGothic" pitchFamily="34" charset="-128"/>
              </a:defRPr>
            </a:lvl1pPr>
            <a:lvl2pPr marL="742950" indent="-285750" eaLnBrk="0" hangingPunct="0">
              <a:defRPr sz="2400" b="1">
                <a:solidFill>
                  <a:schemeClr val="tx1"/>
                </a:solidFill>
                <a:latin typeface="Times New Roman" pitchFamily="18" charset="0"/>
                <a:ea typeface="MS PGothic" pitchFamily="34" charset="-128"/>
              </a:defRPr>
            </a:lvl2pPr>
            <a:lvl3pPr marL="1143000" indent="-228600" eaLnBrk="0" hangingPunct="0">
              <a:defRPr sz="2400" b="1">
                <a:solidFill>
                  <a:schemeClr val="tx1"/>
                </a:solidFill>
                <a:latin typeface="Times New Roman" pitchFamily="18" charset="0"/>
                <a:ea typeface="MS PGothic" pitchFamily="34" charset="-128"/>
              </a:defRPr>
            </a:lvl3pPr>
            <a:lvl4pPr marL="1600200" indent="-228600" eaLnBrk="0" hangingPunct="0">
              <a:defRPr sz="2400" b="1">
                <a:solidFill>
                  <a:schemeClr val="tx1"/>
                </a:solidFill>
                <a:latin typeface="Times New Roman" pitchFamily="18" charset="0"/>
                <a:ea typeface="MS PGothic" pitchFamily="34" charset="-128"/>
              </a:defRPr>
            </a:lvl4pPr>
            <a:lvl5pPr marL="2057400" indent="-228600" eaLnBrk="0" hangingPunct="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1" hangingPunct="1"/>
            <a:r>
              <a:rPr lang="en-US" sz="1200" b="0">
                <a:solidFill>
                  <a:srgbClr val="000000"/>
                </a:solidFill>
              </a:rPr>
              <a:t>Copyright © 2011, Elsevier Inc. All rights Reserved.</a:t>
            </a:r>
          </a:p>
        </p:txBody>
      </p:sp>
      <p:pic>
        <p:nvPicPr>
          <p:cNvPr id="27650" name="Picture 8" descr="f04-15-978012383872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4375" y="523875"/>
            <a:ext cx="5276850" cy="414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93" name="Rectangle 9"/>
          <p:cNvSpPr>
            <a:spLocks noChangeArrowheads="1"/>
          </p:cNvSpPr>
          <p:nvPr/>
        </p:nvSpPr>
        <p:spPr bwMode="auto">
          <a:xfrm>
            <a:off x="411163" y="5008563"/>
            <a:ext cx="74453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0"/>
              </a:spcBef>
              <a:buClrTx/>
              <a:buSzTx/>
              <a:buFontTx/>
              <a:buNone/>
            </a:pPr>
            <a:r>
              <a:rPr lang="en-GB" sz="1200" b="1" smtClean="0">
                <a:solidFill>
                  <a:srgbClr val="000000"/>
                </a:solidFill>
                <a:latin typeface="Times New Roman" pitchFamily="18" charset="0"/>
                <a:ea typeface="MS PGothic" pitchFamily="34" charset="-128"/>
              </a:rPr>
              <a:t>Figure 4.15 Floor plan of the Fermi GTX 480 GPU. </a:t>
            </a:r>
            <a:r>
              <a:rPr lang="en-GB" sz="1200" smtClean="0">
                <a:solidFill>
                  <a:srgbClr val="000000"/>
                </a:solidFill>
                <a:latin typeface="Times New Roman" pitchFamily="18" charset="0"/>
                <a:ea typeface="MS PGothic" pitchFamily="34" charset="-128"/>
              </a:rPr>
              <a:t>This diagram shows 16 multithreaded SIMD Processors. The Thread Block Scheduler is highlighted on the left. The GTX 480 has 6 GDDR5 ports, each 64 bits wide, supporting up to 6 GB of capacity. The Host Interface is PCI Express 2.0 x 16. Giga Thread is the name of the scheduler that distributes thread blocks to Multiprocessors, each of which has its own SIMD Thread Scheduler.</a:t>
            </a:r>
            <a:r>
              <a:rPr lang="en-US" sz="1200" b="1" smtClean="0">
                <a:solidFill>
                  <a:srgbClr val="000000"/>
                </a:solidFill>
                <a:latin typeface="Times New Roman" pitchFamily="18" charset="0"/>
                <a:ea typeface="MS PGothic" pitchFamily="34" charset="-128"/>
              </a:rPr>
              <a:t> </a:t>
            </a:r>
          </a:p>
        </p:txBody>
      </p:sp>
    </p:spTree>
    <p:extLst>
      <p:ext uri="{BB962C8B-B14F-4D97-AF65-F5344CB8AC3E}">
        <p14:creationId xmlns:p14="http://schemas.microsoft.com/office/powerpoint/2010/main" xmlns="" val="3770544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Terminology</a:t>
            </a:r>
            <a:endParaRPr lang="en-AU" dirty="0"/>
          </a:p>
        </p:txBody>
      </p:sp>
      <p:sp>
        <p:nvSpPr>
          <p:cNvPr id="242691" name="Rectangle 3"/>
          <p:cNvSpPr>
            <a:spLocks noGrp="1" noChangeArrowheads="1"/>
          </p:cNvSpPr>
          <p:nvPr>
            <p:ph type="body" idx="1"/>
          </p:nvPr>
        </p:nvSpPr>
        <p:spPr/>
        <p:txBody>
          <a:bodyPr/>
          <a:lstStyle/>
          <a:p>
            <a:r>
              <a:rPr lang="en-US" i="1" dirty="0" smtClean="0"/>
              <a:t>Threads of SIMD instructions</a:t>
            </a:r>
            <a:endParaRPr lang="en-US" dirty="0" smtClean="0"/>
          </a:p>
          <a:p>
            <a:pPr lvl="1"/>
            <a:r>
              <a:rPr lang="en-US" dirty="0" smtClean="0"/>
              <a:t>Each has its own PC</a:t>
            </a:r>
          </a:p>
          <a:p>
            <a:pPr lvl="1"/>
            <a:r>
              <a:rPr lang="en-US" dirty="0" smtClean="0"/>
              <a:t>Thread scheduler uses scoreboard to dispatch</a:t>
            </a:r>
          </a:p>
          <a:p>
            <a:pPr lvl="1"/>
            <a:r>
              <a:rPr lang="en-US" dirty="0" smtClean="0"/>
              <a:t>No data dependencies between threads!</a:t>
            </a:r>
          </a:p>
          <a:p>
            <a:pPr lvl="1"/>
            <a:r>
              <a:rPr lang="en-US" dirty="0" smtClean="0"/>
              <a:t>Keeps track of up to 48 threads of SIMD instructions</a:t>
            </a:r>
          </a:p>
          <a:p>
            <a:pPr lvl="2"/>
            <a:r>
              <a:rPr lang="en-US" dirty="0" smtClean="0"/>
              <a:t>Hides memory latency</a:t>
            </a:r>
          </a:p>
          <a:p>
            <a:r>
              <a:rPr lang="en-US" dirty="0" smtClean="0"/>
              <a:t>Thread block scheduler schedules blocks to SIMD processors</a:t>
            </a:r>
          </a:p>
          <a:p>
            <a:r>
              <a:rPr lang="en-US" dirty="0" smtClean="0"/>
              <a:t>Within each SIMD processor:</a:t>
            </a:r>
          </a:p>
          <a:p>
            <a:pPr lvl="1"/>
            <a:r>
              <a:rPr lang="en-US" dirty="0" smtClean="0"/>
              <a:t>32 SIMD lanes</a:t>
            </a:r>
          </a:p>
          <a:p>
            <a:pPr lvl="1"/>
            <a:r>
              <a:rPr lang="en-US" dirty="0" smtClean="0"/>
              <a:t>Wide and shallow compared to vector processors</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5"/>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MS PGothic" pitchFamily="34" charset="-128"/>
              </a:defRPr>
            </a:lvl1pPr>
            <a:lvl2pPr marL="742950" indent="-285750" eaLnBrk="0" hangingPunct="0">
              <a:defRPr sz="2400" b="1">
                <a:solidFill>
                  <a:schemeClr val="tx1"/>
                </a:solidFill>
                <a:latin typeface="Times New Roman" pitchFamily="18" charset="0"/>
                <a:ea typeface="MS PGothic" pitchFamily="34" charset="-128"/>
              </a:defRPr>
            </a:lvl2pPr>
            <a:lvl3pPr marL="1143000" indent="-228600" eaLnBrk="0" hangingPunct="0">
              <a:defRPr sz="2400" b="1">
                <a:solidFill>
                  <a:schemeClr val="tx1"/>
                </a:solidFill>
                <a:latin typeface="Times New Roman" pitchFamily="18" charset="0"/>
                <a:ea typeface="MS PGothic" pitchFamily="34" charset="-128"/>
              </a:defRPr>
            </a:lvl3pPr>
            <a:lvl4pPr marL="1600200" indent="-228600" eaLnBrk="0" hangingPunct="0">
              <a:defRPr sz="2400" b="1">
                <a:solidFill>
                  <a:schemeClr val="tx1"/>
                </a:solidFill>
                <a:latin typeface="Times New Roman" pitchFamily="18" charset="0"/>
                <a:ea typeface="MS PGothic" pitchFamily="34" charset="-128"/>
              </a:defRPr>
            </a:lvl4pPr>
            <a:lvl5pPr marL="2057400" indent="-228600" eaLnBrk="0" hangingPunct="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1" hangingPunct="1"/>
            <a:r>
              <a:rPr lang="en-US" sz="1200" b="0">
                <a:solidFill>
                  <a:srgbClr val="000000"/>
                </a:solidFill>
              </a:rPr>
              <a:t>Copyright © 2011, Elsevier Inc. All rights Reserved.</a:t>
            </a:r>
          </a:p>
        </p:txBody>
      </p:sp>
      <p:pic>
        <p:nvPicPr>
          <p:cNvPr id="28674" name="Picture 8" descr="f04-16-978012383872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25813" y="409575"/>
            <a:ext cx="2425700" cy="436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17" name="Rectangle 9"/>
          <p:cNvSpPr>
            <a:spLocks noChangeArrowheads="1"/>
          </p:cNvSpPr>
          <p:nvPr/>
        </p:nvSpPr>
        <p:spPr bwMode="auto">
          <a:xfrm>
            <a:off x="411163" y="5008563"/>
            <a:ext cx="7934325" cy="639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0"/>
              </a:spcBef>
              <a:buClrTx/>
              <a:buSzTx/>
              <a:buFontTx/>
              <a:buNone/>
            </a:pPr>
            <a:r>
              <a:rPr lang="en-GB" sz="1200" b="1" smtClean="0">
                <a:solidFill>
                  <a:srgbClr val="000000"/>
                </a:solidFill>
                <a:latin typeface="Times New Roman" pitchFamily="18" charset="0"/>
                <a:ea typeface="MS PGothic" pitchFamily="34" charset="-128"/>
              </a:rPr>
              <a:t>Figure 4.16 Scheduling of threads of SIMD instructions. </a:t>
            </a:r>
            <a:r>
              <a:rPr lang="en-GB" sz="1200" smtClean="0">
                <a:solidFill>
                  <a:srgbClr val="000000"/>
                </a:solidFill>
                <a:latin typeface="Times New Roman" pitchFamily="18" charset="0"/>
                <a:ea typeface="MS PGothic" pitchFamily="34" charset="-128"/>
              </a:rPr>
              <a:t>The scheduler selects a ready thread of SIMD instructions and issues an instruction synchronously to all the SIMD Lanes executing the SIMD thread. Because threads of SIMD instructions are independent, the scheduler may select a different SIMD thread each time.</a:t>
            </a:r>
            <a:r>
              <a:rPr lang="en-US" sz="1200" b="1" smtClean="0">
                <a:solidFill>
                  <a:srgbClr val="000000"/>
                </a:solidFill>
                <a:latin typeface="Times New Roman" pitchFamily="18" charset="0"/>
                <a:ea typeface="MS PGothic" pitchFamily="34" charset="-128"/>
              </a:rPr>
              <a:t> </a:t>
            </a:r>
          </a:p>
        </p:txBody>
      </p:sp>
    </p:spTree>
    <p:extLst>
      <p:ext uri="{BB962C8B-B14F-4D97-AF65-F5344CB8AC3E}">
        <p14:creationId xmlns:p14="http://schemas.microsoft.com/office/powerpoint/2010/main" xmlns="" val="3457719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SIMD Parallelism</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Vector architectures</a:t>
            </a:r>
          </a:p>
          <a:p>
            <a:pPr>
              <a:lnSpc>
                <a:spcPct val="90000"/>
              </a:lnSpc>
            </a:pPr>
            <a:r>
              <a:rPr lang="en-US" dirty="0" smtClean="0"/>
              <a:t>SIMD extensions</a:t>
            </a:r>
          </a:p>
          <a:p>
            <a:pPr>
              <a:lnSpc>
                <a:spcPct val="90000"/>
              </a:lnSpc>
            </a:pPr>
            <a:r>
              <a:rPr lang="en-US" dirty="0" smtClean="0"/>
              <a:t>Graphics Processor Units (GPUs)</a:t>
            </a:r>
          </a:p>
          <a:p>
            <a:pPr>
              <a:lnSpc>
                <a:spcPct val="90000"/>
              </a:lnSpc>
            </a:pPr>
            <a:endParaRPr lang="en-US" dirty="0" smtClean="0"/>
          </a:p>
          <a:p>
            <a:pPr>
              <a:lnSpc>
                <a:spcPct val="90000"/>
              </a:lnSpc>
            </a:pPr>
            <a:r>
              <a:rPr lang="en-US" dirty="0" smtClean="0"/>
              <a:t>For x86 processors:</a:t>
            </a:r>
          </a:p>
          <a:p>
            <a:pPr lvl="1">
              <a:lnSpc>
                <a:spcPct val="90000"/>
              </a:lnSpc>
            </a:pPr>
            <a:r>
              <a:rPr lang="en-US" dirty="0" smtClean="0"/>
              <a:t>Expect two additional cores per chip per year</a:t>
            </a:r>
          </a:p>
          <a:p>
            <a:pPr lvl="1">
              <a:lnSpc>
                <a:spcPct val="90000"/>
              </a:lnSpc>
            </a:pPr>
            <a:r>
              <a:rPr lang="en-US" dirty="0" smtClean="0"/>
              <a:t>SIMD width to double every four years</a:t>
            </a:r>
          </a:p>
          <a:p>
            <a:pPr lvl="1">
              <a:lnSpc>
                <a:spcPct val="90000"/>
              </a:lnSpc>
            </a:pPr>
            <a:r>
              <a:rPr lang="en-US" dirty="0" smtClean="0"/>
              <a:t>Potential speedup from SIMD to be twice that from MIMD!</a:t>
            </a:r>
          </a:p>
        </p:txBody>
      </p:sp>
      <p:sp>
        <p:nvSpPr>
          <p:cNvPr id="242693" name="Text Box 5"/>
          <p:cNvSpPr txBox="1">
            <a:spLocks noChangeArrowheads="1"/>
          </p:cNvSpPr>
          <p:nvPr/>
        </p:nvSpPr>
        <p:spPr bwMode="auto">
          <a:xfrm rot="5400000">
            <a:off x="8265582" y="507395"/>
            <a:ext cx="1390124"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Introduction</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type="body" idx="1"/>
          </p:nvPr>
        </p:nvSpPr>
        <p:spPr/>
        <p:txBody>
          <a:bodyPr/>
          <a:lstStyle/>
          <a:p>
            <a:r>
              <a:rPr lang="en-US" dirty="0" smtClean="0"/>
              <a:t>NVIDIA GPU has 32,768 registers</a:t>
            </a:r>
          </a:p>
          <a:p>
            <a:pPr lvl="1"/>
            <a:r>
              <a:rPr lang="en-US" dirty="0" smtClean="0"/>
              <a:t>Divided into lanes</a:t>
            </a:r>
          </a:p>
          <a:p>
            <a:pPr lvl="1"/>
            <a:r>
              <a:rPr lang="en-US" dirty="0" smtClean="0"/>
              <a:t>Each SIMD thread is limited to 64 registers</a:t>
            </a:r>
          </a:p>
          <a:p>
            <a:pPr lvl="1"/>
            <a:r>
              <a:rPr lang="en-US" dirty="0" smtClean="0"/>
              <a:t>SIMD thread has up to:</a:t>
            </a:r>
          </a:p>
          <a:p>
            <a:pPr lvl="2"/>
            <a:r>
              <a:rPr lang="en-US" dirty="0" smtClean="0"/>
              <a:t>64 vector registers of 32 32-bit elements</a:t>
            </a:r>
          </a:p>
          <a:p>
            <a:pPr lvl="2"/>
            <a:r>
              <a:rPr lang="en-US" dirty="0" smtClean="0"/>
              <a:t>32 vector registers of 32 64-bit elements</a:t>
            </a:r>
          </a:p>
          <a:p>
            <a:pPr lvl="1"/>
            <a:r>
              <a:rPr lang="en-US" dirty="0" smtClean="0"/>
              <a:t>Fermi has 16 physical SIMD lanes, each containing 2048 registers</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5"/>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MS PGothic" pitchFamily="34" charset="-128"/>
              </a:defRPr>
            </a:lvl1pPr>
            <a:lvl2pPr marL="742950" indent="-285750" eaLnBrk="0" hangingPunct="0">
              <a:defRPr sz="2400" b="1">
                <a:solidFill>
                  <a:schemeClr val="tx1"/>
                </a:solidFill>
                <a:latin typeface="Times New Roman" pitchFamily="18" charset="0"/>
                <a:ea typeface="MS PGothic" pitchFamily="34" charset="-128"/>
              </a:defRPr>
            </a:lvl2pPr>
            <a:lvl3pPr marL="1143000" indent="-228600" eaLnBrk="0" hangingPunct="0">
              <a:defRPr sz="2400" b="1">
                <a:solidFill>
                  <a:schemeClr val="tx1"/>
                </a:solidFill>
                <a:latin typeface="Times New Roman" pitchFamily="18" charset="0"/>
                <a:ea typeface="MS PGothic" pitchFamily="34" charset="-128"/>
              </a:defRPr>
            </a:lvl3pPr>
            <a:lvl4pPr marL="1600200" indent="-228600" eaLnBrk="0" hangingPunct="0">
              <a:defRPr sz="2400" b="1">
                <a:solidFill>
                  <a:schemeClr val="tx1"/>
                </a:solidFill>
                <a:latin typeface="Times New Roman" pitchFamily="18" charset="0"/>
                <a:ea typeface="MS PGothic" pitchFamily="34" charset="-128"/>
              </a:defRPr>
            </a:lvl4pPr>
            <a:lvl5pPr marL="2057400" indent="-228600" eaLnBrk="0" hangingPunct="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1" hangingPunct="1"/>
            <a:r>
              <a:rPr lang="en-US" sz="1200" b="0">
                <a:solidFill>
                  <a:srgbClr val="000000"/>
                </a:solidFill>
              </a:rPr>
              <a:t>Copyright © 2011, Elsevier Inc. All rights Reserved.</a:t>
            </a:r>
          </a:p>
        </p:txBody>
      </p:sp>
      <p:pic>
        <p:nvPicPr>
          <p:cNvPr id="26626" name="Picture 8" descr="f04-14-978012383872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2125" y="417513"/>
            <a:ext cx="5516563" cy="456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9" name="Rectangle 9"/>
          <p:cNvSpPr>
            <a:spLocks noChangeArrowheads="1"/>
          </p:cNvSpPr>
          <p:nvPr/>
        </p:nvSpPr>
        <p:spPr bwMode="auto">
          <a:xfrm>
            <a:off x="411163" y="5359400"/>
            <a:ext cx="80724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0"/>
              </a:spcBef>
              <a:buClrTx/>
              <a:buSzTx/>
              <a:buFontTx/>
              <a:buNone/>
              <a:defRPr/>
            </a:pPr>
            <a:r>
              <a:rPr lang="en-GB" sz="1200" b="1">
                <a:solidFill>
                  <a:srgbClr val="000000"/>
                </a:solidFill>
                <a:latin typeface="Times New Roman" charset="0"/>
                <a:ea typeface="ＭＳ Ｐゴシック" charset="0"/>
              </a:rPr>
              <a:t>Figure 4.14 Simplified block diagram of a Multithreaded SIMD Processor. It has 16 SIMD lanes. </a:t>
            </a:r>
            <a:r>
              <a:rPr lang="en-GB" sz="1200">
                <a:solidFill>
                  <a:srgbClr val="000000"/>
                </a:solidFill>
                <a:latin typeface="Times New Roman" charset="0"/>
                <a:ea typeface="ＭＳ Ｐゴシック" charset="0"/>
              </a:rPr>
              <a:t>The SIMD Thread Scheduler has, say, 48 independentthreads of SIMD instructions that it schedules with a table of 48 PCs.</a:t>
            </a:r>
            <a:r>
              <a:rPr lang="en-US" sz="1200" b="1">
                <a:solidFill>
                  <a:srgbClr val="000000"/>
                </a:solidFill>
                <a:latin typeface="Times New Roman" charset="0"/>
                <a:ea typeface="ＭＳ Ｐゴシック" charset="0"/>
              </a:rPr>
              <a:t> </a:t>
            </a:r>
          </a:p>
        </p:txBody>
      </p:sp>
    </p:spTree>
    <p:extLst>
      <p:ext uri="{BB962C8B-B14F-4D97-AF65-F5344CB8AC3E}">
        <p14:creationId xmlns:p14="http://schemas.microsoft.com/office/powerpoint/2010/main" xmlns="" val="3214677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NVIDIA Instruction Set Arch.</a:t>
            </a:r>
            <a:endParaRPr lang="en-AU" dirty="0"/>
          </a:p>
        </p:txBody>
      </p:sp>
      <p:sp>
        <p:nvSpPr>
          <p:cNvPr id="242691" name="Rectangle 3"/>
          <p:cNvSpPr>
            <a:spLocks noGrp="1" noChangeArrowheads="1"/>
          </p:cNvSpPr>
          <p:nvPr>
            <p:ph type="body" idx="1"/>
          </p:nvPr>
        </p:nvSpPr>
        <p:spPr>
          <a:xfrm>
            <a:off x="688462" y="1053554"/>
            <a:ext cx="8270875" cy="5111750"/>
          </a:xfrm>
        </p:spPr>
        <p:txBody>
          <a:bodyPr/>
          <a:lstStyle/>
          <a:p>
            <a:r>
              <a:rPr lang="en-US" dirty="0" smtClean="0"/>
              <a:t>ISA is an abstraction of the hardware instruction set</a:t>
            </a:r>
          </a:p>
          <a:p>
            <a:pPr lvl="1"/>
            <a:r>
              <a:rPr lang="en-US" dirty="0" smtClean="0"/>
              <a:t>“Parallel Thread Execution (PTX)”</a:t>
            </a:r>
          </a:p>
          <a:p>
            <a:pPr lvl="1"/>
            <a:r>
              <a:rPr lang="en-US" dirty="0" smtClean="0"/>
              <a:t>Uses virtual registers</a:t>
            </a:r>
          </a:p>
          <a:p>
            <a:pPr lvl="1"/>
            <a:r>
              <a:rPr lang="en-US" dirty="0" smtClean="0"/>
              <a:t>Translation to machine code is performed in software</a:t>
            </a:r>
          </a:p>
          <a:p>
            <a:pPr lvl="1"/>
            <a:r>
              <a:rPr lang="en-US" dirty="0" smtClean="0"/>
              <a:t>Example: one CUDA thread, 8192 of these created!</a:t>
            </a:r>
          </a:p>
          <a:p>
            <a:pPr lvl="1">
              <a:buNone/>
            </a:pPr>
            <a:r>
              <a:rPr lang="en-US" sz="1800" dirty="0" smtClean="0"/>
              <a:t>shl.s32	R8, </a:t>
            </a:r>
            <a:r>
              <a:rPr lang="en-US" sz="1800" dirty="0" err="1" smtClean="0"/>
              <a:t>blockIdx</a:t>
            </a:r>
            <a:r>
              <a:rPr lang="en-US" sz="1800" dirty="0" smtClean="0"/>
              <a:t>, 9	; Thread Block ID * Block size (512 or 2</a:t>
            </a:r>
            <a:r>
              <a:rPr lang="en-US" sz="1800" baseline="30000" dirty="0" smtClean="0"/>
              <a:t>9</a:t>
            </a:r>
            <a:r>
              <a:rPr lang="en-US" sz="1800" dirty="0" smtClean="0"/>
              <a:t>)</a:t>
            </a:r>
          </a:p>
          <a:p>
            <a:pPr lvl="1">
              <a:buNone/>
            </a:pPr>
            <a:r>
              <a:rPr lang="en-US" sz="1800" dirty="0" smtClean="0"/>
              <a:t>add.s32	R8, R8, </a:t>
            </a:r>
            <a:r>
              <a:rPr lang="en-US" sz="1800" dirty="0" err="1" smtClean="0"/>
              <a:t>threadIdx</a:t>
            </a:r>
            <a:r>
              <a:rPr lang="en-US" sz="1800" dirty="0" smtClean="0"/>
              <a:t>	; R8 = </a:t>
            </a:r>
            <a:r>
              <a:rPr lang="en-US" sz="1800" dirty="0" err="1" smtClean="0"/>
              <a:t>i</a:t>
            </a:r>
            <a:r>
              <a:rPr lang="en-US" sz="1800" dirty="0" smtClean="0"/>
              <a:t> = my CUDA thread ID</a:t>
            </a:r>
          </a:p>
          <a:p>
            <a:pPr lvl="1">
              <a:buNone/>
            </a:pPr>
            <a:r>
              <a:rPr lang="en-US" sz="1800" dirty="0" smtClean="0"/>
              <a:t>ld.global.f64	RD0, [X+R8]	; RD0 = X[</a:t>
            </a:r>
            <a:r>
              <a:rPr lang="en-US" sz="1800" dirty="0" err="1" smtClean="0"/>
              <a:t>i</a:t>
            </a:r>
            <a:r>
              <a:rPr lang="en-US" sz="1800" dirty="0" smtClean="0"/>
              <a:t>]</a:t>
            </a:r>
          </a:p>
          <a:p>
            <a:pPr lvl="1">
              <a:buNone/>
            </a:pPr>
            <a:r>
              <a:rPr lang="es-ES" sz="1800" dirty="0" smtClean="0"/>
              <a:t>ld.global.f64	RD2, [Y+R8]	; RD2 = Y[i]</a:t>
            </a:r>
          </a:p>
          <a:p>
            <a:pPr lvl="1">
              <a:buNone/>
            </a:pPr>
            <a:r>
              <a:rPr lang="en-US" sz="1800" dirty="0" smtClean="0"/>
              <a:t>mul.f64 R0D, RD0, RD4	; Product in RD0 = RD0 * RD4 (scalar a)</a:t>
            </a:r>
          </a:p>
          <a:p>
            <a:pPr lvl="1">
              <a:buNone/>
            </a:pPr>
            <a:r>
              <a:rPr lang="en-US" sz="1800" dirty="0" smtClean="0"/>
              <a:t>add.f64 R0D, RD0, RD2	; Sum in RD0 = RD0 + RD2 (Y[</a:t>
            </a:r>
            <a:r>
              <a:rPr lang="en-US" sz="1800" dirty="0" err="1" smtClean="0"/>
              <a:t>i</a:t>
            </a:r>
            <a:r>
              <a:rPr lang="en-US" sz="1800" dirty="0" smtClean="0"/>
              <a:t>])</a:t>
            </a:r>
          </a:p>
          <a:p>
            <a:pPr lvl="1">
              <a:buNone/>
            </a:pPr>
            <a:r>
              <a:rPr lang="es-ES" sz="1800" dirty="0" smtClean="0"/>
              <a:t>st.global.f64 [Y+R8], RD0	; Y[i] = </a:t>
            </a:r>
            <a:r>
              <a:rPr lang="es-ES" sz="1800" dirty="0" err="1" smtClean="0"/>
              <a:t>sum</a:t>
            </a:r>
            <a:r>
              <a:rPr lang="es-ES" sz="1800" dirty="0" smtClean="0"/>
              <a:t> (X[i]*a + Y[i])</a:t>
            </a:r>
            <a:endParaRPr lang="en-US" sz="1800" dirty="0" smtClean="0"/>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Conditional Branching</a:t>
            </a:r>
            <a:endParaRPr lang="en-AU" dirty="0"/>
          </a:p>
        </p:txBody>
      </p:sp>
      <p:sp>
        <p:nvSpPr>
          <p:cNvPr id="242691" name="Rectangle 3"/>
          <p:cNvSpPr>
            <a:spLocks noGrp="1" noChangeArrowheads="1"/>
          </p:cNvSpPr>
          <p:nvPr>
            <p:ph type="body" idx="1"/>
          </p:nvPr>
        </p:nvSpPr>
        <p:spPr/>
        <p:txBody>
          <a:bodyPr/>
          <a:lstStyle/>
          <a:p>
            <a:r>
              <a:rPr lang="en-US" sz="2400" dirty="0" smtClean="0"/>
              <a:t>Like vector architectures, GPU branch hardware uses internal masks</a:t>
            </a:r>
          </a:p>
          <a:p>
            <a:r>
              <a:rPr lang="en-US" sz="2400" dirty="0" smtClean="0"/>
              <a:t>Also uses</a:t>
            </a:r>
          </a:p>
          <a:p>
            <a:pPr lvl="1"/>
            <a:r>
              <a:rPr lang="en-US" sz="2000" dirty="0" smtClean="0"/>
              <a:t>Branch synchronization stack</a:t>
            </a:r>
          </a:p>
          <a:p>
            <a:pPr lvl="2"/>
            <a:r>
              <a:rPr lang="en-US" sz="1800" dirty="0" smtClean="0"/>
              <a:t>Entries consist of masks for each SIMD lane</a:t>
            </a:r>
          </a:p>
          <a:p>
            <a:pPr lvl="2"/>
            <a:r>
              <a:rPr lang="en-US" sz="1800" dirty="0" smtClean="0"/>
              <a:t>I.e. which threads commit their results (all threads execute)</a:t>
            </a:r>
          </a:p>
          <a:p>
            <a:pPr lvl="1"/>
            <a:r>
              <a:rPr lang="en-US" sz="2000" dirty="0" smtClean="0"/>
              <a:t>Instruction markers to manage when a branch diverges into multiple execution paths</a:t>
            </a:r>
          </a:p>
          <a:p>
            <a:pPr lvl="2"/>
            <a:r>
              <a:rPr lang="en-US" sz="1800" dirty="0" smtClean="0"/>
              <a:t>Push on divergent branch</a:t>
            </a:r>
          </a:p>
          <a:p>
            <a:pPr lvl="1"/>
            <a:r>
              <a:rPr lang="en-US" sz="2000" dirty="0" smtClean="0"/>
              <a:t>…and when paths converge</a:t>
            </a:r>
          </a:p>
          <a:p>
            <a:pPr lvl="2"/>
            <a:r>
              <a:rPr lang="en-US" sz="1800" dirty="0" smtClean="0"/>
              <a:t>Act as barriers</a:t>
            </a:r>
          </a:p>
          <a:p>
            <a:pPr lvl="2"/>
            <a:r>
              <a:rPr lang="en-US" sz="1800" dirty="0" smtClean="0"/>
              <a:t>Pops stack</a:t>
            </a:r>
          </a:p>
          <a:p>
            <a:r>
              <a:rPr lang="en-US" sz="2400" dirty="0" smtClean="0"/>
              <a:t>Per-thread-lane 1-bit predicate register, specified by programmer</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Example</a:t>
            </a:r>
            <a:endParaRPr lang="en-AU" dirty="0"/>
          </a:p>
        </p:txBody>
      </p:sp>
      <p:sp>
        <p:nvSpPr>
          <p:cNvPr id="242691" name="Rectangle 3"/>
          <p:cNvSpPr>
            <a:spLocks noGrp="1" noChangeArrowheads="1"/>
          </p:cNvSpPr>
          <p:nvPr>
            <p:ph type="body" idx="1"/>
          </p:nvPr>
        </p:nvSpPr>
        <p:spPr/>
        <p:txBody>
          <a:bodyPr/>
          <a:lstStyle/>
          <a:p>
            <a:pPr>
              <a:buNone/>
            </a:pPr>
            <a:r>
              <a:rPr lang="en-US" sz="1600" dirty="0" smtClean="0"/>
              <a:t>	if (X[</a:t>
            </a:r>
            <a:r>
              <a:rPr lang="en-US" sz="1600" dirty="0" err="1" smtClean="0"/>
              <a:t>i</a:t>
            </a:r>
            <a:r>
              <a:rPr lang="en-US" sz="1600" dirty="0" smtClean="0"/>
              <a:t>] != 0)	</a:t>
            </a:r>
          </a:p>
          <a:p>
            <a:pPr>
              <a:buNone/>
            </a:pPr>
            <a:r>
              <a:rPr lang="en-US" sz="1600" dirty="0" smtClean="0"/>
              <a:t>		X[</a:t>
            </a:r>
            <a:r>
              <a:rPr lang="en-US" sz="1600" dirty="0" err="1" smtClean="0"/>
              <a:t>i</a:t>
            </a:r>
            <a:r>
              <a:rPr lang="en-US" sz="1600" dirty="0" smtClean="0"/>
              <a:t>] = X[</a:t>
            </a:r>
            <a:r>
              <a:rPr lang="en-US" sz="1600" dirty="0" err="1" smtClean="0"/>
              <a:t>i</a:t>
            </a:r>
            <a:r>
              <a:rPr lang="en-US" sz="1600" dirty="0" smtClean="0"/>
              <a:t>] – Y[</a:t>
            </a:r>
            <a:r>
              <a:rPr lang="en-US" sz="1600" dirty="0" err="1" smtClean="0"/>
              <a:t>i</a:t>
            </a:r>
            <a:r>
              <a:rPr lang="en-US" sz="1600" dirty="0" smtClean="0"/>
              <a:t>];</a:t>
            </a:r>
          </a:p>
          <a:p>
            <a:pPr>
              <a:buNone/>
            </a:pPr>
            <a:r>
              <a:rPr lang="en-US" sz="1600" dirty="0" smtClean="0"/>
              <a:t>	else X[</a:t>
            </a:r>
            <a:r>
              <a:rPr lang="en-US" sz="1600" dirty="0" err="1" smtClean="0"/>
              <a:t>i</a:t>
            </a:r>
            <a:r>
              <a:rPr lang="en-US" sz="1600" dirty="0" smtClean="0"/>
              <a:t>] = Z[</a:t>
            </a:r>
            <a:r>
              <a:rPr lang="en-US" sz="1600" dirty="0" err="1" smtClean="0"/>
              <a:t>i</a:t>
            </a:r>
            <a:r>
              <a:rPr lang="en-US" sz="1600" dirty="0" smtClean="0"/>
              <a:t>];</a:t>
            </a:r>
          </a:p>
          <a:p>
            <a:pPr>
              <a:buNone/>
            </a:pPr>
            <a:endParaRPr lang="en-US" sz="1600" dirty="0" smtClean="0"/>
          </a:p>
          <a:p>
            <a:pPr>
              <a:buNone/>
            </a:pPr>
            <a:r>
              <a:rPr lang="en-US" sz="1600" dirty="0" smtClean="0"/>
              <a:t>	ld.global.f64	RD0, [X+R8]		; RD0 = X[</a:t>
            </a:r>
            <a:r>
              <a:rPr lang="en-US" sz="1600" dirty="0" err="1" smtClean="0"/>
              <a:t>i</a:t>
            </a:r>
            <a:r>
              <a:rPr lang="en-US" sz="1600" dirty="0" smtClean="0"/>
              <a:t>]</a:t>
            </a:r>
          </a:p>
          <a:p>
            <a:pPr>
              <a:buNone/>
            </a:pPr>
            <a:r>
              <a:rPr lang="en-US" sz="1600" dirty="0" smtClean="0"/>
              <a:t>	setp.neq.s32	P1, RD0, #0		; P1 is predicate register 1</a:t>
            </a:r>
          </a:p>
          <a:p>
            <a:pPr>
              <a:buNone/>
            </a:pPr>
            <a:r>
              <a:rPr lang="en-US" sz="1600" dirty="0" smtClean="0"/>
              <a:t>	@!P1, bra	ELSE1, </a:t>
            </a:r>
            <a:r>
              <a:rPr lang="en-US" sz="1600" i="1" dirty="0" smtClean="0"/>
              <a:t>*Push		; Push old mask, set new mask bits</a:t>
            </a:r>
          </a:p>
          <a:p>
            <a:pPr>
              <a:buNone/>
            </a:pPr>
            <a:r>
              <a:rPr lang="en-US" sz="1600" dirty="0" smtClean="0"/>
              <a:t>						; if P1 false, go to ELSE1</a:t>
            </a:r>
          </a:p>
          <a:p>
            <a:pPr>
              <a:buNone/>
            </a:pPr>
            <a:r>
              <a:rPr lang="es-ES" sz="1600" dirty="0" smtClean="0"/>
              <a:t>	ld.global.f64	RD2, [Y+R8]		; RD2 = Y[i]</a:t>
            </a:r>
          </a:p>
          <a:p>
            <a:pPr>
              <a:buNone/>
            </a:pPr>
            <a:r>
              <a:rPr lang="en-US" sz="1600" dirty="0" smtClean="0"/>
              <a:t>	sub.f64	RD0, RD0, RD2		; Difference in RD0</a:t>
            </a:r>
          </a:p>
          <a:p>
            <a:pPr>
              <a:buNone/>
            </a:pPr>
            <a:r>
              <a:rPr lang="nn-NO" sz="1600" dirty="0" smtClean="0"/>
              <a:t>	st.global.f64	[X+R8], RD0		; X[i] = RD0</a:t>
            </a:r>
          </a:p>
          <a:p>
            <a:pPr>
              <a:buNone/>
            </a:pPr>
            <a:r>
              <a:rPr lang="en-US" sz="1600" dirty="0" smtClean="0"/>
              <a:t>	@P1, bra	ENDIF1, </a:t>
            </a:r>
            <a:r>
              <a:rPr lang="en-US" sz="1600" i="1" dirty="0" smtClean="0"/>
              <a:t>*Comp		; complement mask bits</a:t>
            </a:r>
          </a:p>
          <a:p>
            <a:pPr>
              <a:buNone/>
            </a:pPr>
            <a:r>
              <a:rPr lang="en-US" sz="1600" dirty="0" smtClean="0"/>
              <a:t>						; if P1 true, go to ENDIF1</a:t>
            </a:r>
          </a:p>
          <a:p>
            <a:pPr>
              <a:buNone/>
            </a:pPr>
            <a:r>
              <a:rPr lang="pl-PL" sz="1600" dirty="0" smtClean="0"/>
              <a:t>ELSE1:</a:t>
            </a:r>
            <a:r>
              <a:rPr lang="en-US" sz="1600" dirty="0" smtClean="0"/>
              <a:t>		</a:t>
            </a:r>
            <a:r>
              <a:rPr lang="pl-PL" sz="1600" dirty="0" smtClean="0"/>
              <a:t>ld.global.f64 RD0, [Z+R8]</a:t>
            </a:r>
            <a:r>
              <a:rPr lang="en-US" sz="1600" dirty="0" smtClean="0"/>
              <a:t>	</a:t>
            </a:r>
            <a:r>
              <a:rPr lang="pl-PL" sz="1600" dirty="0" smtClean="0"/>
              <a:t>; RD0 = Z[i]</a:t>
            </a:r>
          </a:p>
          <a:p>
            <a:pPr>
              <a:buNone/>
            </a:pPr>
            <a:r>
              <a:rPr lang="nn-NO" sz="1600" dirty="0" smtClean="0"/>
              <a:t>			st.global.f64 [X+R8], RD0	; X[i] = RD0</a:t>
            </a:r>
          </a:p>
          <a:p>
            <a:pPr>
              <a:buNone/>
            </a:pPr>
            <a:r>
              <a:rPr lang="en-US" sz="1600" dirty="0" smtClean="0"/>
              <a:t>ENDIF1: 	</a:t>
            </a:r>
            <a:r>
              <a:rPr lang="en-US" sz="1600" i="1" dirty="0" smtClean="0"/>
              <a:t>&lt;next instruction&gt;, *Pop	; pop to restore old mask</a:t>
            </a:r>
            <a:endParaRPr lang="en-US" sz="1600" dirty="0" smtClean="0"/>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NVIDIA GPU Memory Structures</a:t>
            </a:r>
            <a:endParaRPr lang="en-AU" dirty="0"/>
          </a:p>
        </p:txBody>
      </p:sp>
      <p:sp>
        <p:nvSpPr>
          <p:cNvPr id="242691" name="Rectangle 3"/>
          <p:cNvSpPr>
            <a:spLocks noGrp="1" noChangeArrowheads="1"/>
          </p:cNvSpPr>
          <p:nvPr>
            <p:ph type="body" idx="1"/>
          </p:nvPr>
        </p:nvSpPr>
        <p:spPr>
          <a:xfrm>
            <a:off x="688462" y="980728"/>
            <a:ext cx="8270875" cy="5111750"/>
          </a:xfrm>
        </p:spPr>
        <p:txBody>
          <a:bodyPr/>
          <a:lstStyle/>
          <a:p>
            <a:r>
              <a:rPr lang="en-US" sz="2400" dirty="0" smtClean="0"/>
              <a:t>Each SIMD Lane has private section of </a:t>
            </a:r>
            <a:r>
              <a:rPr lang="en-US" sz="2400" i="1" dirty="0" smtClean="0"/>
              <a:t>off-chip</a:t>
            </a:r>
            <a:r>
              <a:rPr lang="en-US" sz="2400" dirty="0" smtClean="0"/>
              <a:t> DRAM</a:t>
            </a:r>
          </a:p>
          <a:p>
            <a:pPr lvl="1"/>
            <a:r>
              <a:rPr lang="en-US" dirty="0" smtClean="0"/>
              <a:t>“Private memory”, not shared by any other lanes</a:t>
            </a:r>
          </a:p>
          <a:p>
            <a:pPr lvl="1"/>
            <a:r>
              <a:rPr lang="en-US" dirty="0" smtClean="0"/>
              <a:t>Contains stack frame, spilling registers, and private variables</a:t>
            </a:r>
          </a:p>
          <a:p>
            <a:pPr lvl="1"/>
            <a:r>
              <a:rPr lang="en-US" dirty="0" smtClean="0"/>
              <a:t>Recent GPUs cache this in L1 and L2 caches</a:t>
            </a:r>
          </a:p>
          <a:p>
            <a:r>
              <a:rPr lang="en-US" dirty="0" smtClean="0"/>
              <a:t>Each multithreaded SIMD processor also has local memory that is </a:t>
            </a:r>
            <a:r>
              <a:rPr lang="en-US" i="1" dirty="0" smtClean="0"/>
              <a:t>on-chip</a:t>
            </a:r>
          </a:p>
          <a:p>
            <a:pPr lvl="1"/>
            <a:r>
              <a:rPr lang="en-US" dirty="0" smtClean="0"/>
              <a:t>Shared by SIMD lanes / threads </a:t>
            </a:r>
            <a:r>
              <a:rPr lang="en-US" i="1" dirty="0" smtClean="0"/>
              <a:t>within a block only</a:t>
            </a:r>
          </a:p>
          <a:p>
            <a:r>
              <a:rPr lang="en-US" dirty="0" smtClean="0"/>
              <a:t>The </a:t>
            </a:r>
            <a:r>
              <a:rPr lang="en-US" i="1" dirty="0" smtClean="0"/>
              <a:t>off-chip</a:t>
            </a:r>
            <a:r>
              <a:rPr lang="en-US" dirty="0" smtClean="0"/>
              <a:t> memory shared by SIMD processors is </a:t>
            </a:r>
            <a:r>
              <a:rPr lang="en-US" i="1" dirty="0" smtClean="0"/>
              <a:t>GPU Memory</a:t>
            </a:r>
          </a:p>
          <a:p>
            <a:pPr lvl="1"/>
            <a:r>
              <a:rPr lang="en-US" dirty="0" smtClean="0"/>
              <a:t>Host can read and write GPU memory</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MS PGothic" pitchFamily="34" charset="-128"/>
              </a:defRPr>
            </a:lvl1pPr>
            <a:lvl2pPr marL="742950" indent="-285750" eaLnBrk="0" hangingPunct="0">
              <a:defRPr sz="2400" b="1">
                <a:solidFill>
                  <a:schemeClr val="tx1"/>
                </a:solidFill>
                <a:latin typeface="Times New Roman" pitchFamily="18" charset="0"/>
                <a:ea typeface="MS PGothic" pitchFamily="34" charset="-128"/>
              </a:defRPr>
            </a:lvl2pPr>
            <a:lvl3pPr marL="1143000" indent="-228600" eaLnBrk="0" hangingPunct="0">
              <a:defRPr sz="2400" b="1">
                <a:solidFill>
                  <a:schemeClr val="tx1"/>
                </a:solidFill>
                <a:latin typeface="Times New Roman" pitchFamily="18" charset="0"/>
                <a:ea typeface="MS PGothic" pitchFamily="34" charset="-128"/>
              </a:defRPr>
            </a:lvl3pPr>
            <a:lvl4pPr marL="1600200" indent="-228600" eaLnBrk="0" hangingPunct="0">
              <a:defRPr sz="2400" b="1">
                <a:solidFill>
                  <a:schemeClr val="tx1"/>
                </a:solidFill>
                <a:latin typeface="Times New Roman" pitchFamily="18" charset="0"/>
                <a:ea typeface="MS PGothic" pitchFamily="34" charset="-128"/>
              </a:defRPr>
            </a:lvl4pPr>
            <a:lvl5pPr marL="2057400" indent="-228600" eaLnBrk="0" hangingPunct="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1" hangingPunct="1"/>
            <a:r>
              <a:rPr lang="en-US" sz="1200" b="0">
                <a:solidFill>
                  <a:srgbClr val="000000"/>
                </a:solidFill>
              </a:rPr>
              <a:t>Copyright © 2011, Elsevier Inc. All rights Reserved.</a:t>
            </a:r>
          </a:p>
        </p:txBody>
      </p:sp>
      <p:pic>
        <p:nvPicPr>
          <p:cNvPr id="29698" name="Picture 8" descr="f04-18-978012383872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97063" y="346075"/>
            <a:ext cx="5073650" cy="4441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41" name="Rectangle 9"/>
          <p:cNvSpPr>
            <a:spLocks noChangeArrowheads="1"/>
          </p:cNvSpPr>
          <p:nvPr/>
        </p:nvSpPr>
        <p:spPr bwMode="auto">
          <a:xfrm>
            <a:off x="411163" y="5008563"/>
            <a:ext cx="7891462" cy="639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0"/>
              </a:spcBef>
              <a:buClrTx/>
              <a:buSzTx/>
              <a:buFontTx/>
              <a:buNone/>
              <a:defRPr/>
            </a:pPr>
            <a:r>
              <a:rPr lang="en-GB" sz="1200" b="1">
                <a:solidFill>
                  <a:srgbClr val="000000"/>
                </a:solidFill>
                <a:latin typeface="Times New Roman" charset="0"/>
                <a:ea typeface="ＭＳ Ｐゴシック" charset="0"/>
              </a:rPr>
              <a:t>Figure 4.18 GPU Memory structures. </a:t>
            </a:r>
            <a:r>
              <a:rPr lang="en-GB" sz="1200">
                <a:solidFill>
                  <a:srgbClr val="000000"/>
                </a:solidFill>
                <a:latin typeface="Times New Roman" charset="0"/>
                <a:ea typeface="ＭＳ Ｐゴシック" charset="0"/>
              </a:rPr>
              <a:t>GPU Memory is shared by all Grids (vectorized loops), Local Memory is shared by all threads of SIMD instructions within a thread block (body of a vectorized loop), and Private Memory is private to a single CUDA Thread.</a:t>
            </a:r>
            <a:r>
              <a:rPr lang="en-US" sz="1200">
                <a:solidFill>
                  <a:srgbClr val="000000"/>
                </a:solidFill>
                <a:latin typeface="Times New Roman" charset="0"/>
                <a:ea typeface="ＭＳ Ｐゴシック" charset="0"/>
              </a:rPr>
              <a:t> </a:t>
            </a:r>
          </a:p>
        </p:txBody>
      </p:sp>
    </p:spTree>
    <p:extLst>
      <p:ext uri="{BB962C8B-B14F-4D97-AF65-F5344CB8AC3E}">
        <p14:creationId xmlns:p14="http://schemas.microsoft.com/office/powerpoint/2010/main" xmlns="" val="2159166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Fermi Architecture Innovations</a:t>
            </a:r>
            <a:endParaRPr lang="en-AU" dirty="0"/>
          </a:p>
        </p:txBody>
      </p:sp>
      <p:sp>
        <p:nvSpPr>
          <p:cNvPr id="242691" name="Rectangle 3"/>
          <p:cNvSpPr>
            <a:spLocks noGrp="1" noChangeArrowheads="1"/>
          </p:cNvSpPr>
          <p:nvPr>
            <p:ph type="body" idx="1"/>
          </p:nvPr>
        </p:nvSpPr>
        <p:spPr/>
        <p:txBody>
          <a:bodyPr/>
          <a:lstStyle/>
          <a:p>
            <a:r>
              <a:rPr lang="en-US" sz="2400" dirty="0" smtClean="0"/>
              <a:t>Each SIMD processor has</a:t>
            </a:r>
          </a:p>
          <a:p>
            <a:pPr lvl="1"/>
            <a:r>
              <a:rPr lang="en-US" sz="2000" dirty="0" smtClean="0"/>
              <a:t>Two SIMD thread schedulers, two instruction dispatch units</a:t>
            </a:r>
          </a:p>
          <a:p>
            <a:pPr lvl="1"/>
            <a:r>
              <a:rPr lang="en-US" sz="2000" smtClean="0"/>
              <a:t>Two sets of 16 </a:t>
            </a:r>
            <a:r>
              <a:rPr lang="en-US" sz="2000" dirty="0" smtClean="0"/>
              <a:t>SIMD lanes (SIMD width=32, chime=2 cycles), 16 load-store units, 4 special function units</a:t>
            </a:r>
          </a:p>
          <a:p>
            <a:pPr lvl="1"/>
            <a:r>
              <a:rPr lang="en-US" sz="2000" dirty="0" smtClean="0"/>
              <a:t>Thus, two threads of SIMD instructions are scheduled every two clock cycles</a:t>
            </a:r>
          </a:p>
          <a:p>
            <a:r>
              <a:rPr lang="en-US" sz="2400" dirty="0" smtClean="0"/>
              <a:t>Fast double precision: </a:t>
            </a:r>
            <a:r>
              <a:rPr lang="en-US" sz="2000" dirty="0" smtClean="0"/>
              <a:t>gen- 78 </a:t>
            </a:r>
            <a:r>
              <a:rPr lang="en-US" sz="2000" dirty="0" smtClean="0">
                <a:sym typeface="Wingdings" pitchFamily="2" charset="2"/>
              </a:rPr>
              <a:t>515 GFLOPs for DAXPY</a:t>
            </a:r>
            <a:endParaRPr lang="en-US" sz="2000" dirty="0" smtClean="0"/>
          </a:p>
          <a:p>
            <a:r>
              <a:rPr lang="en-US" sz="2400" dirty="0" smtClean="0"/>
              <a:t>Caches for GPU memory: </a:t>
            </a:r>
            <a:r>
              <a:rPr lang="en-US" sz="2000" dirty="0" smtClean="0"/>
              <a:t>I/D L1/SIMD </a:t>
            </a:r>
            <a:r>
              <a:rPr lang="en-US" sz="2000" dirty="0" err="1" smtClean="0"/>
              <a:t>proc</a:t>
            </a:r>
            <a:r>
              <a:rPr lang="en-US" sz="2000" dirty="0" smtClean="0"/>
              <a:t> and shared L2</a:t>
            </a:r>
          </a:p>
          <a:p>
            <a:r>
              <a:rPr lang="en-US" sz="2400" dirty="0" smtClean="0"/>
              <a:t>64-bit addressing and unified address space: </a:t>
            </a:r>
            <a:r>
              <a:rPr lang="en-US" sz="2000" dirty="0" smtClean="0"/>
              <a:t>C/C++ </a:t>
            </a:r>
            <a:r>
              <a:rPr lang="en-US" sz="2000" dirty="0" err="1" smtClean="0"/>
              <a:t>ptrs</a:t>
            </a:r>
            <a:endParaRPr lang="en-US" sz="2000" dirty="0" smtClean="0"/>
          </a:p>
          <a:p>
            <a:r>
              <a:rPr lang="en-US" sz="2400" dirty="0" smtClean="0"/>
              <a:t>Error correcting codes: </a:t>
            </a:r>
            <a:r>
              <a:rPr lang="en-US" sz="2000" dirty="0" smtClean="0"/>
              <a:t>dependability for long-running apps</a:t>
            </a:r>
          </a:p>
          <a:p>
            <a:r>
              <a:rPr lang="en-US" sz="2400" dirty="0" smtClean="0"/>
              <a:t>Faster context switching: </a:t>
            </a:r>
            <a:r>
              <a:rPr lang="en-US" sz="2000" dirty="0" smtClean="0"/>
              <a:t>hardware support, 10X faster</a:t>
            </a:r>
          </a:p>
          <a:p>
            <a:r>
              <a:rPr lang="en-US" sz="2400" dirty="0" smtClean="0"/>
              <a:t>Faster atomic instructions: </a:t>
            </a:r>
            <a:r>
              <a:rPr lang="en-US" sz="2000" dirty="0" smtClean="0"/>
              <a:t>5-20X faster than gen-</a:t>
            </a:r>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5"/>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MS PGothic" pitchFamily="34" charset="-128"/>
              </a:defRPr>
            </a:lvl1pPr>
            <a:lvl2pPr marL="742950" indent="-285750" eaLnBrk="0" hangingPunct="0">
              <a:defRPr sz="2400" b="1">
                <a:solidFill>
                  <a:schemeClr val="tx1"/>
                </a:solidFill>
                <a:latin typeface="Times New Roman" pitchFamily="18" charset="0"/>
                <a:ea typeface="MS PGothic" pitchFamily="34" charset="-128"/>
              </a:defRPr>
            </a:lvl2pPr>
            <a:lvl3pPr marL="1143000" indent="-228600" eaLnBrk="0" hangingPunct="0">
              <a:defRPr sz="2400" b="1">
                <a:solidFill>
                  <a:schemeClr val="tx1"/>
                </a:solidFill>
                <a:latin typeface="Times New Roman" pitchFamily="18" charset="0"/>
                <a:ea typeface="MS PGothic" pitchFamily="34" charset="-128"/>
              </a:defRPr>
            </a:lvl3pPr>
            <a:lvl4pPr marL="1600200" indent="-228600" eaLnBrk="0" hangingPunct="0">
              <a:defRPr sz="2400" b="1">
                <a:solidFill>
                  <a:schemeClr val="tx1"/>
                </a:solidFill>
                <a:latin typeface="Times New Roman" pitchFamily="18" charset="0"/>
                <a:ea typeface="MS PGothic" pitchFamily="34" charset="-128"/>
              </a:defRPr>
            </a:lvl4pPr>
            <a:lvl5pPr marL="2057400" indent="-228600" eaLnBrk="0" hangingPunct="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1" hangingPunct="1"/>
            <a:r>
              <a:rPr lang="en-US" sz="1200" b="0">
                <a:solidFill>
                  <a:srgbClr val="000000"/>
                </a:solidFill>
              </a:rPr>
              <a:t>Copyright © 2011, Elsevier Inc. All rights Reserved.</a:t>
            </a:r>
          </a:p>
        </p:txBody>
      </p:sp>
      <p:pic>
        <p:nvPicPr>
          <p:cNvPr id="30722" name="Picture 4" descr="f04-19-978012383872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87513" y="755650"/>
            <a:ext cx="5867400" cy="393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325" name="Rectangle 5"/>
          <p:cNvSpPr>
            <a:spLocks noChangeArrowheads="1"/>
          </p:cNvSpPr>
          <p:nvPr/>
        </p:nvSpPr>
        <p:spPr bwMode="auto">
          <a:xfrm>
            <a:off x="411163" y="5008563"/>
            <a:ext cx="67754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hangingPunct="0">
              <a:spcBef>
                <a:spcPct val="0"/>
              </a:spcBef>
              <a:buClrTx/>
              <a:buSzTx/>
              <a:buFontTx/>
              <a:buNone/>
            </a:pPr>
            <a:r>
              <a:rPr lang="en-GB" sz="1200" b="1" smtClean="0">
                <a:solidFill>
                  <a:srgbClr val="000000"/>
                </a:solidFill>
                <a:latin typeface="Times New Roman" pitchFamily="18" charset="0"/>
                <a:ea typeface="MS PGothic" pitchFamily="34" charset="-128"/>
              </a:rPr>
              <a:t>Figure 4.19 Block Diagram of Fermi</a:t>
            </a:r>
            <a:r>
              <a:rPr lang="en-GB" altLang="en-US" sz="1200" b="1" smtClean="0">
                <a:solidFill>
                  <a:srgbClr val="000000"/>
                </a:solidFill>
                <a:latin typeface="Times New Roman" pitchFamily="18" charset="0"/>
                <a:ea typeface="MS PGothic" pitchFamily="34" charset="-128"/>
              </a:rPr>
              <a:t>’</a:t>
            </a:r>
            <a:r>
              <a:rPr lang="en-GB" sz="1200" b="1" smtClean="0">
                <a:solidFill>
                  <a:srgbClr val="000000"/>
                </a:solidFill>
                <a:latin typeface="Times New Roman" pitchFamily="18" charset="0"/>
                <a:ea typeface="MS PGothic" pitchFamily="34" charset="-128"/>
              </a:rPr>
              <a:t>s Dual SIMD Thread Scheduler. </a:t>
            </a:r>
            <a:r>
              <a:rPr lang="en-GB" sz="1200" smtClean="0">
                <a:solidFill>
                  <a:srgbClr val="000000"/>
                </a:solidFill>
                <a:latin typeface="Times New Roman" pitchFamily="18" charset="0"/>
                <a:ea typeface="MS PGothic" pitchFamily="34" charset="-128"/>
              </a:rPr>
              <a:t>Compare this design to the single</a:t>
            </a:r>
          </a:p>
          <a:p>
            <a:pPr eaLnBrk="0" hangingPunct="0">
              <a:spcBef>
                <a:spcPct val="0"/>
              </a:spcBef>
              <a:buClrTx/>
              <a:buSzTx/>
              <a:buFontTx/>
              <a:buNone/>
            </a:pPr>
            <a:r>
              <a:rPr lang="en-GB" sz="1200" smtClean="0">
                <a:solidFill>
                  <a:srgbClr val="000000"/>
                </a:solidFill>
                <a:latin typeface="Times New Roman" pitchFamily="18" charset="0"/>
                <a:ea typeface="MS PGothic" pitchFamily="34" charset="-128"/>
              </a:rPr>
              <a:t>SIMD Thread Design in Figure 4.16. </a:t>
            </a:r>
          </a:p>
        </p:txBody>
      </p:sp>
    </p:spTree>
    <p:extLst>
      <p:ext uri="{BB962C8B-B14F-4D97-AF65-F5344CB8AC3E}">
        <p14:creationId xmlns:p14="http://schemas.microsoft.com/office/powerpoint/2010/main" xmlns="" val="11133757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Fermi Multithreaded SIMD Proc.</a:t>
            </a:r>
            <a:endParaRPr lang="en-AU" dirty="0"/>
          </a:p>
        </p:txBody>
      </p:sp>
      <p:sp>
        <p:nvSpPr>
          <p:cNvPr id="242693" name="Text Box 5"/>
          <p:cNvSpPr txBox="1">
            <a:spLocks noChangeArrowheads="1"/>
          </p:cNvSpPr>
          <p:nvPr/>
        </p:nvSpPr>
        <p:spPr bwMode="auto">
          <a:xfrm rot="5400000">
            <a:off x="7475598" y="1300265"/>
            <a:ext cx="2967479"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Graphical Processing Units</a:t>
            </a:r>
            <a:endParaRPr lang="en-US" sz="1800" dirty="0">
              <a:solidFill>
                <a:srgbClr val="0066FF"/>
              </a:solidFill>
              <a:latin typeface="Arial" charset="0"/>
            </a:endParaRPr>
          </a:p>
        </p:txBody>
      </p:sp>
      <p:pic>
        <p:nvPicPr>
          <p:cNvPr id="6146" name="Picture 2"/>
          <p:cNvPicPr>
            <a:picLocks noChangeAspect="1" noChangeArrowheads="1"/>
          </p:cNvPicPr>
          <p:nvPr/>
        </p:nvPicPr>
        <p:blipFill>
          <a:blip r:embed="rId3" cstate="print"/>
          <a:srcRect/>
          <a:stretch>
            <a:fillRect/>
          </a:stretch>
        </p:blipFill>
        <p:spPr bwMode="auto">
          <a:xfrm>
            <a:off x="1907704" y="900792"/>
            <a:ext cx="4680520" cy="526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5"/>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MS PGothic" pitchFamily="34" charset="-128"/>
              </a:defRPr>
            </a:lvl1pPr>
            <a:lvl2pPr marL="742950" indent="-285750" eaLnBrk="0" hangingPunct="0">
              <a:defRPr sz="2400" b="1">
                <a:solidFill>
                  <a:schemeClr val="tx1"/>
                </a:solidFill>
                <a:latin typeface="Times New Roman" pitchFamily="18" charset="0"/>
                <a:ea typeface="MS PGothic" pitchFamily="34" charset="-128"/>
              </a:defRPr>
            </a:lvl2pPr>
            <a:lvl3pPr marL="1143000" indent="-228600" eaLnBrk="0" hangingPunct="0">
              <a:defRPr sz="2400" b="1">
                <a:solidFill>
                  <a:schemeClr val="tx1"/>
                </a:solidFill>
                <a:latin typeface="Times New Roman" pitchFamily="18" charset="0"/>
                <a:ea typeface="MS PGothic" pitchFamily="34" charset="-128"/>
              </a:defRPr>
            </a:lvl3pPr>
            <a:lvl4pPr marL="1600200" indent="-228600" eaLnBrk="0" hangingPunct="0">
              <a:defRPr sz="2400" b="1">
                <a:solidFill>
                  <a:schemeClr val="tx1"/>
                </a:solidFill>
                <a:latin typeface="Times New Roman" pitchFamily="18" charset="0"/>
                <a:ea typeface="MS PGothic" pitchFamily="34" charset="-128"/>
              </a:defRPr>
            </a:lvl4pPr>
            <a:lvl5pPr marL="2057400" indent="-228600" eaLnBrk="0" hangingPunct="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1" hangingPunct="1"/>
            <a:r>
              <a:rPr lang="en-US" sz="1200" b="0">
                <a:solidFill>
                  <a:srgbClr val="000000"/>
                </a:solidFill>
              </a:rPr>
              <a:t>Copyright © 2011, Elsevier Inc. All rights Reserved.</a:t>
            </a:r>
          </a:p>
        </p:txBody>
      </p:sp>
      <p:pic>
        <p:nvPicPr>
          <p:cNvPr id="16386" name="Picture 15" descr="f04-01-978012383872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2825" y="322263"/>
            <a:ext cx="4235450" cy="446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8" name="Rectangle 16"/>
          <p:cNvSpPr>
            <a:spLocks noChangeArrowheads="1"/>
          </p:cNvSpPr>
          <p:nvPr/>
        </p:nvSpPr>
        <p:spPr bwMode="auto">
          <a:xfrm>
            <a:off x="411163" y="5008563"/>
            <a:ext cx="7367587" cy="639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0"/>
              </a:spcBef>
              <a:buClrTx/>
              <a:buSzTx/>
              <a:buFontTx/>
              <a:buNone/>
              <a:defRPr/>
            </a:pPr>
            <a:r>
              <a:rPr lang="en-GB" sz="1200" b="1">
                <a:solidFill>
                  <a:srgbClr val="000000"/>
                </a:solidFill>
                <a:latin typeface="Times New Roman" charset="0"/>
                <a:ea typeface="ＭＳ Ｐゴシック" charset="0"/>
              </a:rPr>
              <a:t>Figure 4.1 Potential speedup via parallelism from MIMD, SIMD, and both MIMD and SIMD over time for x86 computers. </a:t>
            </a:r>
            <a:r>
              <a:rPr lang="en-GB" sz="1200">
                <a:solidFill>
                  <a:srgbClr val="000000"/>
                </a:solidFill>
                <a:latin typeface="Times New Roman" charset="0"/>
                <a:ea typeface="ＭＳ Ｐゴシック" charset="0"/>
              </a:rPr>
              <a:t>This figure assumes that two cores per chip for MIMD will be added every two years and the number of operations for SIMD will double every four years.</a:t>
            </a:r>
            <a:r>
              <a:rPr lang="en-US" sz="1200">
                <a:solidFill>
                  <a:srgbClr val="000000"/>
                </a:solidFill>
                <a:latin typeface="Times New Roman" charset="0"/>
                <a:ea typeface="ＭＳ Ｐゴシック" charset="0"/>
              </a:rPr>
              <a:t> </a:t>
            </a:r>
          </a:p>
        </p:txBody>
      </p:sp>
    </p:spTree>
    <p:extLst>
      <p:ext uri="{BB962C8B-B14F-4D97-AF65-F5344CB8AC3E}">
        <p14:creationId xmlns:p14="http://schemas.microsoft.com/office/powerpoint/2010/main" xmlns="" val="16982218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p:txBody>
          <a:bodyPr/>
          <a:lstStyle/>
          <a:p>
            <a:r>
              <a:rPr lang="en-US" sz="2400" dirty="0" smtClean="0"/>
              <a:t>Focuses on determining whether data accesses in later iterations are dependent on data values produced in earlier iterations</a:t>
            </a:r>
          </a:p>
          <a:p>
            <a:pPr lvl="1"/>
            <a:r>
              <a:rPr lang="en-US" sz="2000" dirty="0" smtClean="0"/>
              <a:t>Loop-carried dependence</a:t>
            </a:r>
          </a:p>
          <a:p>
            <a:endParaRPr lang="nn-NO" dirty="0" smtClean="0"/>
          </a:p>
          <a:p>
            <a:r>
              <a:rPr lang="nn-NO" dirty="0" smtClean="0"/>
              <a:t>Example 1:</a:t>
            </a:r>
          </a:p>
          <a:p>
            <a:pPr>
              <a:buNone/>
            </a:pPr>
            <a:r>
              <a:rPr lang="nn-NO" dirty="0" smtClean="0"/>
              <a:t>	</a:t>
            </a:r>
            <a:r>
              <a:rPr lang="nn-NO" sz="2000" dirty="0" smtClean="0"/>
              <a:t>for (i=999; i&gt;=0; i=i-1)</a:t>
            </a:r>
          </a:p>
          <a:p>
            <a:pPr>
              <a:buNone/>
            </a:pPr>
            <a:r>
              <a:rPr lang="en-US" sz="2000" dirty="0" smtClean="0"/>
              <a:t>		x[</a:t>
            </a:r>
            <a:r>
              <a:rPr lang="en-US" sz="2000" dirty="0" err="1" smtClean="0"/>
              <a:t>i</a:t>
            </a:r>
            <a:r>
              <a:rPr lang="en-US" sz="2000" dirty="0" smtClean="0"/>
              <a:t>] = x[</a:t>
            </a:r>
            <a:r>
              <a:rPr lang="en-US" sz="2000" dirty="0" err="1" smtClean="0"/>
              <a:t>i</a:t>
            </a:r>
            <a:r>
              <a:rPr lang="en-US" sz="2000" dirty="0" smtClean="0"/>
              <a:t>] + s;</a:t>
            </a:r>
          </a:p>
          <a:p>
            <a:endParaRPr lang="en-US" dirty="0" smtClean="0"/>
          </a:p>
          <a:p>
            <a:r>
              <a:rPr lang="en-US" dirty="0" smtClean="0"/>
              <a:t>No loop-carried dependence</a:t>
            </a:r>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6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6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p:txBody>
          <a:bodyPr/>
          <a:lstStyle/>
          <a:p>
            <a:r>
              <a:rPr lang="nn-NO" dirty="0" smtClean="0"/>
              <a:t>Example 2:</a:t>
            </a:r>
          </a:p>
          <a:p>
            <a:pPr>
              <a:buNone/>
            </a:pPr>
            <a:r>
              <a:rPr lang="en-US" sz="2000" dirty="0" smtClean="0"/>
              <a:t>	for (</a:t>
            </a:r>
            <a:r>
              <a:rPr lang="en-US" sz="2000" dirty="0" err="1" smtClean="0"/>
              <a:t>i</a:t>
            </a:r>
            <a:r>
              <a:rPr lang="en-US" sz="2000" dirty="0" smtClean="0"/>
              <a:t>=0; </a:t>
            </a:r>
            <a:r>
              <a:rPr lang="en-US" sz="2000" dirty="0" err="1" smtClean="0"/>
              <a:t>i</a:t>
            </a:r>
            <a:r>
              <a:rPr lang="en-US" sz="2000" dirty="0" smtClean="0"/>
              <a:t>&lt;100; </a:t>
            </a:r>
            <a:r>
              <a:rPr lang="en-US" sz="2000" dirty="0" err="1" smtClean="0"/>
              <a:t>i</a:t>
            </a:r>
            <a:r>
              <a:rPr lang="en-US" sz="2000" dirty="0" smtClean="0"/>
              <a:t>=i+1) {</a:t>
            </a:r>
          </a:p>
          <a:p>
            <a:pPr>
              <a:buNone/>
            </a:pPr>
            <a:r>
              <a:rPr lang="en-US" sz="2000" dirty="0" smtClean="0"/>
              <a:t>		A[i+1] = A[</a:t>
            </a:r>
            <a:r>
              <a:rPr lang="en-US" sz="2000" dirty="0" err="1" smtClean="0"/>
              <a:t>i</a:t>
            </a:r>
            <a:r>
              <a:rPr lang="en-US" sz="2000" dirty="0" smtClean="0"/>
              <a:t>] + C[</a:t>
            </a:r>
            <a:r>
              <a:rPr lang="en-US" sz="2000" dirty="0" err="1" smtClean="0"/>
              <a:t>i</a:t>
            </a:r>
            <a:r>
              <a:rPr lang="en-US" sz="2000" dirty="0" smtClean="0"/>
              <a:t>]; /* S1 */</a:t>
            </a:r>
          </a:p>
          <a:p>
            <a:pPr>
              <a:buNone/>
            </a:pPr>
            <a:r>
              <a:rPr lang="en-US" sz="2000" dirty="0" smtClean="0"/>
              <a:t>		B[i+1] = B[</a:t>
            </a:r>
            <a:r>
              <a:rPr lang="en-US" sz="2000" dirty="0" err="1" smtClean="0"/>
              <a:t>i</a:t>
            </a:r>
            <a:r>
              <a:rPr lang="en-US" sz="2000" dirty="0" smtClean="0"/>
              <a:t>] + A[i+1]; /* S2 */</a:t>
            </a:r>
          </a:p>
          <a:p>
            <a:pPr>
              <a:buNone/>
            </a:pPr>
            <a:r>
              <a:rPr lang="en-US" sz="2000" dirty="0" smtClean="0"/>
              <a:t>	}</a:t>
            </a:r>
            <a:endParaRPr lang="nn-NO" sz="2000" dirty="0" smtClean="0"/>
          </a:p>
          <a:p>
            <a:pPr>
              <a:buNone/>
            </a:pPr>
            <a:r>
              <a:rPr lang="nn-NO" dirty="0" smtClean="0"/>
              <a:t>	</a:t>
            </a:r>
          </a:p>
          <a:p>
            <a:r>
              <a:rPr lang="nn-NO" dirty="0" smtClean="0"/>
              <a:t>S1 and S2 use values computed by S1 in previous iteration</a:t>
            </a:r>
          </a:p>
          <a:p>
            <a:r>
              <a:rPr lang="nn-NO" dirty="0" smtClean="0"/>
              <a:t>S2 uses value computed by S1 in same iteration</a:t>
            </a:r>
          </a:p>
          <a:p>
            <a:endParaRPr lang="en-US" dirty="0" smtClean="0"/>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6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p:txBody>
          <a:bodyPr>
            <a:normAutofit lnSpcReduction="10000"/>
          </a:bodyPr>
          <a:lstStyle/>
          <a:p>
            <a:r>
              <a:rPr lang="en-US" dirty="0" smtClean="0"/>
              <a:t>Example 3:</a:t>
            </a:r>
          </a:p>
          <a:p>
            <a:pPr>
              <a:buNone/>
            </a:pPr>
            <a:r>
              <a:rPr lang="en-US" sz="2000" dirty="0" smtClean="0"/>
              <a:t>	for (</a:t>
            </a:r>
            <a:r>
              <a:rPr lang="en-US" sz="2000" dirty="0" err="1" smtClean="0"/>
              <a:t>i</a:t>
            </a:r>
            <a:r>
              <a:rPr lang="en-US" sz="2000" dirty="0" smtClean="0"/>
              <a:t>=0; </a:t>
            </a:r>
            <a:r>
              <a:rPr lang="en-US" sz="2000" dirty="0" err="1" smtClean="0"/>
              <a:t>i</a:t>
            </a:r>
            <a:r>
              <a:rPr lang="en-US" sz="2000" dirty="0" smtClean="0"/>
              <a:t>&lt;100; </a:t>
            </a:r>
            <a:r>
              <a:rPr lang="en-US" sz="2000" dirty="0" err="1" smtClean="0"/>
              <a:t>i</a:t>
            </a:r>
            <a:r>
              <a:rPr lang="en-US" sz="2000" dirty="0" smtClean="0"/>
              <a:t>=i+1) {</a:t>
            </a:r>
          </a:p>
          <a:p>
            <a:pPr>
              <a:buNone/>
            </a:pPr>
            <a:r>
              <a:rPr lang="en-US" sz="2000" dirty="0" smtClean="0"/>
              <a:t>		A[</a:t>
            </a:r>
            <a:r>
              <a:rPr lang="en-US" sz="2000" dirty="0" err="1" smtClean="0"/>
              <a:t>i</a:t>
            </a:r>
            <a:r>
              <a:rPr lang="en-US" sz="2000" dirty="0" smtClean="0"/>
              <a:t>] = A[</a:t>
            </a:r>
            <a:r>
              <a:rPr lang="en-US" sz="2000" dirty="0" err="1" smtClean="0"/>
              <a:t>i</a:t>
            </a:r>
            <a:r>
              <a:rPr lang="en-US" sz="2000" dirty="0" smtClean="0"/>
              <a:t>] + B[</a:t>
            </a:r>
            <a:r>
              <a:rPr lang="en-US" sz="2000" dirty="0" err="1" smtClean="0"/>
              <a:t>i</a:t>
            </a:r>
            <a:r>
              <a:rPr lang="en-US" sz="2000" dirty="0" smtClean="0"/>
              <a:t>]; /* S1 */</a:t>
            </a:r>
          </a:p>
          <a:p>
            <a:pPr>
              <a:buNone/>
            </a:pPr>
            <a:r>
              <a:rPr lang="en-US" sz="2000" dirty="0" smtClean="0"/>
              <a:t>		B[i+1] = C[</a:t>
            </a:r>
            <a:r>
              <a:rPr lang="en-US" sz="2000" dirty="0" err="1" smtClean="0"/>
              <a:t>i</a:t>
            </a:r>
            <a:r>
              <a:rPr lang="en-US" sz="2000" dirty="0" smtClean="0"/>
              <a:t>] + D[</a:t>
            </a:r>
            <a:r>
              <a:rPr lang="en-US" sz="2000" dirty="0" err="1" smtClean="0"/>
              <a:t>i</a:t>
            </a:r>
            <a:r>
              <a:rPr lang="en-US" sz="2000" dirty="0" smtClean="0"/>
              <a:t>]; /* S2 */</a:t>
            </a:r>
          </a:p>
          <a:p>
            <a:pPr>
              <a:buNone/>
            </a:pPr>
            <a:r>
              <a:rPr lang="en-US" sz="2000" dirty="0" smtClean="0"/>
              <a:t>	}</a:t>
            </a:r>
          </a:p>
          <a:p>
            <a:r>
              <a:rPr lang="en-US" sz="2000" dirty="0" smtClean="0"/>
              <a:t>S1 uses value computed by S2 in previous iteration but dependence is not circular so loop is parallel</a:t>
            </a:r>
          </a:p>
          <a:p>
            <a:r>
              <a:rPr lang="en-US" sz="2000" dirty="0" smtClean="0"/>
              <a:t>Transform to:</a:t>
            </a:r>
          </a:p>
          <a:p>
            <a:pPr>
              <a:buNone/>
            </a:pPr>
            <a:r>
              <a:rPr lang="en-US" sz="2000" dirty="0" smtClean="0"/>
              <a:t>	A[0] = A[0] + B[0];</a:t>
            </a:r>
          </a:p>
          <a:p>
            <a:pPr>
              <a:buNone/>
            </a:pPr>
            <a:r>
              <a:rPr lang="en-US" sz="2000" dirty="0" smtClean="0"/>
              <a:t>	for (</a:t>
            </a:r>
            <a:r>
              <a:rPr lang="en-US" sz="2000" dirty="0" err="1" smtClean="0"/>
              <a:t>i</a:t>
            </a:r>
            <a:r>
              <a:rPr lang="en-US" sz="2000" dirty="0" smtClean="0"/>
              <a:t>=0; </a:t>
            </a:r>
            <a:r>
              <a:rPr lang="en-US" sz="2000" dirty="0" err="1" smtClean="0"/>
              <a:t>i</a:t>
            </a:r>
            <a:r>
              <a:rPr lang="en-US" sz="2000" dirty="0" smtClean="0"/>
              <a:t>&lt;99; </a:t>
            </a:r>
            <a:r>
              <a:rPr lang="en-US" sz="2000" dirty="0" err="1" smtClean="0"/>
              <a:t>i</a:t>
            </a:r>
            <a:r>
              <a:rPr lang="en-US" sz="2000" dirty="0" smtClean="0"/>
              <a:t>=i+1) {</a:t>
            </a:r>
          </a:p>
          <a:p>
            <a:pPr>
              <a:buNone/>
            </a:pPr>
            <a:r>
              <a:rPr lang="en-US" sz="2000" dirty="0" smtClean="0"/>
              <a:t>		B[i+1] = C[</a:t>
            </a:r>
            <a:r>
              <a:rPr lang="en-US" sz="2000" dirty="0" err="1" smtClean="0"/>
              <a:t>i</a:t>
            </a:r>
            <a:r>
              <a:rPr lang="en-US" sz="2000" dirty="0" smtClean="0"/>
              <a:t>] + D[</a:t>
            </a:r>
            <a:r>
              <a:rPr lang="en-US" sz="2000" dirty="0" err="1" smtClean="0"/>
              <a:t>i</a:t>
            </a:r>
            <a:r>
              <a:rPr lang="en-US" sz="2000" dirty="0" smtClean="0"/>
              <a:t>];</a:t>
            </a:r>
          </a:p>
          <a:p>
            <a:pPr>
              <a:buNone/>
            </a:pPr>
            <a:r>
              <a:rPr lang="en-US" sz="2000" dirty="0" smtClean="0"/>
              <a:t>		A[i+1] = A[i+1] + B[i+1];</a:t>
            </a:r>
          </a:p>
          <a:p>
            <a:pPr>
              <a:buNone/>
            </a:pPr>
            <a:r>
              <a:rPr lang="en-US" sz="2000" dirty="0" smtClean="0"/>
              <a:t>	}</a:t>
            </a:r>
          </a:p>
          <a:p>
            <a:pPr>
              <a:buNone/>
            </a:pPr>
            <a:r>
              <a:rPr lang="en-US" sz="2000" dirty="0" smtClean="0"/>
              <a:t>	B[100] = C[99] + D[99];</a:t>
            </a:r>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69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69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69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269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269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26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Loop-Level Parallelism</a:t>
            </a:r>
            <a:endParaRPr lang="en-AU" dirty="0"/>
          </a:p>
        </p:txBody>
      </p:sp>
      <p:sp>
        <p:nvSpPr>
          <p:cNvPr id="242691" name="Rectangle 3"/>
          <p:cNvSpPr>
            <a:spLocks noGrp="1" noChangeArrowheads="1"/>
          </p:cNvSpPr>
          <p:nvPr>
            <p:ph type="body" idx="1"/>
          </p:nvPr>
        </p:nvSpPr>
        <p:spPr/>
        <p:txBody>
          <a:bodyPr/>
          <a:lstStyle/>
          <a:p>
            <a:r>
              <a:rPr lang="en-US" sz="2400" dirty="0" smtClean="0"/>
              <a:t>Example 4:</a:t>
            </a:r>
          </a:p>
          <a:p>
            <a:pPr>
              <a:buNone/>
            </a:pPr>
            <a:r>
              <a:rPr lang="en-US" sz="2400" dirty="0" smtClean="0"/>
              <a:t>	for (</a:t>
            </a:r>
            <a:r>
              <a:rPr lang="en-US" sz="2400" dirty="0" err="1" smtClean="0"/>
              <a:t>i</a:t>
            </a:r>
            <a:r>
              <a:rPr lang="en-US" sz="2400" dirty="0" smtClean="0"/>
              <a:t>=0;i&lt;100;i=i+1)  {</a:t>
            </a:r>
          </a:p>
          <a:p>
            <a:pPr>
              <a:buNone/>
            </a:pPr>
            <a:r>
              <a:rPr lang="en-US" sz="2400" dirty="0" smtClean="0"/>
              <a:t>		A[</a:t>
            </a:r>
            <a:r>
              <a:rPr lang="en-US" sz="2400" dirty="0" err="1" smtClean="0"/>
              <a:t>i</a:t>
            </a:r>
            <a:r>
              <a:rPr lang="en-US" sz="2400" dirty="0" smtClean="0"/>
              <a:t>] = B[</a:t>
            </a:r>
            <a:r>
              <a:rPr lang="en-US" sz="2400" dirty="0" err="1" smtClean="0"/>
              <a:t>i</a:t>
            </a:r>
            <a:r>
              <a:rPr lang="en-US" sz="2400" dirty="0" smtClean="0"/>
              <a:t>] + C[</a:t>
            </a:r>
            <a:r>
              <a:rPr lang="en-US" sz="2400" dirty="0" err="1" smtClean="0"/>
              <a:t>i</a:t>
            </a:r>
            <a:r>
              <a:rPr lang="en-US" sz="2400" dirty="0" smtClean="0"/>
              <a:t>];</a:t>
            </a:r>
          </a:p>
          <a:p>
            <a:pPr>
              <a:buNone/>
            </a:pPr>
            <a:r>
              <a:rPr lang="en-US" sz="2400" dirty="0" smtClean="0"/>
              <a:t>		D[</a:t>
            </a:r>
            <a:r>
              <a:rPr lang="en-US" sz="2400" dirty="0" err="1" smtClean="0"/>
              <a:t>i</a:t>
            </a:r>
            <a:r>
              <a:rPr lang="en-US" sz="2400" dirty="0" smtClean="0"/>
              <a:t>] = A[</a:t>
            </a:r>
            <a:r>
              <a:rPr lang="en-US" sz="2400" dirty="0" err="1" smtClean="0"/>
              <a:t>i</a:t>
            </a:r>
            <a:r>
              <a:rPr lang="en-US" sz="2400" dirty="0" smtClean="0"/>
              <a:t>] * E[</a:t>
            </a:r>
            <a:r>
              <a:rPr lang="en-US" sz="2400" dirty="0" err="1" smtClean="0"/>
              <a:t>i</a:t>
            </a:r>
            <a:r>
              <a:rPr lang="en-US" sz="2400" dirty="0" smtClean="0"/>
              <a:t>];</a:t>
            </a:r>
          </a:p>
          <a:p>
            <a:pPr>
              <a:buNone/>
            </a:pPr>
            <a:r>
              <a:rPr lang="en-US" sz="2400" dirty="0" smtClean="0"/>
              <a:t>	}</a:t>
            </a:r>
          </a:p>
          <a:p>
            <a:pPr lvl="1"/>
            <a:r>
              <a:rPr lang="en-US" sz="2000" dirty="0" smtClean="0"/>
              <a:t>No loop-carried dependence</a:t>
            </a:r>
          </a:p>
          <a:p>
            <a:r>
              <a:rPr lang="en-US" sz="2400" dirty="0" smtClean="0"/>
              <a:t>Example 5:</a:t>
            </a:r>
          </a:p>
          <a:p>
            <a:pPr>
              <a:buNone/>
            </a:pPr>
            <a:r>
              <a:rPr lang="en-US" sz="2400" dirty="0" smtClean="0"/>
              <a:t>	for (</a:t>
            </a:r>
            <a:r>
              <a:rPr lang="en-US" sz="2400" dirty="0" err="1" smtClean="0"/>
              <a:t>i</a:t>
            </a:r>
            <a:r>
              <a:rPr lang="en-US" sz="2400" dirty="0" smtClean="0"/>
              <a:t>=1;i&lt;100;i=i+1)  {</a:t>
            </a:r>
          </a:p>
          <a:p>
            <a:pPr>
              <a:buNone/>
            </a:pPr>
            <a:r>
              <a:rPr lang="en-US" sz="2400" dirty="0" smtClean="0"/>
              <a:t>		Y[</a:t>
            </a:r>
            <a:r>
              <a:rPr lang="en-US" sz="2400" dirty="0" err="1" smtClean="0"/>
              <a:t>i</a:t>
            </a:r>
            <a:r>
              <a:rPr lang="en-US" sz="2400" dirty="0" smtClean="0"/>
              <a:t>] = Y[i-1] + Y[</a:t>
            </a:r>
            <a:r>
              <a:rPr lang="en-US" sz="2400" dirty="0" err="1" smtClean="0"/>
              <a:t>i</a:t>
            </a:r>
            <a:r>
              <a:rPr lang="en-US" sz="2400" dirty="0" smtClean="0"/>
              <a:t>];</a:t>
            </a:r>
          </a:p>
          <a:p>
            <a:pPr>
              <a:buNone/>
            </a:pPr>
            <a:r>
              <a:rPr lang="en-US" sz="2400" dirty="0" smtClean="0"/>
              <a:t>	}</a:t>
            </a:r>
          </a:p>
          <a:p>
            <a:pPr lvl="1"/>
            <a:r>
              <a:rPr lang="en-US" sz="2000" dirty="0" smtClean="0"/>
              <a:t>Loop-carried dependence in the form of </a:t>
            </a:r>
            <a:r>
              <a:rPr lang="en-US" sz="2000" i="1" dirty="0" smtClean="0"/>
              <a:t>recurrence</a:t>
            </a:r>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6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26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691">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2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Finding dependencies</a:t>
            </a:r>
            <a:endParaRPr lang="en-AU" dirty="0"/>
          </a:p>
        </p:txBody>
      </p:sp>
      <p:sp>
        <p:nvSpPr>
          <p:cNvPr id="242691" name="Rectangle 3"/>
          <p:cNvSpPr>
            <a:spLocks noGrp="1" noChangeArrowheads="1"/>
          </p:cNvSpPr>
          <p:nvPr>
            <p:ph type="body" idx="1"/>
          </p:nvPr>
        </p:nvSpPr>
        <p:spPr/>
        <p:txBody>
          <a:bodyPr/>
          <a:lstStyle/>
          <a:p>
            <a:r>
              <a:rPr lang="en-US" dirty="0" smtClean="0"/>
              <a:t>Assume that a </a:t>
            </a:r>
            <a:r>
              <a:rPr lang="en-US" i="1" dirty="0" smtClean="0"/>
              <a:t>1-D</a:t>
            </a:r>
            <a:r>
              <a:rPr lang="en-US" dirty="0" smtClean="0"/>
              <a:t> array index </a:t>
            </a:r>
            <a:r>
              <a:rPr lang="en-US" i="1" dirty="0" smtClean="0"/>
              <a:t>i</a:t>
            </a:r>
            <a:r>
              <a:rPr lang="en-US" dirty="0" smtClean="0"/>
              <a:t> is </a:t>
            </a:r>
            <a:r>
              <a:rPr lang="en-US" i="1" dirty="0" smtClean="0"/>
              <a:t>affine</a:t>
            </a:r>
            <a:r>
              <a:rPr lang="en-US" dirty="0" smtClean="0"/>
              <a:t>:</a:t>
            </a:r>
          </a:p>
          <a:p>
            <a:pPr lvl="1"/>
            <a:r>
              <a:rPr lang="en-US" i="1" dirty="0" smtClean="0"/>
              <a:t>a</a:t>
            </a:r>
            <a:r>
              <a:rPr lang="en-US" dirty="0" smtClean="0"/>
              <a:t> x </a:t>
            </a:r>
            <a:r>
              <a:rPr lang="en-US" i="1" dirty="0" smtClean="0"/>
              <a:t>i</a:t>
            </a:r>
            <a:r>
              <a:rPr lang="en-US" dirty="0" smtClean="0"/>
              <a:t> + </a:t>
            </a:r>
            <a:r>
              <a:rPr lang="en-US" i="1" dirty="0" smtClean="0"/>
              <a:t>b </a:t>
            </a:r>
            <a:r>
              <a:rPr lang="en-US" dirty="0" smtClean="0"/>
              <a:t>(with constants </a:t>
            </a:r>
            <a:r>
              <a:rPr lang="en-US" i="1" dirty="0" smtClean="0"/>
              <a:t>a</a:t>
            </a:r>
            <a:r>
              <a:rPr lang="en-US" dirty="0" smtClean="0"/>
              <a:t> and </a:t>
            </a:r>
            <a:r>
              <a:rPr lang="en-US" i="1" dirty="0" smtClean="0"/>
              <a:t>b</a:t>
            </a:r>
            <a:r>
              <a:rPr lang="en-US" dirty="0" smtClean="0"/>
              <a:t>)</a:t>
            </a:r>
          </a:p>
          <a:p>
            <a:r>
              <a:rPr lang="en-US" dirty="0" smtClean="0"/>
              <a:t>An index in an </a:t>
            </a:r>
            <a:r>
              <a:rPr lang="en-US" i="1" dirty="0" smtClean="0"/>
              <a:t>n-D</a:t>
            </a:r>
            <a:r>
              <a:rPr lang="en-US" dirty="0" smtClean="0"/>
              <a:t> array index is </a:t>
            </a:r>
            <a:r>
              <a:rPr lang="en-US" i="1" dirty="0" smtClean="0"/>
              <a:t>affine</a:t>
            </a:r>
            <a:r>
              <a:rPr lang="en-US" dirty="0" smtClean="0"/>
              <a:t> if it is affine in each dimension</a:t>
            </a:r>
          </a:p>
          <a:p>
            <a:r>
              <a:rPr lang="en-US" dirty="0" smtClean="0"/>
              <a:t>Assume:</a:t>
            </a:r>
          </a:p>
          <a:p>
            <a:pPr lvl="1"/>
            <a:r>
              <a:rPr lang="en-US" dirty="0" smtClean="0"/>
              <a:t>Store to </a:t>
            </a:r>
            <a:r>
              <a:rPr lang="en-US" i="1" dirty="0" smtClean="0"/>
              <a:t>a</a:t>
            </a:r>
            <a:r>
              <a:rPr lang="en-US" dirty="0" smtClean="0"/>
              <a:t> x </a:t>
            </a:r>
            <a:r>
              <a:rPr lang="en-US" i="1" dirty="0" err="1" smtClean="0"/>
              <a:t>i</a:t>
            </a:r>
            <a:r>
              <a:rPr lang="en-US" dirty="0" smtClean="0"/>
              <a:t> + </a:t>
            </a:r>
            <a:r>
              <a:rPr lang="en-US" i="1" dirty="0" smtClean="0"/>
              <a:t>b</a:t>
            </a:r>
            <a:r>
              <a:rPr lang="en-US" dirty="0" smtClean="0"/>
              <a:t>, then</a:t>
            </a:r>
          </a:p>
          <a:p>
            <a:pPr lvl="1"/>
            <a:r>
              <a:rPr lang="en-US" dirty="0" smtClean="0"/>
              <a:t>Load from </a:t>
            </a:r>
            <a:r>
              <a:rPr lang="en-US" i="1" dirty="0" smtClean="0"/>
              <a:t>c</a:t>
            </a:r>
            <a:r>
              <a:rPr lang="en-US" dirty="0" smtClean="0"/>
              <a:t> x </a:t>
            </a:r>
            <a:r>
              <a:rPr lang="en-US" i="1" dirty="0" err="1" smtClean="0"/>
              <a:t>i</a:t>
            </a:r>
            <a:r>
              <a:rPr lang="en-US" dirty="0" smtClean="0"/>
              <a:t> + </a:t>
            </a:r>
            <a:r>
              <a:rPr lang="en-US" i="1" dirty="0" smtClean="0"/>
              <a:t>d</a:t>
            </a:r>
          </a:p>
          <a:p>
            <a:pPr lvl="1"/>
            <a:r>
              <a:rPr lang="en-US" i="1" dirty="0" err="1" smtClean="0"/>
              <a:t>i</a:t>
            </a:r>
            <a:r>
              <a:rPr lang="en-US" dirty="0" smtClean="0"/>
              <a:t> runs from </a:t>
            </a:r>
            <a:r>
              <a:rPr lang="en-US" i="1" dirty="0" smtClean="0"/>
              <a:t>m</a:t>
            </a:r>
            <a:r>
              <a:rPr lang="en-US" dirty="0" smtClean="0"/>
              <a:t> to </a:t>
            </a:r>
            <a:r>
              <a:rPr lang="en-US" i="1" dirty="0" smtClean="0"/>
              <a:t>n</a:t>
            </a:r>
          </a:p>
          <a:p>
            <a:pPr lvl="1"/>
            <a:r>
              <a:rPr lang="en-US" dirty="0" smtClean="0"/>
              <a:t>Dependence exists if:</a:t>
            </a:r>
          </a:p>
          <a:p>
            <a:pPr lvl="2"/>
            <a:r>
              <a:rPr lang="en-US" dirty="0" smtClean="0"/>
              <a:t>Given </a:t>
            </a:r>
            <a:r>
              <a:rPr lang="en-US" i="1" dirty="0" smtClean="0"/>
              <a:t>j</a:t>
            </a:r>
            <a:r>
              <a:rPr lang="en-US" dirty="0" smtClean="0"/>
              <a:t>, </a:t>
            </a:r>
            <a:r>
              <a:rPr lang="en-US" i="1" dirty="0" smtClean="0"/>
              <a:t>k</a:t>
            </a:r>
            <a:r>
              <a:rPr lang="en-US" dirty="0" smtClean="0"/>
              <a:t> such that </a:t>
            </a:r>
            <a:r>
              <a:rPr lang="en-US" i="1" dirty="0" smtClean="0"/>
              <a:t>m</a:t>
            </a:r>
            <a:r>
              <a:rPr lang="en-US" dirty="0" smtClean="0"/>
              <a:t> ≤ </a:t>
            </a:r>
            <a:r>
              <a:rPr lang="en-US" i="1" dirty="0" smtClean="0"/>
              <a:t>j</a:t>
            </a:r>
            <a:r>
              <a:rPr lang="en-US" dirty="0" smtClean="0"/>
              <a:t> ≤ </a:t>
            </a:r>
            <a:r>
              <a:rPr lang="en-US" i="1" dirty="0" smtClean="0"/>
              <a:t>n</a:t>
            </a:r>
            <a:r>
              <a:rPr lang="en-US" dirty="0" smtClean="0"/>
              <a:t>, </a:t>
            </a:r>
            <a:r>
              <a:rPr lang="en-US" i="1" dirty="0" smtClean="0"/>
              <a:t>m</a:t>
            </a:r>
            <a:r>
              <a:rPr lang="en-US" dirty="0" smtClean="0"/>
              <a:t> ≤ </a:t>
            </a:r>
            <a:r>
              <a:rPr lang="en-US" i="1" dirty="0" smtClean="0"/>
              <a:t>k</a:t>
            </a:r>
            <a:r>
              <a:rPr lang="en-US" dirty="0" smtClean="0"/>
              <a:t> ≤ </a:t>
            </a:r>
            <a:r>
              <a:rPr lang="en-US" i="1" dirty="0" smtClean="0"/>
              <a:t>n</a:t>
            </a:r>
          </a:p>
          <a:p>
            <a:pPr lvl="2"/>
            <a:r>
              <a:rPr lang="en-US" dirty="0" smtClean="0"/>
              <a:t>Store to </a:t>
            </a:r>
            <a:r>
              <a:rPr lang="en-US" i="1" dirty="0" smtClean="0"/>
              <a:t>a</a:t>
            </a:r>
            <a:r>
              <a:rPr lang="en-US" dirty="0" smtClean="0"/>
              <a:t> x </a:t>
            </a:r>
            <a:r>
              <a:rPr lang="en-US" i="1" dirty="0" smtClean="0"/>
              <a:t>j</a:t>
            </a:r>
            <a:r>
              <a:rPr lang="en-US" dirty="0" smtClean="0"/>
              <a:t> + </a:t>
            </a:r>
            <a:r>
              <a:rPr lang="en-US" i="1" dirty="0" smtClean="0"/>
              <a:t>b</a:t>
            </a:r>
            <a:r>
              <a:rPr lang="en-US" dirty="0" smtClean="0"/>
              <a:t>, load from </a:t>
            </a:r>
            <a:r>
              <a:rPr lang="en-US" i="1" dirty="0" smtClean="0"/>
              <a:t>a</a:t>
            </a:r>
            <a:r>
              <a:rPr lang="en-US" dirty="0" smtClean="0"/>
              <a:t> x </a:t>
            </a:r>
            <a:r>
              <a:rPr lang="en-US" i="1" dirty="0" smtClean="0"/>
              <a:t>k</a:t>
            </a:r>
            <a:r>
              <a:rPr lang="en-US" dirty="0" smtClean="0"/>
              <a:t> + </a:t>
            </a:r>
            <a:r>
              <a:rPr lang="en-US" i="1" dirty="0" smtClean="0"/>
              <a:t>d</a:t>
            </a:r>
            <a:r>
              <a:rPr lang="en-US" dirty="0" smtClean="0"/>
              <a:t>, and </a:t>
            </a:r>
            <a:r>
              <a:rPr lang="en-US" i="1" dirty="0" smtClean="0">
                <a:solidFill>
                  <a:srgbClr val="FF0000"/>
                </a:solidFill>
              </a:rPr>
              <a:t>a</a:t>
            </a:r>
            <a:r>
              <a:rPr lang="en-US" dirty="0" smtClean="0">
                <a:solidFill>
                  <a:srgbClr val="FF0000"/>
                </a:solidFill>
              </a:rPr>
              <a:t> x </a:t>
            </a:r>
            <a:r>
              <a:rPr lang="en-US" i="1" dirty="0" smtClean="0">
                <a:solidFill>
                  <a:srgbClr val="FF0000"/>
                </a:solidFill>
              </a:rPr>
              <a:t>j</a:t>
            </a:r>
            <a:r>
              <a:rPr lang="en-US" dirty="0" smtClean="0">
                <a:solidFill>
                  <a:srgbClr val="FF0000"/>
                </a:solidFill>
              </a:rPr>
              <a:t> + </a:t>
            </a:r>
            <a:r>
              <a:rPr lang="en-US" i="1" dirty="0" smtClean="0">
                <a:solidFill>
                  <a:srgbClr val="FF0000"/>
                </a:solidFill>
              </a:rPr>
              <a:t>b</a:t>
            </a:r>
            <a:r>
              <a:rPr lang="en-US" dirty="0" smtClean="0">
                <a:solidFill>
                  <a:srgbClr val="FF0000"/>
                </a:solidFill>
              </a:rPr>
              <a:t> = </a:t>
            </a:r>
            <a:r>
              <a:rPr lang="en-US" i="1" dirty="0" smtClean="0">
                <a:solidFill>
                  <a:srgbClr val="FF0000"/>
                </a:solidFill>
              </a:rPr>
              <a:t>c</a:t>
            </a:r>
            <a:r>
              <a:rPr lang="en-US" dirty="0" smtClean="0">
                <a:solidFill>
                  <a:srgbClr val="FF0000"/>
                </a:solidFill>
              </a:rPr>
              <a:t> x </a:t>
            </a:r>
            <a:r>
              <a:rPr lang="en-US" i="1" dirty="0" smtClean="0">
                <a:solidFill>
                  <a:srgbClr val="FF0000"/>
                </a:solidFill>
              </a:rPr>
              <a:t>k</a:t>
            </a:r>
            <a:r>
              <a:rPr lang="en-US" dirty="0" smtClean="0">
                <a:solidFill>
                  <a:srgbClr val="FF0000"/>
                </a:solidFill>
              </a:rPr>
              <a:t> + </a:t>
            </a:r>
            <a:r>
              <a:rPr lang="en-US" i="1" dirty="0" smtClean="0">
                <a:solidFill>
                  <a:srgbClr val="FF0000"/>
                </a:solidFill>
              </a:rPr>
              <a:t>d</a:t>
            </a:r>
          </a:p>
          <a:p>
            <a:pPr lvl="2"/>
            <a:endParaRPr lang="en-US" i="1" dirty="0" smtClean="0"/>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Finding dependencies</a:t>
            </a:r>
            <a:endParaRPr lang="en-AU" dirty="0"/>
          </a:p>
        </p:txBody>
      </p:sp>
      <p:sp>
        <p:nvSpPr>
          <p:cNvPr id="242691" name="Rectangle 3"/>
          <p:cNvSpPr>
            <a:spLocks noGrp="1" noChangeArrowheads="1"/>
          </p:cNvSpPr>
          <p:nvPr>
            <p:ph type="body" idx="1"/>
          </p:nvPr>
        </p:nvSpPr>
        <p:spPr/>
        <p:txBody>
          <a:bodyPr/>
          <a:lstStyle/>
          <a:p>
            <a:r>
              <a:rPr lang="en-US" dirty="0" smtClean="0"/>
              <a:t>Generally cannot determine at compile time</a:t>
            </a:r>
          </a:p>
          <a:p>
            <a:r>
              <a:rPr lang="en-US" dirty="0" smtClean="0"/>
              <a:t>Test for absence of a dependence:</a:t>
            </a:r>
          </a:p>
          <a:p>
            <a:pPr lvl="1"/>
            <a:r>
              <a:rPr lang="en-US" dirty="0" smtClean="0"/>
              <a:t>GCD test:</a:t>
            </a:r>
          </a:p>
          <a:p>
            <a:pPr lvl="2"/>
            <a:r>
              <a:rPr lang="en-US" dirty="0" smtClean="0"/>
              <a:t>If a dependency exists, GCD(</a:t>
            </a:r>
            <a:r>
              <a:rPr lang="en-US" i="1" dirty="0" err="1" smtClean="0"/>
              <a:t>c</a:t>
            </a:r>
            <a:r>
              <a:rPr lang="en-US" dirty="0" err="1" smtClean="0"/>
              <a:t>,</a:t>
            </a:r>
            <a:r>
              <a:rPr lang="en-US" i="1" dirty="0" err="1" smtClean="0"/>
              <a:t>a</a:t>
            </a:r>
            <a:r>
              <a:rPr lang="en-US" dirty="0" smtClean="0"/>
              <a:t>) must evenly divide (</a:t>
            </a:r>
            <a:r>
              <a:rPr lang="en-US" i="1" dirty="0" smtClean="0"/>
              <a:t>d</a:t>
            </a:r>
            <a:r>
              <a:rPr lang="en-US" dirty="0" smtClean="0"/>
              <a:t>-</a:t>
            </a:r>
            <a:r>
              <a:rPr lang="en-US" i="1" dirty="0" smtClean="0"/>
              <a:t>b</a:t>
            </a:r>
            <a:r>
              <a:rPr lang="en-US" dirty="0" smtClean="0"/>
              <a:t>)</a:t>
            </a:r>
          </a:p>
          <a:p>
            <a:pPr lvl="2"/>
            <a:endParaRPr lang="en-US" dirty="0" smtClean="0"/>
          </a:p>
          <a:p>
            <a:r>
              <a:rPr lang="en-US" dirty="0" smtClean="0"/>
              <a:t>Example:</a:t>
            </a:r>
          </a:p>
          <a:p>
            <a:pPr lvl="1">
              <a:buNone/>
            </a:pPr>
            <a:r>
              <a:rPr lang="nn-NO" dirty="0" smtClean="0"/>
              <a:t>for (i=0; i&lt;100; i=i+1) {</a:t>
            </a:r>
          </a:p>
          <a:p>
            <a:pPr lvl="1">
              <a:buNone/>
            </a:pPr>
            <a:r>
              <a:rPr lang="nn-NO" dirty="0" smtClean="0"/>
              <a:t>	X[2*i+3] = X[2*i] * 5.0;</a:t>
            </a:r>
          </a:p>
          <a:p>
            <a:pPr lvl="1">
              <a:buNone/>
            </a:pPr>
            <a:r>
              <a:rPr lang="nn-NO" dirty="0" smtClean="0"/>
              <a:t>}</a:t>
            </a:r>
            <a:endParaRPr lang="en-US" dirty="0"/>
          </a:p>
          <a:p>
            <a:r>
              <a:rPr lang="en-US" dirty="0" smtClean="0"/>
              <a:t>Answer: a=2, b=3, c=2, d=0 </a:t>
            </a:r>
            <a:r>
              <a:rPr lang="en-US" dirty="0" smtClean="0">
                <a:sym typeface="Wingdings" pitchFamily="2" charset="2"/>
              </a:rPr>
              <a:t>GCD(</a:t>
            </a:r>
            <a:r>
              <a:rPr lang="en-US" dirty="0" err="1" smtClean="0">
                <a:sym typeface="Wingdings" pitchFamily="2" charset="2"/>
              </a:rPr>
              <a:t>c,a</a:t>
            </a:r>
            <a:r>
              <a:rPr lang="en-US" dirty="0" smtClean="0">
                <a:sym typeface="Wingdings" pitchFamily="2" charset="2"/>
              </a:rPr>
              <a:t>)=2, d-b=-3  no dependence possible.</a:t>
            </a:r>
            <a:endParaRPr lang="nn-NO" dirty="0" smtClean="0"/>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Finding dependencies</a:t>
            </a:r>
            <a:endParaRPr lang="en-AU" dirty="0"/>
          </a:p>
        </p:txBody>
      </p:sp>
      <p:sp>
        <p:nvSpPr>
          <p:cNvPr id="242691" name="Rectangle 3"/>
          <p:cNvSpPr>
            <a:spLocks noGrp="1" noChangeArrowheads="1"/>
          </p:cNvSpPr>
          <p:nvPr>
            <p:ph type="body" idx="1"/>
          </p:nvPr>
        </p:nvSpPr>
        <p:spPr>
          <a:xfrm>
            <a:off x="678158" y="836712"/>
            <a:ext cx="8270875" cy="5111750"/>
          </a:xfrm>
        </p:spPr>
        <p:txBody>
          <a:bodyPr/>
          <a:lstStyle/>
          <a:p>
            <a:r>
              <a:rPr lang="en-US" dirty="0" smtClean="0"/>
              <a:t>Example 2:</a:t>
            </a:r>
          </a:p>
          <a:p>
            <a:pPr lvl="1">
              <a:buNone/>
            </a:pPr>
            <a:r>
              <a:rPr lang="en-US" dirty="0" smtClean="0"/>
              <a:t>for (</a:t>
            </a:r>
            <a:r>
              <a:rPr lang="en-US" dirty="0" err="1" smtClean="0"/>
              <a:t>i</a:t>
            </a:r>
            <a:r>
              <a:rPr lang="en-US" dirty="0" smtClean="0"/>
              <a:t>=0; </a:t>
            </a:r>
            <a:r>
              <a:rPr lang="en-US" dirty="0" err="1" smtClean="0"/>
              <a:t>i</a:t>
            </a:r>
            <a:r>
              <a:rPr lang="en-US" dirty="0" smtClean="0"/>
              <a:t>&lt;100; </a:t>
            </a:r>
            <a:r>
              <a:rPr lang="en-US" dirty="0" err="1" smtClean="0"/>
              <a:t>i</a:t>
            </a:r>
            <a:r>
              <a:rPr lang="en-US" dirty="0" smtClean="0"/>
              <a:t>=i+1) {</a:t>
            </a:r>
          </a:p>
          <a:p>
            <a:pPr lvl="1">
              <a:buNone/>
            </a:pPr>
            <a:r>
              <a:rPr lang="en-US" dirty="0" smtClean="0"/>
              <a:t>	Y[</a:t>
            </a:r>
            <a:r>
              <a:rPr lang="en-US" dirty="0" err="1" smtClean="0"/>
              <a:t>i</a:t>
            </a:r>
            <a:r>
              <a:rPr lang="en-US" dirty="0" smtClean="0"/>
              <a:t>] = X[</a:t>
            </a:r>
            <a:r>
              <a:rPr lang="en-US" dirty="0" err="1" smtClean="0"/>
              <a:t>i</a:t>
            </a:r>
            <a:r>
              <a:rPr lang="en-US" dirty="0" smtClean="0"/>
              <a:t>] / c; /* S1 */</a:t>
            </a:r>
          </a:p>
          <a:p>
            <a:pPr lvl="1">
              <a:buNone/>
            </a:pPr>
            <a:r>
              <a:rPr lang="en-US" dirty="0" smtClean="0"/>
              <a:t>	X[</a:t>
            </a:r>
            <a:r>
              <a:rPr lang="en-US" dirty="0" err="1" smtClean="0"/>
              <a:t>i</a:t>
            </a:r>
            <a:r>
              <a:rPr lang="en-US" dirty="0" smtClean="0"/>
              <a:t>] = X[</a:t>
            </a:r>
            <a:r>
              <a:rPr lang="en-US" dirty="0" err="1" smtClean="0"/>
              <a:t>i</a:t>
            </a:r>
            <a:r>
              <a:rPr lang="en-US" dirty="0" smtClean="0"/>
              <a:t>] + c; /* S2 */</a:t>
            </a:r>
          </a:p>
          <a:p>
            <a:pPr lvl="1">
              <a:buNone/>
            </a:pPr>
            <a:r>
              <a:rPr lang="en-US" dirty="0" smtClean="0"/>
              <a:t>	Z[</a:t>
            </a:r>
            <a:r>
              <a:rPr lang="en-US" dirty="0" err="1" smtClean="0"/>
              <a:t>i</a:t>
            </a:r>
            <a:r>
              <a:rPr lang="en-US" dirty="0" smtClean="0"/>
              <a:t>] = Y[</a:t>
            </a:r>
            <a:r>
              <a:rPr lang="en-US" dirty="0" err="1" smtClean="0"/>
              <a:t>i</a:t>
            </a:r>
            <a:r>
              <a:rPr lang="en-US" dirty="0" smtClean="0"/>
              <a:t>] + c; /* S3 */</a:t>
            </a:r>
          </a:p>
          <a:p>
            <a:pPr lvl="1">
              <a:buNone/>
            </a:pPr>
            <a:r>
              <a:rPr lang="en-US" dirty="0" smtClean="0"/>
              <a:t>	Y[</a:t>
            </a:r>
            <a:r>
              <a:rPr lang="en-US" dirty="0" err="1" smtClean="0"/>
              <a:t>i</a:t>
            </a:r>
            <a:r>
              <a:rPr lang="en-US" dirty="0" smtClean="0"/>
              <a:t>] = c - Y[</a:t>
            </a:r>
            <a:r>
              <a:rPr lang="en-US" dirty="0" err="1" smtClean="0"/>
              <a:t>i</a:t>
            </a:r>
            <a:r>
              <a:rPr lang="en-US" dirty="0" smtClean="0"/>
              <a:t>]; /* S4 */</a:t>
            </a:r>
          </a:p>
          <a:p>
            <a:pPr lvl="1">
              <a:buNone/>
            </a:pPr>
            <a:r>
              <a:rPr lang="en-US" dirty="0" smtClean="0"/>
              <a:t>}</a:t>
            </a:r>
          </a:p>
          <a:p>
            <a:r>
              <a:rPr lang="en-US" dirty="0" smtClean="0"/>
              <a:t>Watch for </a:t>
            </a:r>
            <a:r>
              <a:rPr lang="en-US" dirty="0" err="1" smtClean="0"/>
              <a:t>antidependencies</a:t>
            </a:r>
            <a:r>
              <a:rPr lang="en-US" dirty="0" smtClean="0"/>
              <a:t> and output dependencies:</a:t>
            </a:r>
          </a:p>
          <a:p>
            <a:pPr lvl="1"/>
            <a:r>
              <a:rPr lang="en-US" sz="2000" dirty="0" smtClean="0"/>
              <a:t>RAW: S1</a:t>
            </a:r>
            <a:r>
              <a:rPr lang="en-US" sz="2000" dirty="0" smtClean="0">
                <a:sym typeface="Wingdings" pitchFamily="2" charset="2"/>
              </a:rPr>
              <a:t>S3, S1S4 on Y[i], not loop-carried</a:t>
            </a:r>
          </a:p>
          <a:p>
            <a:pPr lvl="1"/>
            <a:r>
              <a:rPr lang="en-US" sz="2000" dirty="0" smtClean="0">
                <a:sym typeface="Wingdings" pitchFamily="2" charset="2"/>
              </a:rPr>
              <a:t>WAR: S1S2 on X[i]; S3S4 on Y[i]</a:t>
            </a:r>
          </a:p>
          <a:p>
            <a:pPr lvl="1"/>
            <a:r>
              <a:rPr lang="en-US" sz="2000" dirty="0" smtClean="0"/>
              <a:t>WAW: S1</a:t>
            </a:r>
            <a:r>
              <a:rPr lang="en-US" sz="2000" dirty="0" smtClean="0">
                <a:sym typeface="Wingdings" pitchFamily="2" charset="2"/>
              </a:rPr>
              <a:t>S4 on Y[i]</a:t>
            </a:r>
            <a:endParaRPr lang="en-US" sz="2000" dirty="0" smtClean="0"/>
          </a:p>
          <a:p>
            <a:endParaRPr lang="en-US" dirty="0" smtClean="0"/>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4048" y="1124744"/>
            <a:ext cx="3273425" cy="284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6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6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6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69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69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611188" y="109677"/>
            <a:ext cx="8281987" cy="707886"/>
          </a:xfrm>
        </p:spPr>
        <p:txBody>
          <a:bodyPr/>
          <a:lstStyle/>
          <a:p>
            <a:r>
              <a:rPr lang="en-US" dirty="0" smtClean="0"/>
              <a:t>Reductions</a:t>
            </a:r>
            <a:endParaRPr lang="en-AU" dirty="0"/>
          </a:p>
        </p:txBody>
      </p:sp>
      <p:sp>
        <p:nvSpPr>
          <p:cNvPr id="242691" name="Rectangle 3"/>
          <p:cNvSpPr>
            <a:spLocks noGrp="1" noChangeArrowheads="1"/>
          </p:cNvSpPr>
          <p:nvPr>
            <p:ph type="body" idx="1"/>
          </p:nvPr>
        </p:nvSpPr>
        <p:spPr>
          <a:xfrm>
            <a:off x="688458" y="908720"/>
            <a:ext cx="8270875" cy="5111750"/>
          </a:xfrm>
        </p:spPr>
        <p:txBody>
          <a:bodyPr/>
          <a:lstStyle/>
          <a:p>
            <a:r>
              <a:rPr lang="nn-NO" sz="2000" dirty="0" smtClean="0"/>
              <a:t>Reduction Operation:</a:t>
            </a:r>
          </a:p>
          <a:p>
            <a:pPr>
              <a:buNone/>
            </a:pPr>
            <a:r>
              <a:rPr lang="nn-NO" sz="2000" dirty="0" smtClean="0"/>
              <a:t>	for (i=9999; i&gt;=0; i=i-1)</a:t>
            </a:r>
          </a:p>
          <a:p>
            <a:pPr>
              <a:buNone/>
            </a:pPr>
            <a:r>
              <a:rPr lang="en-US" sz="2000" dirty="0" smtClean="0"/>
              <a:t>		sum = sum + x[</a:t>
            </a:r>
            <a:r>
              <a:rPr lang="en-US" sz="2000" dirty="0" err="1" smtClean="0"/>
              <a:t>i</a:t>
            </a:r>
            <a:r>
              <a:rPr lang="en-US" sz="2000" dirty="0" smtClean="0"/>
              <a:t>] * y[</a:t>
            </a:r>
            <a:r>
              <a:rPr lang="en-US" sz="2000" dirty="0" err="1" smtClean="0"/>
              <a:t>i</a:t>
            </a:r>
            <a:r>
              <a:rPr lang="en-US" sz="2000" dirty="0" smtClean="0"/>
              <a:t>];</a:t>
            </a:r>
          </a:p>
          <a:p>
            <a:endParaRPr lang="en-US" sz="2000" dirty="0" smtClean="0"/>
          </a:p>
          <a:p>
            <a:r>
              <a:rPr lang="en-US" sz="2000" dirty="0" smtClean="0"/>
              <a:t>Transform to…</a:t>
            </a:r>
          </a:p>
          <a:p>
            <a:pPr>
              <a:buNone/>
            </a:pPr>
            <a:r>
              <a:rPr lang="nn-NO" sz="2000" dirty="0" smtClean="0"/>
              <a:t>	for (i=9999; i&gt;=0; i=i-1)</a:t>
            </a:r>
          </a:p>
          <a:p>
            <a:pPr>
              <a:buNone/>
            </a:pPr>
            <a:r>
              <a:rPr lang="en-US" sz="2000" dirty="0" smtClean="0"/>
              <a:t>		sum [</a:t>
            </a:r>
            <a:r>
              <a:rPr lang="en-US" sz="2000" dirty="0" err="1" smtClean="0"/>
              <a:t>i</a:t>
            </a:r>
            <a:r>
              <a:rPr lang="en-US" sz="2000" dirty="0" smtClean="0"/>
              <a:t>] = x[</a:t>
            </a:r>
            <a:r>
              <a:rPr lang="en-US" sz="2000" dirty="0" err="1" smtClean="0"/>
              <a:t>i</a:t>
            </a:r>
            <a:r>
              <a:rPr lang="en-US" sz="2000" dirty="0" smtClean="0"/>
              <a:t>] * y[</a:t>
            </a:r>
            <a:r>
              <a:rPr lang="en-US" sz="2000" dirty="0" err="1" smtClean="0"/>
              <a:t>i</a:t>
            </a:r>
            <a:r>
              <a:rPr lang="en-US" sz="2000" dirty="0" smtClean="0"/>
              <a:t>];</a:t>
            </a:r>
          </a:p>
          <a:p>
            <a:pPr>
              <a:buNone/>
            </a:pPr>
            <a:r>
              <a:rPr lang="nn-NO" sz="2000" dirty="0" smtClean="0"/>
              <a:t>	for (i=9999; i&gt;=0; i=i-1)</a:t>
            </a:r>
          </a:p>
          <a:p>
            <a:pPr>
              <a:buNone/>
            </a:pPr>
            <a:r>
              <a:rPr lang="en-US" sz="2000" dirty="0" smtClean="0"/>
              <a:t>		</a:t>
            </a:r>
            <a:r>
              <a:rPr lang="en-US" sz="2000" dirty="0" err="1" smtClean="0"/>
              <a:t>finalsum</a:t>
            </a:r>
            <a:r>
              <a:rPr lang="en-US" sz="2000" dirty="0" smtClean="0"/>
              <a:t> = </a:t>
            </a:r>
            <a:r>
              <a:rPr lang="en-US" sz="2000" dirty="0" err="1" smtClean="0"/>
              <a:t>finalsum</a:t>
            </a:r>
            <a:r>
              <a:rPr lang="en-US" sz="2000" dirty="0" smtClean="0"/>
              <a:t> + sum[</a:t>
            </a:r>
            <a:r>
              <a:rPr lang="en-US" sz="2000" dirty="0" err="1" smtClean="0"/>
              <a:t>i</a:t>
            </a:r>
            <a:r>
              <a:rPr lang="en-US" sz="2000" dirty="0" smtClean="0"/>
              <a:t>];</a:t>
            </a:r>
          </a:p>
          <a:p>
            <a:endParaRPr lang="en-US" sz="2000" dirty="0" smtClean="0"/>
          </a:p>
          <a:p>
            <a:r>
              <a:rPr lang="en-US" sz="2000" dirty="0" smtClean="0"/>
              <a:t>Do on p processors:</a:t>
            </a:r>
          </a:p>
          <a:p>
            <a:pPr>
              <a:buNone/>
            </a:pPr>
            <a:r>
              <a:rPr lang="nn-NO" sz="2000" dirty="0" smtClean="0"/>
              <a:t>	for (i=999; i&gt;=0; i=i-1)</a:t>
            </a:r>
          </a:p>
          <a:p>
            <a:pPr>
              <a:buNone/>
            </a:pPr>
            <a:r>
              <a:rPr lang="en-US" sz="2000" dirty="0" smtClean="0"/>
              <a:t>		</a:t>
            </a:r>
            <a:r>
              <a:rPr lang="en-US" sz="2000" dirty="0" err="1" smtClean="0"/>
              <a:t>finalsum</a:t>
            </a:r>
            <a:r>
              <a:rPr lang="en-US" sz="2000" dirty="0" smtClean="0"/>
              <a:t>[p] = </a:t>
            </a:r>
            <a:r>
              <a:rPr lang="en-US" sz="2000" dirty="0" err="1" smtClean="0"/>
              <a:t>finalsum</a:t>
            </a:r>
            <a:r>
              <a:rPr lang="en-US" sz="2000" dirty="0" smtClean="0"/>
              <a:t>[p] + sum[i+1000*p];</a:t>
            </a:r>
          </a:p>
          <a:p>
            <a:r>
              <a:rPr lang="en-US" sz="2000" dirty="0" smtClean="0"/>
              <a:t>Note:  assumes associativity!</a:t>
            </a:r>
          </a:p>
        </p:txBody>
      </p:sp>
      <p:sp>
        <p:nvSpPr>
          <p:cNvPr id="242693" name="Text Box 5"/>
          <p:cNvSpPr txBox="1">
            <a:spLocks noChangeArrowheads="1"/>
          </p:cNvSpPr>
          <p:nvPr/>
        </p:nvSpPr>
        <p:spPr bwMode="auto">
          <a:xfrm rot="5400000">
            <a:off x="6379140" y="2395529"/>
            <a:ext cx="5160387"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Detecting and Enhancing Loop-Level Parallelism</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Vector Architectures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Basic idea:</a:t>
            </a:r>
          </a:p>
          <a:p>
            <a:pPr lvl="1">
              <a:lnSpc>
                <a:spcPct val="90000"/>
              </a:lnSpc>
            </a:pPr>
            <a:r>
              <a:rPr lang="en-US" dirty="0" smtClean="0"/>
              <a:t>Read sets of data elements into “vector registers”</a:t>
            </a:r>
          </a:p>
          <a:p>
            <a:pPr lvl="1">
              <a:lnSpc>
                <a:spcPct val="90000"/>
              </a:lnSpc>
            </a:pPr>
            <a:r>
              <a:rPr lang="en-US" dirty="0" smtClean="0"/>
              <a:t>Operate on those registers</a:t>
            </a:r>
          </a:p>
          <a:p>
            <a:pPr lvl="1">
              <a:lnSpc>
                <a:spcPct val="90000"/>
              </a:lnSpc>
            </a:pPr>
            <a:r>
              <a:rPr lang="en-US" dirty="0" smtClean="0"/>
              <a:t>Disperse the results back into memory</a:t>
            </a:r>
          </a:p>
          <a:p>
            <a:pPr lvl="1">
              <a:lnSpc>
                <a:spcPct val="90000"/>
              </a:lnSpc>
            </a:pPr>
            <a:endParaRPr lang="en-US" dirty="0" smtClean="0"/>
          </a:p>
          <a:p>
            <a:pPr>
              <a:lnSpc>
                <a:spcPct val="90000"/>
              </a:lnSpc>
            </a:pPr>
            <a:r>
              <a:rPr lang="en-US" dirty="0" smtClean="0"/>
              <a:t>Registers are controlled by compiler</a:t>
            </a:r>
          </a:p>
          <a:p>
            <a:pPr lvl="1">
              <a:lnSpc>
                <a:spcPct val="90000"/>
              </a:lnSpc>
            </a:pPr>
            <a:r>
              <a:rPr lang="en-US" dirty="0" smtClean="0"/>
              <a:t>Used to hide memory latency</a:t>
            </a:r>
          </a:p>
          <a:p>
            <a:pPr lvl="1">
              <a:lnSpc>
                <a:spcPct val="90000"/>
              </a:lnSpc>
            </a:pPr>
            <a:r>
              <a:rPr lang="en-US" dirty="0" smtClean="0"/>
              <a:t>Leverage memory bandwidth</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VMIPS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Example architecture:  VMIPS</a:t>
            </a:r>
          </a:p>
          <a:p>
            <a:pPr lvl="1">
              <a:lnSpc>
                <a:spcPct val="90000"/>
              </a:lnSpc>
            </a:pPr>
            <a:r>
              <a:rPr lang="en-US" dirty="0" smtClean="0"/>
              <a:t>Loosely based on Cray-1</a:t>
            </a:r>
          </a:p>
          <a:p>
            <a:pPr lvl="1">
              <a:lnSpc>
                <a:spcPct val="90000"/>
              </a:lnSpc>
            </a:pPr>
            <a:r>
              <a:rPr lang="en-US" dirty="0" smtClean="0"/>
              <a:t>Vector registers</a:t>
            </a:r>
          </a:p>
          <a:p>
            <a:pPr lvl="2">
              <a:lnSpc>
                <a:spcPct val="90000"/>
              </a:lnSpc>
            </a:pPr>
            <a:r>
              <a:rPr lang="en-US" dirty="0" smtClean="0"/>
              <a:t>Each register holds a 64-element, 64 bits/element vector</a:t>
            </a:r>
          </a:p>
          <a:p>
            <a:pPr lvl="2">
              <a:lnSpc>
                <a:spcPct val="90000"/>
              </a:lnSpc>
            </a:pPr>
            <a:r>
              <a:rPr lang="en-US" dirty="0" smtClean="0"/>
              <a:t>Register file has 16 read ports and 8 write ports</a:t>
            </a:r>
          </a:p>
          <a:p>
            <a:pPr lvl="1">
              <a:lnSpc>
                <a:spcPct val="90000"/>
              </a:lnSpc>
            </a:pPr>
            <a:r>
              <a:rPr lang="en-US" dirty="0" smtClean="0"/>
              <a:t>Vector functional units</a:t>
            </a:r>
          </a:p>
          <a:p>
            <a:pPr lvl="2">
              <a:lnSpc>
                <a:spcPct val="90000"/>
              </a:lnSpc>
            </a:pPr>
            <a:r>
              <a:rPr lang="en-US" dirty="0" smtClean="0"/>
              <a:t>Fully pipelined</a:t>
            </a:r>
          </a:p>
          <a:p>
            <a:pPr lvl="2">
              <a:lnSpc>
                <a:spcPct val="90000"/>
              </a:lnSpc>
            </a:pPr>
            <a:r>
              <a:rPr lang="en-US" dirty="0" smtClean="0"/>
              <a:t>Data and control hazards are detected</a:t>
            </a:r>
          </a:p>
          <a:p>
            <a:pPr lvl="1">
              <a:lnSpc>
                <a:spcPct val="90000"/>
              </a:lnSpc>
            </a:pPr>
            <a:r>
              <a:rPr lang="en-US" dirty="0" smtClean="0"/>
              <a:t>Vector load-store unit</a:t>
            </a:r>
          </a:p>
          <a:p>
            <a:pPr lvl="2">
              <a:lnSpc>
                <a:spcPct val="90000"/>
              </a:lnSpc>
            </a:pPr>
            <a:r>
              <a:rPr lang="en-US" dirty="0" smtClean="0"/>
              <a:t>Fully pipelined</a:t>
            </a:r>
          </a:p>
          <a:p>
            <a:pPr lvl="2">
              <a:lnSpc>
                <a:spcPct val="90000"/>
              </a:lnSpc>
            </a:pPr>
            <a:r>
              <a:rPr lang="en-US" dirty="0" smtClean="0"/>
              <a:t>One word per clock cycle after initial latency</a:t>
            </a:r>
          </a:p>
          <a:p>
            <a:pPr lvl="1">
              <a:lnSpc>
                <a:spcPct val="90000"/>
              </a:lnSpc>
            </a:pPr>
            <a:r>
              <a:rPr lang="en-US" dirty="0" smtClean="0"/>
              <a:t>Scalar registers</a:t>
            </a:r>
          </a:p>
          <a:p>
            <a:pPr lvl="2">
              <a:lnSpc>
                <a:spcPct val="90000"/>
              </a:lnSpc>
            </a:pPr>
            <a:r>
              <a:rPr lang="en-US" dirty="0" smtClean="0"/>
              <a:t>32 general-purpose registers</a:t>
            </a:r>
          </a:p>
          <a:p>
            <a:pPr lvl="2">
              <a:lnSpc>
                <a:spcPct val="90000"/>
              </a:lnSpc>
            </a:pPr>
            <a:r>
              <a:rPr lang="en-US" dirty="0" smtClean="0"/>
              <a:t>32 floating-point registers</a:t>
            </a:r>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MS PGothic" pitchFamily="34" charset="-128"/>
              </a:defRPr>
            </a:lvl1pPr>
            <a:lvl2pPr marL="742950" indent="-285750" eaLnBrk="0" hangingPunct="0">
              <a:defRPr sz="2400" b="1">
                <a:solidFill>
                  <a:schemeClr val="tx1"/>
                </a:solidFill>
                <a:latin typeface="Times New Roman" pitchFamily="18" charset="0"/>
                <a:ea typeface="MS PGothic" pitchFamily="34" charset="-128"/>
              </a:defRPr>
            </a:lvl2pPr>
            <a:lvl3pPr marL="1143000" indent="-228600" eaLnBrk="0" hangingPunct="0">
              <a:defRPr sz="2400" b="1">
                <a:solidFill>
                  <a:schemeClr val="tx1"/>
                </a:solidFill>
                <a:latin typeface="Times New Roman" pitchFamily="18" charset="0"/>
                <a:ea typeface="MS PGothic" pitchFamily="34" charset="-128"/>
              </a:defRPr>
            </a:lvl3pPr>
            <a:lvl4pPr marL="1600200" indent="-228600" eaLnBrk="0" hangingPunct="0">
              <a:defRPr sz="2400" b="1">
                <a:solidFill>
                  <a:schemeClr val="tx1"/>
                </a:solidFill>
                <a:latin typeface="Times New Roman" pitchFamily="18" charset="0"/>
                <a:ea typeface="MS PGothic" pitchFamily="34" charset="-128"/>
              </a:defRPr>
            </a:lvl4pPr>
            <a:lvl5pPr marL="2057400" indent="-228600" eaLnBrk="0" hangingPunct="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1" hangingPunct="1"/>
            <a:r>
              <a:rPr lang="en-US" sz="1200" b="0">
                <a:solidFill>
                  <a:srgbClr val="000000"/>
                </a:solidFill>
              </a:rPr>
              <a:t>Copyright © 2011, Elsevier Inc. All rights Reserved.</a:t>
            </a:r>
          </a:p>
        </p:txBody>
      </p:sp>
      <p:pic>
        <p:nvPicPr>
          <p:cNvPr id="18434" name="Picture 12" descr="f04-02-978012383872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36825" y="314325"/>
            <a:ext cx="4286250" cy="442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9" name="Rectangle 13"/>
          <p:cNvSpPr>
            <a:spLocks noChangeArrowheads="1"/>
          </p:cNvSpPr>
          <p:nvPr/>
        </p:nvSpPr>
        <p:spPr bwMode="auto">
          <a:xfrm>
            <a:off x="411163" y="5008563"/>
            <a:ext cx="8316912"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0"/>
              </a:spcBef>
              <a:buClrTx/>
              <a:buSzTx/>
              <a:buFontTx/>
              <a:buNone/>
            </a:pPr>
            <a:r>
              <a:rPr lang="en-GB" sz="1200" b="1" smtClean="0">
                <a:solidFill>
                  <a:srgbClr val="000000"/>
                </a:solidFill>
                <a:latin typeface="Times New Roman" pitchFamily="18" charset="0"/>
                <a:ea typeface="MS PGothic" pitchFamily="34" charset="-128"/>
              </a:rPr>
              <a:t>Figure 4.2 The basic structure of a vector architecture, VMIPS. </a:t>
            </a:r>
            <a:r>
              <a:rPr lang="en-GB" sz="1200" smtClean="0">
                <a:solidFill>
                  <a:srgbClr val="000000"/>
                </a:solidFill>
                <a:latin typeface="Times New Roman" pitchFamily="18" charset="0"/>
                <a:ea typeface="MS PGothic" pitchFamily="34" charset="-128"/>
              </a:rPr>
              <a:t>This processor has a scalar architecture just like MIPS. There are also eight 64-element vector registers, and all the functional units are vector functional units. This chapter defines special vector instructions for both arithmetic and memory accesses. The figure shows vector units for logical and integer operations so that VMIPS looks like a standard vector processor that usually includes these units; however, we will not be discussing these units. The vector and scalar registers have a significant number of read and write ports to allow multiple simultaneous vector operations. A set of crossbar switches (thick gray lines) connects these ports to the inputs and outputs of the vector functional units.</a:t>
            </a:r>
            <a:r>
              <a:rPr lang="en-GB" sz="1200" b="1" smtClean="0">
                <a:solidFill>
                  <a:srgbClr val="000000"/>
                </a:solidFill>
                <a:latin typeface="Times New Roman" pitchFamily="18" charset="0"/>
                <a:ea typeface="MS PGothic" pitchFamily="34" charset="-128"/>
              </a:rPr>
              <a:t> </a:t>
            </a:r>
          </a:p>
        </p:txBody>
      </p:sp>
    </p:spTree>
    <p:extLst>
      <p:ext uri="{BB962C8B-B14F-4D97-AF65-F5344CB8AC3E}">
        <p14:creationId xmlns:p14="http://schemas.microsoft.com/office/powerpoint/2010/main" xmlns="" val="3831980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p:txBody>
          <a:bodyPr/>
          <a:lstStyle/>
          <a:p>
            <a:r>
              <a:rPr lang="en-US" dirty="0" smtClean="0"/>
              <a:t>VMIPS Instructions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400" dirty="0" smtClean="0"/>
              <a:t>ADDVV.D:  add two vectors</a:t>
            </a:r>
          </a:p>
          <a:p>
            <a:pPr>
              <a:lnSpc>
                <a:spcPct val="90000"/>
              </a:lnSpc>
            </a:pPr>
            <a:r>
              <a:rPr lang="en-US" sz="2400" dirty="0" smtClean="0"/>
              <a:t>ADDVS.D:  add vector to a scalar</a:t>
            </a:r>
          </a:p>
          <a:p>
            <a:pPr>
              <a:lnSpc>
                <a:spcPct val="90000"/>
              </a:lnSpc>
            </a:pPr>
            <a:r>
              <a:rPr lang="en-US" sz="2400" dirty="0" smtClean="0"/>
              <a:t>LV/SV:  vector load and vector store from address</a:t>
            </a:r>
          </a:p>
          <a:p>
            <a:pPr>
              <a:lnSpc>
                <a:spcPct val="90000"/>
              </a:lnSpc>
            </a:pPr>
            <a:endParaRPr lang="en-US" sz="2400" dirty="0" smtClean="0"/>
          </a:p>
          <a:p>
            <a:pPr>
              <a:lnSpc>
                <a:spcPct val="90000"/>
              </a:lnSpc>
            </a:pPr>
            <a:r>
              <a:rPr lang="en-US" sz="2400" dirty="0" smtClean="0"/>
              <a:t>Example:  DAXPY (double precision a*X+Y)</a:t>
            </a:r>
          </a:p>
          <a:p>
            <a:pPr lvl="1">
              <a:lnSpc>
                <a:spcPct val="90000"/>
              </a:lnSpc>
              <a:buNone/>
            </a:pPr>
            <a:r>
              <a:rPr lang="en-US" dirty="0" smtClean="0"/>
              <a:t>L.D		F0,a		; load scalar a</a:t>
            </a:r>
          </a:p>
          <a:p>
            <a:pPr lvl="1">
              <a:lnSpc>
                <a:spcPct val="90000"/>
              </a:lnSpc>
              <a:buNone/>
            </a:pPr>
            <a:r>
              <a:rPr lang="en-US" dirty="0" smtClean="0"/>
              <a:t>LV			V1,Rx		; load vector X</a:t>
            </a:r>
          </a:p>
          <a:p>
            <a:pPr lvl="1">
              <a:lnSpc>
                <a:spcPct val="90000"/>
              </a:lnSpc>
              <a:buNone/>
            </a:pPr>
            <a:r>
              <a:rPr lang="en-US" dirty="0" smtClean="0"/>
              <a:t>MULVS.D		V2,V1,F0	; vector-scalar multiply</a:t>
            </a:r>
          </a:p>
          <a:p>
            <a:pPr lvl="1">
              <a:lnSpc>
                <a:spcPct val="90000"/>
              </a:lnSpc>
              <a:buNone/>
            </a:pPr>
            <a:r>
              <a:rPr lang="en-US" dirty="0" smtClean="0"/>
              <a:t>LV			V3,Ry		; load vector Y</a:t>
            </a:r>
          </a:p>
          <a:p>
            <a:pPr lvl="1">
              <a:lnSpc>
                <a:spcPct val="90000"/>
              </a:lnSpc>
              <a:buNone/>
            </a:pPr>
            <a:r>
              <a:rPr lang="en-US" dirty="0" smtClean="0"/>
              <a:t>ADDVV		V4,V2,V3	; add</a:t>
            </a:r>
          </a:p>
          <a:p>
            <a:pPr lvl="1">
              <a:lnSpc>
                <a:spcPct val="90000"/>
              </a:lnSpc>
              <a:buNone/>
            </a:pPr>
            <a:r>
              <a:rPr lang="en-US" dirty="0" smtClean="0"/>
              <a:t>SV			Ry,V4		; store the result</a:t>
            </a:r>
          </a:p>
          <a:p>
            <a:pPr>
              <a:lnSpc>
                <a:spcPct val="90000"/>
              </a:lnSpc>
            </a:pPr>
            <a:r>
              <a:rPr lang="en-US" sz="2400" dirty="0" smtClean="0"/>
              <a:t>Requires </a:t>
            </a:r>
            <a:r>
              <a:rPr lang="en-US" sz="2400" smtClean="0"/>
              <a:t>6 instructions</a:t>
            </a:r>
            <a:endParaRPr lang="en-US" dirty="0" smtClean="0"/>
          </a:p>
        </p:txBody>
      </p:sp>
      <p:sp>
        <p:nvSpPr>
          <p:cNvPr id="242693" name="Text Box 5"/>
          <p:cNvSpPr txBox="1">
            <a:spLocks noChangeArrowheads="1"/>
          </p:cNvSpPr>
          <p:nvPr/>
        </p:nvSpPr>
        <p:spPr bwMode="auto">
          <a:xfrm rot="5400000">
            <a:off x="7842326" y="934844"/>
            <a:ext cx="223663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n-US" sz="1800" dirty="0" smtClean="0">
                <a:solidFill>
                  <a:srgbClr val="0066FF"/>
                </a:solidFill>
                <a:latin typeface="Arial" charset="0"/>
              </a:rPr>
              <a:t>Vector Architectures</a:t>
            </a:r>
            <a:endParaRPr lang="en-US" sz="1800" dirty="0">
              <a:solidFill>
                <a:srgbClr val="0066FF"/>
              </a:solidFill>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cod4e</Template>
  <TotalTime>31170</TotalTime>
  <Words>4270</Words>
  <Application>Microsoft Macintosh PowerPoint</Application>
  <PresentationFormat>On-screen Show (4:3)</PresentationFormat>
  <Paragraphs>837</Paragraphs>
  <Slides>57</Slides>
  <Notes>52</Notes>
  <HiddenSlides>0</HiddenSlides>
  <MMClips>0</MMClips>
  <ScaleCrop>false</ScaleCrop>
  <HeadingPairs>
    <vt:vector size="4" baseType="variant">
      <vt:variant>
        <vt:lpstr>Theme</vt:lpstr>
      </vt:variant>
      <vt:variant>
        <vt:i4>9</vt:i4>
      </vt:variant>
      <vt:variant>
        <vt:lpstr>Slide Titles</vt:lpstr>
      </vt:variant>
      <vt:variant>
        <vt:i4>57</vt:i4>
      </vt:variant>
    </vt:vector>
  </HeadingPairs>
  <TitlesOfParts>
    <vt:vector size="66" baseType="lpstr">
      <vt:lpstr>1_cod4e</vt:lpstr>
      <vt:lpstr>2_cod4e</vt:lpstr>
      <vt:lpstr>Default Design</vt:lpstr>
      <vt:lpstr>1_Default Design</vt:lpstr>
      <vt:lpstr>3_Default Design</vt:lpstr>
      <vt:lpstr>4_Default Design</vt:lpstr>
      <vt:lpstr>5_Default Design</vt:lpstr>
      <vt:lpstr>2_Default Design</vt:lpstr>
      <vt:lpstr>6_Default Design</vt:lpstr>
      <vt:lpstr>Slide 1</vt:lpstr>
      <vt:lpstr>Flynn’s Taxonomy</vt:lpstr>
      <vt:lpstr>Introduction</vt:lpstr>
      <vt:lpstr>SIMD Parallelism</vt:lpstr>
      <vt:lpstr>Slide 5</vt:lpstr>
      <vt:lpstr>Vector Architectures</vt:lpstr>
      <vt:lpstr>VMIPS</vt:lpstr>
      <vt:lpstr>Slide 8</vt:lpstr>
      <vt:lpstr>VMIPS Instructions</vt:lpstr>
      <vt:lpstr>DAXPY in MIPS Instructions</vt:lpstr>
      <vt:lpstr>Vector Execution Time</vt:lpstr>
      <vt:lpstr>Chimes</vt:lpstr>
      <vt:lpstr>Example</vt:lpstr>
      <vt:lpstr>Challenges</vt:lpstr>
      <vt:lpstr>Multiple Lanes</vt:lpstr>
      <vt:lpstr>Vector Length Registers</vt:lpstr>
      <vt:lpstr>Vector Mask Registers</vt:lpstr>
      <vt:lpstr>Memory Banks</vt:lpstr>
      <vt:lpstr>Stride</vt:lpstr>
      <vt:lpstr>Stride</vt:lpstr>
      <vt:lpstr>Scatter-Gather</vt:lpstr>
      <vt:lpstr>Programming Vec. Architectures</vt:lpstr>
      <vt:lpstr>Summary of Vector Architecture</vt:lpstr>
      <vt:lpstr>In-class exercise</vt:lpstr>
      <vt:lpstr>In-class exercise</vt:lpstr>
      <vt:lpstr>In-class exercise</vt:lpstr>
      <vt:lpstr>SIMD Extensions</vt:lpstr>
      <vt:lpstr>SIMD Implementations</vt:lpstr>
      <vt:lpstr>Example SIMD Code</vt:lpstr>
      <vt:lpstr>Roofline Performance Model</vt:lpstr>
      <vt:lpstr>Examples</vt:lpstr>
      <vt:lpstr>Graphical Processing Units</vt:lpstr>
      <vt:lpstr>Threads and Blocks</vt:lpstr>
      <vt:lpstr>NVIDIA GPU Architecture</vt:lpstr>
      <vt:lpstr>Example</vt:lpstr>
      <vt:lpstr>Grid, Threads, and Blocks</vt:lpstr>
      <vt:lpstr>Slide 37</vt:lpstr>
      <vt:lpstr>Terminology</vt:lpstr>
      <vt:lpstr>Slide 39</vt:lpstr>
      <vt:lpstr>Example</vt:lpstr>
      <vt:lpstr>Slide 41</vt:lpstr>
      <vt:lpstr>NVIDIA Instruction Set Arch.</vt:lpstr>
      <vt:lpstr>Conditional Branching</vt:lpstr>
      <vt:lpstr>Example</vt:lpstr>
      <vt:lpstr>NVIDIA GPU Memory Structures</vt:lpstr>
      <vt:lpstr>Slide 46</vt:lpstr>
      <vt:lpstr>Fermi Architecture Innovations</vt:lpstr>
      <vt:lpstr>Slide 48</vt:lpstr>
      <vt:lpstr>Fermi Multithreaded SIMD Proc.</vt:lpstr>
      <vt:lpstr>Loop-Level Parallelism</vt:lpstr>
      <vt:lpstr>Loop-Level Parallelism</vt:lpstr>
      <vt:lpstr>Loop-Level Parallelism</vt:lpstr>
      <vt:lpstr>Loop-Level Parallelism</vt:lpstr>
      <vt:lpstr>Finding dependencies</vt:lpstr>
      <vt:lpstr>Finding dependencies</vt:lpstr>
      <vt:lpstr>Finding dependencies</vt:lpstr>
      <vt:lpstr>Reductions</vt:lpstr>
    </vt:vector>
  </TitlesOfParts>
  <Company>Ashenden Designs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admin</cp:lastModifiedBy>
  <cp:revision>658</cp:revision>
  <dcterms:created xsi:type="dcterms:W3CDTF">2008-07-27T22:34:41Z</dcterms:created>
  <dcterms:modified xsi:type="dcterms:W3CDTF">2014-11-11T16:15:41Z</dcterms:modified>
</cp:coreProperties>
</file>