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2"/>
  </p:notesMasterIdLst>
  <p:sldIdLst>
    <p:sldId id="312" r:id="rId2"/>
    <p:sldId id="313" r:id="rId3"/>
    <p:sldId id="314" r:id="rId4"/>
    <p:sldId id="315" r:id="rId5"/>
    <p:sldId id="333" r:id="rId6"/>
    <p:sldId id="316" r:id="rId7"/>
    <p:sldId id="318" r:id="rId8"/>
    <p:sldId id="319" r:id="rId9"/>
    <p:sldId id="330" r:id="rId10"/>
    <p:sldId id="331" r:id="rId11"/>
    <p:sldId id="321" r:id="rId12"/>
    <p:sldId id="322" r:id="rId13"/>
    <p:sldId id="323" r:id="rId14"/>
    <p:sldId id="324" r:id="rId15"/>
    <p:sldId id="326" r:id="rId16"/>
    <p:sldId id="327" r:id="rId17"/>
    <p:sldId id="329" r:id="rId18"/>
    <p:sldId id="270" r:id="rId19"/>
    <p:sldId id="271" r:id="rId20"/>
    <p:sldId id="272" r:id="rId21"/>
    <p:sldId id="273" r:id="rId22"/>
    <p:sldId id="274" r:id="rId23"/>
    <p:sldId id="275" r:id="rId24"/>
    <p:sldId id="294" r:id="rId25"/>
    <p:sldId id="277" r:id="rId26"/>
    <p:sldId id="279" r:id="rId27"/>
    <p:sldId id="280" r:id="rId28"/>
    <p:sldId id="281" r:id="rId29"/>
    <p:sldId id="284" r:id="rId30"/>
    <p:sldId id="285" r:id="rId31"/>
    <p:sldId id="332" r:id="rId32"/>
    <p:sldId id="286" r:id="rId33"/>
    <p:sldId id="293" r:id="rId34"/>
    <p:sldId id="287" r:id="rId35"/>
    <p:sldId id="292" r:id="rId36"/>
    <p:sldId id="288" r:id="rId37"/>
    <p:sldId id="296" r:id="rId38"/>
    <p:sldId id="295" r:id="rId39"/>
    <p:sldId id="291" r:id="rId40"/>
    <p:sldId id="28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5790" autoAdjust="0"/>
  </p:normalViewPr>
  <p:slideViewPr>
    <p:cSldViewPr>
      <p:cViewPr varScale="1">
        <p:scale>
          <a:sx n="62" d="100"/>
          <a:sy n="62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55F74-F371-4E23-8A23-2E7F547698A2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9F83A-F7E4-4D48-B29D-DB7B43337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74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77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085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837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D932-EA43-4D93-B6BE-7C29C05BFE8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825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D932-EA43-4D93-B6BE-7C29C05BFE8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372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D932-EA43-4D93-B6BE-7C29C05BFE8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5194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80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D932-EA43-4D93-B6BE-7C29C05BFE8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87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56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060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39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27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625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36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6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9F83A-F7E4-4D48-B29D-DB7B43337C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75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D8ACD2-371F-43F5-B165-A7C6382647F0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57E30A-E99C-4A63-8971-4830DB241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1681381/difference-between-a-semaphore-and-a-conditional-variabl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CS560: Advanced Operating Systems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Primer on </a:t>
            </a:r>
            <a:r>
              <a:rPr lang="en-US" sz="4800" dirty="0" err="1" smtClean="0"/>
              <a:t>pThreads</a:t>
            </a:r>
            <a:r>
              <a:rPr lang="en-US" sz="4800" dirty="0" smtClean="0"/>
              <a:t> and its Programming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31116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066800"/>
          </a:xfrm>
        </p:spPr>
        <p:txBody>
          <a:bodyPr/>
          <a:lstStyle/>
          <a:p>
            <a:r>
              <a:rPr lang="en-US" dirty="0" smtClean="0"/>
              <a:t>LWP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3581400" cy="513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05200" y="29718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1828800"/>
            <a:ext cx="3961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LWP: Lightweight process. It is an implementation technique for providing kernel-level concurrency and parallelism to support the threads interface.  LWP can be thought of as a virtual CPU to be scheduled by the kernel to execute code. It can perform independent system call.</a:t>
            </a: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8325" y="5029200"/>
            <a:ext cx="11334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45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/>
              <a:t>Concurrency vs.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7300"/>
            <a:ext cx="7772400" cy="533400"/>
          </a:xfrm>
        </p:spPr>
        <p:txBody>
          <a:bodyPr/>
          <a:lstStyle/>
          <a:p>
            <a:r>
              <a:rPr lang="en-US" dirty="0" smtClean="0"/>
              <a:t>Concurrent execution on a single-core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675" y="1902647"/>
            <a:ext cx="6486525" cy="160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962400"/>
            <a:ext cx="77724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Parallel execution on a multi-core system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55795"/>
            <a:ext cx="6068246" cy="18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750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Advantages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Parallelism</a:t>
            </a:r>
          </a:p>
          <a:p>
            <a:pPr lvl="1"/>
            <a:r>
              <a:rPr lang="en-US" dirty="0"/>
              <a:t>Threads can be run in parallel on multiprocessor</a:t>
            </a:r>
            <a:r>
              <a:rPr lang="en-US" dirty="0" smtClean="0"/>
              <a:t>.</a:t>
            </a:r>
          </a:p>
          <a:p>
            <a:pPr marL="320040" lvl="1" indent="0">
              <a:buNone/>
            </a:pPr>
            <a:r>
              <a:rPr lang="en-US" dirty="0" smtClean="0"/>
              <a:t> </a:t>
            </a:r>
          </a:p>
          <a:p>
            <a:pPr>
              <a:spcBef>
                <a:spcPts val="800"/>
              </a:spcBef>
            </a:pPr>
            <a:r>
              <a:rPr lang="en-US" sz="3500" dirty="0" smtClean="0"/>
              <a:t>Responsiveness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 continues running when part of it is blocked or is performing a lengthy operation.</a:t>
            </a:r>
          </a:p>
          <a:p>
            <a:pPr lvl="1"/>
            <a:endParaRPr lang="en-US" dirty="0" smtClean="0"/>
          </a:p>
          <a:p>
            <a:r>
              <a:rPr lang="en-US" sz="3600" dirty="0" smtClean="0"/>
              <a:t>Communications</a:t>
            </a:r>
          </a:p>
          <a:p>
            <a:pPr lvl="1"/>
            <a:r>
              <a:rPr lang="en-US" dirty="0" smtClean="0"/>
              <a:t>Different threads share the same address space. </a:t>
            </a:r>
          </a:p>
          <a:p>
            <a:pPr lvl="1"/>
            <a:endParaRPr lang="en-US" dirty="0" smtClean="0"/>
          </a:p>
          <a:p>
            <a:r>
              <a:rPr lang="en-US" sz="3800" dirty="0" smtClean="0"/>
              <a:t>System resources</a:t>
            </a:r>
          </a:p>
          <a:p>
            <a:pPr marL="320040" lvl="1" indent="0">
              <a:buNone/>
            </a:pPr>
            <a:r>
              <a:rPr lang="en-US" dirty="0" smtClean="0"/>
              <a:t>Why don’t use </a:t>
            </a:r>
            <a:r>
              <a:rPr lang="en-US" dirty="0" err="1" smtClean="0"/>
              <a:t>multiprocesses</a:t>
            </a:r>
            <a:r>
              <a:rPr lang="en-US" dirty="0" smtClean="0"/>
              <a:t> with shared memory? </a:t>
            </a:r>
          </a:p>
          <a:p>
            <a:pPr lvl="2">
              <a:buClrTx/>
              <a:buFont typeface="Symbol" panose="05050102010706020507" pitchFamily="18" charset="2"/>
              <a:buChar char=""/>
            </a:pPr>
            <a:r>
              <a:rPr lang="en-US" dirty="0" smtClean="0"/>
              <a:t>Debugging is tough.</a:t>
            </a:r>
          </a:p>
          <a:p>
            <a:pPr lvl="2">
              <a:buClrTx/>
              <a:buFont typeface="Symbol" panose="05050102010706020507" pitchFamily="18" charset="2"/>
              <a:buChar char=""/>
            </a:pPr>
            <a:r>
              <a:rPr lang="en-US" dirty="0" smtClean="0"/>
              <a:t>Things take longer. </a:t>
            </a:r>
          </a:p>
          <a:p>
            <a:pPr lvl="2">
              <a:buClrTx/>
              <a:buFont typeface="Symbol" panose="05050102010706020507" pitchFamily="18" charset="2"/>
              <a:buChar char=""/>
            </a:pPr>
            <a:r>
              <a:rPr lang="en-US" dirty="0" smtClean="0"/>
              <a:t>Processes use lots of kernel memory.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2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programs to 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Inherently MT programs</a:t>
            </a:r>
          </a:p>
          <a:p>
            <a:pPr marL="548640" lvl="2" indent="0">
              <a:buNone/>
            </a:pPr>
            <a:r>
              <a:rPr lang="en-US" dirty="0" smtClean="0"/>
              <a:t>- Independent task</a:t>
            </a:r>
          </a:p>
          <a:p>
            <a:pPr marL="548640" lvl="2" indent="0">
              <a:buNone/>
            </a:pPr>
            <a:r>
              <a:rPr lang="en-US" dirty="0" smtClean="0"/>
              <a:t>- Servers</a:t>
            </a:r>
          </a:p>
          <a:p>
            <a:pPr marL="548640" lvl="2" indent="0">
              <a:buNone/>
            </a:pPr>
            <a:r>
              <a:rPr lang="en-US" dirty="0" smtClean="0"/>
              <a:t>- Repetitive tasks</a:t>
            </a:r>
            <a:endParaRPr lang="en-US" dirty="0"/>
          </a:p>
          <a:p>
            <a:r>
              <a:rPr lang="en-US" dirty="0" smtClean="0"/>
              <a:t>Not obviously MT programs</a:t>
            </a:r>
          </a:p>
          <a:p>
            <a:pPr marL="320040" lvl="1" indent="0"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sz="2000" dirty="0" smtClean="0"/>
              <a:t>Numerical programs</a:t>
            </a:r>
          </a:p>
          <a:p>
            <a:pPr marL="32004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Old code</a:t>
            </a:r>
          </a:p>
          <a:p>
            <a:r>
              <a:rPr lang="en-US" dirty="0" smtClean="0"/>
              <a:t>Programs not to thread</a:t>
            </a:r>
          </a:p>
          <a:p>
            <a:pPr marL="891540" lvl="2" indent="-342900">
              <a:buClrTx/>
              <a:buFontTx/>
              <a:buChar char="−"/>
            </a:pPr>
            <a:r>
              <a:rPr lang="en-US" dirty="0" smtClean="0"/>
              <a:t>Programs requires separate processes</a:t>
            </a:r>
          </a:p>
          <a:p>
            <a:pPr marL="891540" lvl="2" indent="-342900">
              <a:buClrTx/>
              <a:buFontTx/>
              <a:buChar char="−"/>
            </a:pPr>
            <a:r>
              <a:rPr lang="en-US" dirty="0" smtClean="0"/>
              <a:t>Programs that need to control its global environment closely.</a:t>
            </a:r>
          </a:p>
          <a:p>
            <a:pPr marL="891540" lvl="2" indent="-342900">
              <a:buClrTx/>
              <a:buFontTx/>
              <a:buChar char="−"/>
            </a:pPr>
            <a:r>
              <a:rPr lang="en-US" dirty="0" smtClean="0"/>
              <a:t>Programs that run fast enough without inherent multitasking (i.e. icon editor or calculator application)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36470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Thread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2286000"/>
          </a:xfrm>
        </p:spPr>
        <p:txBody>
          <a:bodyPr>
            <a:normAutofit fontScale="40000" lnSpcReduction="20000"/>
          </a:bodyPr>
          <a:lstStyle/>
          <a:p>
            <a:r>
              <a:rPr lang="en-US" sz="7400" dirty="0" smtClean="0"/>
              <a:t>Thread library</a:t>
            </a:r>
          </a:p>
          <a:p>
            <a:pPr marL="274320" lvl="1" indent="0">
              <a:buNone/>
            </a:pPr>
            <a:r>
              <a:rPr lang="en-US" sz="7400" dirty="0" smtClean="0"/>
              <a:t>Provides the programmers with an API for  creating and managing threads.</a:t>
            </a:r>
          </a:p>
          <a:p>
            <a:pPr marL="0" indent="0">
              <a:buNone/>
            </a:pPr>
            <a:endParaRPr lang="en-US" sz="7400" dirty="0" smtClean="0"/>
          </a:p>
          <a:p>
            <a:r>
              <a:rPr lang="en-US" sz="6000" dirty="0" smtClean="0"/>
              <a:t>Two ways to implement</a:t>
            </a:r>
          </a:p>
          <a:p>
            <a:pPr marL="0" indent="0">
              <a:buNone/>
            </a:pPr>
            <a:endParaRPr lang="en-US" sz="17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825715"/>
              </p:ext>
            </p:extLst>
          </p:nvPr>
        </p:nvGraphicFramePr>
        <p:xfrm>
          <a:off x="838200" y="3810000"/>
          <a:ext cx="7162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445"/>
                <a:gridCol w="2443026"/>
                <a:gridCol w="2302329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User-level library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Kernel-level library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data structures</a:t>
                      </a:r>
                      <a:r>
                        <a:rPr lang="en-US" baseline="0" dirty="0" smtClean="0"/>
                        <a:t> and 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kernel space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r>
                        <a:rPr lang="en-US" baseline="0" dirty="0" smtClean="0"/>
                        <a:t> calls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local function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calls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17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thread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POSIX 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1"/>
            <a:r>
              <a:rPr lang="en-US" dirty="0" smtClean="0"/>
              <a:t>Provided as either a user-level or kernel-level library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Windows thread library</a:t>
            </a:r>
          </a:p>
          <a:p>
            <a:pPr lvl="1"/>
            <a:r>
              <a:rPr lang="en-US" dirty="0" smtClean="0"/>
              <a:t>Kernel-level library available on Windows systems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Java thread library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threads to be created and managed directly in Java programs</a:t>
            </a:r>
          </a:p>
          <a:p>
            <a:pPr lvl="1"/>
            <a:r>
              <a:rPr lang="en-US" dirty="0" smtClean="0"/>
              <a:t>JVM: on Windows systems – Windows API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Unix and Linux systems - </a:t>
            </a:r>
            <a:r>
              <a:rPr lang="en-US" sz="2400" dirty="0" err="1" smtClean="0"/>
              <a:t>pthreads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48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POSIX threads are implementations adhering POSIX standard (IEEE 1003.1c - 1995) defining an API for thread creation and synchronization. </a:t>
            </a:r>
          </a:p>
          <a:p>
            <a:pPr>
              <a:spcBef>
                <a:spcPts val="1200"/>
              </a:spcBef>
            </a:pPr>
            <a:endParaRPr lang="en-US" sz="1300" dirty="0" smtClean="0"/>
          </a:p>
          <a:p>
            <a:r>
              <a:rPr lang="en-US" dirty="0" smtClean="0"/>
              <a:t>Systems implementing this API are mostly UNIX-type systems: Linux, Mac OS X, and Solaris, </a:t>
            </a:r>
            <a:r>
              <a:rPr lang="en-US" dirty="0" err="1" smtClean="0"/>
              <a:t>NetBSD</a:t>
            </a:r>
            <a:r>
              <a:rPr lang="en-US" dirty="0" smtClean="0"/>
              <a:t>, FreeBSD.</a:t>
            </a:r>
          </a:p>
          <a:p>
            <a:endParaRPr lang="en-US" sz="1400" dirty="0" smtClean="0"/>
          </a:p>
          <a:p>
            <a:r>
              <a:rPr lang="en-US" dirty="0" err="1" smtClean="0"/>
              <a:t>Pthreads</a:t>
            </a:r>
            <a:r>
              <a:rPr lang="en-US" dirty="0" smtClean="0"/>
              <a:t> are defined as a set of C programming language types, functions and constants. It is implemented with a </a:t>
            </a:r>
            <a:r>
              <a:rPr lang="en-US" dirty="0" err="1" smtClean="0"/>
              <a:t>pthread.h</a:t>
            </a:r>
            <a:r>
              <a:rPr lang="en-US" dirty="0" smtClean="0"/>
              <a:t> header and a thread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78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r>
              <a:rPr lang="en-US" b="1" dirty="0" smtClean="0"/>
              <a:t>Lifecycle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The APIs involves the threads’ lifecycle</a:t>
            </a:r>
          </a:p>
          <a:p>
            <a:r>
              <a:rPr lang="en-US" sz="3200" dirty="0" err="1" smtClean="0"/>
              <a:t>pthread_create</a:t>
            </a:r>
            <a:r>
              <a:rPr lang="en-US" sz="3200" dirty="0" smtClean="0"/>
              <a:t>()</a:t>
            </a:r>
          </a:p>
          <a:p>
            <a:r>
              <a:rPr lang="en-US" sz="3200" dirty="0" err="1" smtClean="0"/>
              <a:t>pthread_exit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pthread_join()</a:t>
            </a:r>
          </a:p>
          <a:p>
            <a:r>
              <a:rPr lang="en-US" sz="3200" dirty="0" smtClean="0"/>
              <a:t>pthread_cancel()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047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n-US" dirty="0" smtClean="0"/>
              <a:t>Call the create function </a:t>
            </a:r>
            <a:r>
              <a:rPr lang="en-US" b="1" i="1" dirty="0" err="1" smtClean="0"/>
              <a:t>pthread_create</a:t>
            </a:r>
            <a:r>
              <a:rPr lang="en-US" b="1" i="1" dirty="0" smtClean="0"/>
              <a:t>(thread, </a:t>
            </a:r>
            <a:r>
              <a:rPr lang="en-US" b="1" i="1" dirty="0" err="1" smtClean="0"/>
              <a:t>attr</a:t>
            </a:r>
            <a:r>
              <a:rPr lang="en-US" b="1" i="1" dirty="0" smtClean="0"/>
              <a:t>, </a:t>
            </a:r>
            <a:r>
              <a:rPr lang="en-US" b="1" i="1" dirty="0" err="1" smtClean="0"/>
              <a:t>start_routine</a:t>
            </a:r>
            <a:r>
              <a:rPr lang="en-US" b="1" i="1" dirty="0" smtClean="0"/>
              <a:t>, </a:t>
            </a:r>
            <a:r>
              <a:rPr lang="en-US" b="1" i="1" dirty="0" err="1" smtClean="0"/>
              <a:t>arg</a:t>
            </a:r>
            <a:r>
              <a:rPr lang="en-US" b="1" i="1" dirty="0" smtClean="0"/>
              <a:t>)</a:t>
            </a:r>
            <a:endParaRPr lang="en-US" dirty="0" smtClean="0"/>
          </a:p>
          <a:p>
            <a:r>
              <a:rPr lang="en-US" dirty="0" smtClean="0"/>
              <a:t>Call exit function </a:t>
            </a:r>
            <a:r>
              <a:rPr lang="en-US" b="1" i="1" dirty="0" err="1" smtClean="0"/>
              <a:t>pthread_exit</a:t>
            </a:r>
            <a:r>
              <a:rPr lang="en-US" b="1" i="1" dirty="0" smtClean="0"/>
              <a:t>(status)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parent / child relationship between creator and </a:t>
            </a:r>
            <a:r>
              <a:rPr lang="en-US" dirty="0" err="1" smtClean="0"/>
              <a:t>createe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8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r>
              <a:rPr lang="en-US" dirty="0" smtClean="0"/>
              <a:t>() – Cont.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216" y="1371600"/>
            <a:ext cx="6020741" cy="110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167" y="2390476"/>
            <a:ext cx="6118637" cy="141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9526"/>
            <a:ext cx="6249167" cy="181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http://saasaddict.walkme.com/wp-content/uploads/2013/12/saas-vs-on-premi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0179" y="1258372"/>
            <a:ext cx="881289" cy="6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59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</a:t>
            </a:r>
          </a:p>
          <a:p>
            <a:r>
              <a:rPr lang="en-US" sz="3200" dirty="0" smtClean="0"/>
              <a:t>Threads</a:t>
            </a:r>
          </a:p>
          <a:p>
            <a:r>
              <a:rPr lang="en-US" sz="3200" dirty="0" smtClean="0"/>
              <a:t>Threads implementation</a:t>
            </a:r>
          </a:p>
          <a:p>
            <a:r>
              <a:rPr lang="en-US" sz="3200" smtClean="0"/>
              <a:t>Pthreads</a:t>
            </a:r>
            <a:endParaRPr lang="en-US" sz="3200" dirty="0" smtClean="0"/>
          </a:p>
          <a:p>
            <a:r>
              <a:rPr lang="en-US" sz="3200" dirty="0" smtClean="0"/>
              <a:t>Thread lifecycle</a:t>
            </a:r>
          </a:p>
          <a:p>
            <a:r>
              <a:rPr lang="en-US" sz="3200" dirty="0" smtClean="0"/>
              <a:t>Thread Scheduling</a:t>
            </a:r>
          </a:p>
          <a:p>
            <a:r>
              <a:rPr lang="en-US" sz="3200" dirty="0" smtClean="0"/>
              <a:t>Thread Synchronization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142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pthread_join()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thread will go to sleep if it called pthread_join() and that thread is still running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75" b="98502" l="2462" r="96717">
                        <a14:foregroundMark x1="12996" y1="48315" x2="12996" y2="483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1104" y="2362200"/>
            <a:ext cx="6962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224" y="5105400"/>
            <a:ext cx="77343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saasaddict.walkme.com/wp-content/uploads/2013/12/saas-vs-on-premi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3235" y="4981575"/>
            <a:ext cx="881289" cy="6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716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pthread_join()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Not all </a:t>
            </a:r>
            <a:r>
              <a:rPr lang="en-US" dirty="0"/>
              <a:t>p</a:t>
            </a:r>
            <a:r>
              <a:rPr lang="en-US" dirty="0" smtClean="0"/>
              <a:t>threads can be joined.</a:t>
            </a:r>
          </a:p>
          <a:p>
            <a:pPr lvl="1"/>
            <a:r>
              <a:rPr lang="en-US" dirty="0" smtClean="0"/>
              <a:t>Detached thread: Intent not to join a thread. </a:t>
            </a:r>
            <a:r>
              <a:rPr lang="en-US" dirty="0" smtClean="0">
                <a:solidFill>
                  <a:srgbClr val="FF0000"/>
                </a:solidFill>
              </a:rPr>
              <a:t>If you try to join a detached thread, you will get an error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Joinable thread: Can be joined. </a:t>
            </a:r>
            <a:r>
              <a:rPr lang="en-US" dirty="0" smtClean="0">
                <a:solidFill>
                  <a:srgbClr val="FF0000"/>
                </a:solidFill>
              </a:rPr>
              <a:t>If you forget to join a nondetached thread, it will become a zombie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20040" lvl="1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pthread_attr_setdetachstate</a:t>
            </a:r>
            <a:r>
              <a:rPr lang="en-US" sz="2000" dirty="0"/>
              <a:t>(</a:t>
            </a:r>
            <a:r>
              <a:rPr lang="en-US" sz="2000" dirty="0" err="1"/>
              <a:t>pthread_attr_t</a:t>
            </a:r>
            <a:r>
              <a:rPr lang="en-US" sz="2000" dirty="0"/>
              <a:t> *attr, int </a:t>
            </a:r>
            <a:r>
              <a:rPr lang="en-US" sz="2000" dirty="0" err="1"/>
              <a:t>detachstate</a:t>
            </a:r>
            <a:r>
              <a:rPr lang="en-US" sz="2000" dirty="0" smtClean="0"/>
              <a:t>);</a:t>
            </a:r>
          </a:p>
          <a:p>
            <a:pPr marL="320040" lvl="1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pthread_attr_getdetachstate</a:t>
            </a:r>
            <a:r>
              <a:rPr lang="en-US" sz="2000" dirty="0"/>
              <a:t>(</a:t>
            </a:r>
            <a:r>
              <a:rPr lang="en-US" sz="2000" dirty="0" err="1"/>
              <a:t>pthread_attr_t</a:t>
            </a:r>
            <a:r>
              <a:rPr lang="en-US" sz="2000" dirty="0"/>
              <a:t> *attr, int *</a:t>
            </a:r>
            <a:r>
              <a:rPr lang="en-US" sz="2000" dirty="0" err="1"/>
              <a:t>detachstate</a:t>
            </a:r>
            <a:r>
              <a:rPr lang="en-US" sz="2000" dirty="0"/>
              <a:t>);</a:t>
            </a:r>
          </a:p>
          <a:p>
            <a:pPr marL="320040" lvl="1" indent="0">
              <a:buNone/>
            </a:pPr>
            <a:r>
              <a:rPr lang="en-US" sz="2000" dirty="0" smtClean="0"/>
              <a:t>int </a:t>
            </a:r>
            <a:r>
              <a:rPr lang="en-US" sz="2000" dirty="0" err="1"/>
              <a:t>pthread_detach</a:t>
            </a:r>
            <a:r>
              <a:rPr lang="en-US" sz="2000" dirty="0"/>
              <a:t>(</a:t>
            </a:r>
            <a:r>
              <a:rPr lang="en-US" sz="2000" dirty="0" err="1"/>
              <a:t>pthread_t</a:t>
            </a:r>
            <a:r>
              <a:rPr lang="en-US" sz="2000" dirty="0"/>
              <a:t> thread</a:t>
            </a:r>
            <a:r>
              <a:rPr lang="en-US" sz="2000" dirty="0" smtClean="0"/>
              <a:t>);</a:t>
            </a:r>
          </a:p>
          <a:p>
            <a:pPr marL="32004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048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pthread_cancel()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8300"/>
            <a:ext cx="7772400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Send </a:t>
            </a:r>
            <a:r>
              <a:rPr lang="en-US" dirty="0"/>
              <a:t>a cancellation request to a </a:t>
            </a:r>
            <a:r>
              <a:rPr lang="en-US" dirty="0" smtClean="0"/>
              <a:t>thread </a:t>
            </a:r>
            <a:r>
              <a:rPr lang="en-US" smtClean="0"/>
              <a:t>and let it exit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011" y="2743200"/>
            <a:ext cx="6934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7639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saasaddict.walkme.com/wp-content/uploads/2013/12/saas-vs-on-premi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3235" y="4648200"/>
            <a:ext cx="881289" cy="6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433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comprehensive example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2866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0" y="3886200"/>
            <a:ext cx="1371600" cy="685800"/>
          </a:xfrm>
          <a:prstGeom prst="wedgeRectCallout">
            <a:avLst>
              <a:gd name="adj1" fmla="val -47685"/>
              <a:gd name="adj2" fmla="val 1643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cause sleep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505200" y="457200"/>
            <a:ext cx="1600200" cy="685800"/>
          </a:xfrm>
          <a:prstGeom prst="wedgeRectCallout">
            <a:avLst>
              <a:gd name="adj1" fmla="val -47685"/>
              <a:gd name="adj2" fmla="val 1643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without sleep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705600" y="2895600"/>
            <a:ext cx="2209800" cy="850900"/>
          </a:xfrm>
          <a:prstGeom prst="wedgeRectCallout">
            <a:avLst>
              <a:gd name="adj1" fmla="val -231194"/>
              <a:gd name="adj2" fmla="val -837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cancel signal and become zombie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7239000" y="1308100"/>
            <a:ext cx="2057400" cy="685800"/>
          </a:xfrm>
          <a:prstGeom prst="wedgeRectCallout">
            <a:avLst>
              <a:gd name="adj1" fmla="val -173787"/>
              <a:gd name="adj2" fmla="val 1365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Remain zombie until be joined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994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01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thread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Process Contention Scope (PCS)</a:t>
            </a:r>
            <a:r>
              <a:rPr lang="en-US" dirty="0" smtClean="0"/>
              <a:t>: Thread library have full control</a:t>
            </a:r>
          </a:p>
          <a:p>
            <a:r>
              <a:rPr lang="en-US" b="1" dirty="0" smtClean="0"/>
              <a:t>System Contention Scope (SCS)</a:t>
            </a:r>
            <a:r>
              <a:rPr lang="en-US" dirty="0" smtClean="0"/>
              <a:t>: Scheduling is done by the kernel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3628916"/>
              </p:ext>
            </p:extLst>
          </p:nvPr>
        </p:nvGraphicFramePr>
        <p:xfrm>
          <a:off x="1295400" y="4419600"/>
          <a:ext cx="6096000" cy="1010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Allow Both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global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global scheduling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http://saasaddict.walkme.com/wp-content/uploads/2013/12/saas-vs-on-prem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5290" y="3958895"/>
            <a:ext cx="881289" cy="6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Scheduling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588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42" y="228600"/>
            <a:ext cx="7772400" cy="1143000"/>
          </a:xfrm>
        </p:spPr>
        <p:txBody>
          <a:bodyPr/>
          <a:lstStyle/>
          <a:p>
            <a:r>
              <a:rPr lang="en-US" dirty="0" smtClean="0"/>
              <a:t>Thread Status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6581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55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Status Transition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3247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62800" y="4560332"/>
            <a:ext cx="1600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Wait for a lock, or get kicked off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1905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Resource available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5943600" y="2089666"/>
            <a:ext cx="8382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172200" y="4560332"/>
            <a:ext cx="990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4822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37116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6884" y="4076700"/>
            <a:ext cx="5416316" cy="262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943600" y="5638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6"/>
            <a:endCxn id="9" idx="2"/>
          </p:cNvCxnSpPr>
          <p:nvPr/>
        </p:nvCxnSpPr>
        <p:spPr>
          <a:xfrm>
            <a:off x="6248400" y="57912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705600" y="5514210"/>
            <a:ext cx="685800" cy="553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714067" y="2044700"/>
            <a:ext cx="1600200" cy="685800"/>
          </a:xfrm>
          <a:prstGeom prst="wedgeRectCallout">
            <a:avLst>
              <a:gd name="adj1" fmla="val -225968"/>
              <a:gd name="adj2" fmla="val 449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Preemption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47471"/>
            <a:ext cx="31242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Preemption is the process of rudely kicking a thread off its LWP (or an LWP off its CPU) so that some other thread can run instead. </a:t>
            </a:r>
          </a:p>
        </p:txBody>
      </p:sp>
    </p:spTree>
    <p:extLst>
      <p:ext uri="{BB962C8B-B14F-4D97-AF65-F5344CB8AC3E}">
        <p14:creationId xmlns:p14="http://schemas.microsoft.com/office/powerpoint/2010/main" xmlns="" val="378276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60374" y="533400"/>
            <a:ext cx="8229600" cy="9906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Synchronization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375" y="1730375"/>
            <a:ext cx="8229600" cy="4876800"/>
          </a:xfrm>
        </p:spPr>
        <p:txBody>
          <a:bodyPr/>
          <a:lstStyle/>
          <a:p>
            <a:r>
              <a:rPr lang="en-US" b="1" dirty="0"/>
              <a:t>What would </a:t>
            </a:r>
            <a:r>
              <a:rPr lang="en-US" b="1" dirty="0" smtClean="0"/>
              <a:t>happen without synchronization?</a:t>
            </a:r>
            <a:endParaRPr lang="en-US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1912"/>
            <a:ext cx="75152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jpeg;base64,/9j/4AAQSkZJRgABAQAAAQABAAD/2wCEAAkGBwgHBgkIBwgWFgkXFyEYFxYYGSUgHxwfJR0lIiEmIiItKCgpISYnJyUmIzEtMSk3Li4uHSQ8RDMtNyktLisBCgoKBQUFDgUFDisZExkrKysrKysrKysrKysrKysrKysrKysrKysrKysrKysrKysrKysrKysrKysrKysrKysrK//AABEIAOEA4QMBIgACEQEDEQH/xAAcAAEAAgMBAQEAAAAAAAAAAAAABggDBAcFAgH/xABFEAACAQMCAwQDCwgKAwAAAAAAAQIDBBEFIQYHMRJBUWEicYEIExcjMkJSkZOh0hRTdIKxssPRJDU2VFVicnOSszM3Q//EABQBAQAAAAAAAAAAAAAAAAAAAAD/xAAUEQEAAAAAAAAAAAAAAAAAAAAA/9oADAMBAAIRAxEAPwDuIAAAAAAAAAAAAAAAAAAAAAAAAAAAAAAAAAAAAAAAAAAAAAAAAAAAAAD8bSTbex4mp8YcN6VUlS1DXaEKyaTg6icllZWYp5W2/TvQHuAg1xzc4It60qUtZy13xpzkvY1HDMfww8D/AOLS+xqfhAnoI7Z8dcJ3lT3uhxDb9vZYdRRznpjOM+wkMJRnHtQknHxQH6AAAAAAAAAAAAAAAAAAAAAAAAAAAAAHM+POcOk8OVqlhpVP8o1GLxLDxTg1s05d7XgvrT2Irzp5mVZ1rnhjQKuKS9GvWi16W28ItdEukn1bytknniQEm4m494l4lrTlqGpzVB//ACptxppeHZT39uX5kZBns7O6vq8aFjbTqVn0jCLk37FuBgBMrDlbxrf01UpaHJRwn6cowe/lJp+tdUZ6/KTjehSlUlouUu6NSDf1KWQIMevonE2uaDNS0fVatJfRjJ9l9esX6L6vqtm89TW1bRtT0a4dDVbCpSqeE4tZ3a2fRrZ7rZ4NEDu/BHPGNetSsuLaEYZ2VxTW2f8APHfHrX1I7Pa3NC7t6dzaVozoSWYyi8pp9GmupSEnPLfmPqPB15Tt60pVNGb9Ojn5OXvKHg11x0e/RvKC1QMNndUL61pXVpWU6E0pRlF5TT6NMzAAAAAAAAAAAAAAAAAAAAAAAgvN/jCXCfC8vySeNSr5p0n9H6Uv1V0/zOO2Mk6Kxc9telq/HFWzg/6PbRVJLPzus39bUf1QOcgHu8E8O1eKeJrLSaTahOWZyXzYLeT9eOnm0BI+V/LW54yru7vpSpaNHZzW0pvwhlNbd7xhdOvSyOhaBpXD1mrTRrGFKl39lbt+Mn1k/Wza06yttNsaFjZUlG2pxUYxXcktjYAAADXv7C01K1na6hawqW76xnFNP2M4hzM5OQtLetq/CMJOC3nbbt473TfV4+i9+uH3HdwBRwHWOfXBlPRtVp6/p1LFnXliokklCpjuSS2msy7/AElLxSOTgdp9z3xdKjeVeF72p8VPM6HlJZc4+1ekv9L8TvRSfSdQuNJ1O11GzlivSmpx64ynnDxh4fR79C6Vlc072zoXVF/FzipL1NZQGYAAAAAAAAAAAAAAAAAAAABjr1VQoVKsvkxTb9iKU6ndyv8AUru8qNudSpKbb65k29/PculqFnQ1HT7mxu45t6kJU5rOMxkmnv3bM5nqHIjhi4lUnZ3dxSk+kVKMox9jj2n/AMv5AVwO7+5u0SkrXU9enTfvzl7xB527Pozlt5vs7+W3eYdQ9z+8zem6/t2do1KfWXm09l7HjzOn8vuHavCvCVjpFxUUq8O05uLzHMpNvGyeN/ACRgAAAAAAAi3M/S4avwHrNvOKyqTqRz3OHpr9n3lRS4/HFenbcG65Vqv0Pyeovrg0v2lOABbblNdVLvl1oVWtjtKn2NvCEnBfckVJLa8praracutCp1ku06fb28JSco/c0BLgAAAAAAAAAAAAAAAAAAAAAAAAAAAAAAAACC8zuYlnwZYe82/ZqaxNfF0+6K+lPwXgusmvW0EV90HxbRoaXHhi1qJ3NRxnWxh9mKfain3ptpP1LzOAGxqF9c6lfV76+rOdzOTlOT72zXA2tLsK+q6la6faRzXqTUI+tvG/l4l0rC0pWFjb2dCOKVOChFJY2SwtlscO9z/wXKrcy4q1Gi1CGY26eV2m01Kfmkn2V3Zcu+KO8AAAAAAAAAAAAAAAAAAAAAAAAAAAAAAAA41zd5rS02pU0Hhe4/pqeK1db9jHWMe5y7m/m9OueyHr80ealvwx79pOjYqav2d5dY0m/HxljfHdtnwdb7q5r3lzVubus515NylKTy231bZ8VKk6tSVSrNubeW28tvvbZ8gCb8reA7jjLWYyr0pLR6b+OqdM7ZUIvvk9s+C371ly65canxldU684uno6lidbbfHWMF3t9M4wu/wdn9H0qx0TTaGnaZbqFrBYjFftfi31be7YGeytLextKNpZ0VC3hFRjFLZJdEZgAAAAAAAAAAAAAAAAAAAAAAAAAAAAAH42opuT2A5/zi44fCehK2sKmNWr5VNr5kfnT6Y8l5vPcyr9SpOrUlUqzbm3ltvLbfVtkj5i8R1OKOLr7UZTzQUuxSWc4pxeI49e8vXJkaAHSuVvK644sxqerOVPSE/RxtKq091Hwj1Tl47Lvx5fKvgeXGeuONzlaXSxKrJd/hFect9+5J+RamhRpW1CnQt6ajSilGMUsJJbJJdyQHxY2dtp9pStLKhGFvBdmMYrCSM4AAAAAAAAAAAAAAAAAAAAAAAAAAAAAAAI9zCvJ2HA2u3FJtVFbzSaeGm49lNPxWc+wkJAueX/AK01T/VT/wC2IFWQABaHkZo1HS+Ara5jH4+4bqTft7MV6kl978ToR4/B1tVsuEtFta//AJYW9OMseKgkz2AAAAAAAAAAAAAAAAAAAAAAAAAAAAAAAAABF+ZWgXnE3B17pOnOKuZuDXbeF6M4ye+H3LwJQAK1/AXxb+etvtJfgHwF8W/nrb7SX4CygAwWNKVCyt6M/lRgk/WlgzgAAAAAAAAAAAAAAAAAAAAAAAAAAAAAAAAACL8Vce6Bwne0rTWriUa04duOIOW2Wu7zRKCvHukf7U6Z+j/xJAdF+Gfgr+/VPspfyHwz8Ff36p9lL+RV4AXgo1Y16NOrT+RJJr1M+zV0r+q7P/bj+6jaAAAAAAAAAAAAAAAAAAAAAAAAAAAAAAAAAFePdI/2p0z9H/iSLDkQ4y5daJxjf0L3VqlVVYQ7C7EkljLffF77gVLBZT4DOEfztz9pH8A+AvhL89c/aR/AB0XSv6rs/wDbj+6jaMdvSjQoU6MPkxSis+SwZAAAAAAAAAAAAAAAAAAAAAAAAAAAAAAAAAAAAAAAAAAAAAAAAAAAAAAAAAAAAAAAAAAAAAAAAAAAAAAAAAAAAAAAAAAAAAAAAAAAAAAAAAAAAAAAAAAAAAAAAAAAAAAAAAAAAAAAAAAAA//Z"/>
          <p:cNvSpPr>
            <a:spLocks noChangeAspect="1" noChangeArrowheads="1"/>
          </p:cNvSpPr>
          <p:nvPr/>
        </p:nvSpPr>
        <p:spPr bwMode="auto">
          <a:xfrm>
            <a:off x="155575" y="-1584325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21173" y="5057001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8296" y="5334000"/>
            <a:ext cx="268287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What’s the value of “bal”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021137" y="4191000"/>
            <a:ext cx="492125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97028" y="4093696"/>
            <a:ext cx="2971959" cy="2328208"/>
            <a:chOff x="6003757" y="4191000"/>
            <a:chExt cx="2971959" cy="232820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4532" b="97281" l="4954" r="97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03757" y="4191000"/>
              <a:ext cx="2971959" cy="180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345148" y="5995988"/>
              <a:ext cx="2630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Race Condition!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5200" y="601980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Overwrite data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726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A</a:t>
            </a:r>
            <a:r>
              <a:rPr lang="en-US" sz="3600" dirty="0" smtClean="0"/>
              <a:t> program in execution</a:t>
            </a:r>
          </a:p>
          <a:p>
            <a:endParaRPr lang="en-US" sz="1300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2800" dirty="0"/>
              <a:t>S</a:t>
            </a:r>
            <a:r>
              <a:rPr lang="en-US" sz="2800" dirty="0" smtClean="0"/>
              <a:t>ystem process: execute system code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800" dirty="0" smtClean="0"/>
              <a:t>User process: execute user code </a:t>
            </a:r>
          </a:p>
          <a:p>
            <a:pPr marL="457200" lvl="1" indent="0">
              <a:buNone/>
            </a:pPr>
            <a:endParaRPr lang="en-US" sz="2500" dirty="0" smtClean="0"/>
          </a:p>
          <a:p>
            <a:r>
              <a:rPr lang="en-US" sz="3600" dirty="0" smtClean="0"/>
              <a:t>Multitasking system allows multiple processes to be executed concurrently, with the CPU (or CPUs) multiplexed among them. </a:t>
            </a:r>
          </a:p>
          <a:p>
            <a:endParaRPr lang="en-US" sz="3600" dirty="0" smtClean="0"/>
          </a:p>
          <a:p>
            <a:r>
              <a:rPr lang="en-US" sz="3600" dirty="0" smtClean="0"/>
              <a:t>By switching the CPU between processes, the operating system can make the computer more productive.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01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critical section is a section of code that must be allowed to complete </a:t>
            </a:r>
            <a:r>
              <a:rPr lang="en-US" b="1" dirty="0" smtClean="0"/>
              <a:t>atomically</a:t>
            </a:r>
            <a:r>
              <a:rPr lang="en-US" dirty="0" smtClean="0"/>
              <a:t> with </a:t>
            </a:r>
            <a:r>
              <a:rPr lang="en-US" dirty="0"/>
              <a:t>no interruption that affects its completion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--Take your time, one by one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thread that is executing in the critical section may even lose its </a:t>
            </a:r>
            <a:r>
              <a:rPr lang="en-US" dirty="0" smtClean="0"/>
              <a:t>processor, but </a:t>
            </a:r>
            <a:r>
              <a:rPr lang="en-US" dirty="0"/>
              <a:t>no other thread may enter the critical section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--Would rather waste than share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181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 </a:t>
            </a:r>
            <a:r>
              <a:rPr lang="en-US" dirty="0" err="1"/>
              <a:t>pthread_mutex_lock</a:t>
            </a:r>
            <a:r>
              <a:rPr lang="en-US" dirty="0"/>
              <a:t>(pthread_mutex_t *mutex);</a:t>
            </a:r>
          </a:p>
          <a:p>
            <a:r>
              <a:rPr lang="en-US" dirty="0"/>
              <a:t>int </a:t>
            </a:r>
            <a:r>
              <a:rPr lang="en-US" dirty="0" err="1"/>
              <a:t>pthread_mutex_trylock</a:t>
            </a:r>
            <a:r>
              <a:rPr lang="en-US" dirty="0"/>
              <a:t>(pthread_mutex_t *mutex);</a:t>
            </a:r>
          </a:p>
          <a:p>
            <a:r>
              <a:rPr lang="en-US" dirty="0"/>
              <a:t>int </a:t>
            </a:r>
            <a:r>
              <a:rPr lang="en-US" dirty="0" err="1"/>
              <a:t>pthread_mutex_unlock</a:t>
            </a:r>
            <a:r>
              <a:rPr lang="en-US" dirty="0"/>
              <a:t>(pthread_mutex_t *mutex);</a:t>
            </a:r>
          </a:p>
        </p:txBody>
      </p:sp>
    </p:spTree>
    <p:extLst>
      <p:ext uri="{BB962C8B-B14F-4D97-AF65-F5344CB8AC3E}">
        <p14:creationId xmlns:p14="http://schemas.microsoft.com/office/powerpoint/2010/main" xmlns="" val="31979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604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667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 – API	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914400" y="1905000"/>
            <a:ext cx="7772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 </a:t>
            </a:r>
            <a:r>
              <a:rPr lang="en-US" sz="3200" dirty="0" err="1" smtClean="0"/>
              <a:t>sem_post</a:t>
            </a:r>
            <a:r>
              <a:rPr lang="en-US" sz="3200" dirty="0" smtClean="0"/>
              <a:t>(</a:t>
            </a:r>
            <a:r>
              <a:rPr lang="en-US" sz="3200" dirty="0" err="1" smtClean="0"/>
              <a:t>sem_t</a:t>
            </a:r>
            <a:r>
              <a:rPr lang="en-US" sz="3200" dirty="0" smtClean="0"/>
              <a:t> *</a:t>
            </a:r>
            <a:r>
              <a:rPr lang="en-US" sz="3200" dirty="0" err="1" smtClean="0"/>
              <a:t>sem</a:t>
            </a:r>
            <a:r>
              <a:rPr lang="en-US" sz="3200" dirty="0" smtClean="0"/>
              <a:t>) ;</a:t>
            </a:r>
          </a:p>
          <a:p>
            <a:r>
              <a:rPr lang="en-US" sz="3200" dirty="0" smtClean="0"/>
              <a:t>int </a:t>
            </a:r>
            <a:r>
              <a:rPr lang="en-US" sz="3200" dirty="0" err="1" smtClean="0"/>
              <a:t>sem_wait</a:t>
            </a:r>
            <a:r>
              <a:rPr lang="en-US" sz="3200" dirty="0" smtClean="0"/>
              <a:t>(</a:t>
            </a:r>
            <a:r>
              <a:rPr lang="en-US" sz="3200" dirty="0" err="1" smtClean="0"/>
              <a:t>sem_t</a:t>
            </a:r>
            <a:r>
              <a:rPr lang="en-US" sz="3200" dirty="0" smtClean="0"/>
              <a:t> *</a:t>
            </a:r>
            <a:r>
              <a:rPr lang="en-US" sz="3200" dirty="0" err="1" smtClean="0"/>
              <a:t>sem</a:t>
            </a:r>
            <a:r>
              <a:rPr lang="en-US" sz="3200" dirty="0" smtClean="0"/>
              <a:t>) ;</a:t>
            </a:r>
          </a:p>
          <a:p>
            <a:r>
              <a:rPr lang="pt-BR" sz="3200" dirty="0" smtClean="0"/>
              <a:t>int </a:t>
            </a:r>
            <a:r>
              <a:rPr lang="pt-BR" sz="3200" dirty="0"/>
              <a:t>sem_getvalue(sem_t *sem, int *sval</a:t>
            </a:r>
            <a:r>
              <a:rPr lang="pt-BR" sz="3200" dirty="0" smtClean="0"/>
              <a:t>);</a:t>
            </a:r>
          </a:p>
          <a:p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sem_init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sem_t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*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sem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pshared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		   unsigned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value);</a:t>
            </a:r>
            <a:endParaRPr lang="pt-BR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sem_destroy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sem_t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*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sem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4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26389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44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</a:t>
            </a:r>
            <a:r>
              <a:rPr lang="en-US" dirty="0" smtClean="0"/>
              <a:t>Variables – 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int </a:t>
            </a:r>
            <a:r>
              <a:rPr lang="en-US" sz="2000" dirty="0"/>
              <a:t>pthread_cond_wait(pthread_cond_t *restrict cond,</a:t>
            </a:r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smtClean="0"/>
              <a:t>		            pthread_mutex_t </a:t>
            </a:r>
            <a:r>
              <a:rPr lang="en-US" sz="2000" dirty="0"/>
              <a:t>*restrict mutex);</a:t>
            </a:r>
          </a:p>
          <a:p>
            <a:r>
              <a:rPr lang="en-US" sz="2000" dirty="0" smtClean="0"/>
              <a:t>int </a:t>
            </a:r>
            <a:r>
              <a:rPr lang="en-US" sz="2000" dirty="0"/>
              <a:t>pthread_cond_signal(pthread_cond_t *cond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/>
              <a:t>int pthread_cond_timedwait(pthread_cond_t *restrict cond,</a:t>
            </a:r>
          </a:p>
          <a:p>
            <a:pPr marL="0" indent="0">
              <a:buNone/>
            </a:pPr>
            <a:r>
              <a:rPr lang="en-US" sz="2000" dirty="0"/>
              <a:t>               			     pthread_mutex_t *restrict mutex,</a:t>
            </a:r>
          </a:p>
          <a:p>
            <a:pPr marL="0" indent="0">
              <a:buNone/>
            </a:pPr>
            <a:r>
              <a:rPr lang="en-US" sz="2000" dirty="0"/>
              <a:t>             			     const struct timespec *restrict abstime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int pthread_cond_broadcast(pthread_cond_t *cond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pthread_cond_t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cond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= PTHREAD_COND_INITIALIZER;</a:t>
            </a:r>
          </a:p>
          <a:p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pthread_cond_init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pthread_cond_t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*restrict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cond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		          const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pthread_condattr_t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*restrict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attr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pthread_cond_destroy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pthread_cond_t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*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cond</a:t>
            </a:r>
            <a:r>
              <a:rPr lang="en-US" sz="200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241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Comparison: Two examples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you have a limited resource, say 10 pages of memory reserved for your threads, then you will need them to wait until a page is available. When this happens, you will need to let </a:t>
            </a:r>
            <a:r>
              <a:rPr lang="en-US" sz="2000" b="1" dirty="0"/>
              <a:t>just one thread start execution</a:t>
            </a:r>
            <a:r>
              <a:rPr lang="en-US" sz="2000" dirty="0"/>
              <a:t>. In this case you can use a </a:t>
            </a:r>
            <a:r>
              <a:rPr lang="en-US" sz="2000" b="1" dirty="0">
                <a:solidFill>
                  <a:srgbClr val="FF0000"/>
                </a:solidFill>
              </a:rPr>
              <a:t>semaphore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unlock up as many threads as available pages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-&gt; Competing for limited resource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If all of your threads are waiting for some event, e.g., submission of a task, then you can wake them all up by using a </a:t>
            </a:r>
            <a:r>
              <a:rPr lang="en-US" sz="2000" b="1" dirty="0">
                <a:solidFill>
                  <a:srgbClr val="FF0000"/>
                </a:solidFill>
              </a:rPr>
              <a:t>condition variable</a:t>
            </a:r>
            <a:r>
              <a:rPr lang="en-US" sz="2000" dirty="0"/>
              <a:t> upon an event.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-&gt; Broadcast a event to many threads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6325122"/>
            <a:ext cx="44196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Explanation from </a:t>
            </a:r>
            <a:r>
              <a:rPr lang="en-US" sz="2000" dirty="0" smtClean="0">
                <a:hlinkClick r:id="rId2"/>
              </a:rPr>
              <a:t>Stackoverflow.com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674417"/>
            <a:ext cx="68336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These scenarios can be implemented vice versa, only less convenient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3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on Semaphore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9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on Condition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0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thread? Why we need it?</a:t>
            </a:r>
          </a:p>
          <a:p>
            <a:pPr lvl="1"/>
            <a:r>
              <a:rPr lang="en-US" dirty="0" smtClean="0"/>
              <a:t>Share resource, work together, raise utilization</a:t>
            </a:r>
          </a:p>
          <a:p>
            <a:endParaRPr lang="en-US" dirty="0"/>
          </a:p>
          <a:p>
            <a:r>
              <a:rPr lang="en-US" dirty="0" smtClean="0"/>
              <a:t>How does the thread work?</a:t>
            </a:r>
          </a:p>
          <a:p>
            <a:pPr lvl="1"/>
            <a:r>
              <a:rPr lang="en-US" dirty="0" smtClean="0"/>
              <a:t>Create them, synchronize them, recycle them</a:t>
            </a:r>
          </a:p>
          <a:p>
            <a:pPr lvl="1"/>
            <a:endParaRPr lang="en-US" dirty="0"/>
          </a:p>
          <a:p>
            <a:r>
              <a:rPr lang="en-US" dirty="0" smtClean="0"/>
              <a:t>How to make thread your helper instead of trouble maker?</a:t>
            </a:r>
          </a:p>
          <a:p>
            <a:pPr lvl="1"/>
            <a:r>
              <a:rPr lang="en-US" dirty="0" smtClean="0"/>
              <a:t>Avoid race condition, don’t mess up, fast </a:t>
            </a:r>
            <a:r>
              <a:rPr lang="en-US" smtClean="0"/>
              <a:t>and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0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User process 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37" t="26190" r="22422" b="24337"/>
          <a:stretch/>
        </p:blipFill>
        <p:spPr bwMode="auto">
          <a:xfrm>
            <a:off x="964472" y="3124200"/>
            <a:ext cx="635072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8709" y="6172200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Memory layout for multitasking system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A heavy-weight, kernel-level entity that includes CPU state (i.e. registers), memory, OS information (such as open files, a process ID).</a:t>
            </a:r>
          </a:p>
          <a:p>
            <a:pPr algn="l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58982" y="2438400"/>
            <a:ext cx="6227618" cy="1115293"/>
            <a:chOff x="152400" y="2161307"/>
            <a:chExt cx="6227618" cy="111529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828800" y="2743200"/>
              <a:ext cx="7620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114800" y="2667000"/>
              <a:ext cx="609600" cy="533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152400" y="2192482"/>
              <a:ext cx="2971800" cy="741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 smtClean="0"/>
                <a:t>Stack pointer</a:t>
              </a:r>
              <a:endParaRPr lang="en-US" sz="2400" dirty="0"/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3408218" y="2161307"/>
              <a:ext cx="2971800" cy="741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200" dirty="0" smtClean="0"/>
                <a:t>Program counter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794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408017">
            <a:off x="3152381" y="2967335"/>
            <a:ext cx="2839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64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Threads</a:t>
            </a:r>
            <a:endParaRPr lang="en-US" dirty="0"/>
          </a:p>
        </p:txBody>
      </p:sp>
      <p:pic>
        <p:nvPicPr>
          <p:cNvPr id="4" name="Content Placeholder 3" descr="process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676400"/>
            <a:ext cx="4286250" cy="3867150"/>
          </a:xfrm>
        </p:spPr>
      </p:pic>
      <p:pic>
        <p:nvPicPr>
          <p:cNvPr id="5" name="Picture 4" descr="threa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676400"/>
            <a:ext cx="4286250" cy="3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5867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UNIX 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5791200"/>
            <a:ext cx="355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 WITHIN A UNIX PROCESS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Process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056947"/>
            <a:ext cx="7962900" cy="8772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UID: user ID; GID: group ID;EUID: effective UID; EGID: effective GID;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CWD: current working directory</a:t>
            </a:r>
            <a:endParaRPr lang="en-US" sz="20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7700" y="609600"/>
            <a:ext cx="41529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47787"/>
            <a:ext cx="7962900" cy="8772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1676400"/>
            <a:ext cx="2857500" cy="497444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Processes</a:t>
            </a:r>
            <a:endParaRPr lang="en-US" sz="1800" b="1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1260"/>
            <a:ext cx="3867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93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</p:spPr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970" b="2399"/>
          <a:stretch/>
        </p:blipFill>
        <p:spPr bwMode="auto">
          <a:xfrm>
            <a:off x="5029200" y="2599112"/>
            <a:ext cx="3879273" cy="419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953000" y="2590800"/>
            <a:ext cx="33528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505700" y="2529840"/>
            <a:ext cx="533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01000" y="2297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8161" y="2667000"/>
            <a:ext cx="434339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Threads in the same process share  the same address space, process structure.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 smtClean="0"/>
              <a:t>Processes communicate through OS, while threads in a process communicate through memory. </a:t>
            </a:r>
            <a:endParaRPr lang="en-US" sz="2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4627" y="2514600"/>
            <a:ext cx="429837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518160" y="1218069"/>
            <a:ext cx="81083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Thread is a light-weight entity. Each is a unit of execution consisting of a stack and CPU state (i.e. registers) and some other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6624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/>
              <a:t>Shared address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867400" cy="501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394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4000" dirty="0" smtClean="0"/>
              <a:t>Thread structure</a:t>
            </a:r>
            <a:endParaRPr lang="en-US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934200" y="3732937"/>
            <a:ext cx="2028166" cy="274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64"/>
          <a:stretch/>
        </p:blipFill>
        <p:spPr bwMode="auto">
          <a:xfrm>
            <a:off x="152400" y="1752600"/>
            <a:ext cx="665892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84016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4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3950</TotalTime>
  <Words>1202</Words>
  <Application>Microsoft Office PowerPoint</Application>
  <PresentationFormat>On-screen Show (4:3)</PresentationFormat>
  <Paragraphs>232</Paragraphs>
  <Slides>40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Primer on pThreads and its Programming</vt:lpstr>
      <vt:lpstr>Outline</vt:lpstr>
      <vt:lpstr>Process</vt:lpstr>
      <vt:lpstr>User process </vt:lpstr>
      <vt:lpstr>Process and Threads</vt:lpstr>
      <vt:lpstr>Process Structure</vt:lpstr>
      <vt:lpstr>Thread</vt:lpstr>
      <vt:lpstr>Shared address</vt:lpstr>
      <vt:lpstr>Thread structure</vt:lpstr>
      <vt:lpstr>LWP</vt:lpstr>
      <vt:lpstr>Concurrency vs. Parallelism</vt:lpstr>
      <vt:lpstr>Advantages of Threads</vt:lpstr>
      <vt:lpstr>What programs to thread?</vt:lpstr>
      <vt:lpstr>Thread Implementation</vt:lpstr>
      <vt:lpstr>Three main thread libraries</vt:lpstr>
      <vt:lpstr>Pthreads</vt:lpstr>
      <vt:lpstr>Lifecycle</vt:lpstr>
      <vt:lpstr>pthread_create()</vt:lpstr>
      <vt:lpstr>pthread_create() – Cont.</vt:lpstr>
      <vt:lpstr>pthread_join()</vt:lpstr>
      <vt:lpstr>pthread_join() – Cont.</vt:lpstr>
      <vt:lpstr>pthread_cancel()</vt:lpstr>
      <vt:lpstr>A comprehensive example </vt:lpstr>
      <vt:lpstr>Running Demo</vt:lpstr>
      <vt:lpstr>Two types of thread scheduling</vt:lpstr>
      <vt:lpstr>Thread Status</vt:lpstr>
      <vt:lpstr>Thread Status Transition</vt:lpstr>
      <vt:lpstr>Context Switching</vt:lpstr>
      <vt:lpstr>Slide 29</vt:lpstr>
      <vt:lpstr>Critique Section</vt:lpstr>
      <vt:lpstr>Critique Section</vt:lpstr>
      <vt:lpstr>Semaphores</vt:lpstr>
      <vt:lpstr>Semaphores – API </vt:lpstr>
      <vt:lpstr>Condition Variables</vt:lpstr>
      <vt:lpstr>Condition Variables – API </vt:lpstr>
      <vt:lpstr>Comparison: Two examples</vt:lpstr>
      <vt:lpstr>Demo on Semaphore</vt:lpstr>
      <vt:lpstr>Demo on Condition Variable</vt:lpstr>
      <vt:lpstr>Summary</vt:lpstr>
      <vt:lpstr>Slide 40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pThreads and its Programming</dc:title>
  <dc:creator>Ye Sun</dc:creator>
  <cp:lastModifiedBy>admin</cp:lastModifiedBy>
  <cp:revision>143</cp:revision>
  <dcterms:created xsi:type="dcterms:W3CDTF">2014-02-02T17:48:45Z</dcterms:created>
  <dcterms:modified xsi:type="dcterms:W3CDTF">2015-02-05T12:24:19Z</dcterms:modified>
</cp:coreProperties>
</file>