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755E4DEA-73A0-4876-9E38-92E5C2857D5B}">
  <a:tblStyle styleId="{755E4DEA-73A0-4876-9E38-92E5C2857D5B}" styleName="Table_0">
    <a:wholeTbl>
      <a:tcStyle>
        <a:tcBdr>
          <a:left>
            <a:ln cap="flat" cmpd="sng" w="9525">
              <a:solidFill>
                <a:srgbClr val="000000"/>
              </a:solidFill>
              <a:prstDash val="solid"/>
              <a:round/>
              <a:headEnd len="med" w="med" type="none"/>
              <a:tailEnd len="med" w="med" type="none"/>
            </a:ln>
          </a:left>
          <a:right>
            <a:ln cap="flat" cmpd="sng" w="9525">
              <a:solidFill>
                <a:srgbClr val="000000"/>
              </a:solidFill>
              <a:prstDash val="solid"/>
              <a:round/>
              <a:headEnd len="med" w="med" type="none"/>
              <a:tailEnd len="med" w="med" type="none"/>
            </a:ln>
          </a:right>
          <a:top>
            <a:ln cap="flat" cmpd="sng" w="9525">
              <a:solidFill>
                <a:srgbClr val="000000"/>
              </a:solidFill>
              <a:prstDash val="solid"/>
              <a:round/>
              <a:headEnd len="med" w="med" type="none"/>
              <a:tailEnd len="med" w="med" type="none"/>
            </a:ln>
          </a:top>
          <a:bottom>
            <a:ln cap="flat" cmpd="sng" w="9525">
              <a:solidFill>
                <a:srgbClr val="000000"/>
              </a:solidFill>
              <a:prstDash val="solid"/>
              <a:round/>
              <a:headEnd len="med" w="med" type="none"/>
              <a:tailEnd len="med" w="med" type="none"/>
            </a:ln>
          </a:bottom>
          <a:insideH>
            <a:ln cap="flat" cmpd="sng" w="9525">
              <a:solidFill>
                <a:srgbClr val="000000"/>
              </a:solidFill>
              <a:prstDash val="solid"/>
              <a:round/>
              <a:headEnd len="med" w="med" type="none"/>
              <a:tailEnd len="med" w="med" type="none"/>
            </a:ln>
          </a:insideH>
          <a:insideV>
            <a:ln cap="flat" cmpd="sng" w="9525">
              <a:solidFill>
                <a:srgbClr val="000000"/>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82" name="Shape 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45" name="Shape 14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52" name="Shape 15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59" name="Shape 15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5" name="Shape 185"/>
        <p:cNvGrpSpPr/>
        <p:nvPr/>
      </p:nvGrpSpPr>
      <p:grpSpPr>
        <a:xfrm>
          <a:off x="0" y="0"/>
          <a:ext cx="0" cy="0"/>
          <a:chOff x="0" y="0"/>
          <a:chExt cx="0" cy="0"/>
        </a:xfrm>
      </p:grpSpPr>
      <p:sp>
        <p:nvSpPr>
          <p:cNvPr id="186" name="Shape 18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Clr>
                <a:schemeClr val="dk1"/>
              </a:buClr>
              <a:buSzPct val="100000"/>
              <a:buFont typeface="Arial"/>
              <a:buNone/>
            </a:pPr>
            <a:r>
              <a:rPr lang="en-US" sz="1100">
                <a:solidFill>
                  <a:schemeClr val="dk1"/>
                </a:solidFill>
              </a:rPr>
              <a:t>	 	 	 	</a:t>
            </a:r>
          </a:p>
          <a:p>
            <a:pPr lvl="0" rtl="0">
              <a:spcBef>
                <a:spcPts val="0"/>
              </a:spcBef>
              <a:buClr>
                <a:schemeClr val="dk1"/>
              </a:buClr>
              <a:buSzPct val="100000"/>
              <a:buFont typeface="Arial"/>
              <a:buNone/>
            </a:pPr>
            <a:r>
              <a:rPr lang="en-US" sz="1100">
                <a:solidFill>
                  <a:schemeClr val="dk1"/>
                </a:solidFill>
              </a:rPr>
              <a:t>Methods of Representation</a:t>
            </a:r>
          </a:p>
          <a:p>
            <a:pPr lvl="0" rtl="0">
              <a:spcBef>
                <a:spcPts val="0"/>
              </a:spcBef>
              <a:buClr>
                <a:schemeClr val="dk1"/>
              </a:buClr>
              <a:buSzPct val="100000"/>
              <a:buFont typeface="Arial"/>
              <a:buNone/>
            </a:pPr>
            <a:r>
              <a:rPr lang="en-US" sz="1100">
                <a:solidFill>
                  <a:schemeClr val="dk1"/>
                </a:solidFill>
              </a:rPr>
              <a:t>Each individual solution can be represented as chromosome with genes as:</a:t>
            </a:r>
          </a:p>
          <a:p>
            <a:pPr lvl="0" rtl="0">
              <a:spcBef>
                <a:spcPts val="0"/>
              </a:spcBef>
              <a:buClr>
                <a:schemeClr val="dk1"/>
              </a:buClr>
              <a:buSzPct val="100000"/>
              <a:buFont typeface="Arial"/>
              <a:buNone/>
            </a:pPr>
            <a:r>
              <a:rPr lang="en-US" sz="1100">
                <a:solidFill>
                  <a:schemeClr val="dk1"/>
                </a:solidFill>
              </a:rPr>
              <a:t>Binary strings: 101110</a:t>
            </a:r>
          </a:p>
          <a:p>
            <a:pPr lvl="0" rtl="0">
              <a:spcBef>
                <a:spcPts val="0"/>
              </a:spcBef>
              <a:buClr>
                <a:schemeClr val="dk1"/>
              </a:buClr>
              <a:buSzPct val="100000"/>
              <a:buFont typeface="Arial"/>
              <a:buNone/>
            </a:pPr>
            <a:r>
              <a:rPr lang="en-US" sz="1100">
                <a:solidFill>
                  <a:schemeClr val="dk1"/>
                </a:solidFill>
              </a:rPr>
              <a:t>Arrays of integers or floating points: 1 2 4 3 7 6</a:t>
            </a:r>
          </a:p>
          <a:p>
            <a:pPr lvl="0" rtl="0">
              <a:spcBef>
                <a:spcPts val="0"/>
              </a:spcBef>
              <a:buClr>
                <a:schemeClr val="dk1"/>
              </a:buClr>
              <a:buSzPct val="100000"/>
              <a:buFont typeface="Arial"/>
              <a:buNone/>
            </a:pPr>
            <a:r>
              <a:rPr lang="en-US" sz="1100">
                <a:solidFill>
                  <a:schemeClr val="dk1"/>
                </a:solidFill>
              </a:rPr>
              <a:t>Arrays of letters: ABCDEF</a:t>
            </a:r>
          </a:p>
          <a:p>
            <a:pPr lvl="0" rtl="0">
              <a:spcBef>
                <a:spcPts val="0"/>
              </a:spcBef>
              <a:buClr>
                <a:schemeClr val="dk1"/>
              </a:buClr>
              <a:buFont typeface="Arial"/>
              <a:buNone/>
            </a:pPr>
            <a:r>
              <a:t/>
            </a:r>
            <a:endParaRPr sz="1100">
              <a:solidFill>
                <a:schemeClr val="dk1"/>
              </a:solidFill>
            </a:endParaRPr>
          </a:p>
          <a:p>
            <a:pPr lvl="0" rtl="0">
              <a:spcBef>
                <a:spcPts val="0"/>
              </a:spcBef>
              <a:buClr>
                <a:schemeClr val="dk1"/>
              </a:buClr>
              <a:buSzPct val="100000"/>
              <a:buFont typeface="Arial"/>
              <a:buNone/>
            </a:pPr>
            <a:r>
              <a:rPr lang="en-US" sz="1100">
                <a:solidFill>
                  <a:schemeClr val="dk1"/>
                </a:solidFill>
              </a:rPr>
              <a:t>Methods of Selection:</a:t>
            </a:r>
          </a:p>
          <a:p>
            <a:pPr lvl="0" rtl="0">
              <a:spcBef>
                <a:spcPts val="0"/>
              </a:spcBef>
              <a:buClr>
                <a:schemeClr val="dk1"/>
              </a:buClr>
              <a:buSzPct val="100000"/>
              <a:buFont typeface="Arial"/>
              <a:buNone/>
            </a:pPr>
            <a:r>
              <a:rPr lang="en-US" sz="1100">
                <a:solidFill>
                  <a:schemeClr val="dk1"/>
                </a:solidFill>
              </a:rPr>
              <a:t>Many different strategies to select the individuals to be copied over into the next generation.</a:t>
            </a:r>
          </a:p>
          <a:p>
            <a:pPr lvl="0" rtl="0">
              <a:spcBef>
                <a:spcPts val="0"/>
              </a:spcBef>
              <a:buClr>
                <a:schemeClr val="dk1"/>
              </a:buClr>
              <a:buSzPct val="100000"/>
              <a:buFont typeface="Arial"/>
              <a:buNone/>
            </a:pPr>
            <a:r>
              <a:rPr lang="en-US" sz="1100">
                <a:solidFill>
                  <a:schemeClr val="dk1"/>
                </a:solidFill>
              </a:rPr>
              <a:t>Roulette-wheel selection.</a:t>
            </a:r>
          </a:p>
          <a:p>
            <a:pPr lvl="0" rtl="0">
              <a:spcBef>
                <a:spcPts val="0"/>
              </a:spcBef>
              <a:buClr>
                <a:schemeClr val="dk1"/>
              </a:buClr>
              <a:buSzPct val="100000"/>
              <a:buFont typeface="Arial"/>
              <a:buNone/>
            </a:pPr>
            <a:r>
              <a:rPr lang="en-US" sz="1100">
                <a:solidFill>
                  <a:schemeClr val="dk1"/>
                </a:solidFill>
              </a:rPr>
              <a:t>Elitist selection.</a:t>
            </a:r>
          </a:p>
          <a:p>
            <a:pPr lvl="0" rtl="0">
              <a:spcBef>
                <a:spcPts val="0"/>
              </a:spcBef>
              <a:buClr>
                <a:schemeClr val="dk1"/>
              </a:buClr>
              <a:buSzPct val="100000"/>
              <a:buFont typeface="Arial"/>
              <a:buNone/>
            </a:pPr>
            <a:r>
              <a:rPr lang="en-US" sz="1100">
                <a:solidFill>
                  <a:schemeClr val="dk1"/>
                </a:solidFill>
              </a:rPr>
              <a:t>Cutoff selection.</a:t>
            </a:r>
          </a:p>
          <a:p>
            <a:pPr lvl="0" rtl="0">
              <a:spcBef>
                <a:spcPts val="0"/>
              </a:spcBef>
              <a:buClr>
                <a:schemeClr val="dk1"/>
              </a:buClr>
              <a:buFont typeface="Arial"/>
              <a:buNone/>
            </a:pPr>
            <a:r>
              <a:t/>
            </a:r>
            <a:endParaRPr sz="1100">
              <a:solidFill>
                <a:schemeClr val="dk1"/>
              </a:solidFill>
            </a:endParaRPr>
          </a:p>
          <a:p>
            <a:pPr lvl="0" rtl="0">
              <a:spcBef>
                <a:spcPts val="0"/>
              </a:spcBef>
              <a:buClr>
                <a:schemeClr val="dk1"/>
              </a:buClr>
              <a:buSzPct val="100000"/>
              <a:buFont typeface="Arial"/>
              <a:buNone/>
            </a:pPr>
            <a:r>
              <a:rPr lang="en-US" sz="1100">
                <a:solidFill>
                  <a:schemeClr val="dk1"/>
                </a:solidFill>
              </a:rPr>
              <a:t>Roulette Wheel Selection:</a:t>
            </a:r>
          </a:p>
          <a:p>
            <a:pPr lvl="0" rtl="0">
              <a:spcBef>
                <a:spcPts val="0"/>
              </a:spcBef>
              <a:buClr>
                <a:schemeClr val="dk1"/>
              </a:buClr>
              <a:buSzPct val="100000"/>
              <a:buFont typeface="Arial"/>
              <a:buNone/>
            </a:pPr>
            <a:r>
              <a:rPr lang="en-US" sz="1100">
                <a:solidFill>
                  <a:schemeClr val="dk1"/>
                </a:solidFill>
              </a:rPr>
              <a:t>Conceptually, this can be represented as a game of roulette - each individual gets a slice</a:t>
            </a:r>
          </a:p>
          <a:p>
            <a:pPr lvl="0" rtl="0">
              <a:spcBef>
                <a:spcPts val="0"/>
              </a:spcBef>
              <a:buClr>
                <a:schemeClr val="dk1"/>
              </a:buClr>
              <a:buSzPct val="100000"/>
              <a:buFont typeface="Arial"/>
              <a:buNone/>
            </a:pPr>
            <a:r>
              <a:rPr lang="en-US" sz="1100">
                <a:solidFill>
                  <a:schemeClr val="dk1"/>
                </a:solidFill>
              </a:rPr>
              <a:t>of the wheel, but more fit ones get larger slices than less fit ones. So that a more fit individual has more chance to progress into next generation than others.</a:t>
            </a:r>
          </a:p>
          <a:p>
            <a:pPr lvl="0" rtl="0">
              <a:spcBef>
                <a:spcPts val="0"/>
              </a:spcBef>
              <a:buClr>
                <a:schemeClr val="dk1"/>
              </a:buClr>
              <a:buFont typeface="Arial"/>
              <a:buNone/>
            </a:pPr>
            <a:r>
              <a:t/>
            </a:r>
            <a:endParaRPr sz="1100">
              <a:solidFill>
                <a:schemeClr val="dk1"/>
              </a:solidFill>
            </a:endParaRPr>
          </a:p>
          <a:p>
            <a:pPr lvl="0" rtl="0">
              <a:spcBef>
                <a:spcPts val="0"/>
              </a:spcBef>
              <a:buClr>
                <a:schemeClr val="dk1"/>
              </a:buClr>
              <a:buSzPct val="100000"/>
              <a:buFont typeface="Arial"/>
              <a:buNone/>
            </a:pPr>
            <a:r>
              <a:rPr lang="en-US" sz="1100">
                <a:solidFill>
                  <a:schemeClr val="dk1"/>
                </a:solidFill>
              </a:rPr>
              <a:t>Elitist selection:</a:t>
            </a:r>
          </a:p>
          <a:p>
            <a:pPr lvl="0" rtl="0">
              <a:spcBef>
                <a:spcPts val="0"/>
              </a:spcBef>
              <a:buClr>
                <a:schemeClr val="dk1"/>
              </a:buClr>
              <a:buSzPct val="100000"/>
              <a:buFont typeface="Arial"/>
              <a:buNone/>
            </a:pPr>
            <a:r>
              <a:rPr lang="en-US" sz="1100">
                <a:solidFill>
                  <a:schemeClr val="dk1"/>
                </a:solidFill>
              </a:rPr>
              <a:t>Chose only the most fit members of each generation.</a:t>
            </a:r>
          </a:p>
          <a:p>
            <a:pPr lvl="0" rtl="0">
              <a:spcBef>
                <a:spcPts val="0"/>
              </a:spcBef>
              <a:buClr>
                <a:schemeClr val="dk1"/>
              </a:buClr>
              <a:buFont typeface="Arial"/>
              <a:buNone/>
            </a:pPr>
            <a:r>
              <a:t/>
            </a:r>
            <a:endParaRPr sz="1100">
              <a:solidFill>
                <a:schemeClr val="dk1"/>
              </a:solidFill>
            </a:endParaRPr>
          </a:p>
          <a:p>
            <a:pPr lvl="0" rtl="0">
              <a:spcBef>
                <a:spcPts val="0"/>
              </a:spcBef>
              <a:buClr>
                <a:schemeClr val="dk1"/>
              </a:buClr>
              <a:buSzPct val="100000"/>
              <a:buFont typeface="Arial"/>
              <a:buNone/>
            </a:pPr>
            <a:r>
              <a:rPr lang="en-US" sz="1100">
                <a:solidFill>
                  <a:schemeClr val="dk1"/>
                </a:solidFill>
              </a:rPr>
              <a:t>Cutoff selection:</a:t>
            </a:r>
          </a:p>
          <a:p>
            <a:pPr lvl="0">
              <a:spcBef>
                <a:spcPts val="0"/>
              </a:spcBef>
              <a:buClr>
                <a:schemeClr val="dk1"/>
              </a:buClr>
              <a:buSzPct val="100000"/>
              <a:buFont typeface="Arial"/>
              <a:buNone/>
            </a:pPr>
            <a:r>
              <a:rPr lang="en-US" sz="1100">
                <a:solidFill>
                  <a:schemeClr val="dk1"/>
                </a:solidFill>
              </a:rPr>
              <a:t>Select only those that are above a certain cutoff for the target function.</a:t>
            </a:r>
          </a:p>
        </p:txBody>
      </p:sp>
      <p:sp>
        <p:nvSpPr>
          <p:cNvPr id="187" name="Shape 18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2" name="Shape 192"/>
        <p:cNvGrpSpPr/>
        <p:nvPr/>
      </p:nvGrpSpPr>
      <p:grpSpPr>
        <a:xfrm>
          <a:off x="0" y="0"/>
          <a:ext cx="0" cy="0"/>
          <a:chOff x="0" y="0"/>
          <a:chExt cx="0" cy="0"/>
        </a:xfrm>
      </p:grpSpPr>
      <p:sp>
        <p:nvSpPr>
          <p:cNvPr id="193" name="Shape 19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94" name="Shape 19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a:p>
            <a:pPr lvl="0">
              <a:spcBef>
                <a:spcPts val="0"/>
              </a:spcBef>
              <a:buNone/>
            </a:pPr>
            <a:r>
              <a:rPr lang="en-US"/>
              <a:t>A proportion of existing population is selected for breeding new generation based on fitness of individuals.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US"/>
              <a:t>One of the most popular selection methods is roulette wheel selection. Conceptually, it can be represented as a game of roulette. Each individual gets a slice of the wheel but more fit ones get larger slices than less fit ones so that chance of getting selected for more fit ones is higher.</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8" name="Shape 228"/>
        <p:cNvGrpSpPr/>
        <p:nvPr/>
      </p:nvGrpSpPr>
      <p:grpSpPr>
        <a:xfrm>
          <a:off x="0" y="0"/>
          <a:ext cx="0" cy="0"/>
          <a:chOff x="0" y="0"/>
          <a:chExt cx="0" cy="0"/>
        </a:xfrm>
      </p:grpSpPr>
      <p:sp>
        <p:nvSpPr>
          <p:cNvPr id="229" name="Shape 22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rPr lang="en-US"/>
              <a:t>Single point crossover</a:t>
            </a:r>
          </a:p>
          <a:p>
            <a:pPr lvl="0" rtl="0">
              <a:spcBef>
                <a:spcPts val="0"/>
              </a:spcBef>
              <a:buNone/>
            </a:pPr>
            <a:r>
              <a:rPr lang="en-US"/>
              <a:t>A point is randomly selected. Each segment in new offspring is copied from two different parents.</a:t>
            </a:r>
          </a:p>
          <a:p>
            <a:pPr lvl="0" rtl="0">
              <a:spcBef>
                <a:spcPts val="0"/>
              </a:spcBef>
              <a:buNone/>
            </a:pPr>
            <a:r>
              <a:t/>
            </a:r>
            <a:endParaRPr/>
          </a:p>
          <a:p>
            <a:pPr lvl="0" rtl="0">
              <a:spcBef>
                <a:spcPts val="0"/>
              </a:spcBef>
              <a:buNone/>
            </a:pPr>
            <a:r>
              <a:rPr lang="en-US"/>
              <a:t>Two point crossover</a:t>
            </a:r>
          </a:p>
          <a:p>
            <a:pPr lvl="0" rtl="0">
              <a:spcBef>
                <a:spcPts val="0"/>
              </a:spcBef>
              <a:buNone/>
            </a:pPr>
            <a:r>
              <a:rPr lang="en-US"/>
              <a:t>In this case two points are selected to crossover.</a:t>
            </a:r>
          </a:p>
          <a:p>
            <a:pPr lvl="0" rtl="0">
              <a:spcBef>
                <a:spcPts val="0"/>
              </a:spcBef>
              <a:buNone/>
            </a:pPr>
            <a:r>
              <a:t/>
            </a:r>
            <a:endParaRPr/>
          </a:p>
          <a:p>
            <a:pPr lvl="0" rtl="0">
              <a:spcBef>
                <a:spcPts val="0"/>
              </a:spcBef>
              <a:buNone/>
            </a:pPr>
            <a:r>
              <a:rPr lang="en-US"/>
              <a:t>Uniform crossover</a:t>
            </a:r>
          </a:p>
          <a:p>
            <a:pPr lvl="0" rtl="0">
              <a:spcBef>
                <a:spcPts val="0"/>
              </a:spcBef>
              <a:buClr>
                <a:schemeClr val="dk1"/>
              </a:buClr>
              <a:buFont typeface="Arial"/>
              <a:buNone/>
            </a:pPr>
            <a:r>
              <a:rPr lang="en-US"/>
              <a:t>Each bit or gene in new offspring chromosome is randomly selected from one out of two parents.</a:t>
            </a:r>
          </a:p>
          <a:p>
            <a:pPr lvl="0" rtl="0">
              <a:spcBef>
                <a:spcPts val="0"/>
              </a:spcBef>
              <a:buNone/>
            </a:pPr>
            <a:r>
              <a:t/>
            </a:r>
            <a:endParaRPr/>
          </a:p>
        </p:txBody>
      </p:sp>
      <p:sp>
        <p:nvSpPr>
          <p:cNvPr id="230" name="Shape 23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US" sz="1200">
                <a:solidFill>
                  <a:schemeClr val="dk1"/>
                </a:solidFill>
              </a:rPr>
              <a:t>Its purpose is to maintain diversity within the population and inhibit premature convergence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53" name="Shape 25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8" name="Shape 258"/>
        <p:cNvGrpSpPr/>
        <p:nvPr/>
      </p:nvGrpSpPr>
      <p:grpSpPr>
        <a:xfrm>
          <a:off x="0" y="0"/>
          <a:ext cx="0" cy="0"/>
          <a:chOff x="0" y="0"/>
          <a:chExt cx="0" cy="0"/>
        </a:xfrm>
      </p:grpSpPr>
      <p:sp>
        <p:nvSpPr>
          <p:cNvPr id="259" name="Shape 25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60" name="Shape 26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5" name="Shape 265"/>
        <p:cNvGrpSpPr/>
        <p:nvPr/>
      </p:nvGrpSpPr>
      <p:grpSpPr>
        <a:xfrm>
          <a:off x="0" y="0"/>
          <a:ext cx="0" cy="0"/>
          <a:chOff x="0" y="0"/>
          <a:chExt cx="0" cy="0"/>
        </a:xfrm>
      </p:grpSpPr>
      <p:sp>
        <p:nvSpPr>
          <p:cNvPr id="266" name="Shape 26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67" name="Shape 26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2" name="Shape 272"/>
        <p:cNvGrpSpPr/>
        <p:nvPr/>
      </p:nvGrpSpPr>
      <p:grpSpPr>
        <a:xfrm>
          <a:off x="0" y="0"/>
          <a:ext cx="0" cy="0"/>
          <a:chOff x="0" y="0"/>
          <a:chExt cx="0" cy="0"/>
        </a:xfrm>
      </p:grpSpPr>
      <p:sp>
        <p:nvSpPr>
          <p:cNvPr id="273" name="Shape 27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74" name="Shape 27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9" name="Shape 279"/>
        <p:cNvGrpSpPr/>
        <p:nvPr/>
      </p:nvGrpSpPr>
      <p:grpSpPr>
        <a:xfrm>
          <a:off x="0" y="0"/>
          <a:ext cx="0" cy="0"/>
          <a:chOff x="0" y="0"/>
          <a:chExt cx="0" cy="0"/>
        </a:xfrm>
      </p:grpSpPr>
      <p:sp>
        <p:nvSpPr>
          <p:cNvPr id="280" name="Shape 28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81" name="Shape 28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6" name="Shape 286"/>
        <p:cNvGrpSpPr/>
        <p:nvPr/>
      </p:nvGrpSpPr>
      <p:grpSpPr>
        <a:xfrm>
          <a:off x="0" y="0"/>
          <a:ext cx="0" cy="0"/>
          <a:chOff x="0" y="0"/>
          <a:chExt cx="0" cy="0"/>
        </a:xfrm>
      </p:grpSpPr>
      <p:sp>
        <p:nvSpPr>
          <p:cNvPr id="287" name="Shape 28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298450" lvl="0" marL="685800" rtl="0">
              <a:lnSpc>
                <a:spcPct val="122181"/>
              </a:lnSpc>
              <a:spcBef>
                <a:spcPts val="300"/>
              </a:spcBef>
              <a:spcAft>
                <a:spcPts val="100"/>
              </a:spcAft>
              <a:buClr>
                <a:srgbClr val="252525"/>
              </a:buClr>
              <a:buSzPct val="100000"/>
            </a:pPr>
            <a:r>
              <a:rPr lang="en-US" sz="1100">
                <a:solidFill>
                  <a:srgbClr val="252525"/>
                </a:solidFill>
                <a:highlight>
                  <a:srgbClr val="FFFFFF"/>
                </a:highlight>
              </a:rPr>
              <a:t>Harmony Search - Based on the ideas of musicians' behavior in searching for better harmonies. This algorithm is suitable for combinatorial optimization as well as parameter optimization.</a:t>
            </a:r>
          </a:p>
          <a:p>
            <a:pPr indent="-298450" lvl="0" marL="685800" rtl="0">
              <a:lnSpc>
                <a:spcPct val="122181"/>
              </a:lnSpc>
              <a:spcBef>
                <a:spcPts val="300"/>
              </a:spcBef>
              <a:spcAft>
                <a:spcPts val="100"/>
              </a:spcAft>
              <a:buClr>
                <a:srgbClr val="252525"/>
              </a:buClr>
              <a:buSzPct val="100000"/>
            </a:pPr>
            <a:r>
              <a:rPr lang="en-US" sz="1100">
                <a:solidFill>
                  <a:srgbClr val="252525"/>
                </a:solidFill>
                <a:highlight>
                  <a:srgbClr val="FFFFFF"/>
                </a:highlight>
              </a:rPr>
              <a:t>Memetic Algorithm - It is the hybrid form of genetic algorithm and is a population-based method in which solutions are also subject to local improvement phases.. Inspired by Dawkins’ notion of a meme, it commonly takes the form of a population-based algorithm coupled with individual learning procedures capable of performing local refinements. </a:t>
            </a:r>
          </a:p>
          <a:p>
            <a:pPr indent="-298450" lvl="0" marL="685800" rtl="0">
              <a:lnSpc>
                <a:spcPct val="122181"/>
              </a:lnSpc>
              <a:spcBef>
                <a:spcPts val="300"/>
              </a:spcBef>
              <a:spcAft>
                <a:spcPts val="100"/>
              </a:spcAft>
              <a:buClr>
                <a:srgbClr val="252525"/>
              </a:buClr>
              <a:buSzPct val="100000"/>
            </a:pPr>
            <a:r>
              <a:rPr lang="en-US" sz="1100">
                <a:solidFill>
                  <a:srgbClr val="252525"/>
                </a:solidFill>
                <a:highlight>
                  <a:srgbClr val="FFFFFF"/>
                </a:highlight>
              </a:rPr>
              <a:t>Group Genetic Algorithm - It is an evolution of GA where the focus is shifted from individual items, like in classical GAs, to groups or subset of items.</a:t>
            </a:r>
          </a:p>
          <a:p>
            <a:pPr indent="-298450" lvl="0" marL="685800" rtl="0">
              <a:lnSpc>
                <a:spcPct val="122181"/>
              </a:lnSpc>
              <a:spcBef>
                <a:spcPts val="300"/>
              </a:spcBef>
              <a:spcAft>
                <a:spcPts val="100"/>
              </a:spcAft>
              <a:buClr>
                <a:srgbClr val="252525"/>
              </a:buClr>
              <a:buSzPct val="100000"/>
            </a:pPr>
            <a:r>
              <a:rPr lang="en-US" sz="1100">
                <a:solidFill>
                  <a:srgbClr val="252525"/>
                </a:solidFill>
                <a:highlight>
                  <a:srgbClr val="FFFFFF"/>
                </a:highlight>
              </a:rPr>
              <a:t>Swarm Intelligence - is a sub-field of evolutionary computing</a:t>
            </a:r>
          </a:p>
          <a:p>
            <a:pPr indent="-298450" lvl="0" marL="685800" rtl="0">
              <a:lnSpc>
                <a:spcPct val="122181"/>
              </a:lnSpc>
              <a:spcBef>
                <a:spcPts val="300"/>
              </a:spcBef>
              <a:spcAft>
                <a:spcPts val="100"/>
              </a:spcAft>
              <a:buClr>
                <a:srgbClr val="252525"/>
              </a:buClr>
              <a:buSzPct val="100000"/>
            </a:pPr>
            <a:r>
              <a:rPr lang="en-US" sz="1100">
                <a:solidFill>
                  <a:srgbClr val="252525"/>
                </a:solidFill>
                <a:highlight>
                  <a:srgbClr val="FFFFFF"/>
                </a:highlight>
              </a:rPr>
              <a:t>Simulated Annealing (SA) - is a related global optimization technique that traverses the search space by testing random mutations on an individual solution. A mutation that increases fitness is always accepted. In SA parlance, one speaks of seeking the lowest energy instead of the maximum fitness.</a:t>
            </a:r>
          </a:p>
          <a:p>
            <a:pPr indent="-298450" lvl="0" marL="685800" rtl="0">
              <a:lnSpc>
                <a:spcPct val="122181"/>
              </a:lnSpc>
              <a:spcBef>
                <a:spcPts val="300"/>
              </a:spcBef>
              <a:spcAft>
                <a:spcPts val="100"/>
              </a:spcAft>
              <a:buClr>
                <a:srgbClr val="252525"/>
              </a:buClr>
              <a:buSzPct val="100000"/>
            </a:pPr>
            <a:r>
              <a:rPr lang="en-US" sz="1100">
                <a:solidFill>
                  <a:srgbClr val="252525"/>
                </a:solidFill>
                <a:highlight>
                  <a:srgbClr val="FFFFFF"/>
                </a:highlight>
              </a:rPr>
              <a:t>Tabu Search (TS) - is similar to simulated annealing in that both traverse the solution space by testing mutations of an individual solution. While simulated annealing generates only one mutated solution, tabu search generates many mutated solutions and moves to the solution with the lowest energy of those generated</a:t>
            </a:r>
          </a:p>
        </p:txBody>
      </p:sp>
      <p:sp>
        <p:nvSpPr>
          <p:cNvPr id="288" name="Shape 28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3" name="Shape 293"/>
        <p:cNvGrpSpPr/>
        <p:nvPr/>
      </p:nvGrpSpPr>
      <p:grpSpPr>
        <a:xfrm>
          <a:off x="0" y="0"/>
          <a:ext cx="0" cy="0"/>
          <a:chOff x="0" y="0"/>
          <a:chExt cx="0" cy="0"/>
        </a:xfrm>
      </p:grpSpPr>
      <p:sp>
        <p:nvSpPr>
          <p:cNvPr id="294" name="Shape 29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95" name="Shape 29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0" name="Shape 300"/>
        <p:cNvGrpSpPr/>
        <p:nvPr/>
      </p:nvGrpSpPr>
      <p:grpSpPr>
        <a:xfrm>
          <a:off x="0" y="0"/>
          <a:ext cx="0" cy="0"/>
          <a:chOff x="0" y="0"/>
          <a:chExt cx="0" cy="0"/>
        </a:xfrm>
      </p:grpSpPr>
      <p:sp>
        <p:nvSpPr>
          <p:cNvPr id="301" name="Shape 30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02" name="Shape 30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US" sz="1200">
                <a:solidFill>
                  <a:schemeClr val="dk1"/>
                </a:solidFill>
              </a:rPr>
              <a:t>Continuous struggle for life – More individuals are born than can survive.</a:t>
            </a:r>
          </a:p>
          <a:p>
            <a:pPr lvl="0" rtl="0">
              <a:spcBef>
                <a:spcPts val="0"/>
              </a:spcBef>
              <a:buNone/>
            </a:pPr>
            <a:r>
              <a:rPr lang="en-US" sz="1200">
                <a:solidFill>
                  <a:schemeClr val="dk1"/>
                </a:solidFill>
              </a:rPr>
              <a:t>Survival of the fittest - Individuals with an advantage have a greater chance to survive.</a:t>
            </a:r>
          </a:p>
          <a:p>
            <a:pPr lvl="0">
              <a:spcBef>
                <a:spcPts val="0"/>
              </a:spcBef>
              <a:buNone/>
            </a:pPr>
            <a:r>
              <a:t/>
            </a:r>
            <a:endParaRPr sz="1200">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6" name="Shape 306"/>
        <p:cNvGrpSpPr/>
        <p:nvPr/>
      </p:nvGrpSpPr>
      <p:grpSpPr>
        <a:xfrm>
          <a:off x="0" y="0"/>
          <a:ext cx="0" cy="0"/>
          <a:chOff x="0" y="0"/>
          <a:chExt cx="0" cy="0"/>
        </a:xfrm>
      </p:grpSpPr>
      <p:sp>
        <p:nvSpPr>
          <p:cNvPr id="307" name="Shape 30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08" name="Shape 3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3" name="Shape 313"/>
        <p:cNvGrpSpPr/>
        <p:nvPr/>
      </p:nvGrpSpPr>
      <p:grpSpPr>
        <a:xfrm>
          <a:off x="0" y="0"/>
          <a:ext cx="0" cy="0"/>
          <a:chOff x="0" y="0"/>
          <a:chExt cx="0" cy="0"/>
        </a:xfrm>
      </p:grpSpPr>
      <p:sp>
        <p:nvSpPr>
          <p:cNvPr id="314" name="Shape 31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15" name="Shape 31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0" name="Shape 320"/>
        <p:cNvGrpSpPr/>
        <p:nvPr/>
      </p:nvGrpSpPr>
      <p:grpSpPr>
        <a:xfrm>
          <a:off x="0" y="0"/>
          <a:ext cx="0" cy="0"/>
          <a:chOff x="0" y="0"/>
          <a:chExt cx="0" cy="0"/>
        </a:xfrm>
      </p:grpSpPr>
      <p:sp>
        <p:nvSpPr>
          <p:cNvPr id="321" name="Shape 32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22" name="Shape 32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7" name="Shape 327"/>
        <p:cNvGrpSpPr/>
        <p:nvPr/>
      </p:nvGrpSpPr>
      <p:grpSpPr>
        <a:xfrm>
          <a:off x="0" y="0"/>
          <a:ext cx="0" cy="0"/>
          <a:chOff x="0" y="0"/>
          <a:chExt cx="0" cy="0"/>
        </a:xfrm>
      </p:grpSpPr>
      <p:sp>
        <p:nvSpPr>
          <p:cNvPr id="328" name="Shape 32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29" name="Shape 32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4" name="Shape 334"/>
        <p:cNvGrpSpPr/>
        <p:nvPr/>
      </p:nvGrpSpPr>
      <p:grpSpPr>
        <a:xfrm>
          <a:off x="0" y="0"/>
          <a:ext cx="0" cy="0"/>
          <a:chOff x="0" y="0"/>
          <a:chExt cx="0" cy="0"/>
        </a:xfrm>
      </p:grpSpPr>
      <p:sp>
        <p:nvSpPr>
          <p:cNvPr id="335" name="Shape 33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36" name="Shape 33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1" name="Shape 341"/>
        <p:cNvGrpSpPr/>
        <p:nvPr/>
      </p:nvGrpSpPr>
      <p:grpSpPr>
        <a:xfrm>
          <a:off x="0" y="0"/>
          <a:ext cx="0" cy="0"/>
          <a:chOff x="0" y="0"/>
          <a:chExt cx="0" cy="0"/>
        </a:xfrm>
      </p:grpSpPr>
      <p:sp>
        <p:nvSpPr>
          <p:cNvPr id="342" name="Shape 34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43" name="Shape 34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9" name="Shape 349"/>
        <p:cNvGrpSpPr/>
        <p:nvPr/>
      </p:nvGrpSpPr>
      <p:grpSpPr>
        <a:xfrm>
          <a:off x="0" y="0"/>
          <a:ext cx="0" cy="0"/>
          <a:chOff x="0" y="0"/>
          <a:chExt cx="0" cy="0"/>
        </a:xfrm>
      </p:grpSpPr>
      <p:sp>
        <p:nvSpPr>
          <p:cNvPr id="350" name="Shape 35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51" name="Shape 35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6" name="Shape 356"/>
        <p:cNvGrpSpPr/>
        <p:nvPr/>
      </p:nvGrpSpPr>
      <p:grpSpPr>
        <a:xfrm>
          <a:off x="0" y="0"/>
          <a:ext cx="0" cy="0"/>
          <a:chOff x="0" y="0"/>
          <a:chExt cx="0" cy="0"/>
        </a:xfrm>
      </p:grpSpPr>
      <p:sp>
        <p:nvSpPr>
          <p:cNvPr id="357" name="Shape 35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58" name="Shape 3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3" name="Shape 363"/>
        <p:cNvGrpSpPr/>
        <p:nvPr/>
      </p:nvGrpSpPr>
      <p:grpSpPr>
        <a:xfrm>
          <a:off x="0" y="0"/>
          <a:ext cx="0" cy="0"/>
          <a:chOff x="0" y="0"/>
          <a:chExt cx="0" cy="0"/>
        </a:xfrm>
      </p:grpSpPr>
      <p:sp>
        <p:nvSpPr>
          <p:cNvPr id="364" name="Shape 36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65" name="Shape 3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rPr lang="en-US"/>
              <a:t>=&gt; Genetic algorithms (GAs) were invented by John Holland in the 1960s and were developed by Holland and his students and colleagues at the University of Michigan in the 1960s and the 1970s</a:t>
            </a:r>
          </a:p>
        </p:txBody>
      </p:sp>
      <p:sp>
        <p:nvSpPr>
          <p:cNvPr id="110" name="Shape 11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rPr lang="en-US"/>
              <a:t>GA simulates survival of the fittest among individuals over consecutive generation to solve a problem.</a:t>
            </a:r>
          </a:p>
          <a:p>
            <a:pPr lvl="0">
              <a:spcBef>
                <a:spcPts val="0"/>
              </a:spcBef>
              <a:buNone/>
            </a:pPr>
            <a:r>
              <a:rPr lang="en-US"/>
              <a:t>Individuals in population are made to go through process of evolution</a:t>
            </a:r>
          </a:p>
        </p:txBody>
      </p:sp>
      <p:sp>
        <p:nvSpPr>
          <p:cNvPr id="131" name="Shape 13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US"/>
              <a:t>Individuals most successful in each competition produce more offsprings than individuals who perform poorly. In this way, genes from good parents propagate throughout the population and sometimes two good parents will produce better offsprings. Thus, each successive generation becomes more suited to environment.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1" name="Shape 11"/>
        <p:cNvGrpSpPr/>
        <p:nvPr/>
      </p:nvGrpSpPr>
      <p:grpSpPr>
        <a:xfrm>
          <a:off x="0" y="0"/>
          <a:ext cx="0" cy="0"/>
          <a:chOff x="0" y="0"/>
          <a:chExt cx="0" cy="0"/>
        </a:xfrm>
      </p:grpSpPr>
      <p:sp>
        <p:nvSpPr>
          <p:cNvPr id="12" name="Shape 12"/>
          <p:cNvSpPr txBox="1"/>
          <p:nvPr>
            <p:ph type="title"/>
          </p:nvPr>
        </p:nvSpPr>
        <p:spPr>
          <a:xfrm>
            <a:off x="457200" y="274637"/>
            <a:ext cx="8229600" cy="1143000"/>
          </a:xfrm>
          <a:prstGeom prst="rect">
            <a:avLst/>
          </a:prstGeom>
          <a:noFill/>
          <a:ln>
            <a:noFill/>
          </a:ln>
        </p:spPr>
        <p:txBody>
          <a:bodyPr anchorCtr="0" anchor="ctr" bIns="91425" lIns="91425" rIns="91425" tIns="91425"/>
          <a:lstStyle>
            <a:lvl1pPr lvl="0" rtl="0" algn="ctr">
              <a:spcBef>
                <a:spcPts val="0"/>
              </a:spcBef>
              <a:buClr>
                <a:schemeClr val="dk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3" name="Shape 13"/>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139700" lvl="0" marL="342900" rtl="0" algn="l">
              <a:spcBef>
                <a:spcPts val="640"/>
              </a:spcBef>
              <a:buClr>
                <a:schemeClr val="dk1"/>
              </a:buClr>
              <a:buFont typeface="Arial"/>
              <a:buChar char="•"/>
              <a:defRPr/>
            </a:lvl1pPr>
            <a:lvl2pPr indent="-107950" lvl="1" marL="742950" rtl="0" algn="l">
              <a:spcBef>
                <a:spcPts val="560"/>
              </a:spcBef>
              <a:buClr>
                <a:schemeClr val="dk1"/>
              </a:buClr>
              <a:buFont typeface="Arial"/>
              <a:buChar char="–"/>
              <a:defRPr/>
            </a:lvl2pPr>
            <a:lvl3pPr indent="-76200" lvl="2" marL="1143000" rtl="0" algn="l">
              <a:spcBef>
                <a:spcPts val="480"/>
              </a:spcBef>
              <a:buClr>
                <a:schemeClr val="dk1"/>
              </a:buClr>
              <a:buFont typeface="Arial"/>
              <a:buChar char="•"/>
              <a:defRPr/>
            </a:lvl3pPr>
            <a:lvl4pPr indent="-101600" lvl="3" marL="1600200" rtl="0" algn="l">
              <a:spcBef>
                <a:spcPts val="400"/>
              </a:spcBef>
              <a:buClr>
                <a:schemeClr val="dk1"/>
              </a:buClr>
              <a:buFont typeface="Arial"/>
              <a:buChar char="–"/>
              <a:defRPr/>
            </a:lvl4pPr>
            <a:lvl5pPr indent="-101600" lvl="4" marL="2057400" rtl="0" algn="l">
              <a:spcBef>
                <a:spcPts val="400"/>
              </a:spcBef>
              <a:buClr>
                <a:schemeClr val="dk1"/>
              </a:buClr>
              <a:buFont typeface="Arial"/>
              <a:buChar char="»"/>
              <a:defRPr/>
            </a:lvl5pPr>
            <a:lvl6pPr indent="-101600" lvl="5" marL="2514600" rtl="0" algn="l">
              <a:spcBef>
                <a:spcPts val="400"/>
              </a:spcBef>
              <a:buClr>
                <a:schemeClr val="dk1"/>
              </a:buClr>
              <a:buFont typeface="Arial"/>
              <a:buChar char="•"/>
              <a:defRPr/>
            </a:lvl6pPr>
            <a:lvl7pPr indent="-101600" lvl="6" marL="2971800" rtl="0" algn="l">
              <a:spcBef>
                <a:spcPts val="400"/>
              </a:spcBef>
              <a:buClr>
                <a:schemeClr val="dk1"/>
              </a:buClr>
              <a:buFont typeface="Arial"/>
              <a:buChar char="•"/>
              <a:defRPr/>
            </a:lvl7pPr>
            <a:lvl8pPr indent="-101600" lvl="7" marL="3429000" rtl="0" algn="l">
              <a:spcBef>
                <a:spcPts val="400"/>
              </a:spcBef>
              <a:buClr>
                <a:schemeClr val="dk1"/>
              </a:buClr>
              <a:buFont typeface="Arial"/>
              <a:buChar char="•"/>
              <a:defRPr/>
            </a:lvl8pPr>
            <a:lvl9pPr indent="-101600" lvl="8" marL="3886200" rtl="0" algn="l">
              <a:spcBef>
                <a:spcPts val="400"/>
              </a:spcBef>
              <a:buClr>
                <a:schemeClr val="dk1"/>
              </a:buClr>
              <a:buFont typeface="Arial"/>
              <a:buChar char="•"/>
              <a:defRPr/>
            </a:lvl9pPr>
          </a:lstStyle>
          <a:p/>
        </p:txBody>
      </p:sp>
      <p:sp>
        <p:nvSpPr>
          <p:cNvPr id="14" name="Shape 14"/>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5" name="Shape 15"/>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6" name="Shape 16"/>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68" name="Shape 68"/>
        <p:cNvGrpSpPr/>
        <p:nvPr/>
      </p:nvGrpSpPr>
      <p:grpSpPr>
        <a:xfrm>
          <a:off x="0" y="0"/>
          <a:ext cx="0" cy="0"/>
          <a:chOff x="0" y="0"/>
          <a:chExt cx="0" cy="0"/>
        </a:xfrm>
      </p:grpSpPr>
      <p:sp>
        <p:nvSpPr>
          <p:cNvPr id="69" name="Shape 69"/>
          <p:cNvSpPr txBox="1"/>
          <p:nvPr>
            <p:ph type="title"/>
          </p:nvPr>
        </p:nvSpPr>
        <p:spPr>
          <a:xfrm>
            <a:off x="457200" y="274637"/>
            <a:ext cx="8229600" cy="1143000"/>
          </a:xfrm>
          <a:prstGeom prst="rect">
            <a:avLst/>
          </a:prstGeom>
          <a:noFill/>
          <a:ln>
            <a:noFill/>
          </a:ln>
        </p:spPr>
        <p:txBody>
          <a:bodyPr anchorCtr="0" anchor="ctr" bIns="91425" lIns="91425" rIns="91425" tIns="91425"/>
          <a:lstStyle>
            <a:lvl1pPr lvl="0" rtl="0" algn="ctr">
              <a:spcBef>
                <a:spcPts val="0"/>
              </a:spcBef>
              <a:buClr>
                <a:schemeClr val="dk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0" name="Shape 70"/>
          <p:cNvSpPr txBox="1"/>
          <p:nvPr>
            <p:ph idx="1" type="body"/>
          </p:nvPr>
        </p:nvSpPr>
        <p:spPr>
          <a:xfrm rot="5400000">
            <a:off x="2309018" y="-251618"/>
            <a:ext cx="4525963" cy="8229600"/>
          </a:xfrm>
          <a:prstGeom prst="rect">
            <a:avLst/>
          </a:prstGeom>
          <a:noFill/>
          <a:ln>
            <a:noFill/>
          </a:ln>
        </p:spPr>
        <p:txBody>
          <a:bodyPr anchorCtr="0" anchor="t" bIns="91425" lIns="91425" rIns="91425" tIns="91425"/>
          <a:lstStyle>
            <a:lvl1pPr indent="-139700" lvl="0" marL="342900" rtl="0" algn="l">
              <a:spcBef>
                <a:spcPts val="640"/>
              </a:spcBef>
              <a:buClr>
                <a:schemeClr val="dk1"/>
              </a:buClr>
              <a:buFont typeface="Arial"/>
              <a:buChar char="•"/>
              <a:defRPr/>
            </a:lvl1pPr>
            <a:lvl2pPr indent="-107950" lvl="1" marL="742950" rtl="0" algn="l">
              <a:spcBef>
                <a:spcPts val="560"/>
              </a:spcBef>
              <a:buClr>
                <a:schemeClr val="dk1"/>
              </a:buClr>
              <a:buFont typeface="Arial"/>
              <a:buChar char="–"/>
              <a:defRPr/>
            </a:lvl2pPr>
            <a:lvl3pPr indent="-76200" lvl="2" marL="1143000" rtl="0" algn="l">
              <a:spcBef>
                <a:spcPts val="480"/>
              </a:spcBef>
              <a:buClr>
                <a:schemeClr val="dk1"/>
              </a:buClr>
              <a:buFont typeface="Arial"/>
              <a:buChar char="•"/>
              <a:defRPr/>
            </a:lvl3pPr>
            <a:lvl4pPr indent="-101600" lvl="3" marL="1600200" rtl="0" algn="l">
              <a:spcBef>
                <a:spcPts val="400"/>
              </a:spcBef>
              <a:buClr>
                <a:schemeClr val="dk1"/>
              </a:buClr>
              <a:buFont typeface="Arial"/>
              <a:buChar char="–"/>
              <a:defRPr/>
            </a:lvl4pPr>
            <a:lvl5pPr indent="-101600" lvl="4" marL="2057400" rtl="0" algn="l">
              <a:spcBef>
                <a:spcPts val="400"/>
              </a:spcBef>
              <a:buClr>
                <a:schemeClr val="dk1"/>
              </a:buClr>
              <a:buFont typeface="Arial"/>
              <a:buChar char="»"/>
              <a:defRPr/>
            </a:lvl5pPr>
            <a:lvl6pPr indent="-101600" lvl="5" marL="2514600" rtl="0" algn="l">
              <a:spcBef>
                <a:spcPts val="400"/>
              </a:spcBef>
              <a:buClr>
                <a:schemeClr val="dk1"/>
              </a:buClr>
              <a:buFont typeface="Arial"/>
              <a:buChar char="•"/>
              <a:defRPr/>
            </a:lvl6pPr>
            <a:lvl7pPr indent="-101600" lvl="6" marL="2971800" rtl="0" algn="l">
              <a:spcBef>
                <a:spcPts val="400"/>
              </a:spcBef>
              <a:buClr>
                <a:schemeClr val="dk1"/>
              </a:buClr>
              <a:buFont typeface="Arial"/>
              <a:buChar char="•"/>
              <a:defRPr/>
            </a:lvl7pPr>
            <a:lvl8pPr indent="-101600" lvl="7" marL="3429000" rtl="0" algn="l">
              <a:spcBef>
                <a:spcPts val="400"/>
              </a:spcBef>
              <a:buClr>
                <a:schemeClr val="dk1"/>
              </a:buClr>
              <a:buFont typeface="Arial"/>
              <a:buChar char="•"/>
              <a:defRPr/>
            </a:lvl8pPr>
            <a:lvl9pPr indent="-101600" lvl="8" marL="3886200" rtl="0" algn="l">
              <a:spcBef>
                <a:spcPts val="400"/>
              </a:spcBef>
              <a:buClr>
                <a:schemeClr val="dk1"/>
              </a:buClr>
              <a:buFont typeface="Arial"/>
              <a:buChar char="•"/>
              <a:defRPr/>
            </a:lvl9pPr>
          </a:lstStyle>
          <a:p/>
        </p:txBody>
      </p:sp>
      <p:sp>
        <p:nvSpPr>
          <p:cNvPr id="71" name="Shape 71"/>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72" name="Shape 72"/>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73" name="Shape 73"/>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4" name="Shape 74"/>
        <p:cNvGrpSpPr/>
        <p:nvPr/>
      </p:nvGrpSpPr>
      <p:grpSpPr>
        <a:xfrm>
          <a:off x="0" y="0"/>
          <a:ext cx="0" cy="0"/>
          <a:chOff x="0" y="0"/>
          <a:chExt cx="0" cy="0"/>
        </a:xfrm>
      </p:grpSpPr>
      <p:sp>
        <p:nvSpPr>
          <p:cNvPr id="75" name="Shape 75"/>
          <p:cNvSpPr txBox="1"/>
          <p:nvPr>
            <p:ph type="title"/>
          </p:nvPr>
        </p:nvSpPr>
        <p:spPr>
          <a:xfrm rot="5400000">
            <a:off x="4732337" y="2171700"/>
            <a:ext cx="5851525" cy="2057400"/>
          </a:xfrm>
          <a:prstGeom prst="rect">
            <a:avLst/>
          </a:prstGeom>
          <a:noFill/>
          <a:ln>
            <a:noFill/>
          </a:ln>
        </p:spPr>
        <p:txBody>
          <a:bodyPr anchorCtr="0" anchor="ctr" bIns="91425" lIns="91425" rIns="91425" tIns="91425"/>
          <a:lstStyle>
            <a:lvl1pPr lvl="0" rtl="0" algn="ctr">
              <a:spcBef>
                <a:spcPts val="0"/>
              </a:spcBef>
              <a:buClr>
                <a:schemeClr val="dk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6" name="Shape 76"/>
          <p:cNvSpPr txBox="1"/>
          <p:nvPr>
            <p:ph idx="1" type="body"/>
          </p:nvPr>
        </p:nvSpPr>
        <p:spPr>
          <a:xfrm rot="5400000">
            <a:off x="541337" y="190500"/>
            <a:ext cx="5851525" cy="6019799"/>
          </a:xfrm>
          <a:prstGeom prst="rect">
            <a:avLst/>
          </a:prstGeom>
          <a:noFill/>
          <a:ln>
            <a:noFill/>
          </a:ln>
        </p:spPr>
        <p:txBody>
          <a:bodyPr anchorCtr="0" anchor="t" bIns="91425" lIns="91425" rIns="91425" tIns="91425"/>
          <a:lstStyle>
            <a:lvl1pPr indent="-139700" lvl="0" marL="342900" rtl="0" algn="l">
              <a:spcBef>
                <a:spcPts val="640"/>
              </a:spcBef>
              <a:buClr>
                <a:schemeClr val="dk1"/>
              </a:buClr>
              <a:buFont typeface="Arial"/>
              <a:buChar char="•"/>
              <a:defRPr/>
            </a:lvl1pPr>
            <a:lvl2pPr indent="-107950" lvl="1" marL="742950" rtl="0" algn="l">
              <a:spcBef>
                <a:spcPts val="560"/>
              </a:spcBef>
              <a:buClr>
                <a:schemeClr val="dk1"/>
              </a:buClr>
              <a:buFont typeface="Arial"/>
              <a:buChar char="–"/>
              <a:defRPr/>
            </a:lvl2pPr>
            <a:lvl3pPr indent="-76200" lvl="2" marL="1143000" rtl="0" algn="l">
              <a:spcBef>
                <a:spcPts val="480"/>
              </a:spcBef>
              <a:buClr>
                <a:schemeClr val="dk1"/>
              </a:buClr>
              <a:buFont typeface="Arial"/>
              <a:buChar char="•"/>
              <a:defRPr/>
            </a:lvl3pPr>
            <a:lvl4pPr indent="-101600" lvl="3" marL="1600200" rtl="0" algn="l">
              <a:spcBef>
                <a:spcPts val="400"/>
              </a:spcBef>
              <a:buClr>
                <a:schemeClr val="dk1"/>
              </a:buClr>
              <a:buFont typeface="Arial"/>
              <a:buChar char="–"/>
              <a:defRPr/>
            </a:lvl4pPr>
            <a:lvl5pPr indent="-101600" lvl="4" marL="2057400" rtl="0" algn="l">
              <a:spcBef>
                <a:spcPts val="400"/>
              </a:spcBef>
              <a:buClr>
                <a:schemeClr val="dk1"/>
              </a:buClr>
              <a:buFont typeface="Arial"/>
              <a:buChar char="»"/>
              <a:defRPr/>
            </a:lvl5pPr>
            <a:lvl6pPr indent="-101600" lvl="5" marL="2514600" rtl="0" algn="l">
              <a:spcBef>
                <a:spcPts val="400"/>
              </a:spcBef>
              <a:buClr>
                <a:schemeClr val="dk1"/>
              </a:buClr>
              <a:buFont typeface="Arial"/>
              <a:buChar char="•"/>
              <a:defRPr/>
            </a:lvl6pPr>
            <a:lvl7pPr indent="-101600" lvl="6" marL="2971800" rtl="0" algn="l">
              <a:spcBef>
                <a:spcPts val="400"/>
              </a:spcBef>
              <a:buClr>
                <a:schemeClr val="dk1"/>
              </a:buClr>
              <a:buFont typeface="Arial"/>
              <a:buChar char="•"/>
              <a:defRPr/>
            </a:lvl7pPr>
            <a:lvl8pPr indent="-101600" lvl="7" marL="3429000" rtl="0" algn="l">
              <a:spcBef>
                <a:spcPts val="400"/>
              </a:spcBef>
              <a:buClr>
                <a:schemeClr val="dk1"/>
              </a:buClr>
              <a:buFont typeface="Arial"/>
              <a:buChar char="•"/>
              <a:defRPr/>
            </a:lvl8pPr>
            <a:lvl9pPr indent="-101600" lvl="8" marL="3886200" rtl="0" algn="l">
              <a:spcBef>
                <a:spcPts val="400"/>
              </a:spcBef>
              <a:buClr>
                <a:schemeClr val="dk1"/>
              </a:buClr>
              <a:buFont typeface="Arial"/>
              <a:buChar char="•"/>
              <a:defRPr/>
            </a:lvl9pPr>
          </a:lstStyle>
          <a:p/>
        </p:txBody>
      </p:sp>
      <p:sp>
        <p:nvSpPr>
          <p:cNvPr id="77" name="Shape 77"/>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78" name="Shape 78"/>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79" name="Shape 79"/>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7" name="Shape 17"/>
        <p:cNvGrpSpPr/>
        <p:nvPr/>
      </p:nvGrpSpPr>
      <p:grpSpPr>
        <a:xfrm>
          <a:off x="0" y="0"/>
          <a:ext cx="0" cy="0"/>
          <a:chOff x="0" y="0"/>
          <a:chExt cx="0" cy="0"/>
        </a:xfrm>
      </p:grpSpPr>
      <p:sp>
        <p:nvSpPr>
          <p:cNvPr id="18" name="Shape 18"/>
          <p:cNvSpPr txBox="1"/>
          <p:nvPr>
            <p:ph type="ctrTitle"/>
          </p:nvPr>
        </p:nvSpPr>
        <p:spPr>
          <a:xfrm>
            <a:off x="685800" y="2130425"/>
            <a:ext cx="7772400" cy="1470024"/>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19" name="Shape 19"/>
          <p:cNvSpPr txBox="1"/>
          <p:nvPr>
            <p:ph idx="1" type="subTitle"/>
          </p:nvPr>
        </p:nvSpPr>
        <p:spPr>
          <a:xfrm>
            <a:off x="1371600" y="3886200"/>
            <a:ext cx="6400799" cy="1752600"/>
          </a:xfrm>
          <a:prstGeom prst="rect">
            <a:avLst/>
          </a:prstGeom>
          <a:noFill/>
          <a:ln>
            <a:noFill/>
          </a:ln>
        </p:spPr>
        <p:txBody>
          <a:bodyPr anchorCtr="0" anchor="t" bIns="91425" lIns="91425" rIns="91425" tIns="91425"/>
          <a:lstStyle>
            <a:lvl1pPr indent="0" lvl="0" marL="0" marR="0" rtl="0" algn="ctr">
              <a:spcBef>
                <a:spcPts val="640"/>
              </a:spcBef>
              <a:buClr>
                <a:srgbClr val="888888"/>
              </a:buClr>
              <a:buFont typeface="Arial"/>
              <a:buNone/>
              <a:defRPr/>
            </a:lvl1pPr>
            <a:lvl2pPr indent="0" lvl="1" marL="457200" marR="0" rtl="0" algn="ctr">
              <a:spcBef>
                <a:spcPts val="560"/>
              </a:spcBef>
              <a:buClr>
                <a:srgbClr val="888888"/>
              </a:buClr>
              <a:buFont typeface="Arial"/>
              <a:buNone/>
              <a:defRPr/>
            </a:lvl2pPr>
            <a:lvl3pPr indent="0" lvl="2" marL="914400" marR="0" rtl="0" algn="ctr">
              <a:spcBef>
                <a:spcPts val="480"/>
              </a:spcBef>
              <a:buClr>
                <a:srgbClr val="888888"/>
              </a:buClr>
              <a:buFont typeface="Arial"/>
              <a:buNone/>
              <a:defRPr/>
            </a:lvl3pPr>
            <a:lvl4pPr indent="0" lvl="3" marL="1371600" marR="0" rtl="0" algn="ctr">
              <a:spcBef>
                <a:spcPts val="400"/>
              </a:spcBef>
              <a:buClr>
                <a:srgbClr val="888888"/>
              </a:buClr>
              <a:buFont typeface="Arial"/>
              <a:buNone/>
              <a:defRPr/>
            </a:lvl4pPr>
            <a:lvl5pPr indent="0" lvl="4" marL="1828800" marR="0" rtl="0" algn="ctr">
              <a:spcBef>
                <a:spcPts val="400"/>
              </a:spcBef>
              <a:buClr>
                <a:srgbClr val="888888"/>
              </a:buClr>
              <a:buFont typeface="Arial"/>
              <a:buNone/>
              <a:defRPr/>
            </a:lvl5pPr>
            <a:lvl6pPr indent="0" lvl="5" marL="2286000" marR="0" rtl="0" algn="ctr">
              <a:spcBef>
                <a:spcPts val="400"/>
              </a:spcBef>
              <a:buClr>
                <a:srgbClr val="888888"/>
              </a:buClr>
              <a:buFont typeface="Arial"/>
              <a:buNone/>
              <a:defRPr/>
            </a:lvl6pPr>
            <a:lvl7pPr indent="0" lvl="6" marL="2743200" marR="0" rtl="0" algn="ctr">
              <a:spcBef>
                <a:spcPts val="400"/>
              </a:spcBef>
              <a:buClr>
                <a:srgbClr val="888888"/>
              </a:buClr>
              <a:buFont typeface="Arial"/>
              <a:buNone/>
              <a:defRPr/>
            </a:lvl7pPr>
            <a:lvl8pPr indent="0" lvl="7" marL="3200400" marR="0" rtl="0" algn="ctr">
              <a:spcBef>
                <a:spcPts val="400"/>
              </a:spcBef>
              <a:buClr>
                <a:srgbClr val="888888"/>
              </a:buClr>
              <a:buFont typeface="Arial"/>
              <a:buNone/>
              <a:defRPr/>
            </a:lvl8pPr>
            <a:lvl9pPr indent="0" lvl="8" marL="3657600" marR="0" rtl="0" algn="ctr">
              <a:spcBef>
                <a:spcPts val="400"/>
              </a:spcBef>
              <a:buClr>
                <a:srgbClr val="888888"/>
              </a:buClr>
              <a:buFont typeface="Arial"/>
              <a:buNone/>
              <a:defRPr/>
            </a:lvl9pPr>
          </a:lstStyle>
          <a:p/>
        </p:txBody>
      </p:sp>
      <p:sp>
        <p:nvSpPr>
          <p:cNvPr id="20" name="Shape 20"/>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21" name="Shape 21"/>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22" name="Shape 22"/>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3" name="Shape 23"/>
        <p:cNvGrpSpPr/>
        <p:nvPr/>
      </p:nvGrpSpPr>
      <p:grpSpPr>
        <a:xfrm>
          <a:off x="0" y="0"/>
          <a:ext cx="0" cy="0"/>
          <a:chOff x="0" y="0"/>
          <a:chExt cx="0" cy="0"/>
        </a:xfrm>
      </p:grpSpPr>
      <p:sp>
        <p:nvSpPr>
          <p:cNvPr id="24" name="Shape 24"/>
          <p:cNvSpPr txBox="1"/>
          <p:nvPr>
            <p:ph type="title"/>
          </p:nvPr>
        </p:nvSpPr>
        <p:spPr>
          <a:xfrm>
            <a:off x="722312" y="4406900"/>
            <a:ext cx="7772400" cy="1362075"/>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5" name="Shape 25"/>
          <p:cNvSpPr txBox="1"/>
          <p:nvPr>
            <p:ph idx="1" type="body"/>
          </p:nvPr>
        </p:nvSpPr>
        <p:spPr>
          <a:xfrm>
            <a:off x="722312" y="2906713"/>
            <a:ext cx="7772400" cy="1500187"/>
          </a:xfrm>
          <a:prstGeom prst="rect">
            <a:avLst/>
          </a:prstGeom>
          <a:noFill/>
          <a:ln>
            <a:noFill/>
          </a:ln>
        </p:spPr>
        <p:txBody>
          <a:bodyPr anchorCtr="0" anchor="b" bIns="91425" lIns="91425" rIns="91425" tIns="91425"/>
          <a:lstStyle>
            <a:lvl1pPr indent="0" lvl="0" marL="0" rtl="0">
              <a:spcBef>
                <a:spcPts val="0"/>
              </a:spcBef>
              <a:buClr>
                <a:srgbClr val="888888"/>
              </a:buClr>
              <a:buFont typeface="Calibri"/>
              <a:buNone/>
              <a:defRPr/>
            </a:lvl1pPr>
            <a:lvl2pPr indent="0" lvl="1" marL="457200" rtl="0">
              <a:spcBef>
                <a:spcPts val="0"/>
              </a:spcBef>
              <a:buClr>
                <a:srgbClr val="888888"/>
              </a:buClr>
              <a:buFont typeface="Calibri"/>
              <a:buNone/>
              <a:defRPr/>
            </a:lvl2pPr>
            <a:lvl3pPr indent="0" lvl="2" marL="914400" rtl="0">
              <a:spcBef>
                <a:spcPts val="0"/>
              </a:spcBef>
              <a:buClr>
                <a:srgbClr val="888888"/>
              </a:buClr>
              <a:buFont typeface="Calibri"/>
              <a:buNone/>
              <a:defRPr/>
            </a:lvl3pPr>
            <a:lvl4pPr indent="0" lvl="3" marL="1371600" rtl="0">
              <a:spcBef>
                <a:spcPts val="0"/>
              </a:spcBef>
              <a:buClr>
                <a:srgbClr val="888888"/>
              </a:buClr>
              <a:buFont typeface="Calibri"/>
              <a:buNone/>
              <a:defRPr/>
            </a:lvl4pPr>
            <a:lvl5pPr indent="0" lvl="4" marL="1828800" rtl="0">
              <a:spcBef>
                <a:spcPts val="0"/>
              </a:spcBef>
              <a:buClr>
                <a:srgbClr val="888888"/>
              </a:buClr>
              <a:buFont typeface="Calibri"/>
              <a:buNone/>
              <a:defRPr/>
            </a:lvl5pPr>
            <a:lvl6pPr indent="0" lvl="5" marL="2286000" rtl="0">
              <a:spcBef>
                <a:spcPts val="0"/>
              </a:spcBef>
              <a:buClr>
                <a:srgbClr val="888888"/>
              </a:buClr>
              <a:buFont typeface="Calibri"/>
              <a:buNone/>
              <a:defRPr/>
            </a:lvl6pPr>
            <a:lvl7pPr indent="0" lvl="6" marL="2743200" rtl="0">
              <a:spcBef>
                <a:spcPts val="0"/>
              </a:spcBef>
              <a:buClr>
                <a:srgbClr val="888888"/>
              </a:buClr>
              <a:buFont typeface="Calibri"/>
              <a:buNone/>
              <a:defRPr/>
            </a:lvl7pPr>
            <a:lvl8pPr indent="0" lvl="7" marL="3200400" rtl="0">
              <a:spcBef>
                <a:spcPts val="0"/>
              </a:spcBef>
              <a:buClr>
                <a:srgbClr val="888888"/>
              </a:buClr>
              <a:buFont typeface="Calibri"/>
              <a:buNone/>
              <a:defRPr/>
            </a:lvl8pPr>
            <a:lvl9pPr indent="0" lvl="8" marL="3657600" rtl="0">
              <a:spcBef>
                <a:spcPts val="0"/>
              </a:spcBef>
              <a:buClr>
                <a:srgbClr val="888888"/>
              </a:buClr>
              <a:buFont typeface="Calibri"/>
              <a:buNone/>
              <a:defRPr/>
            </a:lvl9pPr>
          </a:lstStyle>
          <a:p/>
        </p:txBody>
      </p:sp>
      <p:sp>
        <p:nvSpPr>
          <p:cNvPr id="26" name="Shape 26"/>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27" name="Shape 27"/>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28" name="Shape 28"/>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29" name="Shape 29"/>
        <p:cNvGrpSpPr/>
        <p:nvPr/>
      </p:nvGrpSpPr>
      <p:grpSpPr>
        <a:xfrm>
          <a:off x="0" y="0"/>
          <a:ext cx="0" cy="0"/>
          <a:chOff x="0" y="0"/>
          <a:chExt cx="0" cy="0"/>
        </a:xfrm>
      </p:grpSpPr>
      <p:sp>
        <p:nvSpPr>
          <p:cNvPr id="30" name="Shape 30"/>
          <p:cNvSpPr txBox="1"/>
          <p:nvPr>
            <p:ph type="title"/>
          </p:nvPr>
        </p:nvSpPr>
        <p:spPr>
          <a:xfrm>
            <a:off x="457200" y="274637"/>
            <a:ext cx="8229600" cy="1143000"/>
          </a:xfrm>
          <a:prstGeom prst="rect">
            <a:avLst/>
          </a:prstGeom>
          <a:noFill/>
          <a:ln>
            <a:noFill/>
          </a:ln>
        </p:spPr>
        <p:txBody>
          <a:bodyPr anchorCtr="0" anchor="ctr" bIns="91425" lIns="91425" rIns="91425" tIns="91425"/>
          <a:lstStyle>
            <a:lvl1pPr lvl="0" rtl="0" algn="ctr">
              <a:spcBef>
                <a:spcPts val="0"/>
              </a:spcBef>
              <a:buClr>
                <a:schemeClr val="dk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1" name="Shape 31"/>
          <p:cNvSpPr txBox="1"/>
          <p:nvPr>
            <p:ph idx="1" type="body"/>
          </p:nvPr>
        </p:nvSpPr>
        <p:spPr>
          <a:xfrm>
            <a:off x="457200" y="1600200"/>
            <a:ext cx="4038599" cy="4525963"/>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2" name="Shape 32"/>
          <p:cNvSpPr txBox="1"/>
          <p:nvPr>
            <p:ph idx="2" type="body"/>
          </p:nvPr>
        </p:nvSpPr>
        <p:spPr>
          <a:xfrm>
            <a:off x="4648200" y="1600200"/>
            <a:ext cx="4038599" cy="4525963"/>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3" name="Shape 33"/>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34" name="Shape 34"/>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35" name="Shape 35"/>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36" name="Shape 36"/>
        <p:cNvGrpSpPr/>
        <p:nvPr/>
      </p:nvGrpSpPr>
      <p:grpSpPr>
        <a:xfrm>
          <a:off x="0" y="0"/>
          <a:ext cx="0" cy="0"/>
          <a:chOff x="0" y="0"/>
          <a:chExt cx="0" cy="0"/>
        </a:xfrm>
      </p:grpSpPr>
      <p:sp>
        <p:nvSpPr>
          <p:cNvPr id="37" name="Shape 37"/>
          <p:cNvSpPr txBox="1"/>
          <p:nvPr>
            <p:ph type="title"/>
          </p:nvPr>
        </p:nvSpPr>
        <p:spPr>
          <a:xfrm>
            <a:off x="457200" y="274637"/>
            <a:ext cx="8229600" cy="11430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8" name="Shape 38"/>
          <p:cNvSpPr txBox="1"/>
          <p:nvPr>
            <p:ph idx="1" type="body"/>
          </p:nvPr>
        </p:nvSpPr>
        <p:spPr>
          <a:xfrm>
            <a:off x="457200" y="1535112"/>
            <a:ext cx="4040187" cy="639762"/>
          </a:xfrm>
          <a:prstGeom prst="rect">
            <a:avLst/>
          </a:prstGeom>
          <a:noFill/>
          <a:ln>
            <a:noFill/>
          </a:ln>
        </p:spPr>
        <p:txBody>
          <a:bodyPr anchorCtr="0" anchor="b" bIns="91425" lIns="91425" rIns="91425" tIns="91425"/>
          <a:lstStyle>
            <a:lvl1pPr indent="0" lvl="0" marL="0" rtl="0">
              <a:spcBef>
                <a:spcPts val="0"/>
              </a:spcBef>
              <a:buFont typeface="Calibri"/>
              <a:buNone/>
              <a:defRPr/>
            </a:lvl1pPr>
            <a:lvl2pPr indent="0" lvl="1" marL="457200" rtl="0">
              <a:spcBef>
                <a:spcPts val="0"/>
              </a:spcBef>
              <a:buFont typeface="Calibri"/>
              <a:buNone/>
              <a:defRPr/>
            </a:lvl2pPr>
            <a:lvl3pPr indent="0" lvl="2" marL="914400" rtl="0">
              <a:spcBef>
                <a:spcPts val="0"/>
              </a:spcBef>
              <a:buFont typeface="Calibri"/>
              <a:buNone/>
              <a:defRPr/>
            </a:lvl3pPr>
            <a:lvl4pPr indent="0" lvl="3" marL="1371600" rtl="0">
              <a:spcBef>
                <a:spcPts val="0"/>
              </a:spcBef>
              <a:buFont typeface="Calibri"/>
              <a:buNone/>
              <a:defRPr/>
            </a:lvl4pPr>
            <a:lvl5pPr indent="0" lvl="4" marL="1828800" rtl="0">
              <a:spcBef>
                <a:spcPts val="0"/>
              </a:spcBef>
              <a:buFont typeface="Calibri"/>
              <a:buNone/>
              <a:defRPr/>
            </a:lvl5pPr>
            <a:lvl6pPr indent="0" lvl="5" marL="2286000" rtl="0">
              <a:spcBef>
                <a:spcPts val="0"/>
              </a:spcBef>
              <a:buFont typeface="Calibri"/>
              <a:buNone/>
              <a:defRPr/>
            </a:lvl6pPr>
            <a:lvl7pPr indent="0" lvl="6" marL="2743200" rtl="0">
              <a:spcBef>
                <a:spcPts val="0"/>
              </a:spcBef>
              <a:buFont typeface="Calibri"/>
              <a:buNone/>
              <a:defRPr/>
            </a:lvl7pPr>
            <a:lvl8pPr indent="0" lvl="7" marL="3200400" rtl="0">
              <a:spcBef>
                <a:spcPts val="0"/>
              </a:spcBef>
              <a:buFont typeface="Calibri"/>
              <a:buNone/>
              <a:defRPr/>
            </a:lvl8pPr>
            <a:lvl9pPr indent="0" lvl="8" marL="3657600" rtl="0">
              <a:spcBef>
                <a:spcPts val="0"/>
              </a:spcBef>
              <a:buFont typeface="Calibri"/>
              <a:buNone/>
              <a:defRPr/>
            </a:lvl9pPr>
          </a:lstStyle>
          <a:p/>
        </p:txBody>
      </p:sp>
      <p:sp>
        <p:nvSpPr>
          <p:cNvPr id="39" name="Shape 39"/>
          <p:cNvSpPr txBox="1"/>
          <p:nvPr>
            <p:ph idx="2" type="body"/>
          </p:nvPr>
        </p:nvSpPr>
        <p:spPr>
          <a:xfrm>
            <a:off x="457200" y="2174875"/>
            <a:ext cx="4040187" cy="3951287"/>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0" name="Shape 40"/>
          <p:cNvSpPr txBox="1"/>
          <p:nvPr>
            <p:ph idx="3" type="body"/>
          </p:nvPr>
        </p:nvSpPr>
        <p:spPr>
          <a:xfrm>
            <a:off x="4645025" y="1535112"/>
            <a:ext cx="4041774" cy="639762"/>
          </a:xfrm>
          <a:prstGeom prst="rect">
            <a:avLst/>
          </a:prstGeom>
          <a:noFill/>
          <a:ln>
            <a:noFill/>
          </a:ln>
        </p:spPr>
        <p:txBody>
          <a:bodyPr anchorCtr="0" anchor="b" bIns="91425" lIns="91425" rIns="91425" tIns="91425"/>
          <a:lstStyle>
            <a:lvl1pPr indent="0" lvl="0" marL="0" rtl="0">
              <a:spcBef>
                <a:spcPts val="0"/>
              </a:spcBef>
              <a:buFont typeface="Calibri"/>
              <a:buNone/>
              <a:defRPr/>
            </a:lvl1pPr>
            <a:lvl2pPr indent="0" lvl="1" marL="457200" rtl="0">
              <a:spcBef>
                <a:spcPts val="0"/>
              </a:spcBef>
              <a:buFont typeface="Calibri"/>
              <a:buNone/>
              <a:defRPr/>
            </a:lvl2pPr>
            <a:lvl3pPr indent="0" lvl="2" marL="914400" rtl="0">
              <a:spcBef>
                <a:spcPts val="0"/>
              </a:spcBef>
              <a:buFont typeface="Calibri"/>
              <a:buNone/>
              <a:defRPr/>
            </a:lvl3pPr>
            <a:lvl4pPr indent="0" lvl="3" marL="1371600" rtl="0">
              <a:spcBef>
                <a:spcPts val="0"/>
              </a:spcBef>
              <a:buFont typeface="Calibri"/>
              <a:buNone/>
              <a:defRPr/>
            </a:lvl4pPr>
            <a:lvl5pPr indent="0" lvl="4" marL="1828800" rtl="0">
              <a:spcBef>
                <a:spcPts val="0"/>
              </a:spcBef>
              <a:buFont typeface="Calibri"/>
              <a:buNone/>
              <a:defRPr/>
            </a:lvl5pPr>
            <a:lvl6pPr indent="0" lvl="5" marL="2286000" rtl="0">
              <a:spcBef>
                <a:spcPts val="0"/>
              </a:spcBef>
              <a:buFont typeface="Calibri"/>
              <a:buNone/>
              <a:defRPr/>
            </a:lvl6pPr>
            <a:lvl7pPr indent="0" lvl="6" marL="2743200" rtl="0">
              <a:spcBef>
                <a:spcPts val="0"/>
              </a:spcBef>
              <a:buFont typeface="Calibri"/>
              <a:buNone/>
              <a:defRPr/>
            </a:lvl7pPr>
            <a:lvl8pPr indent="0" lvl="7" marL="3200400" rtl="0">
              <a:spcBef>
                <a:spcPts val="0"/>
              </a:spcBef>
              <a:buFont typeface="Calibri"/>
              <a:buNone/>
              <a:defRPr/>
            </a:lvl8pPr>
            <a:lvl9pPr indent="0" lvl="8" marL="3657600" rtl="0">
              <a:spcBef>
                <a:spcPts val="0"/>
              </a:spcBef>
              <a:buFont typeface="Calibri"/>
              <a:buNone/>
              <a:defRPr/>
            </a:lvl9pPr>
          </a:lstStyle>
          <a:p/>
        </p:txBody>
      </p:sp>
      <p:sp>
        <p:nvSpPr>
          <p:cNvPr id="41" name="Shape 41"/>
          <p:cNvSpPr txBox="1"/>
          <p:nvPr>
            <p:ph idx="4" type="body"/>
          </p:nvPr>
        </p:nvSpPr>
        <p:spPr>
          <a:xfrm>
            <a:off x="4645025" y="2174875"/>
            <a:ext cx="4041774" cy="3951287"/>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2" name="Shape 42"/>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43" name="Shape 43"/>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44" name="Shape 44"/>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5" name="Shape 45"/>
        <p:cNvGrpSpPr/>
        <p:nvPr/>
      </p:nvGrpSpPr>
      <p:grpSpPr>
        <a:xfrm>
          <a:off x="0" y="0"/>
          <a:ext cx="0" cy="0"/>
          <a:chOff x="0" y="0"/>
          <a:chExt cx="0" cy="0"/>
        </a:xfrm>
      </p:grpSpPr>
      <p:sp>
        <p:nvSpPr>
          <p:cNvPr id="46" name="Shape 46"/>
          <p:cNvSpPr txBox="1"/>
          <p:nvPr>
            <p:ph type="title"/>
          </p:nvPr>
        </p:nvSpPr>
        <p:spPr>
          <a:xfrm>
            <a:off x="457200" y="274637"/>
            <a:ext cx="8229600" cy="1143000"/>
          </a:xfrm>
          <a:prstGeom prst="rect">
            <a:avLst/>
          </a:prstGeom>
          <a:noFill/>
          <a:ln>
            <a:noFill/>
          </a:ln>
        </p:spPr>
        <p:txBody>
          <a:bodyPr anchorCtr="0" anchor="ctr" bIns="91425" lIns="91425" rIns="91425" tIns="91425"/>
          <a:lstStyle>
            <a:lvl1pPr lvl="0" rtl="0" algn="ctr">
              <a:spcBef>
                <a:spcPts val="0"/>
              </a:spcBef>
              <a:buClr>
                <a:schemeClr val="dk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7" name="Shape 47"/>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48" name="Shape 48"/>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49" name="Shape 49"/>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0" name="Shape 50"/>
        <p:cNvGrpSpPr/>
        <p:nvPr/>
      </p:nvGrpSpPr>
      <p:grpSpPr>
        <a:xfrm>
          <a:off x="0" y="0"/>
          <a:ext cx="0" cy="0"/>
          <a:chOff x="0" y="0"/>
          <a:chExt cx="0" cy="0"/>
        </a:xfrm>
      </p:grpSpPr>
      <p:sp>
        <p:nvSpPr>
          <p:cNvPr id="51" name="Shape 51"/>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52" name="Shape 52"/>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53" name="Shape 53"/>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4" name="Shape 54"/>
        <p:cNvGrpSpPr/>
        <p:nvPr/>
      </p:nvGrpSpPr>
      <p:grpSpPr>
        <a:xfrm>
          <a:off x="0" y="0"/>
          <a:ext cx="0" cy="0"/>
          <a:chOff x="0" y="0"/>
          <a:chExt cx="0" cy="0"/>
        </a:xfrm>
      </p:grpSpPr>
      <p:sp>
        <p:nvSpPr>
          <p:cNvPr id="55" name="Shape 55"/>
          <p:cNvSpPr txBox="1"/>
          <p:nvPr>
            <p:ph type="title"/>
          </p:nvPr>
        </p:nvSpPr>
        <p:spPr>
          <a:xfrm>
            <a:off x="457200" y="273050"/>
            <a:ext cx="3008313" cy="116204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6" name="Shape 56"/>
          <p:cNvSpPr txBox="1"/>
          <p:nvPr>
            <p:ph idx="1" type="body"/>
          </p:nvPr>
        </p:nvSpPr>
        <p:spPr>
          <a:xfrm>
            <a:off x="3575050" y="273050"/>
            <a:ext cx="5111750" cy="5853112"/>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7" name="Shape 57"/>
          <p:cNvSpPr txBox="1"/>
          <p:nvPr>
            <p:ph idx="2" type="body"/>
          </p:nvPr>
        </p:nvSpPr>
        <p:spPr>
          <a:xfrm>
            <a:off x="457200" y="1435100"/>
            <a:ext cx="3008313" cy="4691063"/>
          </a:xfrm>
          <a:prstGeom prst="rect">
            <a:avLst/>
          </a:prstGeom>
          <a:noFill/>
          <a:ln>
            <a:noFill/>
          </a:ln>
        </p:spPr>
        <p:txBody>
          <a:bodyPr anchorCtr="0" anchor="t" bIns="91425" lIns="91425" rIns="91425" tIns="91425"/>
          <a:lstStyle>
            <a:lvl1pPr indent="0" lvl="0" marL="0" rtl="0">
              <a:spcBef>
                <a:spcPts val="0"/>
              </a:spcBef>
              <a:buFont typeface="Calibri"/>
              <a:buNone/>
              <a:defRPr/>
            </a:lvl1pPr>
            <a:lvl2pPr indent="0" lvl="1" marL="457200" rtl="0">
              <a:spcBef>
                <a:spcPts val="0"/>
              </a:spcBef>
              <a:buFont typeface="Calibri"/>
              <a:buNone/>
              <a:defRPr/>
            </a:lvl2pPr>
            <a:lvl3pPr indent="0" lvl="2" marL="914400" rtl="0">
              <a:spcBef>
                <a:spcPts val="0"/>
              </a:spcBef>
              <a:buFont typeface="Calibri"/>
              <a:buNone/>
              <a:defRPr/>
            </a:lvl3pPr>
            <a:lvl4pPr indent="0" lvl="3" marL="1371600" rtl="0">
              <a:spcBef>
                <a:spcPts val="0"/>
              </a:spcBef>
              <a:buFont typeface="Calibri"/>
              <a:buNone/>
              <a:defRPr/>
            </a:lvl4pPr>
            <a:lvl5pPr indent="0" lvl="4" marL="1828800" rtl="0">
              <a:spcBef>
                <a:spcPts val="0"/>
              </a:spcBef>
              <a:buFont typeface="Calibri"/>
              <a:buNone/>
              <a:defRPr/>
            </a:lvl5pPr>
            <a:lvl6pPr indent="0" lvl="5" marL="2286000" rtl="0">
              <a:spcBef>
                <a:spcPts val="0"/>
              </a:spcBef>
              <a:buFont typeface="Calibri"/>
              <a:buNone/>
              <a:defRPr/>
            </a:lvl6pPr>
            <a:lvl7pPr indent="0" lvl="6" marL="2743200" rtl="0">
              <a:spcBef>
                <a:spcPts val="0"/>
              </a:spcBef>
              <a:buFont typeface="Calibri"/>
              <a:buNone/>
              <a:defRPr/>
            </a:lvl7pPr>
            <a:lvl8pPr indent="0" lvl="7" marL="3200400" rtl="0">
              <a:spcBef>
                <a:spcPts val="0"/>
              </a:spcBef>
              <a:buFont typeface="Calibri"/>
              <a:buNone/>
              <a:defRPr/>
            </a:lvl8pPr>
            <a:lvl9pPr indent="0" lvl="8" marL="3657600" rtl="0">
              <a:spcBef>
                <a:spcPts val="0"/>
              </a:spcBef>
              <a:buFont typeface="Calibri"/>
              <a:buNone/>
              <a:defRPr/>
            </a:lvl9pPr>
          </a:lstStyle>
          <a:p/>
        </p:txBody>
      </p:sp>
      <p:sp>
        <p:nvSpPr>
          <p:cNvPr id="58" name="Shape 58"/>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59" name="Shape 59"/>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60" name="Shape 60"/>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1" name="Shape 61"/>
        <p:cNvGrpSpPr/>
        <p:nvPr/>
      </p:nvGrpSpPr>
      <p:grpSpPr>
        <a:xfrm>
          <a:off x="0" y="0"/>
          <a:ext cx="0" cy="0"/>
          <a:chOff x="0" y="0"/>
          <a:chExt cx="0" cy="0"/>
        </a:xfrm>
      </p:grpSpPr>
      <p:sp>
        <p:nvSpPr>
          <p:cNvPr id="62" name="Shape 62"/>
          <p:cNvSpPr txBox="1"/>
          <p:nvPr>
            <p:ph type="title"/>
          </p:nvPr>
        </p:nvSpPr>
        <p:spPr>
          <a:xfrm>
            <a:off x="1792288" y="4800600"/>
            <a:ext cx="5486399" cy="566737"/>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3" name="Shape 63"/>
          <p:cNvSpPr/>
          <p:nvPr>
            <p:ph idx="2" type="pic"/>
          </p:nvPr>
        </p:nvSpPr>
        <p:spPr>
          <a:xfrm>
            <a:off x="1792288" y="612775"/>
            <a:ext cx="5486399" cy="4114800"/>
          </a:xfrm>
          <a:prstGeom prst="rect">
            <a:avLst/>
          </a:prstGeom>
          <a:noFill/>
          <a:ln>
            <a:noFill/>
          </a:ln>
        </p:spPr>
      </p:sp>
      <p:sp>
        <p:nvSpPr>
          <p:cNvPr id="64" name="Shape 64"/>
          <p:cNvSpPr txBox="1"/>
          <p:nvPr>
            <p:ph idx="1" type="body"/>
          </p:nvPr>
        </p:nvSpPr>
        <p:spPr>
          <a:xfrm>
            <a:off x="1792288" y="5367337"/>
            <a:ext cx="5486399" cy="804861"/>
          </a:xfrm>
          <a:prstGeom prst="rect">
            <a:avLst/>
          </a:prstGeom>
          <a:noFill/>
          <a:ln>
            <a:noFill/>
          </a:ln>
        </p:spPr>
        <p:txBody>
          <a:bodyPr anchorCtr="0" anchor="t" bIns="91425" lIns="91425" rIns="91425" tIns="91425"/>
          <a:lstStyle>
            <a:lvl1pPr indent="0" lvl="0" marL="0" rtl="0">
              <a:spcBef>
                <a:spcPts val="0"/>
              </a:spcBef>
              <a:buFont typeface="Calibri"/>
              <a:buNone/>
              <a:defRPr/>
            </a:lvl1pPr>
            <a:lvl2pPr indent="0" lvl="1" marL="457200" rtl="0">
              <a:spcBef>
                <a:spcPts val="0"/>
              </a:spcBef>
              <a:buFont typeface="Calibri"/>
              <a:buNone/>
              <a:defRPr/>
            </a:lvl2pPr>
            <a:lvl3pPr indent="0" lvl="2" marL="914400" rtl="0">
              <a:spcBef>
                <a:spcPts val="0"/>
              </a:spcBef>
              <a:buFont typeface="Calibri"/>
              <a:buNone/>
              <a:defRPr/>
            </a:lvl3pPr>
            <a:lvl4pPr indent="0" lvl="3" marL="1371600" rtl="0">
              <a:spcBef>
                <a:spcPts val="0"/>
              </a:spcBef>
              <a:buFont typeface="Calibri"/>
              <a:buNone/>
              <a:defRPr/>
            </a:lvl4pPr>
            <a:lvl5pPr indent="0" lvl="4" marL="1828800" rtl="0">
              <a:spcBef>
                <a:spcPts val="0"/>
              </a:spcBef>
              <a:buFont typeface="Calibri"/>
              <a:buNone/>
              <a:defRPr/>
            </a:lvl5pPr>
            <a:lvl6pPr indent="0" lvl="5" marL="2286000" rtl="0">
              <a:spcBef>
                <a:spcPts val="0"/>
              </a:spcBef>
              <a:buFont typeface="Calibri"/>
              <a:buNone/>
              <a:defRPr/>
            </a:lvl6pPr>
            <a:lvl7pPr indent="0" lvl="6" marL="2743200" rtl="0">
              <a:spcBef>
                <a:spcPts val="0"/>
              </a:spcBef>
              <a:buFont typeface="Calibri"/>
              <a:buNone/>
              <a:defRPr/>
            </a:lvl7pPr>
            <a:lvl8pPr indent="0" lvl="7" marL="3200400" rtl="0">
              <a:spcBef>
                <a:spcPts val="0"/>
              </a:spcBef>
              <a:buFont typeface="Calibri"/>
              <a:buNone/>
              <a:defRPr/>
            </a:lvl8pPr>
            <a:lvl9pPr indent="0" lvl="8" marL="3657600" rtl="0">
              <a:spcBef>
                <a:spcPts val="0"/>
              </a:spcBef>
              <a:buFont typeface="Calibri"/>
              <a:buNone/>
              <a:defRPr/>
            </a:lvl9pPr>
          </a:lstStyle>
          <a:p/>
        </p:txBody>
      </p:sp>
      <p:sp>
        <p:nvSpPr>
          <p:cNvPr id="65" name="Shape 65"/>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66" name="Shape 66"/>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67" name="Shape 67"/>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2CC"/>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7" name="Shape 7"/>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139700" lvl="0" marL="342900" marR="0" rtl="0" algn="l">
              <a:spcBef>
                <a:spcPts val="640"/>
              </a:spcBef>
              <a:buClr>
                <a:schemeClr val="dk1"/>
              </a:buClr>
              <a:buFont typeface="Arial"/>
              <a:buChar char="•"/>
              <a:defRPr/>
            </a:lvl1pPr>
            <a:lvl2pPr indent="-107950" lvl="1" marL="742950" marR="0" rtl="0" algn="l">
              <a:spcBef>
                <a:spcPts val="560"/>
              </a:spcBef>
              <a:buClr>
                <a:schemeClr val="dk1"/>
              </a:buClr>
              <a:buFont typeface="Arial"/>
              <a:buChar char="–"/>
              <a:defRPr/>
            </a:lvl2pPr>
            <a:lvl3pPr indent="-76200" lvl="2" marL="1143000" marR="0" rtl="0" algn="l">
              <a:spcBef>
                <a:spcPts val="480"/>
              </a:spcBef>
              <a:buClr>
                <a:schemeClr val="dk1"/>
              </a:buClr>
              <a:buFont typeface="Arial"/>
              <a:buChar char="•"/>
              <a:defRPr/>
            </a:lvl3pPr>
            <a:lvl4pPr indent="-101600" lvl="3" marL="1600200" marR="0" rtl="0" algn="l">
              <a:spcBef>
                <a:spcPts val="400"/>
              </a:spcBef>
              <a:buClr>
                <a:schemeClr val="dk1"/>
              </a:buClr>
              <a:buFont typeface="Arial"/>
              <a:buChar char="–"/>
              <a:defRPr/>
            </a:lvl4pPr>
            <a:lvl5pPr indent="-101600" lvl="4" marL="2057400" marR="0" rtl="0" algn="l">
              <a:spcBef>
                <a:spcPts val="400"/>
              </a:spcBef>
              <a:buClr>
                <a:schemeClr val="dk1"/>
              </a:buClr>
              <a:buFont typeface="Arial"/>
              <a:buChar char="»"/>
              <a:defRPr/>
            </a:lvl5pPr>
            <a:lvl6pPr indent="-101600" lvl="5" marL="2514600" marR="0" rtl="0" algn="l">
              <a:spcBef>
                <a:spcPts val="400"/>
              </a:spcBef>
              <a:buClr>
                <a:schemeClr val="dk1"/>
              </a:buClr>
              <a:buFont typeface="Arial"/>
              <a:buChar char="•"/>
              <a:defRPr/>
            </a:lvl6pPr>
            <a:lvl7pPr indent="-101600" lvl="6" marL="2971800" marR="0" rtl="0" algn="l">
              <a:spcBef>
                <a:spcPts val="400"/>
              </a:spcBef>
              <a:buClr>
                <a:schemeClr val="dk1"/>
              </a:buClr>
              <a:buFont typeface="Arial"/>
              <a:buChar char="•"/>
              <a:defRPr/>
            </a:lvl7pPr>
            <a:lvl8pPr indent="-101600" lvl="7" marL="3429000" marR="0" rtl="0" algn="l">
              <a:spcBef>
                <a:spcPts val="400"/>
              </a:spcBef>
              <a:buClr>
                <a:schemeClr val="dk1"/>
              </a:buClr>
              <a:buFont typeface="Arial"/>
              <a:buChar char="•"/>
              <a:defRPr/>
            </a:lvl8pPr>
            <a:lvl9pPr indent="-101600" lvl="8" marL="3886200" marR="0" rtl="0" algn="l">
              <a:spcBef>
                <a:spcPts val="400"/>
              </a:spcBef>
              <a:buClr>
                <a:schemeClr val="dk1"/>
              </a:buClr>
              <a:buFont typeface="Arial"/>
              <a:buChar char="•"/>
              <a:defRPr/>
            </a:lvl9pPr>
          </a:lstStyle>
          <a:p/>
        </p:txBody>
      </p:sp>
      <p:sp>
        <p:nvSpPr>
          <p:cNvPr id="8" name="Shape 8"/>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9" name="Shape 9"/>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0" name="Shape 10"/>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0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03.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0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hyperlink" Target="http://en.wikipedia.org/wiki/Special:BookSources/0262581116" TargetMode="External"/><Relationship Id="rId4" Type="http://schemas.openxmlformats.org/officeDocument/2006/relationships/hyperlink" Target="http://en.wikipedia.org/wiki/International_Standard_Book_Number" TargetMode="External"/><Relationship Id="rId5" Type="http://schemas.openxmlformats.org/officeDocument/2006/relationships/hyperlink" Target="http://en.wikipedia.org/wiki/Special:BookSources/978-3540606765"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0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ctr">
              <a:spcBef>
                <a:spcPts val="0"/>
              </a:spcBef>
              <a:buClr>
                <a:schemeClr val="dk1"/>
              </a:buClr>
              <a:buSzPct val="66666"/>
              <a:buFont typeface="Arial"/>
              <a:buNone/>
            </a:pPr>
            <a:r>
              <a:t/>
            </a:r>
            <a:endParaRPr sz="4800">
              <a:solidFill>
                <a:schemeClr val="dk1"/>
              </a:solidFill>
              <a:latin typeface="Calibri"/>
              <a:ea typeface="Calibri"/>
              <a:cs typeface="Calibri"/>
              <a:sym typeface="Calibri"/>
            </a:endParaRPr>
          </a:p>
          <a:p>
            <a:pPr indent="-342900" lvl="0" marL="342900" marR="0" rtl="0" algn="ctr">
              <a:spcBef>
                <a:spcPts val="0"/>
              </a:spcBef>
              <a:buClr>
                <a:schemeClr val="dk1"/>
              </a:buClr>
              <a:buSzPct val="66666"/>
              <a:buFont typeface="Arial"/>
              <a:buNone/>
            </a:pPr>
            <a:r>
              <a:rPr lang="en-US" sz="4800">
                <a:solidFill>
                  <a:schemeClr val="dk1"/>
                </a:solidFill>
                <a:latin typeface="Calibri"/>
                <a:ea typeface="Calibri"/>
                <a:cs typeface="Calibri"/>
                <a:sym typeface="Calibri"/>
              </a:rPr>
              <a:t>Genetic Algorithm (GA)</a:t>
            </a:r>
          </a:p>
          <a:p>
            <a:pPr indent="-342900" lvl="0" marL="342900" marR="0" rtl="0" algn="l">
              <a:spcBef>
                <a:spcPts val="0"/>
              </a:spcBef>
              <a:buClr>
                <a:schemeClr val="dk1"/>
              </a:buClr>
              <a:buSzPct val="100000"/>
              <a:buFont typeface="Arial"/>
              <a:buNone/>
            </a:pPr>
            <a:r>
              <a:t/>
            </a:r>
            <a:endParaRPr sz="3200">
              <a:solidFill>
                <a:schemeClr val="dk1"/>
              </a:solidFill>
              <a:latin typeface="Calibri"/>
              <a:ea typeface="Calibri"/>
              <a:cs typeface="Calibri"/>
              <a:sym typeface="Calibri"/>
            </a:endParaRPr>
          </a:p>
          <a:p>
            <a:pPr indent="-342900" lvl="0" marL="342900" marR="0" rtl="0" algn="l">
              <a:spcBef>
                <a:spcPts val="0"/>
              </a:spcBef>
              <a:buClr>
                <a:schemeClr val="dk1"/>
              </a:buClr>
              <a:buSzPct val="100000"/>
              <a:buFont typeface="Arial"/>
              <a:buNone/>
            </a:pPr>
            <a:r>
              <a:t/>
            </a:r>
            <a:endParaRPr sz="3200">
              <a:solidFill>
                <a:schemeClr val="dk1"/>
              </a:solidFill>
              <a:latin typeface="Calibri"/>
              <a:ea typeface="Calibri"/>
              <a:cs typeface="Calibri"/>
              <a:sym typeface="Calibri"/>
            </a:endParaRPr>
          </a:p>
          <a:p>
            <a:pPr indent="-342900" lvl="0" marL="342900" marR="0" rtl="0" algn="l">
              <a:spcBef>
                <a:spcPts val="0"/>
              </a:spcBef>
              <a:buClr>
                <a:schemeClr val="dk1"/>
              </a:buClr>
              <a:buSzPct val="100000"/>
              <a:buFont typeface="Arial"/>
              <a:buNone/>
            </a:pPr>
            <a:r>
              <a:t/>
            </a:r>
            <a:endParaRPr sz="3200">
              <a:solidFill>
                <a:schemeClr val="dk1"/>
              </a:solidFill>
              <a:latin typeface="Calibri"/>
              <a:ea typeface="Calibri"/>
              <a:cs typeface="Calibri"/>
              <a:sym typeface="Calibri"/>
            </a:endParaRPr>
          </a:p>
          <a:p>
            <a:pPr indent="-342900" lvl="0" marL="3543300" marR="0" rtl="0" algn="l">
              <a:spcBef>
                <a:spcPts val="0"/>
              </a:spcBef>
              <a:buClr>
                <a:schemeClr val="dk1"/>
              </a:buClr>
              <a:buSzPct val="100000"/>
              <a:buFont typeface="Arial"/>
              <a:buNone/>
            </a:pPr>
            <a:r>
              <a:rPr lang="en-US" sz="3200">
                <a:solidFill>
                  <a:schemeClr val="dk1"/>
                </a:solidFill>
                <a:latin typeface="Calibri"/>
                <a:ea typeface="Calibri"/>
                <a:cs typeface="Calibri"/>
                <a:sym typeface="Calibri"/>
              </a:rPr>
              <a:t>By: Tasneem Halim</a:t>
            </a:r>
          </a:p>
          <a:p>
            <a:pPr indent="-342900" lvl="0" marL="3543300" marR="0" rtl="0" algn="l">
              <a:spcBef>
                <a:spcPts val="0"/>
              </a:spcBef>
              <a:buClr>
                <a:schemeClr val="dk1"/>
              </a:buClr>
              <a:buSzPct val="100000"/>
              <a:buFont typeface="Arial"/>
              <a:buNone/>
            </a:pPr>
            <a:r>
              <a:rPr lang="en-US" sz="3200">
                <a:solidFill>
                  <a:schemeClr val="dk1"/>
                </a:solidFill>
                <a:latin typeface="Calibri"/>
                <a:ea typeface="Calibri"/>
                <a:cs typeface="Calibri"/>
                <a:sym typeface="Calibri"/>
              </a:rPr>
              <a:t>Mahendra Duwal Shrestha</a:t>
            </a:r>
          </a:p>
        </p:txBody>
      </p:sp>
      <p:sp>
        <p:nvSpPr>
          <p:cNvPr id="85" name="Shape 85"/>
          <p:cNvSpPr txBox="1"/>
          <p:nvPr>
            <p:ph idx="12" type="sldNum"/>
          </p:nvPr>
        </p:nvSpPr>
        <p:spPr>
          <a:xfrm>
            <a:off x="6553200" y="6356350"/>
            <a:ext cx="21335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lang="en-US" sz="4400">
                <a:solidFill>
                  <a:schemeClr val="dk1"/>
                </a:solidFill>
              </a:rPr>
              <a:t>When GA is used</a:t>
            </a:r>
          </a:p>
        </p:txBody>
      </p:sp>
      <p:sp>
        <p:nvSpPr>
          <p:cNvPr id="148" name="Shape 148"/>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431800" lvl="0" marL="457200" marR="0" rtl="0" algn="l">
              <a:lnSpc>
                <a:spcPct val="115000"/>
              </a:lnSpc>
              <a:spcBef>
                <a:spcPts val="0"/>
              </a:spcBef>
              <a:buClr>
                <a:schemeClr val="dk1"/>
              </a:buClr>
              <a:buSzPct val="100000"/>
            </a:pPr>
            <a:r>
              <a:rPr lang="en-US" sz="3200">
                <a:solidFill>
                  <a:schemeClr val="dk1"/>
                </a:solidFill>
              </a:rPr>
              <a:t>Alternate solutions are too slow or complicated</a:t>
            </a:r>
          </a:p>
          <a:p>
            <a:pPr indent="0" lvl="0" marL="0" marR="0" rtl="0" algn="l">
              <a:lnSpc>
                <a:spcPct val="115000"/>
              </a:lnSpc>
              <a:spcBef>
                <a:spcPts val="0"/>
              </a:spcBef>
              <a:buNone/>
            </a:pPr>
            <a:r>
              <a:t/>
            </a:r>
            <a:endParaRPr sz="3200">
              <a:solidFill>
                <a:schemeClr val="dk1"/>
              </a:solidFill>
            </a:endParaRPr>
          </a:p>
          <a:p>
            <a:pPr indent="-431800" lvl="0" marL="457200" marR="0" rtl="0" algn="l">
              <a:lnSpc>
                <a:spcPct val="115000"/>
              </a:lnSpc>
              <a:spcBef>
                <a:spcPts val="0"/>
              </a:spcBef>
              <a:buClr>
                <a:schemeClr val="dk1"/>
              </a:buClr>
              <a:buSzPct val="100000"/>
            </a:pPr>
            <a:r>
              <a:rPr lang="en-US" sz="3200">
                <a:solidFill>
                  <a:schemeClr val="dk1"/>
                </a:solidFill>
              </a:rPr>
              <a:t>The objective function is not derivable</a:t>
            </a:r>
          </a:p>
          <a:p>
            <a:pPr indent="0" lvl="0" marL="0" marR="0" rtl="0" algn="l">
              <a:lnSpc>
                <a:spcPct val="115000"/>
              </a:lnSpc>
              <a:spcBef>
                <a:spcPts val="0"/>
              </a:spcBef>
              <a:buNone/>
            </a:pPr>
            <a:r>
              <a:t/>
            </a:r>
            <a:endParaRPr sz="3200">
              <a:solidFill>
                <a:schemeClr val="dk1"/>
              </a:solidFill>
            </a:endParaRPr>
          </a:p>
          <a:p>
            <a:pPr indent="-431800" lvl="0" marL="457200" marR="0" rtl="0" algn="l">
              <a:lnSpc>
                <a:spcPct val="115000"/>
              </a:lnSpc>
              <a:spcBef>
                <a:spcPts val="0"/>
              </a:spcBef>
              <a:buClr>
                <a:schemeClr val="dk1"/>
              </a:buClr>
              <a:buSzPct val="100000"/>
            </a:pPr>
            <a:r>
              <a:rPr lang="en-US" sz="3200">
                <a:solidFill>
                  <a:schemeClr val="dk1"/>
                </a:solidFill>
              </a:rPr>
              <a:t>Problem is similar to those which were solved by GA before</a:t>
            </a:r>
          </a:p>
        </p:txBody>
      </p:sp>
      <p:sp>
        <p:nvSpPr>
          <p:cNvPr id="149" name="Shape 149"/>
          <p:cNvSpPr txBox="1"/>
          <p:nvPr>
            <p:ph idx="12" type="sldNum"/>
          </p:nvPr>
        </p:nvSpPr>
        <p:spPr>
          <a:xfrm>
            <a:off x="6553200" y="6356350"/>
            <a:ext cx="21335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rPr>
              <a:t>How </a:t>
            </a:r>
            <a:r>
              <a:rPr lang="en-US" sz="4400">
                <a:solidFill>
                  <a:schemeClr val="dk1"/>
                </a:solidFill>
              </a:rPr>
              <a:t>is GA works</a:t>
            </a:r>
          </a:p>
        </p:txBody>
      </p:sp>
      <p:sp>
        <p:nvSpPr>
          <p:cNvPr id="155" name="Shape 155"/>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81000" lvl="0" marL="457200" rtl="0">
              <a:lnSpc>
                <a:spcPct val="115000"/>
              </a:lnSpc>
              <a:spcBef>
                <a:spcPts val="0"/>
              </a:spcBef>
              <a:buSzPct val="100000"/>
            </a:pPr>
            <a:r>
              <a:rPr lang="en-US" sz="2400">
                <a:solidFill>
                  <a:schemeClr val="dk1"/>
                </a:solidFill>
              </a:rPr>
              <a:t>Start with a large “population” of randomly generated “attempted solutions” to a problem	</a:t>
            </a:r>
          </a:p>
          <a:p>
            <a:pPr indent="-381000" lvl="0" marL="457200" rtl="0">
              <a:lnSpc>
                <a:spcPct val="115000"/>
              </a:lnSpc>
              <a:spcBef>
                <a:spcPts val="0"/>
              </a:spcBef>
              <a:buSzPct val="100000"/>
            </a:pPr>
            <a:r>
              <a:rPr lang="en-US" sz="2400">
                <a:solidFill>
                  <a:schemeClr val="dk1"/>
                </a:solidFill>
              </a:rPr>
              <a:t>Repeatedly for each generation: 		</a:t>
            </a:r>
          </a:p>
          <a:p>
            <a:pPr indent="-381000" lvl="1" marL="914400" rtl="0">
              <a:lnSpc>
                <a:spcPct val="115000"/>
              </a:lnSpc>
              <a:spcBef>
                <a:spcPts val="0"/>
              </a:spcBef>
              <a:buSzPct val="100000"/>
            </a:pPr>
            <a:r>
              <a:rPr lang="en-US" sz="2400">
                <a:solidFill>
                  <a:schemeClr val="dk1"/>
                </a:solidFill>
              </a:rPr>
              <a:t>Evaluation of fitness from the attempted solutions</a:t>
            </a:r>
          </a:p>
          <a:p>
            <a:pPr indent="-381000" lvl="1" marL="914400" rtl="0">
              <a:lnSpc>
                <a:spcPct val="115000"/>
              </a:lnSpc>
              <a:spcBef>
                <a:spcPts val="0"/>
              </a:spcBef>
              <a:buSzPct val="100000"/>
            </a:pPr>
            <a:r>
              <a:rPr lang="en-US" sz="2400">
                <a:solidFill>
                  <a:schemeClr val="dk1"/>
                </a:solidFill>
              </a:rPr>
              <a:t>Selection (probabilistically) of a subset of the best solutions</a:t>
            </a:r>
          </a:p>
          <a:p>
            <a:pPr indent="-381000" lvl="1" marL="914400" rtl="0">
              <a:lnSpc>
                <a:spcPct val="115000"/>
              </a:lnSpc>
              <a:spcBef>
                <a:spcPts val="0"/>
              </a:spcBef>
              <a:buSzPct val="100000"/>
            </a:pPr>
            <a:r>
              <a:rPr lang="en-US" sz="2400">
                <a:solidFill>
                  <a:schemeClr val="dk1"/>
                </a:solidFill>
              </a:rPr>
              <a:t>Use these solutions to generate a new population (crossover and mutation)	</a:t>
            </a:r>
          </a:p>
          <a:p>
            <a:pPr indent="-381000" lvl="0" marL="457200" rtl="0">
              <a:lnSpc>
                <a:spcPct val="115000"/>
              </a:lnSpc>
              <a:spcBef>
                <a:spcPts val="0"/>
              </a:spcBef>
              <a:buSzPct val="100000"/>
            </a:pPr>
            <a:r>
              <a:rPr lang="en-US" sz="2400">
                <a:solidFill>
                  <a:schemeClr val="dk1"/>
                </a:solidFill>
              </a:rPr>
              <a:t>Quit (Termination) when obtained satisfactory solution (or after certain number of generations)</a:t>
            </a:r>
          </a:p>
        </p:txBody>
      </p:sp>
      <p:sp>
        <p:nvSpPr>
          <p:cNvPr id="156" name="Shape 156"/>
          <p:cNvSpPr txBox="1"/>
          <p:nvPr>
            <p:ph idx="12" type="sldNum"/>
          </p:nvPr>
        </p:nvSpPr>
        <p:spPr>
          <a:xfrm>
            <a:off x="6553200" y="6356350"/>
            <a:ext cx="21335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type="ctrTitle"/>
          </p:nvPr>
        </p:nvSpPr>
        <p:spPr>
          <a:xfrm>
            <a:off x="685800" y="138151"/>
            <a:ext cx="7772400"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1"/>
              </a:buClr>
              <a:buSzPct val="25000"/>
              <a:buFont typeface="Calibri"/>
              <a:buNone/>
            </a:pPr>
            <a:r>
              <a:rPr b="0" i="0" lang="en-US" sz="3600" u="sng" cap="none" strike="noStrike">
                <a:solidFill>
                  <a:schemeClr val="dk1"/>
                </a:solidFill>
              </a:rPr>
              <a:t>Flow Chart</a:t>
            </a:r>
          </a:p>
        </p:txBody>
      </p:sp>
      <p:grpSp>
        <p:nvGrpSpPr>
          <p:cNvPr id="162" name="Shape 162"/>
          <p:cNvGrpSpPr/>
          <p:nvPr/>
        </p:nvGrpSpPr>
        <p:grpSpPr>
          <a:xfrm>
            <a:off x="3563920" y="314453"/>
            <a:ext cx="5386146" cy="6273759"/>
            <a:chOff x="3098508" y="261548"/>
            <a:chExt cx="5421385" cy="8900212"/>
          </a:xfrm>
        </p:grpSpPr>
        <p:grpSp>
          <p:nvGrpSpPr>
            <p:cNvPr id="163" name="Shape 163"/>
            <p:cNvGrpSpPr/>
            <p:nvPr/>
          </p:nvGrpSpPr>
          <p:grpSpPr>
            <a:xfrm>
              <a:off x="3311236" y="261548"/>
              <a:ext cx="5208657" cy="8395724"/>
              <a:chOff x="3311236" y="261548"/>
              <a:chExt cx="5208657" cy="8395724"/>
            </a:xfrm>
          </p:grpSpPr>
          <p:grpSp>
            <p:nvGrpSpPr>
              <p:cNvPr id="164" name="Shape 164"/>
              <p:cNvGrpSpPr/>
              <p:nvPr/>
            </p:nvGrpSpPr>
            <p:grpSpPr>
              <a:xfrm>
                <a:off x="3311236" y="261548"/>
                <a:ext cx="5208657" cy="8395724"/>
                <a:chOff x="644236" y="261548"/>
                <a:chExt cx="5208657" cy="8395724"/>
              </a:xfrm>
            </p:grpSpPr>
            <p:sp>
              <p:nvSpPr>
                <p:cNvPr id="165" name="Shape 165"/>
                <p:cNvSpPr/>
                <p:nvPr/>
              </p:nvSpPr>
              <p:spPr>
                <a:xfrm>
                  <a:off x="859625" y="7873997"/>
                  <a:ext cx="2398649" cy="783274"/>
                </a:xfrm>
                <a:prstGeom prst="flowChartManualOperation">
                  <a:avLst/>
                </a:prstGeom>
                <a:solidFill>
                  <a:srgbClr val="CFE2F3"/>
                </a:solidFill>
                <a:ln cap="flat" cmpd="sng" w="19050">
                  <a:solidFill>
                    <a:srgbClr val="073763"/>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None/>
                  </a:pPr>
                  <a:r>
                    <a:rPr lang="en-US"/>
                    <a:t>Crossover and Mutation</a:t>
                  </a:r>
                </a:p>
              </p:txBody>
            </p:sp>
            <p:grpSp>
              <p:nvGrpSpPr>
                <p:cNvPr id="166" name="Shape 166"/>
                <p:cNvGrpSpPr/>
                <p:nvPr/>
              </p:nvGrpSpPr>
              <p:grpSpPr>
                <a:xfrm>
                  <a:off x="644236" y="261548"/>
                  <a:ext cx="5208657" cy="7648486"/>
                  <a:chOff x="644236" y="261548"/>
                  <a:chExt cx="5208657" cy="7648486"/>
                </a:xfrm>
              </p:grpSpPr>
              <p:sp>
                <p:nvSpPr>
                  <p:cNvPr id="167" name="Shape 167"/>
                  <p:cNvSpPr/>
                  <p:nvPr/>
                </p:nvSpPr>
                <p:spPr>
                  <a:xfrm>
                    <a:off x="807805" y="261548"/>
                    <a:ext cx="2398625" cy="497016"/>
                  </a:xfrm>
                  <a:prstGeom prst="flowChartTerminator">
                    <a:avLst/>
                  </a:prstGeom>
                  <a:solidFill>
                    <a:srgbClr val="CFE2F3"/>
                  </a:solidFill>
                  <a:ln cap="flat" cmpd="sng" w="19050">
                    <a:solidFill>
                      <a:srgbClr val="073763"/>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t>Start</a:t>
                    </a:r>
                  </a:p>
                </p:txBody>
              </p:sp>
              <p:sp>
                <p:nvSpPr>
                  <p:cNvPr id="168" name="Shape 168"/>
                  <p:cNvSpPr/>
                  <p:nvPr/>
                </p:nvSpPr>
                <p:spPr>
                  <a:xfrm>
                    <a:off x="702417" y="1565686"/>
                    <a:ext cx="2625405" cy="783275"/>
                  </a:xfrm>
                  <a:prstGeom prst="flowChartManualOperation">
                    <a:avLst/>
                  </a:prstGeom>
                  <a:solidFill>
                    <a:srgbClr val="CFE2F3"/>
                  </a:solidFill>
                  <a:ln cap="flat" cmpd="sng" w="19050">
                    <a:solidFill>
                      <a:srgbClr val="073763"/>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t>Generate initial population</a:t>
                    </a:r>
                  </a:p>
                </p:txBody>
              </p:sp>
              <p:sp>
                <p:nvSpPr>
                  <p:cNvPr id="169" name="Shape 169"/>
                  <p:cNvSpPr/>
                  <p:nvPr/>
                </p:nvSpPr>
                <p:spPr>
                  <a:xfrm>
                    <a:off x="882475" y="6431148"/>
                    <a:ext cx="2398649" cy="783274"/>
                  </a:xfrm>
                  <a:prstGeom prst="flowChartManualOperation">
                    <a:avLst/>
                  </a:prstGeom>
                  <a:solidFill>
                    <a:srgbClr val="CFE2F3"/>
                  </a:solidFill>
                  <a:ln cap="flat" cmpd="sng" w="19050">
                    <a:solidFill>
                      <a:srgbClr val="073763"/>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t>Selection of parents</a:t>
                    </a:r>
                  </a:p>
                </p:txBody>
              </p:sp>
              <p:sp>
                <p:nvSpPr>
                  <p:cNvPr id="170" name="Shape 170"/>
                  <p:cNvSpPr/>
                  <p:nvPr/>
                </p:nvSpPr>
                <p:spPr>
                  <a:xfrm>
                    <a:off x="644236" y="4630562"/>
                    <a:ext cx="2751176" cy="1085397"/>
                  </a:xfrm>
                  <a:prstGeom prst="flowChartDecision">
                    <a:avLst/>
                  </a:prstGeom>
                  <a:solidFill>
                    <a:srgbClr val="CFE2F3"/>
                  </a:solidFill>
                  <a:ln cap="flat" cmpd="sng" w="19050">
                    <a:solidFill>
                      <a:srgbClr val="073763"/>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t>Is stop criteria matched?</a:t>
                    </a:r>
                  </a:p>
                </p:txBody>
              </p:sp>
              <p:sp>
                <p:nvSpPr>
                  <p:cNvPr id="171" name="Shape 171"/>
                  <p:cNvSpPr/>
                  <p:nvPr/>
                </p:nvSpPr>
                <p:spPr>
                  <a:xfrm>
                    <a:off x="710806" y="3173680"/>
                    <a:ext cx="2751176" cy="745581"/>
                  </a:xfrm>
                  <a:prstGeom prst="flowChartManualOperation">
                    <a:avLst/>
                  </a:prstGeom>
                  <a:solidFill>
                    <a:srgbClr val="CFE2F3"/>
                  </a:solidFill>
                  <a:ln cap="flat" cmpd="sng" w="19050">
                    <a:solidFill>
                      <a:srgbClr val="073763"/>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t>Evaluate individual fitness</a:t>
                    </a:r>
                  </a:p>
                </p:txBody>
              </p:sp>
              <p:sp>
                <p:nvSpPr>
                  <p:cNvPr id="172" name="Shape 172"/>
                  <p:cNvSpPr/>
                  <p:nvPr/>
                </p:nvSpPr>
                <p:spPr>
                  <a:xfrm>
                    <a:off x="2018562" y="5721966"/>
                    <a:ext cx="0" cy="709799"/>
                  </a:xfrm>
                  <a:prstGeom prst="straightConnector1">
                    <a:avLst/>
                  </a:prstGeom>
                  <a:noFill/>
                  <a:ln cap="flat" cmpd="sng" w="19050">
                    <a:solidFill>
                      <a:srgbClr val="073763"/>
                    </a:solidFill>
                    <a:prstDash val="solid"/>
                    <a:round/>
                    <a:headEnd len="lg" w="lg" type="none"/>
                    <a:tailEnd len="lg" w="lg" type="triangle"/>
                  </a:ln>
                </p:spPr>
              </p:sp>
              <p:sp>
                <p:nvSpPr>
                  <p:cNvPr id="173" name="Shape 173"/>
                  <p:cNvSpPr/>
                  <p:nvPr/>
                </p:nvSpPr>
                <p:spPr>
                  <a:xfrm>
                    <a:off x="3859106" y="4897950"/>
                    <a:ext cx="1993787" cy="497016"/>
                  </a:xfrm>
                  <a:prstGeom prst="flowChartTerminator">
                    <a:avLst/>
                  </a:prstGeom>
                  <a:solidFill>
                    <a:srgbClr val="CFE2F3"/>
                  </a:solidFill>
                  <a:ln cap="flat" cmpd="sng" w="19050">
                    <a:solidFill>
                      <a:srgbClr val="073763"/>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t>Stop</a:t>
                    </a:r>
                  </a:p>
                </p:txBody>
              </p:sp>
              <p:sp>
                <p:nvSpPr>
                  <p:cNvPr id="174" name="Shape 174"/>
                  <p:cNvSpPr/>
                  <p:nvPr/>
                </p:nvSpPr>
                <p:spPr>
                  <a:xfrm>
                    <a:off x="2071292" y="7200235"/>
                    <a:ext cx="0" cy="709799"/>
                  </a:xfrm>
                  <a:prstGeom prst="straightConnector1">
                    <a:avLst/>
                  </a:prstGeom>
                  <a:noFill/>
                  <a:ln cap="flat" cmpd="sng" w="19050">
                    <a:solidFill>
                      <a:srgbClr val="073763"/>
                    </a:solidFill>
                    <a:prstDash val="solid"/>
                    <a:round/>
                    <a:headEnd len="lg" w="lg" type="none"/>
                    <a:tailEnd len="lg" w="lg" type="triangle"/>
                  </a:ln>
                </p:spPr>
              </p:sp>
              <p:sp>
                <p:nvSpPr>
                  <p:cNvPr id="175" name="Shape 175"/>
                  <p:cNvSpPr/>
                  <p:nvPr/>
                </p:nvSpPr>
                <p:spPr>
                  <a:xfrm>
                    <a:off x="2030013" y="3939980"/>
                    <a:ext cx="0" cy="709799"/>
                  </a:xfrm>
                  <a:prstGeom prst="straightConnector1">
                    <a:avLst/>
                  </a:prstGeom>
                  <a:noFill/>
                  <a:ln cap="flat" cmpd="sng" w="19050">
                    <a:solidFill>
                      <a:srgbClr val="073763"/>
                    </a:solidFill>
                    <a:prstDash val="solid"/>
                    <a:round/>
                    <a:headEnd len="lg" w="lg" type="none"/>
                    <a:tailEnd len="lg" w="lg" type="triangle"/>
                  </a:ln>
                </p:spPr>
              </p:sp>
              <p:sp>
                <p:nvSpPr>
                  <p:cNvPr id="176" name="Shape 176"/>
                  <p:cNvSpPr/>
                  <p:nvPr/>
                </p:nvSpPr>
                <p:spPr>
                  <a:xfrm flipH="1">
                    <a:off x="2006601" y="758577"/>
                    <a:ext cx="900" cy="783299"/>
                  </a:xfrm>
                  <a:prstGeom prst="straightConnector1">
                    <a:avLst/>
                  </a:prstGeom>
                  <a:noFill/>
                  <a:ln cap="flat" cmpd="sng" w="19050">
                    <a:solidFill>
                      <a:srgbClr val="073763"/>
                    </a:solidFill>
                    <a:prstDash val="solid"/>
                    <a:round/>
                    <a:headEnd len="lg" w="lg" type="none"/>
                    <a:tailEnd len="lg" w="lg" type="triangle"/>
                  </a:ln>
                </p:spPr>
              </p:sp>
              <p:sp>
                <p:nvSpPr>
                  <p:cNvPr id="177" name="Shape 177"/>
                  <p:cNvSpPr/>
                  <p:nvPr/>
                </p:nvSpPr>
                <p:spPr>
                  <a:xfrm flipH="1">
                    <a:off x="2029510" y="2369693"/>
                    <a:ext cx="900" cy="783299"/>
                  </a:xfrm>
                  <a:prstGeom prst="straightConnector1">
                    <a:avLst/>
                  </a:prstGeom>
                  <a:noFill/>
                  <a:ln cap="flat" cmpd="sng" w="19050">
                    <a:solidFill>
                      <a:srgbClr val="073763"/>
                    </a:solidFill>
                    <a:prstDash val="solid"/>
                    <a:round/>
                    <a:headEnd len="lg" w="lg" type="none"/>
                    <a:tailEnd len="lg" w="lg" type="triangle"/>
                  </a:ln>
                </p:spPr>
              </p:sp>
              <p:sp>
                <p:nvSpPr>
                  <p:cNvPr id="178" name="Shape 178"/>
                  <p:cNvSpPr txBox="1"/>
                  <p:nvPr/>
                </p:nvSpPr>
                <p:spPr>
                  <a:xfrm>
                    <a:off x="2833501" y="4706675"/>
                    <a:ext cx="1141800" cy="418200"/>
                  </a:xfrm>
                  <a:prstGeom prst="rect">
                    <a:avLst/>
                  </a:prstGeom>
                  <a:noFill/>
                  <a:ln>
                    <a:noFill/>
                  </a:ln>
                </p:spPr>
                <p:txBody>
                  <a:bodyPr anchorCtr="0" anchor="ctr" bIns="91425" lIns="91425" rIns="91425" tIns="91425">
                    <a:noAutofit/>
                  </a:bodyPr>
                  <a:lstStyle/>
                  <a:p>
                    <a:pPr lvl="0" rtl="0" algn="ctr">
                      <a:spcBef>
                        <a:spcPts val="0"/>
                      </a:spcBef>
                      <a:buNone/>
                    </a:pPr>
                    <a:r>
                      <a:rPr lang="en-US"/>
                      <a:t>Yes</a:t>
                    </a:r>
                  </a:p>
                </p:txBody>
              </p:sp>
              <p:sp>
                <p:nvSpPr>
                  <p:cNvPr id="179" name="Shape 179"/>
                  <p:cNvSpPr txBox="1"/>
                  <p:nvPr/>
                </p:nvSpPr>
                <p:spPr>
                  <a:xfrm>
                    <a:off x="1882781" y="5864389"/>
                    <a:ext cx="884400" cy="418200"/>
                  </a:xfrm>
                  <a:prstGeom prst="rect">
                    <a:avLst/>
                  </a:prstGeom>
                  <a:noFill/>
                  <a:ln>
                    <a:noFill/>
                  </a:ln>
                </p:spPr>
                <p:txBody>
                  <a:bodyPr anchorCtr="0" anchor="ctr" bIns="91425" lIns="91425" rIns="91425" tIns="91425">
                    <a:noAutofit/>
                  </a:bodyPr>
                  <a:lstStyle/>
                  <a:p>
                    <a:pPr lvl="0" rtl="0" algn="ctr">
                      <a:spcBef>
                        <a:spcPts val="0"/>
                      </a:spcBef>
                      <a:buNone/>
                    </a:pPr>
                    <a:r>
                      <a:rPr lang="en-US"/>
                      <a:t>No</a:t>
                    </a:r>
                  </a:p>
                </p:txBody>
              </p:sp>
            </p:grpSp>
          </p:grpSp>
          <p:sp>
            <p:nvSpPr>
              <p:cNvPr id="180" name="Shape 180"/>
              <p:cNvSpPr/>
              <p:nvPr/>
            </p:nvSpPr>
            <p:spPr>
              <a:xfrm>
                <a:off x="6072166" y="5176261"/>
                <a:ext cx="455999" cy="0"/>
              </a:xfrm>
              <a:prstGeom prst="straightConnector1">
                <a:avLst/>
              </a:prstGeom>
              <a:noFill/>
              <a:ln cap="flat" cmpd="sng" w="19050">
                <a:solidFill>
                  <a:srgbClr val="073763"/>
                </a:solidFill>
                <a:prstDash val="solid"/>
                <a:round/>
                <a:headEnd len="lg" w="lg" type="none"/>
                <a:tailEnd len="lg" w="lg" type="triangle"/>
              </a:ln>
            </p:spPr>
          </p:sp>
        </p:grpSp>
        <p:sp>
          <p:nvSpPr>
            <p:cNvPr id="181" name="Shape 181"/>
            <p:cNvSpPr/>
            <p:nvPr/>
          </p:nvSpPr>
          <p:spPr>
            <a:xfrm flipH="1">
              <a:off x="4693335" y="8681460"/>
              <a:ext cx="299" cy="480299"/>
            </a:xfrm>
            <a:prstGeom prst="straightConnector1">
              <a:avLst/>
            </a:prstGeom>
            <a:noFill/>
            <a:ln cap="flat" cmpd="sng" w="19050">
              <a:solidFill>
                <a:srgbClr val="073763"/>
              </a:solidFill>
              <a:prstDash val="solid"/>
              <a:round/>
              <a:headEnd len="lg" w="lg" type="none"/>
              <a:tailEnd len="lg" w="lg" type="triangle"/>
            </a:ln>
          </p:spPr>
        </p:sp>
        <p:sp>
          <p:nvSpPr>
            <p:cNvPr id="182" name="Shape 182"/>
            <p:cNvSpPr/>
            <p:nvPr/>
          </p:nvSpPr>
          <p:spPr>
            <a:xfrm rot="10800000">
              <a:off x="3098508" y="9131901"/>
              <a:ext cx="1600199" cy="0"/>
            </a:xfrm>
            <a:prstGeom prst="straightConnector1">
              <a:avLst/>
            </a:prstGeom>
            <a:noFill/>
            <a:ln cap="flat" cmpd="sng" w="19050">
              <a:solidFill>
                <a:srgbClr val="073763"/>
              </a:solidFill>
              <a:prstDash val="solid"/>
              <a:round/>
              <a:headEnd len="lg" w="lg" type="none"/>
              <a:tailEnd len="lg" w="lg" type="none"/>
            </a:ln>
          </p:spPr>
        </p:sp>
        <p:cxnSp>
          <p:nvCxnSpPr>
            <p:cNvPr id="183" name="Shape 183"/>
            <p:cNvCxnSpPr/>
            <p:nvPr/>
          </p:nvCxnSpPr>
          <p:spPr>
            <a:xfrm flipH="1" rot="10800000">
              <a:off x="3110700" y="3582174"/>
              <a:ext cx="18900" cy="5561400"/>
            </a:xfrm>
            <a:prstGeom prst="straightConnector1">
              <a:avLst/>
            </a:prstGeom>
            <a:noFill/>
            <a:ln cap="flat" cmpd="sng" w="19050">
              <a:solidFill>
                <a:srgbClr val="000000"/>
              </a:solidFill>
              <a:prstDash val="solid"/>
              <a:round/>
              <a:headEnd len="lg" w="lg" type="none"/>
              <a:tailEnd len="lg" w="lg" type="none"/>
            </a:ln>
          </p:spPr>
        </p:cxnSp>
        <p:cxnSp>
          <p:nvCxnSpPr>
            <p:cNvPr id="184" name="Shape 184"/>
            <p:cNvCxnSpPr>
              <a:endCxn id="171" idx="1"/>
            </p:cNvCxnSpPr>
            <p:nvPr/>
          </p:nvCxnSpPr>
          <p:spPr>
            <a:xfrm flipH="1" rot="10800000">
              <a:off x="3128224" y="3546470"/>
              <a:ext cx="524700" cy="43500"/>
            </a:xfrm>
            <a:prstGeom prst="straightConnector1">
              <a:avLst/>
            </a:prstGeom>
            <a:noFill/>
            <a:ln cap="flat" cmpd="sng" w="19050">
              <a:solidFill>
                <a:srgbClr val="000000"/>
              </a:solidFill>
              <a:prstDash val="solid"/>
              <a:round/>
              <a:headEnd len="lg" w="lg" type="none"/>
              <a:tailEnd len="lg" w="lg" type="triangle"/>
            </a:ln>
          </p:spPr>
        </p:cxnSp>
      </p:gr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 name="Shape 188"/>
        <p:cNvGrpSpPr/>
        <p:nvPr/>
      </p:nvGrpSpPr>
      <p:grpSpPr>
        <a:xfrm>
          <a:off x="0" y="0"/>
          <a:ext cx="0" cy="0"/>
          <a:chOff x="0" y="0"/>
          <a:chExt cx="0" cy="0"/>
        </a:xfrm>
      </p:grpSpPr>
      <p:sp>
        <p:nvSpPr>
          <p:cNvPr id="189" name="Shape 189"/>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rPr>
              <a:t>Components of GA</a:t>
            </a:r>
          </a:p>
        </p:txBody>
      </p:sp>
      <p:sp>
        <p:nvSpPr>
          <p:cNvPr id="190" name="Shape 190"/>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406400" lvl="0" marL="457200" marR="0" rtl="0" algn="l">
              <a:lnSpc>
                <a:spcPct val="115000"/>
              </a:lnSpc>
              <a:spcBef>
                <a:spcPts val="0"/>
              </a:spcBef>
              <a:buClr>
                <a:schemeClr val="dk1"/>
              </a:buClr>
              <a:buSzPct val="100000"/>
              <a:buAutoNum type="arabicPeriod"/>
            </a:pPr>
            <a:r>
              <a:rPr lang="en-US" sz="2800">
                <a:solidFill>
                  <a:schemeClr val="dk1"/>
                </a:solidFill>
              </a:rPr>
              <a:t>Representation</a:t>
            </a:r>
          </a:p>
          <a:p>
            <a:pPr indent="0" lvl="0" marL="0" marR="0" rtl="0" algn="l">
              <a:lnSpc>
                <a:spcPct val="115000"/>
              </a:lnSpc>
              <a:spcBef>
                <a:spcPts val="0"/>
              </a:spcBef>
              <a:buNone/>
            </a:pPr>
            <a:r>
              <a:rPr lang="en-US" sz="2800">
                <a:solidFill>
                  <a:schemeClr val="dk1"/>
                </a:solidFill>
              </a:rPr>
              <a:t>	1.1. Binary strings (110110)</a:t>
            </a:r>
          </a:p>
          <a:p>
            <a:pPr indent="0" lvl="0" marL="0" marR="0" rtl="0" algn="l">
              <a:lnSpc>
                <a:spcPct val="115000"/>
              </a:lnSpc>
              <a:spcBef>
                <a:spcPts val="0"/>
              </a:spcBef>
              <a:buNone/>
            </a:pPr>
            <a:r>
              <a:rPr lang="en-US" sz="2800">
                <a:solidFill>
                  <a:schemeClr val="dk1"/>
                </a:solidFill>
              </a:rPr>
              <a:t>	1.2. Arrays of integers  (1 2 6 3 5 7)</a:t>
            </a:r>
          </a:p>
          <a:p>
            <a:pPr indent="0" lvl="0" marL="0" marR="0" rtl="0" algn="l">
              <a:lnSpc>
                <a:spcPct val="115000"/>
              </a:lnSpc>
              <a:spcBef>
                <a:spcPts val="0"/>
              </a:spcBef>
              <a:buNone/>
            </a:pPr>
            <a:r>
              <a:rPr lang="en-US" sz="2800">
                <a:solidFill>
                  <a:schemeClr val="dk1"/>
                </a:solidFill>
              </a:rPr>
              <a:t>	1.3. Array of letters (ABCDEF)</a:t>
            </a:r>
          </a:p>
          <a:p>
            <a:pPr indent="0" lvl="0" marL="0" marR="0" rtl="0" algn="l">
              <a:lnSpc>
                <a:spcPct val="115000"/>
              </a:lnSpc>
              <a:spcBef>
                <a:spcPts val="0"/>
              </a:spcBef>
              <a:buNone/>
            </a:pPr>
            <a:r>
              <a:t/>
            </a:r>
            <a:endParaRPr sz="2800">
              <a:solidFill>
                <a:schemeClr val="dk1"/>
              </a:solidFill>
            </a:endParaRPr>
          </a:p>
          <a:p>
            <a:pPr indent="-406400" lvl="0" marL="457200" marR="0" rtl="0" algn="l">
              <a:lnSpc>
                <a:spcPct val="115000"/>
              </a:lnSpc>
              <a:spcBef>
                <a:spcPts val="0"/>
              </a:spcBef>
              <a:buClr>
                <a:schemeClr val="dk1"/>
              </a:buClr>
              <a:buSzPct val="100000"/>
              <a:buAutoNum type="arabicPeriod"/>
            </a:pPr>
            <a:r>
              <a:rPr lang="en-US" sz="2800">
                <a:solidFill>
                  <a:schemeClr val="dk1"/>
                </a:solidFill>
              </a:rPr>
              <a:t>Selection</a:t>
            </a:r>
          </a:p>
          <a:p>
            <a:pPr indent="-406400" lvl="1" marL="914400" marR="0" rtl="0" algn="l">
              <a:lnSpc>
                <a:spcPct val="115000"/>
              </a:lnSpc>
              <a:spcBef>
                <a:spcPts val="0"/>
              </a:spcBef>
              <a:buClr>
                <a:schemeClr val="dk1"/>
              </a:buClr>
              <a:buSzPct val="100000"/>
              <a:buAutoNum type="arabicPeriod"/>
            </a:pPr>
            <a:r>
              <a:rPr lang="en-US" sz="2800">
                <a:solidFill>
                  <a:schemeClr val="dk1"/>
                </a:solidFill>
              </a:rPr>
              <a:t>Roulette-wheel or fitness proportionate</a:t>
            </a:r>
          </a:p>
          <a:p>
            <a:pPr indent="-406400" lvl="1" marL="914400" marR="0" rtl="0" algn="l">
              <a:lnSpc>
                <a:spcPct val="115000"/>
              </a:lnSpc>
              <a:spcBef>
                <a:spcPts val="0"/>
              </a:spcBef>
              <a:buClr>
                <a:schemeClr val="dk1"/>
              </a:buClr>
              <a:buSzPct val="100000"/>
              <a:buAutoNum type="arabicPeriod"/>
            </a:pPr>
            <a:r>
              <a:rPr lang="en-US" sz="2800">
                <a:solidFill>
                  <a:schemeClr val="dk1"/>
                </a:solidFill>
              </a:rPr>
              <a:t>Cut off selection</a:t>
            </a:r>
          </a:p>
          <a:p>
            <a:pPr indent="-406400" lvl="1" marL="914400" marR="0" rtl="0" algn="l">
              <a:lnSpc>
                <a:spcPct val="115000"/>
              </a:lnSpc>
              <a:spcBef>
                <a:spcPts val="0"/>
              </a:spcBef>
              <a:buClr>
                <a:schemeClr val="dk1"/>
              </a:buClr>
              <a:buSzPct val="100000"/>
              <a:buAutoNum type="arabicPeriod"/>
            </a:pPr>
            <a:r>
              <a:rPr lang="en-US" sz="2800">
                <a:solidFill>
                  <a:schemeClr val="dk1"/>
                </a:solidFill>
              </a:rPr>
              <a:t>Elitist selection</a:t>
            </a:r>
          </a:p>
        </p:txBody>
      </p:sp>
      <p:sp>
        <p:nvSpPr>
          <p:cNvPr id="191" name="Shape 191"/>
          <p:cNvSpPr txBox="1"/>
          <p:nvPr>
            <p:ph idx="12" type="sldNum"/>
          </p:nvPr>
        </p:nvSpPr>
        <p:spPr>
          <a:xfrm>
            <a:off x="6553200" y="6356350"/>
            <a:ext cx="21335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x="0" y="0"/>
          <a:ext cx="0" cy="0"/>
          <a:chOff x="0" y="0"/>
          <a:chExt cx="0" cy="0"/>
        </a:xfrm>
      </p:grpSpPr>
      <p:sp>
        <p:nvSpPr>
          <p:cNvPr id="196" name="Shape 196"/>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rPr>
              <a:t>Components of GA</a:t>
            </a:r>
          </a:p>
        </p:txBody>
      </p:sp>
      <p:sp>
        <p:nvSpPr>
          <p:cNvPr id="197" name="Shape 197"/>
          <p:cNvSpPr txBox="1"/>
          <p:nvPr>
            <p:ph idx="1" type="body"/>
          </p:nvPr>
        </p:nvSpPr>
        <p:spPr>
          <a:xfrm>
            <a:off x="613925" y="1600200"/>
            <a:ext cx="8072999" cy="4526100"/>
          </a:xfrm>
          <a:prstGeom prst="rect">
            <a:avLst/>
          </a:prstGeom>
          <a:noFill/>
          <a:ln>
            <a:noFill/>
          </a:ln>
        </p:spPr>
        <p:txBody>
          <a:bodyPr anchorCtr="0" anchor="t" bIns="45700" lIns="91425" rIns="91425" tIns="45700">
            <a:noAutofit/>
          </a:bodyPr>
          <a:lstStyle/>
          <a:p>
            <a:pPr indent="0" lvl="0" marL="0" marR="0" rtl="0" algn="l">
              <a:lnSpc>
                <a:spcPct val="115000"/>
              </a:lnSpc>
              <a:spcBef>
                <a:spcPts val="0"/>
              </a:spcBef>
              <a:buNone/>
            </a:pPr>
            <a:r>
              <a:rPr lang="en-US" sz="2800">
                <a:solidFill>
                  <a:schemeClr val="dk1"/>
                </a:solidFill>
              </a:rPr>
              <a:t>3.  Reproduction</a:t>
            </a:r>
          </a:p>
          <a:p>
            <a:pPr indent="0" lvl="0" marL="457200" rtl="0">
              <a:lnSpc>
                <a:spcPct val="115000"/>
              </a:lnSpc>
              <a:spcBef>
                <a:spcPts val="0"/>
              </a:spcBef>
              <a:buNone/>
            </a:pPr>
            <a:r>
              <a:rPr lang="en-US" sz="2800">
                <a:solidFill>
                  <a:schemeClr val="dk1"/>
                </a:solidFill>
              </a:rPr>
              <a:t>3.1.	Crossover</a:t>
            </a:r>
          </a:p>
          <a:p>
            <a:pPr indent="0" lvl="0" marL="914400" rtl="0">
              <a:lnSpc>
                <a:spcPct val="115000"/>
              </a:lnSpc>
              <a:spcBef>
                <a:spcPts val="0"/>
              </a:spcBef>
              <a:buNone/>
            </a:pPr>
            <a:r>
              <a:rPr lang="en-US" sz="2800">
                <a:solidFill>
                  <a:schemeClr val="dk1"/>
                </a:solidFill>
              </a:rPr>
              <a:t>3.1.1.	Single point crossover</a:t>
            </a:r>
          </a:p>
          <a:p>
            <a:pPr indent="0" lvl="0" marL="914400" rtl="0">
              <a:lnSpc>
                <a:spcPct val="115000"/>
              </a:lnSpc>
              <a:spcBef>
                <a:spcPts val="0"/>
              </a:spcBef>
              <a:buNone/>
            </a:pPr>
            <a:r>
              <a:rPr lang="en-US" sz="2800">
                <a:solidFill>
                  <a:schemeClr val="dk1"/>
                </a:solidFill>
              </a:rPr>
              <a:t>3.1.2.	Multi point crossover</a:t>
            </a:r>
          </a:p>
          <a:p>
            <a:pPr indent="0" lvl="0" marL="914400" rtl="0">
              <a:lnSpc>
                <a:spcPct val="115000"/>
              </a:lnSpc>
              <a:spcBef>
                <a:spcPts val="0"/>
              </a:spcBef>
              <a:buNone/>
            </a:pPr>
            <a:r>
              <a:rPr lang="en-US" sz="2800">
                <a:solidFill>
                  <a:schemeClr val="dk1"/>
                </a:solidFill>
              </a:rPr>
              <a:t>3.1.3.	Uniform crossover</a:t>
            </a:r>
          </a:p>
          <a:p>
            <a:pPr indent="0" lvl="0" marL="457200" rtl="0">
              <a:lnSpc>
                <a:spcPct val="115000"/>
              </a:lnSpc>
              <a:spcBef>
                <a:spcPts val="0"/>
              </a:spcBef>
              <a:buNone/>
            </a:pPr>
            <a:r>
              <a:rPr lang="en-US" sz="2800">
                <a:solidFill>
                  <a:schemeClr val="dk1"/>
                </a:solidFill>
              </a:rPr>
              <a:t>3.2.	Mutation</a:t>
            </a:r>
          </a:p>
          <a:p>
            <a:pPr indent="0" lvl="0" marL="0" marR="0" rtl="0" algn="l">
              <a:lnSpc>
                <a:spcPct val="115000"/>
              </a:lnSpc>
              <a:spcBef>
                <a:spcPts val="0"/>
              </a:spcBef>
              <a:buNone/>
            </a:pPr>
            <a:r>
              <a:rPr lang="en-US" sz="2800">
                <a:solidFill>
                  <a:schemeClr val="dk1"/>
                </a:solidFill>
              </a:rPr>
              <a:t>	</a:t>
            </a:r>
          </a:p>
        </p:txBody>
      </p:sp>
      <p:sp>
        <p:nvSpPr>
          <p:cNvPr id="198" name="Shape 198"/>
          <p:cNvSpPr txBox="1"/>
          <p:nvPr>
            <p:ph idx="12" type="sldNum"/>
          </p:nvPr>
        </p:nvSpPr>
        <p:spPr>
          <a:xfrm>
            <a:off x="6553200" y="6356350"/>
            <a:ext cx="21335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x="0" y="0"/>
          <a:ext cx="0" cy="0"/>
          <a:chOff x="0" y="0"/>
          <a:chExt cx="0" cy="0"/>
        </a:xfrm>
      </p:grpSpPr>
      <p:sp>
        <p:nvSpPr>
          <p:cNvPr id="203" name="Shape 203"/>
          <p:cNvSpPr txBox="1"/>
          <p:nvPr>
            <p:ph type="title"/>
          </p:nvPr>
        </p:nvSpPr>
        <p:spPr>
          <a:xfrm>
            <a:off x="457200" y="274637"/>
            <a:ext cx="8229600" cy="1143000"/>
          </a:xfrm>
          <a:prstGeom prst="rect">
            <a:avLst/>
          </a:prstGeom>
        </p:spPr>
        <p:txBody>
          <a:bodyPr anchorCtr="0" anchor="ctr" bIns="91425" lIns="91425" rIns="91425" tIns="91425">
            <a:noAutofit/>
          </a:bodyPr>
          <a:lstStyle/>
          <a:p>
            <a:pPr lvl="0" rtl="0">
              <a:spcBef>
                <a:spcPts val="0"/>
              </a:spcBef>
              <a:buNone/>
            </a:pPr>
            <a:r>
              <a:rPr lang="en-US" sz="4400"/>
              <a:t>Selection</a:t>
            </a:r>
          </a:p>
        </p:txBody>
      </p:sp>
      <p:sp>
        <p:nvSpPr>
          <p:cNvPr id="204" name="Shape 204"/>
          <p:cNvSpPr txBox="1"/>
          <p:nvPr>
            <p:ph idx="1" type="body"/>
          </p:nvPr>
        </p:nvSpPr>
        <p:spPr>
          <a:xfrm>
            <a:off x="457200" y="1600200"/>
            <a:ext cx="8229600" cy="4526100"/>
          </a:xfrm>
          <a:prstGeom prst="rect">
            <a:avLst/>
          </a:prstGeom>
        </p:spPr>
        <p:txBody>
          <a:bodyPr anchorCtr="0" anchor="t" bIns="91425" lIns="91425" rIns="91425" tIns="91425">
            <a:noAutofit/>
          </a:bodyPr>
          <a:lstStyle/>
          <a:p>
            <a:pPr indent="-393700" lvl="0" marL="457200" rtl="0">
              <a:lnSpc>
                <a:spcPct val="150000"/>
              </a:lnSpc>
              <a:spcBef>
                <a:spcPts val="0"/>
              </a:spcBef>
              <a:buSzPct val="100000"/>
            </a:pPr>
            <a:r>
              <a:rPr lang="en-US" sz="2600"/>
              <a:t>Equates to survival of the fittest</a:t>
            </a:r>
          </a:p>
          <a:p>
            <a:pPr indent="-393700" lvl="0" marL="457200" rtl="0">
              <a:lnSpc>
                <a:spcPct val="150000"/>
              </a:lnSpc>
              <a:spcBef>
                <a:spcPts val="0"/>
              </a:spcBef>
              <a:buSzPct val="100000"/>
            </a:pPr>
            <a:r>
              <a:rPr lang="en-US" sz="2600"/>
              <a:t>A proportion of existing population is selected</a:t>
            </a:r>
          </a:p>
          <a:p>
            <a:pPr indent="-393700" lvl="0" marL="457200" rtl="0">
              <a:lnSpc>
                <a:spcPct val="150000"/>
              </a:lnSpc>
              <a:spcBef>
                <a:spcPts val="0"/>
              </a:spcBef>
              <a:buSzPct val="100000"/>
            </a:pPr>
            <a:r>
              <a:rPr lang="en-US" sz="2600"/>
              <a:t>Fitness is evaluated</a:t>
            </a:r>
          </a:p>
          <a:p>
            <a:pPr indent="-393700" lvl="0" marL="457200" rtl="0">
              <a:lnSpc>
                <a:spcPct val="150000"/>
              </a:lnSpc>
              <a:spcBef>
                <a:spcPts val="0"/>
              </a:spcBef>
              <a:buSzPct val="100000"/>
            </a:pPr>
            <a:r>
              <a:rPr lang="en-US" sz="2600"/>
              <a:t>Based on fitness, individual chromosomes are chosen for later breeding</a:t>
            </a:r>
          </a:p>
        </p:txBody>
      </p:sp>
      <p:sp>
        <p:nvSpPr>
          <p:cNvPr id="205" name="Shape 205"/>
          <p:cNvSpPr txBox="1"/>
          <p:nvPr>
            <p:ph idx="12" type="sldNum"/>
          </p:nvPr>
        </p:nvSpPr>
        <p:spPr>
          <a:xfrm>
            <a:off x="6553200" y="6356350"/>
            <a:ext cx="2133599" cy="365099"/>
          </a:xfrm>
          <a:prstGeom prst="rect">
            <a:avLst/>
          </a:prstGeom>
        </p:spPr>
        <p:txBody>
          <a:bodyPr anchorCtr="0" anchor="ctr" bIns="45700" lIns="91425" rIns="91425" tIns="45700">
            <a:noAutofit/>
          </a:bodyPr>
          <a:lstStyle/>
          <a:p>
            <a:pPr lvl="0" rtl="0">
              <a:spcBef>
                <a:spcPts val="0"/>
              </a:spcBef>
              <a:buNone/>
            </a:pPr>
            <a:fld id="{00000000-1234-1234-1234-123412341234}" type="slidenum">
              <a:rPr lang="en-US"/>
              <a:t>‹#›</a:t>
            </a:fld>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sp>
        <p:nvSpPr>
          <p:cNvPr id="210" name="Shape 210"/>
          <p:cNvSpPr txBox="1"/>
          <p:nvPr>
            <p:ph type="title"/>
          </p:nvPr>
        </p:nvSpPr>
        <p:spPr>
          <a:xfrm>
            <a:off x="457200" y="274637"/>
            <a:ext cx="8229600" cy="1143000"/>
          </a:xfrm>
          <a:prstGeom prst="rect">
            <a:avLst/>
          </a:prstGeom>
        </p:spPr>
        <p:txBody>
          <a:bodyPr anchorCtr="0" anchor="ctr" bIns="91425" lIns="91425" rIns="91425" tIns="91425">
            <a:noAutofit/>
          </a:bodyPr>
          <a:lstStyle/>
          <a:p>
            <a:pPr lvl="0">
              <a:spcBef>
                <a:spcPts val="0"/>
              </a:spcBef>
              <a:buNone/>
            </a:pPr>
            <a:r>
              <a:rPr lang="en-US" sz="4400"/>
              <a:t>Selection</a:t>
            </a:r>
          </a:p>
        </p:txBody>
      </p:sp>
      <p:sp>
        <p:nvSpPr>
          <p:cNvPr id="211" name="Shape 211"/>
          <p:cNvSpPr txBox="1"/>
          <p:nvPr>
            <p:ph idx="1" type="body"/>
          </p:nvPr>
        </p:nvSpPr>
        <p:spPr>
          <a:xfrm>
            <a:off x="457200" y="1417650"/>
            <a:ext cx="8229600" cy="4708499"/>
          </a:xfrm>
          <a:prstGeom prst="rect">
            <a:avLst/>
          </a:prstGeom>
        </p:spPr>
        <p:txBody>
          <a:bodyPr anchorCtr="0" anchor="t" bIns="91425" lIns="91425" rIns="91425" tIns="91425">
            <a:noAutofit/>
          </a:bodyPr>
          <a:lstStyle/>
          <a:p>
            <a:pPr indent="0" lvl="0" marL="0" rtl="0">
              <a:lnSpc>
                <a:spcPct val="115000"/>
              </a:lnSpc>
              <a:spcBef>
                <a:spcPts val="0"/>
              </a:spcBef>
              <a:buNone/>
            </a:pPr>
            <a:r>
              <a:rPr b="1" lang="en-US" sz="2400"/>
              <a:t>Roulette wheel selection: </a:t>
            </a:r>
          </a:p>
          <a:p>
            <a:pPr indent="-381000" lvl="0" marL="457200" rtl="0">
              <a:lnSpc>
                <a:spcPct val="115000"/>
              </a:lnSpc>
              <a:spcBef>
                <a:spcPts val="0"/>
              </a:spcBef>
              <a:buSzPct val="100000"/>
            </a:pPr>
            <a:r>
              <a:rPr lang="en-US" sz="2400"/>
              <a:t>can be r</a:t>
            </a:r>
            <a:r>
              <a:rPr lang="en-US" sz="2400">
                <a:solidFill>
                  <a:schemeClr val="dk1"/>
                </a:solidFill>
              </a:rPr>
              <a:t>epresented as a game of roulette </a:t>
            </a:r>
          </a:p>
          <a:p>
            <a:pPr indent="-381000" lvl="0" marL="457200" rtl="0">
              <a:lnSpc>
                <a:spcPct val="115000"/>
              </a:lnSpc>
              <a:spcBef>
                <a:spcPts val="0"/>
              </a:spcBef>
              <a:buSzPct val="100000"/>
            </a:pPr>
            <a:r>
              <a:rPr lang="en-US" sz="2400">
                <a:solidFill>
                  <a:schemeClr val="dk1"/>
                </a:solidFill>
              </a:rPr>
              <a:t>each individual gets a slice of the wheel </a:t>
            </a:r>
          </a:p>
          <a:p>
            <a:pPr indent="-381000" lvl="0" marL="457200" rtl="0">
              <a:lnSpc>
                <a:spcPct val="115000"/>
              </a:lnSpc>
              <a:spcBef>
                <a:spcPts val="0"/>
              </a:spcBef>
              <a:buSzPct val="100000"/>
            </a:pPr>
            <a:r>
              <a:rPr lang="en-US" sz="2400">
                <a:solidFill>
                  <a:schemeClr val="dk1"/>
                </a:solidFill>
              </a:rPr>
              <a:t>more fit ones get larger slices than less fit ones</a:t>
            </a:r>
          </a:p>
          <a:p>
            <a:pPr lvl="0">
              <a:lnSpc>
                <a:spcPct val="115000"/>
              </a:lnSpc>
              <a:spcBef>
                <a:spcPts val="0"/>
              </a:spcBef>
              <a:buNone/>
            </a:pPr>
            <a:r>
              <a:t/>
            </a:r>
            <a:endParaRPr sz="2400"/>
          </a:p>
        </p:txBody>
      </p:sp>
      <p:sp>
        <p:nvSpPr>
          <p:cNvPr id="212" name="Shape 212"/>
          <p:cNvSpPr txBox="1"/>
          <p:nvPr>
            <p:ph idx="12" type="sldNum"/>
          </p:nvPr>
        </p:nvSpPr>
        <p:spPr>
          <a:xfrm>
            <a:off x="6553200" y="6356350"/>
            <a:ext cx="21335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pic>
        <p:nvPicPr>
          <p:cNvPr id="213" name="Shape 213"/>
          <p:cNvPicPr preferRelativeResize="0"/>
          <p:nvPr/>
        </p:nvPicPr>
        <p:blipFill>
          <a:blip r:embed="rId3">
            <a:alphaModFix/>
          </a:blip>
          <a:stretch>
            <a:fillRect/>
          </a:stretch>
        </p:blipFill>
        <p:spPr>
          <a:xfrm>
            <a:off x="2673425" y="3297125"/>
            <a:ext cx="3585625" cy="3299075"/>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7" name="Shape 217"/>
        <p:cNvGrpSpPr/>
        <p:nvPr/>
      </p:nvGrpSpPr>
      <p:grpSpPr>
        <a:xfrm>
          <a:off x="0" y="0"/>
          <a:ext cx="0" cy="0"/>
          <a:chOff x="0" y="0"/>
          <a:chExt cx="0" cy="0"/>
        </a:xfrm>
      </p:grpSpPr>
      <p:sp>
        <p:nvSpPr>
          <p:cNvPr id="218" name="Shape 218"/>
          <p:cNvSpPr txBox="1"/>
          <p:nvPr>
            <p:ph type="title"/>
          </p:nvPr>
        </p:nvSpPr>
        <p:spPr>
          <a:xfrm>
            <a:off x="457200" y="274637"/>
            <a:ext cx="8229600" cy="1143000"/>
          </a:xfrm>
          <a:prstGeom prst="rect">
            <a:avLst/>
          </a:prstGeom>
        </p:spPr>
        <p:txBody>
          <a:bodyPr anchorCtr="0" anchor="ctr" bIns="91425" lIns="91425" rIns="91425" tIns="91425">
            <a:noAutofit/>
          </a:bodyPr>
          <a:lstStyle/>
          <a:p>
            <a:pPr lvl="0">
              <a:spcBef>
                <a:spcPts val="0"/>
              </a:spcBef>
              <a:buNone/>
            </a:pPr>
            <a:r>
              <a:rPr lang="en-US" sz="4400"/>
              <a:t>Selection</a:t>
            </a:r>
          </a:p>
        </p:txBody>
      </p:sp>
      <p:sp>
        <p:nvSpPr>
          <p:cNvPr id="219" name="Shape 219"/>
          <p:cNvSpPr txBox="1"/>
          <p:nvPr>
            <p:ph idx="1" type="body"/>
          </p:nvPr>
        </p:nvSpPr>
        <p:spPr>
          <a:xfrm>
            <a:off x="457200" y="1600200"/>
            <a:ext cx="8229600" cy="4526100"/>
          </a:xfrm>
          <a:prstGeom prst="rect">
            <a:avLst/>
          </a:prstGeom>
        </p:spPr>
        <p:txBody>
          <a:bodyPr anchorCtr="0" anchor="t" bIns="91425" lIns="91425" rIns="91425" tIns="91425">
            <a:noAutofit/>
          </a:bodyPr>
          <a:lstStyle/>
          <a:p>
            <a:pPr indent="-393700" lvl="0" marL="457200" rtl="0">
              <a:lnSpc>
                <a:spcPct val="115000"/>
              </a:lnSpc>
              <a:spcBef>
                <a:spcPts val="0"/>
              </a:spcBef>
              <a:buClr>
                <a:schemeClr val="dk1"/>
              </a:buClr>
              <a:buSzPct val="100000"/>
            </a:pPr>
            <a:r>
              <a:rPr b="1" lang="en-US" sz="2600">
                <a:solidFill>
                  <a:schemeClr val="dk1"/>
                </a:solidFill>
              </a:rPr>
              <a:t>Elitist selection:</a:t>
            </a:r>
          </a:p>
          <a:p>
            <a:pPr indent="-393700" lvl="1" marL="914400" rtl="0">
              <a:lnSpc>
                <a:spcPct val="115000"/>
              </a:lnSpc>
              <a:spcBef>
                <a:spcPts val="0"/>
              </a:spcBef>
              <a:buClr>
                <a:schemeClr val="dk1"/>
              </a:buClr>
              <a:buSzPct val="100000"/>
            </a:pPr>
            <a:r>
              <a:rPr lang="en-US" sz="2600">
                <a:solidFill>
                  <a:schemeClr val="dk1"/>
                </a:solidFill>
              </a:rPr>
              <a:t>Choose only the most fit members of each generation.</a:t>
            </a:r>
          </a:p>
          <a:p>
            <a:pPr indent="0" lvl="0" marL="0" rtl="0">
              <a:lnSpc>
                <a:spcPct val="115000"/>
              </a:lnSpc>
              <a:spcBef>
                <a:spcPts val="0"/>
              </a:spcBef>
              <a:buNone/>
            </a:pPr>
            <a:r>
              <a:t/>
            </a:r>
            <a:endParaRPr sz="2600">
              <a:solidFill>
                <a:schemeClr val="dk1"/>
              </a:solidFill>
            </a:endParaRPr>
          </a:p>
          <a:p>
            <a:pPr indent="-393700" lvl="0" marL="457200" rtl="0">
              <a:lnSpc>
                <a:spcPct val="115000"/>
              </a:lnSpc>
              <a:spcBef>
                <a:spcPts val="0"/>
              </a:spcBef>
              <a:buClr>
                <a:schemeClr val="dk1"/>
              </a:buClr>
              <a:buSzPct val="100000"/>
            </a:pPr>
            <a:r>
              <a:rPr b="1" lang="en-US" sz="2600">
                <a:solidFill>
                  <a:schemeClr val="dk1"/>
                </a:solidFill>
              </a:rPr>
              <a:t>Cutoff selection:</a:t>
            </a:r>
          </a:p>
          <a:p>
            <a:pPr indent="-393700" lvl="1" marL="914400">
              <a:lnSpc>
                <a:spcPct val="115000"/>
              </a:lnSpc>
              <a:spcBef>
                <a:spcPts val="0"/>
              </a:spcBef>
              <a:buClr>
                <a:schemeClr val="dk1"/>
              </a:buClr>
              <a:buSzPct val="100000"/>
            </a:pPr>
            <a:r>
              <a:rPr lang="en-US" sz="2600">
                <a:solidFill>
                  <a:schemeClr val="dk1"/>
                </a:solidFill>
              </a:rPr>
              <a:t>Select only those that are above a certain cutoff for the target function.</a:t>
            </a:r>
          </a:p>
        </p:txBody>
      </p:sp>
      <p:sp>
        <p:nvSpPr>
          <p:cNvPr id="220" name="Shape 220"/>
          <p:cNvSpPr txBox="1"/>
          <p:nvPr>
            <p:ph idx="12" type="sldNum"/>
          </p:nvPr>
        </p:nvSpPr>
        <p:spPr>
          <a:xfrm>
            <a:off x="6553200" y="6356350"/>
            <a:ext cx="21335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x="0" y="0"/>
          <a:ext cx="0" cy="0"/>
          <a:chOff x="0" y="0"/>
          <a:chExt cx="0" cy="0"/>
        </a:xfrm>
      </p:grpSpPr>
      <p:sp>
        <p:nvSpPr>
          <p:cNvPr id="225" name="Shape 225"/>
          <p:cNvSpPr txBox="1"/>
          <p:nvPr>
            <p:ph type="title"/>
          </p:nvPr>
        </p:nvSpPr>
        <p:spPr>
          <a:xfrm>
            <a:off x="457200" y="274637"/>
            <a:ext cx="8229600" cy="1143000"/>
          </a:xfrm>
          <a:prstGeom prst="rect">
            <a:avLst/>
          </a:prstGeom>
        </p:spPr>
        <p:txBody>
          <a:bodyPr anchorCtr="0" anchor="ctr" bIns="91425" lIns="91425" rIns="91425" tIns="91425">
            <a:noAutofit/>
          </a:bodyPr>
          <a:lstStyle/>
          <a:p>
            <a:pPr lvl="0">
              <a:spcBef>
                <a:spcPts val="0"/>
              </a:spcBef>
              <a:buNone/>
            </a:pPr>
            <a:r>
              <a:rPr lang="en-US" sz="4400"/>
              <a:t>Crossover</a:t>
            </a:r>
          </a:p>
        </p:txBody>
      </p:sp>
      <p:sp>
        <p:nvSpPr>
          <p:cNvPr id="226" name="Shape 226"/>
          <p:cNvSpPr txBox="1"/>
          <p:nvPr>
            <p:ph idx="1" type="body"/>
          </p:nvPr>
        </p:nvSpPr>
        <p:spPr>
          <a:xfrm>
            <a:off x="457200" y="1600200"/>
            <a:ext cx="8229600" cy="4526100"/>
          </a:xfrm>
          <a:prstGeom prst="rect">
            <a:avLst/>
          </a:prstGeom>
        </p:spPr>
        <p:txBody>
          <a:bodyPr anchorCtr="0" anchor="t" bIns="91425" lIns="91425" rIns="91425" tIns="91425">
            <a:noAutofit/>
          </a:bodyPr>
          <a:lstStyle/>
          <a:p>
            <a:pPr indent="-393700" lvl="0" marL="457200" rtl="0">
              <a:lnSpc>
                <a:spcPct val="150000"/>
              </a:lnSpc>
              <a:spcBef>
                <a:spcPts val="0"/>
              </a:spcBef>
              <a:buSzPct val="100000"/>
            </a:pPr>
            <a:r>
              <a:rPr lang="en-US" sz="2600"/>
              <a:t>Represents mating between individuals</a:t>
            </a:r>
          </a:p>
          <a:p>
            <a:pPr indent="-393700" lvl="0" marL="457200" rtl="0">
              <a:lnSpc>
                <a:spcPct val="150000"/>
              </a:lnSpc>
              <a:spcBef>
                <a:spcPts val="0"/>
              </a:spcBef>
              <a:buSzPct val="100000"/>
            </a:pPr>
            <a:r>
              <a:rPr lang="en-US" sz="2600"/>
              <a:t>Randomly chooses a crossover point(s) and exchange the subsequences</a:t>
            </a:r>
          </a:p>
          <a:p>
            <a:pPr indent="-393700" lvl="0" marL="457200" rtl="0">
              <a:lnSpc>
                <a:spcPct val="150000"/>
              </a:lnSpc>
              <a:spcBef>
                <a:spcPts val="0"/>
              </a:spcBef>
              <a:buSzPct val="100000"/>
            </a:pPr>
            <a:r>
              <a:rPr lang="en-US" sz="2600"/>
              <a:t>Two chromosomes from two parents are randomly recombined or crossed over to form new offsprings</a:t>
            </a:r>
          </a:p>
          <a:p>
            <a:pPr indent="0" lvl="0" marL="0">
              <a:lnSpc>
                <a:spcPct val="150000"/>
              </a:lnSpc>
              <a:spcBef>
                <a:spcPts val="0"/>
              </a:spcBef>
              <a:buNone/>
            </a:pPr>
            <a:r>
              <a:t/>
            </a:r>
            <a:endParaRPr sz="2600"/>
          </a:p>
        </p:txBody>
      </p:sp>
      <p:sp>
        <p:nvSpPr>
          <p:cNvPr id="227" name="Shape 227"/>
          <p:cNvSpPr txBox="1"/>
          <p:nvPr>
            <p:ph idx="12" type="sldNum"/>
          </p:nvPr>
        </p:nvSpPr>
        <p:spPr>
          <a:xfrm>
            <a:off x="6553200" y="6356350"/>
            <a:ext cx="21335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1" name="Shape 231"/>
        <p:cNvGrpSpPr/>
        <p:nvPr/>
      </p:nvGrpSpPr>
      <p:grpSpPr>
        <a:xfrm>
          <a:off x="0" y="0"/>
          <a:ext cx="0" cy="0"/>
          <a:chOff x="0" y="0"/>
          <a:chExt cx="0" cy="0"/>
        </a:xfrm>
      </p:grpSpPr>
      <p:sp>
        <p:nvSpPr>
          <p:cNvPr id="232" name="Shape 232"/>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lang="en-US" sz="4400">
                <a:solidFill>
                  <a:schemeClr val="dk1"/>
                </a:solidFill>
                <a:latin typeface="Calibri"/>
                <a:ea typeface="Calibri"/>
                <a:cs typeface="Calibri"/>
                <a:sym typeface="Calibri"/>
              </a:rPr>
              <a:t>Different types of Crossover</a:t>
            </a:r>
          </a:p>
        </p:txBody>
      </p:sp>
      <p:sp>
        <p:nvSpPr>
          <p:cNvPr id="233" name="Shape 233"/>
          <p:cNvSpPr txBox="1"/>
          <p:nvPr>
            <p:ph idx="1" type="body"/>
          </p:nvPr>
        </p:nvSpPr>
        <p:spPr>
          <a:xfrm>
            <a:off x="457200" y="1600200"/>
            <a:ext cx="8229600" cy="4526100"/>
          </a:xfrm>
          <a:prstGeom prst="rect">
            <a:avLst/>
          </a:prstGeom>
          <a:noFill/>
          <a:ln>
            <a:noFill/>
          </a:ln>
        </p:spPr>
        <p:txBody>
          <a:bodyPr anchorCtr="0" anchor="t" bIns="45700" lIns="91425" rIns="91425" tIns="45700">
            <a:noAutofit/>
          </a:bodyPr>
          <a:lstStyle/>
          <a:p>
            <a:pPr indent="-381000" lvl="0" marL="457200" rtl="0">
              <a:spcBef>
                <a:spcPts val="0"/>
              </a:spcBef>
              <a:buClr>
                <a:schemeClr val="dk1"/>
              </a:buClr>
              <a:buSzPct val="100000"/>
              <a:buFont typeface="Calibri"/>
              <a:buAutoNum type="arabicParenR"/>
            </a:pPr>
            <a:r>
              <a:rPr lang="en-US" sz="2400">
                <a:solidFill>
                  <a:schemeClr val="dk1"/>
                </a:solidFill>
                <a:latin typeface="Calibri"/>
                <a:ea typeface="Calibri"/>
                <a:cs typeface="Calibri"/>
                <a:sym typeface="Calibri"/>
              </a:rPr>
              <a:t>Single point crossover</a:t>
            </a:r>
          </a:p>
          <a:p>
            <a:pPr indent="0" lvl="0" marL="0" rtl="0">
              <a:spcBef>
                <a:spcPts val="0"/>
              </a:spcBef>
              <a:buNone/>
            </a:pPr>
            <a:r>
              <a:t/>
            </a:r>
            <a:endParaRPr sz="2400">
              <a:solidFill>
                <a:schemeClr val="dk1"/>
              </a:solidFill>
              <a:latin typeface="Calibri"/>
              <a:ea typeface="Calibri"/>
              <a:cs typeface="Calibri"/>
              <a:sym typeface="Calibri"/>
            </a:endParaRPr>
          </a:p>
          <a:p>
            <a:pPr indent="0" lvl="0" marL="0" rtl="0">
              <a:spcBef>
                <a:spcPts val="0"/>
              </a:spcBef>
              <a:buNone/>
            </a:pPr>
            <a:r>
              <a:t/>
            </a:r>
            <a:endParaRPr sz="2400">
              <a:solidFill>
                <a:schemeClr val="dk1"/>
              </a:solidFill>
              <a:latin typeface="Calibri"/>
              <a:ea typeface="Calibri"/>
              <a:cs typeface="Calibri"/>
              <a:sym typeface="Calibri"/>
            </a:endParaRPr>
          </a:p>
          <a:p>
            <a:pPr indent="0" lvl="0" marL="0" rtl="0">
              <a:spcBef>
                <a:spcPts val="0"/>
              </a:spcBef>
              <a:buNone/>
            </a:pPr>
            <a:r>
              <a:t/>
            </a:r>
            <a:endParaRPr sz="2400">
              <a:solidFill>
                <a:schemeClr val="dk1"/>
              </a:solidFill>
              <a:latin typeface="Calibri"/>
              <a:ea typeface="Calibri"/>
              <a:cs typeface="Calibri"/>
              <a:sym typeface="Calibri"/>
            </a:endParaRPr>
          </a:p>
          <a:p>
            <a:pPr indent="-381000" lvl="0" marL="457200" rtl="0">
              <a:spcBef>
                <a:spcPts val="0"/>
              </a:spcBef>
              <a:buClr>
                <a:schemeClr val="dk1"/>
              </a:buClr>
              <a:buSzPct val="100000"/>
              <a:buFont typeface="Calibri"/>
              <a:buAutoNum type="arabicParenR"/>
            </a:pPr>
            <a:r>
              <a:rPr lang="en-US" sz="2400">
                <a:solidFill>
                  <a:schemeClr val="dk1"/>
                </a:solidFill>
                <a:latin typeface="Calibri"/>
                <a:ea typeface="Calibri"/>
                <a:cs typeface="Calibri"/>
                <a:sym typeface="Calibri"/>
              </a:rPr>
              <a:t>Two point crossover</a:t>
            </a:r>
          </a:p>
          <a:p>
            <a:pPr indent="0" lvl="0" marL="0" rtl="0">
              <a:spcBef>
                <a:spcPts val="0"/>
              </a:spcBef>
              <a:buNone/>
            </a:pPr>
            <a:r>
              <a:t/>
            </a:r>
            <a:endParaRPr sz="2400">
              <a:solidFill>
                <a:schemeClr val="dk1"/>
              </a:solidFill>
              <a:latin typeface="Calibri"/>
              <a:ea typeface="Calibri"/>
              <a:cs typeface="Calibri"/>
              <a:sym typeface="Calibri"/>
            </a:endParaRPr>
          </a:p>
          <a:p>
            <a:pPr indent="0" lvl="0" marL="0" rtl="0">
              <a:spcBef>
                <a:spcPts val="0"/>
              </a:spcBef>
              <a:buNone/>
            </a:pPr>
            <a:r>
              <a:t/>
            </a:r>
            <a:endParaRPr sz="2400">
              <a:solidFill>
                <a:schemeClr val="dk1"/>
              </a:solidFill>
              <a:latin typeface="Calibri"/>
              <a:ea typeface="Calibri"/>
              <a:cs typeface="Calibri"/>
              <a:sym typeface="Calibri"/>
            </a:endParaRPr>
          </a:p>
          <a:p>
            <a:pPr indent="0" lvl="0" marL="0" rtl="0">
              <a:spcBef>
                <a:spcPts val="0"/>
              </a:spcBef>
              <a:buNone/>
            </a:pPr>
            <a:r>
              <a:t/>
            </a:r>
            <a:endParaRPr sz="2400">
              <a:solidFill>
                <a:schemeClr val="dk1"/>
              </a:solidFill>
              <a:latin typeface="Calibri"/>
              <a:ea typeface="Calibri"/>
              <a:cs typeface="Calibri"/>
              <a:sym typeface="Calibri"/>
            </a:endParaRPr>
          </a:p>
          <a:p>
            <a:pPr indent="0" lvl="0" marL="0" rtl="0">
              <a:spcBef>
                <a:spcPts val="0"/>
              </a:spcBef>
              <a:buNone/>
            </a:pPr>
            <a:r>
              <a:t/>
            </a:r>
            <a:endParaRPr sz="2400">
              <a:solidFill>
                <a:schemeClr val="dk1"/>
              </a:solidFill>
              <a:latin typeface="Calibri"/>
              <a:ea typeface="Calibri"/>
              <a:cs typeface="Calibri"/>
              <a:sym typeface="Calibri"/>
            </a:endParaRPr>
          </a:p>
          <a:p>
            <a:pPr indent="-381000" lvl="0" marL="457200" rtl="0">
              <a:spcBef>
                <a:spcPts val="0"/>
              </a:spcBef>
              <a:buClr>
                <a:schemeClr val="dk1"/>
              </a:buClr>
              <a:buSzPct val="100000"/>
              <a:buFont typeface="Calibri"/>
              <a:buAutoNum type="arabicParenR"/>
            </a:pPr>
            <a:r>
              <a:rPr lang="en-US" sz="2400">
                <a:solidFill>
                  <a:schemeClr val="dk1"/>
                </a:solidFill>
                <a:latin typeface="Calibri"/>
                <a:ea typeface="Calibri"/>
                <a:cs typeface="Calibri"/>
                <a:sym typeface="Calibri"/>
              </a:rPr>
              <a:t>Uniform crossover</a:t>
            </a:r>
          </a:p>
        </p:txBody>
      </p:sp>
      <p:pic>
        <p:nvPicPr>
          <p:cNvPr id="234" name="Shape 234"/>
          <p:cNvPicPr preferRelativeResize="0"/>
          <p:nvPr/>
        </p:nvPicPr>
        <p:blipFill>
          <a:blip r:embed="rId3">
            <a:alphaModFix/>
          </a:blip>
          <a:stretch>
            <a:fillRect/>
          </a:stretch>
        </p:blipFill>
        <p:spPr>
          <a:xfrm>
            <a:off x="3835575" y="1417650"/>
            <a:ext cx="4851225" cy="5256249"/>
          </a:xfrm>
          <a:prstGeom prst="rect">
            <a:avLst/>
          </a:prstGeom>
          <a:noFill/>
          <a:ln>
            <a:noFill/>
          </a:ln>
        </p:spPr>
      </p:pic>
      <p:sp>
        <p:nvSpPr>
          <p:cNvPr id="235" name="Shape 235"/>
          <p:cNvSpPr txBox="1"/>
          <p:nvPr>
            <p:ph idx="12" type="sldNum"/>
          </p:nvPr>
        </p:nvSpPr>
        <p:spPr>
          <a:xfrm>
            <a:off x="6553200" y="6356350"/>
            <a:ext cx="21335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457200" y="274637"/>
            <a:ext cx="8229600" cy="1143000"/>
          </a:xfrm>
          <a:prstGeom prst="rect">
            <a:avLst/>
          </a:prstGeom>
        </p:spPr>
        <p:txBody>
          <a:bodyPr anchorCtr="0" anchor="ctr" bIns="91425" lIns="91425" rIns="91425" tIns="91425">
            <a:noAutofit/>
          </a:bodyPr>
          <a:lstStyle/>
          <a:p>
            <a:pPr lvl="0">
              <a:spcBef>
                <a:spcPts val="0"/>
              </a:spcBef>
              <a:buNone/>
            </a:pPr>
            <a:r>
              <a:rPr lang="en-US" sz="4000"/>
              <a:t>Introduction</a:t>
            </a:r>
          </a:p>
        </p:txBody>
      </p:sp>
      <p:sp>
        <p:nvSpPr>
          <p:cNvPr id="91" name="Shape 91"/>
          <p:cNvSpPr txBox="1"/>
          <p:nvPr>
            <p:ph idx="1" type="body"/>
          </p:nvPr>
        </p:nvSpPr>
        <p:spPr>
          <a:xfrm>
            <a:off x="457200" y="1417650"/>
            <a:ext cx="8229600" cy="4526100"/>
          </a:xfrm>
          <a:prstGeom prst="rect">
            <a:avLst/>
          </a:prstGeom>
        </p:spPr>
        <p:txBody>
          <a:bodyPr anchorCtr="0" anchor="t" bIns="91425" lIns="91425" rIns="91425" tIns="91425">
            <a:noAutofit/>
          </a:bodyPr>
          <a:lstStyle/>
          <a:p>
            <a:pPr indent="-368300" lvl="0" marL="457200" rtl="0">
              <a:lnSpc>
                <a:spcPct val="115000"/>
              </a:lnSpc>
              <a:spcBef>
                <a:spcPts val="0"/>
              </a:spcBef>
              <a:buSzPct val="100000"/>
            </a:pPr>
            <a:r>
              <a:rPr lang="en-US" sz="2200"/>
              <a:t>An Evolutionary Algorithm is a generic population-based metaheuristic optimization algorithm which uses mechanisms inspired by biological evolution, such as reproduction, mutation, recombination, and selection.</a:t>
            </a:r>
          </a:p>
          <a:p>
            <a:pPr indent="0" lvl="0" marL="0" rtl="0">
              <a:lnSpc>
                <a:spcPct val="115000"/>
              </a:lnSpc>
              <a:spcBef>
                <a:spcPts val="0"/>
              </a:spcBef>
              <a:buNone/>
            </a:pPr>
            <a:r>
              <a:t/>
            </a:r>
            <a:endParaRPr sz="2200"/>
          </a:p>
          <a:p>
            <a:pPr indent="-368300" lvl="0" marL="457200" rtl="0">
              <a:lnSpc>
                <a:spcPct val="115000"/>
              </a:lnSpc>
              <a:spcBef>
                <a:spcPts val="0"/>
              </a:spcBef>
              <a:buSzPct val="100000"/>
            </a:pPr>
            <a:r>
              <a:rPr lang="en-US" sz="2200"/>
              <a:t>Genetic Algorithms (GA) are adaptive heuristic search algorithm based on the evolutionary ideas of natural selection and genetics to solve the optimization problems.</a:t>
            </a:r>
          </a:p>
          <a:p>
            <a:pPr indent="0" lvl="0" marL="0" rtl="0">
              <a:lnSpc>
                <a:spcPct val="115000"/>
              </a:lnSpc>
              <a:spcBef>
                <a:spcPts val="0"/>
              </a:spcBef>
              <a:buNone/>
            </a:pPr>
            <a:r>
              <a:t/>
            </a:r>
            <a:endParaRPr sz="2200"/>
          </a:p>
          <a:p>
            <a:pPr indent="-368300" lvl="0" marL="457200" rtl="0">
              <a:lnSpc>
                <a:spcPct val="115000"/>
              </a:lnSpc>
              <a:spcBef>
                <a:spcPts val="0"/>
              </a:spcBef>
              <a:buSzPct val="100000"/>
            </a:pPr>
            <a:r>
              <a:rPr lang="en-US" sz="2200"/>
              <a:t>GA does not provide the "Best Solution" but definitely provides more robust and better solutions.</a:t>
            </a:r>
          </a:p>
        </p:txBody>
      </p:sp>
      <p:sp>
        <p:nvSpPr>
          <p:cNvPr id="92" name="Shape 92"/>
          <p:cNvSpPr txBox="1"/>
          <p:nvPr>
            <p:ph idx="12" type="sldNum"/>
          </p:nvPr>
        </p:nvSpPr>
        <p:spPr>
          <a:xfrm>
            <a:off x="6553200" y="6356350"/>
            <a:ext cx="21335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9" name="Shape 239"/>
        <p:cNvGrpSpPr/>
        <p:nvPr/>
      </p:nvGrpSpPr>
      <p:grpSpPr>
        <a:xfrm>
          <a:off x="0" y="0"/>
          <a:ext cx="0" cy="0"/>
          <a:chOff x="0" y="0"/>
          <a:chExt cx="0" cy="0"/>
        </a:xfrm>
      </p:grpSpPr>
      <p:sp>
        <p:nvSpPr>
          <p:cNvPr id="240" name="Shape 240"/>
          <p:cNvSpPr txBox="1"/>
          <p:nvPr>
            <p:ph type="title"/>
          </p:nvPr>
        </p:nvSpPr>
        <p:spPr>
          <a:xfrm>
            <a:off x="457200" y="274637"/>
            <a:ext cx="8229600" cy="1143000"/>
          </a:xfrm>
          <a:prstGeom prst="rect">
            <a:avLst/>
          </a:prstGeom>
        </p:spPr>
        <p:txBody>
          <a:bodyPr anchorCtr="0" anchor="ctr" bIns="91425" lIns="91425" rIns="91425" tIns="91425">
            <a:noAutofit/>
          </a:bodyPr>
          <a:lstStyle/>
          <a:p>
            <a:pPr lvl="0">
              <a:spcBef>
                <a:spcPts val="0"/>
              </a:spcBef>
              <a:buNone/>
            </a:pPr>
            <a:r>
              <a:rPr lang="en-US" sz="4400"/>
              <a:t>Mutation</a:t>
            </a:r>
          </a:p>
        </p:txBody>
      </p:sp>
      <p:sp>
        <p:nvSpPr>
          <p:cNvPr id="241" name="Shape 241"/>
          <p:cNvSpPr txBox="1"/>
          <p:nvPr>
            <p:ph idx="1" type="body"/>
          </p:nvPr>
        </p:nvSpPr>
        <p:spPr>
          <a:xfrm>
            <a:off x="457200" y="1600200"/>
            <a:ext cx="8229600" cy="4526100"/>
          </a:xfrm>
          <a:prstGeom prst="rect">
            <a:avLst/>
          </a:prstGeom>
        </p:spPr>
        <p:txBody>
          <a:bodyPr anchorCtr="0" anchor="t" bIns="91425" lIns="91425" rIns="91425" tIns="91425">
            <a:noAutofit/>
          </a:bodyPr>
          <a:lstStyle/>
          <a:p>
            <a:pPr indent="-419100" lvl="0" marL="457200" rtl="0">
              <a:lnSpc>
                <a:spcPct val="115000"/>
              </a:lnSpc>
              <a:spcBef>
                <a:spcPts val="0"/>
              </a:spcBef>
              <a:buSzPct val="100000"/>
            </a:pPr>
            <a:r>
              <a:rPr lang="en-US" sz="3000">
                <a:solidFill>
                  <a:schemeClr val="dk1"/>
                </a:solidFill>
              </a:rPr>
              <a:t>simulates effect of errors that happen with low probability during duplication </a:t>
            </a:r>
          </a:p>
          <a:p>
            <a:pPr indent="-419100" lvl="0" marL="457200" rtl="0">
              <a:lnSpc>
                <a:spcPct val="115000"/>
              </a:lnSpc>
              <a:spcBef>
                <a:spcPts val="0"/>
              </a:spcBef>
              <a:buSzPct val="100000"/>
            </a:pPr>
            <a:r>
              <a:rPr lang="en-US" sz="3000">
                <a:solidFill>
                  <a:schemeClr val="dk1"/>
                </a:solidFill>
              </a:rPr>
              <a:t>With some low probability, portion of new individuals will have their bits flipped</a:t>
            </a:r>
          </a:p>
          <a:p>
            <a:pPr indent="-419100" lvl="0" marL="457200" rtl="0">
              <a:lnSpc>
                <a:spcPct val="115000"/>
              </a:lnSpc>
              <a:spcBef>
                <a:spcPts val="0"/>
              </a:spcBef>
              <a:buSzPct val="100000"/>
            </a:pPr>
            <a:r>
              <a:rPr lang="en-US" sz="3000"/>
              <a:t>maintains diversity in populations and inhibit premature convergence</a:t>
            </a:r>
          </a:p>
          <a:p>
            <a:pPr lvl="0" rtl="0">
              <a:spcBef>
                <a:spcPts val="0"/>
              </a:spcBef>
              <a:buNone/>
            </a:pPr>
            <a:r>
              <a:t/>
            </a:r>
            <a:endParaRPr sz="2400"/>
          </a:p>
          <a:p>
            <a:pPr lvl="0">
              <a:spcBef>
                <a:spcPts val="0"/>
              </a:spcBef>
              <a:buNone/>
            </a:pPr>
            <a:r>
              <a:t/>
            </a:r>
            <a:endParaRPr sz="2400"/>
          </a:p>
        </p:txBody>
      </p:sp>
      <p:pic>
        <p:nvPicPr>
          <p:cNvPr id="242" name="Shape 242"/>
          <p:cNvPicPr preferRelativeResize="0"/>
          <p:nvPr/>
        </p:nvPicPr>
        <p:blipFill>
          <a:blip r:embed="rId3">
            <a:alphaModFix/>
          </a:blip>
          <a:stretch>
            <a:fillRect/>
          </a:stretch>
        </p:blipFill>
        <p:spPr>
          <a:xfrm>
            <a:off x="5391300" y="4848425"/>
            <a:ext cx="2613675" cy="1416750"/>
          </a:xfrm>
          <a:prstGeom prst="rect">
            <a:avLst/>
          </a:prstGeom>
          <a:noFill/>
          <a:ln>
            <a:noFill/>
          </a:ln>
        </p:spPr>
      </p:pic>
      <p:sp>
        <p:nvSpPr>
          <p:cNvPr id="243" name="Shape 243"/>
          <p:cNvSpPr txBox="1"/>
          <p:nvPr>
            <p:ph idx="12" type="sldNum"/>
          </p:nvPr>
        </p:nvSpPr>
        <p:spPr>
          <a:xfrm>
            <a:off x="6553200" y="6356350"/>
            <a:ext cx="21335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7" name="Shape 247"/>
        <p:cNvGrpSpPr/>
        <p:nvPr/>
      </p:nvGrpSpPr>
      <p:grpSpPr>
        <a:xfrm>
          <a:off x="0" y="0"/>
          <a:ext cx="0" cy="0"/>
          <a:chOff x="0" y="0"/>
          <a:chExt cx="0" cy="0"/>
        </a:xfrm>
      </p:grpSpPr>
      <p:sp>
        <p:nvSpPr>
          <p:cNvPr id="248" name="Shape 248"/>
          <p:cNvSpPr txBox="1"/>
          <p:nvPr>
            <p:ph type="title"/>
          </p:nvPr>
        </p:nvSpPr>
        <p:spPr>
          <a:xfrm>
            <a:off x="457200" y="274637"/>
            <a:ext cx="8229600" cy="1143000"/>
          </a:xfrm>
          <a:prstGeom prst="rect">
            <a:avLst/>
          </a:prstGeom>
        </p:spPr>
        <p:txBody>
          <a:bodyPr anchorCtr="0" anchor="ctr" bIns="91425" lIns="91425" rIns="91425" tIns="91425">
            <a:noAutofit/>
          </a:bodyPr>
          <a:lstStyle/>
          <a:p>
            <a:pPr lvl="0" rtl="0">
              <a:spcBef>
                <a:spcPts val="0"/>
              </a:spcBef>
              <a:buNone/>
            </a:pPr>
            <a:r>
              <a:rPr lang="en-US" sz="4400"/>
              <a:t>Evaluation and Deletion</a:t>
            </a:r>
          </a:p>
        </p:txBody>
      </p:sp>
      <p:sp>
        <p:nvSpPr>
          <p:cNvPr id="249" name="Shape 249"/>
          <p:cNvSpPr txBox="1"/>
          <p:nvPr>
            <p:ph idx="1" type="body"/>
          </p:nvPr>
        </p:nvSpPr>
        <p:spPr>
          <a:xfrm>
            <a:off x="457200" y="1600200"/>
            <a:ext cx="8229600" cy="4526100"/>
          </a:xfrm>
          <a:prstGeom prst="rect">
            <a:avLst/>
          </a:prstGeom>
        </p:spPr>
        <p:txBody>
          <a:bodyPr anchorCtr="0" anchor="t" bIns="91425" lIns="91425" rIns="91425" tIns="91425">
            <a:noAutofit/>
          </a:bodyPr>
          <a:lstStyle/>
          <a:p>
            <a:pPr indent="-381000" lvl="0" marL="457200" rtl="0">
              <a:lnSpc>
                <a:spcPct val="115000"/>
              </a:lnSpc>
              <a:spcBef>
                <a:spcPts val="0"/>
              </a:spcBef>
              <a:buSzPct val="100000"/>
            </a:pPr>
            <a:r>
              <a:rPr lang="en-US" sz="2400"/>
              <a:t>Evaluation</a:t>
            </a:r>
          </a:p>
          <a:p>
            <a:pPr indent="-381000" lvl="1" marL="914400" rtl="0">
              <a:lnSpc>
                <a:spcPct val="115000"/>
              </a:lnSpc>
              <a:spcBef>
                <a:spcPts val="0"/>
              </a:spcBef>
              <a:buSzPct val="100000"/>
            </a:pPr>
            <a:r>
              <a:rPr lang="en-US" sz="2400"/>
              <a:t>The evaluator decodes a chromosome and assigns it a fitness measure</a:t>
            </a:r>
          </a:p>
          <a:p>
            <a:pPr indent="0" lvl="0" marL="457200" rtl="0">
              <a:lnSpc>
                <a:spcPct val="115000"/>
              </a:lnSpc>
              <a:spcBef>
                <a:spcPts val="0"/>
              </a:spcBef>
              <a:buNone/>
            </a:pPr>
            <a:r>
              <a:t/>
            </a:r>
            <a:endParaRPr sz="2400"/>
          </a:p>
          <a:p>
            <a:pPr indent="-381000" lvl="0" marL="457200" rtl="0">
              <a:lnSpc>
                <a:spcPct val="115000"/>
              </a:lnSpc>
              <a:spcBef>
                <a:spcPts val="0"/>
              </a:spcBef>
              <a:buSzPct val="100000"/>
            </a:pPr>
            <a:r>
              <a:rPr lang="en-US" sz="2400"/>
              <a:t>Deletion</a:t>
            </a:r>
          </a:p>
          <a:p>
            <a:pPr indent="-381000" lvl="1" marL="914400" rtl="0">
              <a:lnSpc>
                <a:spcPct val="150000"/>
              </a:lnSpc>
              <a:spcBef>
                <a:spcPts val="0"/>
              </a:spcBef>
              <a:buSzPct val="100000"/>
            </a:pPr>
            <a:r>
              <a:rPr lang="en-US" sz="2400"/>
              <a:t>For generational GA - entire population is replaced with each iteration</a:t>
            </a:r>
          </a:p>
          <a:p>
            <a:pPr indent="-381000" lvl="1" marL="914400" rtl="0">
              <a:lnSpc>
                <a:spcPct val="150000"/>
              </a:lnSpc>
              <a:spcBef>
                <a:spcPts val="0"/>
              </a:spcBef>
              <a:buSzPct val="100000"/>
            </a:pPr>
            <a:r>
              <a:rPr lang="en-US" sz="2400"/>
              <a:t>For steady-state GA - a few members are replaced in each generation</a:t>
            </a:r>
          </a:p>
        </p:txBody>
      </p:sp>
      <p:sp>
        <p:nvSpPr>
          <p:cNvPr id="250" name="Shape 250"/>
          <p:cNvSpPr txBox="1"/>
          <p:nvPr>
            <p:ph idx="12" type="sldNum"/>
          </p:nvPr>
        </p:nvSpPr>
        <p:spPr>
          <a:xfrm>
            <a:off x="6553200" y="6356350"/>
            <a:ext cx="2133599" cy="365099"/>
          </a:xfrm>
          <a:prstGeom prst="rect">
            <a:avLst/>
          </a:prstGeom>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4" name="Shape 254"/>
        <p:cNvGrpSpPr/>
        <p:nvPr/>
      </p:nvGrpSpPr>
      <p:grpSpPr>
        <a:xfrm>
          <a:off x="0" y="0"/>
          <a:ext cx="0" cy="0"/>
          <a:chOff x="0" y="0"/>
          <a:chExt cx="0" cy="0"/>
        </a:xfrm>
      </p:grpSpPr>
      <p:sp>
        <p:nvSpPr>
          <p:cNvPr id="255" name="Shape 255"/>
          <p:cNvSpPr txBox="1"/>
          <p:nvPr>
            <p:ph type="title"/>
          </p:nvPr>
        </p:nvSpPr>
        <p:spPr>
          <a:xfrm>
            <a:off x="457200" y="274637"/>
            <a:ext cx="8229600" cy="1143000"/>
          </a:xfrm>
          <a:prstGeom prst="rect">
            <a:avLst/>
          </a:prstGeom>
        </p:spPr>
        <p:txBody>
          <a:bodyPr anchorCtr="0" anchor="ctr" bIns="91425" lIns="91425" rIns="91425" tIns="91425">
            <a:noAutofit/>
          </a:bodyPr>
          <a:lstStyle/>
          <a:p>
            <a:pPr lvl="0">
              <a:spcBef>
                <a:spcPts val="0"/>
              </a:spcBef>
              <a:buNone/>
            </a:pPr>
            <a:r>
              <a:rPr lang="en-US" sz="4400"/>
              <a:t>Termination</a:t>
            </a:r>
          </a:p>
        </p:txBody>
      </p:sp>
      <p:sp>
        <p:nvSpPr>
          <p:cNvPr id="256" name="Shape 256"/>
          <p:cNvSpPr txBox="1"/>
          <p:nvPr>
            <p:ph idx="1" type="body"/>
          </p:nvPr>
        </p:nvSpPr>
        <p:spPr>
          <a:xfrm>
            <a:off x="457200" y="1242400"/>
            <a:ext cx="8229600" cy="4884000"/>
          </a:xfrm>
          <a:prstGeom prst="rect">
            <a:avLst/>
          </a:prstGeom>
        </p:spPr>
        <p:txBody>
          <a:bodyPr anchorCtr="0" anchor="t" bIns="91425" lIns="91425" rIns="91425" tIns="91425">
            <a:noAutofit/>
          </a:bodyPr>
          <a:lstStyle/>
          <a:p>
            <a:pPr indent="-381000" lvl="0" marL="457200" rtl="0">
              <a:lnSpc>
                <a:spcPct val="115000"/>
              </a:lnSpc>
              <a:spcBef>
                <a:spcPts val="0"/>
              </a:spcBef>
              <a:buSzPct val="100000"/>
            </a:pPr>
            <a:r>
              <a:rPr lang="en-US" sz="2400"/>
              <a:t>The generational process is repeated until a termination condition has been reached. Common terminating conditions are:</a:t>
            </a:r>
          </a:p>
          <a:p>
            <a:pPr indent="-381000" lvl="1" marL="914400" rtl="0">
              <a:lnSpc>
                <a:spcPct val="115000"/>
              </a:lnSpc>
              <a:spcBef>
                <a:spcPts val="0"/>
              </a:spcBef>
              <a:buSzPct val="100000"/>
            </a:pPr>
            <a:r>
              <a:rPr lang="en-US" sz="2400"/>
              <a:t>A solution is found that satisfies minimum criteria</a:t>
            </a:r>
          </a:p>
          <a:p>
            <a:pPr indent="-381000" lvl="1" marL="914400" rtl="0">
              <a:lnSpc>
                <a:spcPct val="115000"/>
              </a:lnSpc>
              <a:spcBef>
                <a:spcPts val="0"/>
              </a:spcBef>
              <a:buSzPct val="100000"/>
            </a:pPr>
            <a:r>
              <a:rPr lang="en-US" sz="2400"/>
              <a:t>Fixed number of generations reached</a:t>
            </a:r>
          </a:p>
          <a:p>
            <a:pPr indent="-381000" lvl="1" marL="914400" rtl="0">
              <a:lnSpc>
                <a:spcPct val="115000"/>
              </a:lnSpc>
              <a:spcBef>
                <a:spcPts val="0"/>
              </a:spcBef>
              <a:buSzPct val="100000"/>
            </a:pPr>
            <a:r>
              <a:rPr lang="en-US" sz="2400"/>
              <a:t>Allocated budget (computation time/money) reached</a:t>
            </a:r>
          </a:p>
          <a:p>
            <a:pPr indent="-381000" lvl="1" marL="914400" rtl="0">
              <a:lnSpc>
                <a:spcPct val="115000"/>
              </a:lnSpc>
              <a:spcBef>
                <a:spcPts val="0"/>
              </a:spcBef>
              <a:buSzPct val="100000"/>
            </a:pPr>
            <a:r>
              <a:rPr lang="en-US" sz="2400"/>
              <a:t>The highest ranking solution's fitness is reaching or has reached a plateau such that successive iterations no longer produce better results</a:t>
            </a:r>
          </a:p>
          <a:p>
            <a:pPr indent="-381000" lvl="1" marL="914400" rtl="0">
              <a:lnSpc>
                <a:spcPct val="115000"/>
              </a:lnSpc>
              <a:spcBef>
                <a:spcPts val="0"/>
              </a:spcBef>
              <a:buSzPct val="100000"/>
            </a:pPr>
            <a:r>
              <a:rPr lang="en-US" sz="2400"/>
              <a:t>Manual inspection</a:t>
            </a:r>
          </a:p>
          <a:p>
            <a:pPr indent="-381000" lvl="1" marL="914400" rtl="0">
              <a:lnSpc>
                <a:spcPct val="115000"/>
              </a:lnSpc>
              <a:spcBef>
                <a:spcPts val="0"/>
              </a:spcBef>
              <a:buSzPct val="100000"/>
            </a:pPr>
            <a:r>
              <a:rPr lang="en-US" sz="2400"/>
              <a:t>Combinations of the above</a:t>
            </a:r>
          </a:p>
          <a:p>
            <a:pPr lvl="0">
              <a:lnSpc>
                <a:spcPct val="115000"/>
              </a:lnSpc>
              <a:spcBef>
                <a:spcPts val="0"/>
              </a:spcBef>
              <a:buNone/>
            </a:pPr>
            <a:r>
              <a:t/>
            </a:r>
            <a:endParaRPr sz="2400"/>
          </a:p>
        </p:txBody>
      </p:sp>
      <p:sp>
        <p:nvSpPr>
          <p:cNvPr id="257" name="Shape 257"/>
          <p:cNvSpPr txBox="1"/>
          <p:nvPr>
            <p:ph idx="12" type="sldNum"/>
          </p:nvPr>
        </p:nvSpPr>
        <p:spPr>
          <a:xfrm>
            <a:off x="6553200" y="6356350"/>
            <a:ext cx="21335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1" name="Shape 261"/>
        <p:cNvGrpSpPr/>
        <p:nvPr/>
      </p:nvGrpSpPr>
      <p:grpSpPr>
        <a:xfrm>
          <a:off x="0" y="0"/>
          <a:ext cx="0" cy="0"/>
          <a:chOff x="0" y="0"/>
          <a:chExt cx="0" cy="0"/>
        </a:xfrm>
      </p:grpSpPr>
      <p:sp>
        <p:nvSpPr>
          <p:cNvPr id="262" name="Shape 262"/>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lang="en-US" sz="4400">
                <a:solidFill>
                  <a:schemeClr val="dk1"/>
                </a:solidFill>
                <a:latin typeface="Calibri"/>
                <a:ea typeface="Calibri"/>
                <a:cs typeface="Calibri"/>
                <a:sym typeface="Calibri"/>
              </a:rPr>
              <a:t>Advantages</a:t>
            </a:r>
            <a:r>
              <a:rPr b="0" i="0" lang="en-US" sz="4400" u="none" cap="none" strike="noStrike">
                <a:solidFill>
                  <a:schemeClr val="dk1"/>
                </a:solidFill>
                <a:latin typeface="Calibri"/>
                <a:ea typeface="Calibri"/>
                <a:cs typeface="Calibri"/>
                <a:sym typeface="Calibri"/>
              </a:rPr>
              <a:t> of GA</a:t>
            </a:r>
          </a:p>
        </p:txBody>
      </p:sp>
      <p:sp>
        <p:nvSpPr>
          <p:cNvPr id="263" name="Shape 263"/>
          <p:cNvSpPr txBox="1"/>
          <p:nvPr>
            <p:ph idx="1" type="body"/>
          </p:nvPr>
        </p:nvSpPr>
        <p:spPr>
          <a:xfrm>
            <a:off x="524075" y="1417650"/>
            <a:ext cx="8162700" cy="4708499"/>
          </a:xfrm>
          <a:prstGeom prst="rect">
            <a:avLst/>
          </a:prstGeom>
          <a:noFill/>
          <a:ln>
            <a:noFill/>
          </a:ln>
        </p:spPr>
        <p:txBody>
          <a:bodyPr anchorCtr="0" anchor="t" bIns="45700" lIns="91425" rIns="91425" tIns="45700">
            <a:noAutofit/>
          </a:bodyPr>
          <a:lstStyle/>
          <a:p>
            <a:pPr indent="-393700" lvl="0" marL="457200" marR="0" rtl="0" algn="l">
              <a:lnSpc>
                <a:spcPct val="150000"/>
              </a:lnSpc>
              <a:spcBef>
                <a:spcPts val="0"/>
              </a:spcBef>
              <a:buClr>
                <a:schemeClr val="dk1"/>
              </a:buClr>
              <a:buSzPct val="100000"/>
            </a:pPr>
            <a:r>
              <a:rPr lang="en-US" sz="2600">
                <a:solidFill>
                  <a:schemeClr val="dk1"/>
                </a:solidFill>
              </a:rPr>
              <a:t>Optimal feasible solution in a reduced computational time</a:t>
            </a:r>
          </a:p>
          <a:p>
            <a:pPr indent="-393700" lvl="0" marL="457200" marR="0" rtl="0" algn="l">
              <a:lnSpc>
                <a:spcPct val="150000"/>
              </a:lnSpc>
              <a:spcBef>
                <a:spcPts val="0"/>
              </a:spcBef>
              <a:buClr>
                <a:schemeClr val="dk1"/>
              </a:buClr>
              <a:buSzPct val="100000"/>
            </a:pPr>
            <a:r>
              <a:rPr lang="en-US" sz="2600">
                <a:solidFill>
                  <a:schemeClr val="dk1"/>
                </a:solidFill>
              </a:rPr>
              <a:t>Inherently parallel and easily distributed</a:t>
            </a:r>
          </a:p>
          <a:p>
            <a:pPr indent="-393700" lvl="0" marL="457200" marR="0" rtl="0" algn="l">
              <a:lnSpc>
                <a:spcPct val="150000"/>
              </a:lnSpc>
              <a:spcBef>
                <a:spcPts val="0"/>
              </a:spcBef>
              <a:buClr>
                <a:schemeClr val="dk1"/>
              </a:buClr>
              <a:buSzPct val="100000"/>
            </a:pPr>
            <a:r>
              <a:rPr lang="en-US" sz="2600">
                <a:solidFill>
                  <a:schemeClr val="dk1"/>
                </a:solidFill>
              </a:rPr>
              <a:t>Supports multi-objective optimization</a:t>
            </a:r>
          </a:p>
          <a:p>
            <a:pPr indent="-393700" lvl="0" marL="457200" marR="0" rtl="0" algn="l">
              <a:lnSpc>
                <a:spcPct val="150000"/>
              </a:lnSpc>
              <a:spcBef>
                <a:spcPts val="0"/>
              </a:spcBef>
              <a:buClr>
                <a:schemeClr val="dk1"/>
              </a:buClr>
              <a:buSzPct val="100000"/>
            </a:pPr>
            <a:r>
              <a:rPr lang="en-US" sz="2600">
                <a:solidFill>
                  <a:schemeClr val="dk1"/>
                </a:solidFill>
              </a:rPr>
              <a:t>Solved multi dimensional, non-differential, non-continuous, non-parametric problems</a:t>
            </a:r>
          </a:p>
          <a:p>
            <a:pPr indent="-393700" lvl="0" marL="457200" marR="0" rtl="0" algn="l">
              <a:lnSpc>
                <a:spcPct val="150000"/>
              </a:lnSpc>
              <a:spcBef>
                <a:spcPts val="0"/>
              </a:spcBef>
              <a:buClr>
                <a:schemeClr val="dk1"/>
              </a:buClr>
              <a:buSzPct val="100000"/>
            </a:pPr>
            <a:r>
              <a:rPr lang="en-US" sz="2600">
                <a:solidFill>
                  <a:schemeClr val="dk1"/>
                </a:solidFill>
              </a:rPr>
              <a:t>Modular and separate depending on its application</a:t>
            </a:r>
          </a:p>
          <a:p>
            <a:pPr indent="-393700" lvl="0" marL="457200" marR="0" rtl="0" algn="l">
              <a:lnSpc>
                <a:spcPct val="150000"/>
              </a:lnSpc>
              <a:spcBef>
                <a:spcPts val="0"/>
              </a:spcBef>
              <a:buClr>
                <a:schemeClr val="dk1"/>
              </a:buClr>
              <a:buSzPct val="100000"/>
            </a:pPr>
            <a:r>
              <a:rPr lang="en-US" sz="2600">
                <a:solidFill>
                  <a:schemeClr val="dk1"/>
                </a:solidFill>
              </a:rPr>
              <a:t>Multiple better solutions can be obtained</a:t>
            </a:r>
          </a:p>
        </p:txBody>
      </p:sp>
      <p:sp>
        <p:nvSpPr>
          <p:cNvPr id="264" name="Shape 264"/>
          <p:cNvSpPr txBox="1"/>
          <p:nvPr>
            <p:ph idx="12" type="sldNum"/>
          </p:nvPr>
        </p:nvSpPr>
        <p:spPr>
          <a:xfrm>
            <a:off x="6553200" y="6356350"/>
            <a:ext cx="21335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8" name="Shape 268"/>
        <p:cNvGrpSpPr/>
        <p:nvPr/>
      </p:nvGrpSpPr>
      <p:grpSpPr>
        <a:xfrm>
          <a:off x="0" y="0"/>
          <a:ext cx="0" cy="0"/>
          <a:chOff x="0" y="0"/>
          <a:chExt cx="0" cy="0"/>
        </a:xfrm>
      </p:grpSpPr>
      <p:sp>
        <p:nvSpPr>
          <p:cNvPr id="269" name="Shape 269"/>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lang="en-US" sz="4400">
                <a:solidFill>
                  <a:schemeClr val="dk1"/>
                </a:solidFill>
                <a:latin typeface="Calibri"/>
                <a:ea typeface="Calibri"/>
                <a:cs typeface="Calibri"/>
                <a:sym typeface="Calibri"/>
              </a:rPr>
              <a:t>Advantages</a:t>
            </a:r>
            <a:r>
              <a:rPr b="0" i="0" lang="en-US" sz="4400" u="none" cap="none" strike="noStrike">
                <a:solidFill>
                  <a:schemeClr val="dk1"/>
                </a:solidFill>
                <a:latin typeface="Calibri"/>
                <a:ea typeface="Calibri"/>
                <a:cs typeface="Calibri"/>
                <a:sym typeface="Calibri"/>
              </a:rPr>
              <a:t> of GA</a:t>
            </a:r>
          </a:p>
        </p:txBody>
      </p:sp>
      <p:sp>
        <p:nvSpPr>
          <p:cNvPr id="270" name="Shape 270"/>
          <p:cNvSpPr txBox="1"/>
          <p:nvPr>
            <p:ph idx="1" type="body"/>
          </p:nvPr>
        </p:nvSpPr>
        <p:spPr>
          <a:xfrm>
            <a:off x="703775" y="1600200"/>
            <a:ext cx="7983000" cy="4526100"/>
          </a:xfrm>
          <a:prstGeom prst="rect">
            <a:avLst/>
          </a:prstGeom>
          <a:noFill/>
          <a:ln>
            <a:noFill/>
          </a:ln>
        </p:spPr>
        <p:txBody>
          <a:bodyPr anchorCtr="0" anchor="t" bIns="45700" lIns="91425" rIns="91425" tIns="45700">
            <a:noAutofit/>
          </a:bodyPr>
          <a:lstStyle/>
          <a:p>
            <a:pPr indent="-393700" lvl="0" marL="457200" marR="0" rtl="0" algn="l">
              <a:lnSpc>
                <a:spcPct val="150000"/>
              </a:lnSpc>
              <a:spcBef>
                <a:spcPts val="0"/>
              </a:spcBef>
              <a:buClr>
                <a:schemeClr val="dk1"/>
              </a:buClr>
              <a:buSzPct val="100000"/>
            </a:pPr>
            <a:r>
              <a:rPr lang="en-US" sz="2600">
                <a:solidFill>
                  <a:schemeClr val="dk1"/>
                </a:solidFill>
              </a:rPr>
              <a:t>Easily understandable and has broad range of usage</a:t>
            </a:r>
          </a:p>
          <a:p>
            <a:pPr indent="-393700" lvl="0" marL="457200" marR="0" rtl="0" algn="l">
              <a:lnSpc>
                <a:spcPct val="150000"/>
              </a:lnSpc>
              <a:spcBef>
                <a:spcPts val="0"/>
              </a:spcBef>
              <a:buClr>
                <a:schemeClr val="dk1"/>
              </a:buClr>
              <a:buSzPct val="100000"/>
            </a:pPr>
            <a:r>
              <a:rPr lang="en-US" sz="2600">
                <a:solidFill>
                  <a:schemeClr val="dk1"/>
                </a:solidFill>
              </a:rPr>
              <a:t>Good for noisy environments </a:t>
            </a:r>
          </a:p>
          <a:p>
            <a:pPr indent="-393700" lvl="0" marL="457200" marR="0" rtl="0" algn="l">
              <a:lnSpc>
                <a:spcPct val="150000"/>
              </a:lnSpc>
              <a:spcBef>
                <a:spcPts val="0"/>
              </a:spcBef>
              <a:buClr>
                <a:schemeClr val="dk1"/>
              </a:buClr>
              <a:buSzPct val="100000"/>
            </a:pPr>
            <a:r>
              <a:rPr lang="en-US" sz="2600">
                <a:solidFill>
                  <a:schemeClr val="dk1"/>
                </a:solidFill>
              </a:rPr>
              <a:t>No need to worry about explicit definition</a:t>
            </a:r>
          </a:p>
          <a:p>
            <a:pPr indent="-393700" lvl="0" marL="457200" marR="0" rtl="0" algn="l">
              <a:lnSpc>
                <a:spcPct val="150000"/>
              </a:lnSpc>
              <a:spcBef>
                <a:spcPts val="0"/>
              </a:spcBef>
              <a:buClr>
                <a:schemeClr val="dk1"/>
              </a:buClr>
              <a:buSzPct val="100000"/>
            </a:pPr>
            <a:r>
              <a:rPr lang="en-US" sz="2600">
                <a:solidFill>
                  <a:schemeClr val="dk1"/>
                </a:solidFill>
              </a:rPr>
              <a:t>Flexible enough for hybrid applications</a:t>
            </a:r>
          </a:p>
          <a:p>
            <a:pPr indent="-393700" lvl="0" marL="457200" marR="0" rtl="0" algn="l">
              <a:lnSpc>
                <a:spcPct val="150000"/>
              </a:lnSpc>
              <a:spcBef>
                <a:spcPts val="0"/>
              </a:spcBef>
              <a:buClr>
                <a:schemeClr val="dk1"/>
              </a:buClr>
              <a:buSzPct val="100000"/>
            </a:pPr>
            <a:r>
              <a:rPr lang="en-US" sz="2600">
                <a:solidFill>
                  <a:schemeClr val="dk1"/>
                </a:solidFill>
              </a:rPr>
              <a:t>Numerous ways to speed up/ improve a GA-based application </a:t>
            </a:r>
          </a:p>
        </p:txBody>
      </p:sp>
      <p:sp>
        <p:nvSpPr>
          <p:cNvPr id="271" name="Shape 271"/>
          <p:cNvSpPr txBox="1"/>
          <p:nvPr>
            <p:ph idx="12" type="sldNum"/>
          </p:nvPr>
        </p:nvSpPr>
        <p:spPr>
          <a:xfrm>
            <a:off x="6553200" y="6356350"/>
            <a:ext cx="21335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5" name="Shape 275"/>
        <p:cNvGrpSpPr/>
        <p:nvPr/>
      </p:nvGrpSpPr>
      <p:grpSpPr>
        <a:xfrm>
          <a:off x="0" y="0"/>
          <a:ext cx="0" cy="0"/>
          <a:chOff x="0" y="0"/>
          <a:chExt cx="0" cy="0"/>
        </a:xfrm>
      </p:grpSpPr>
      <p:sp>
        <p:nvSpPr>
          <p:cNvPr id="276" name="Shape 276"/>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lang="en-US" sz="4400">
                <a:solidFill>
                  <a:schemeClr val="dk1"/>
                </a:solidFill>
              </a:rPr>
              <a:t>Limitations</a:t>
            </a:r>
          </a:p>
        </p:txBody>
      </p:sp>
      <p:sp>
        <p:nvSpPr>
          <p:cNvPr id="277" name="Shape 277"/>
          <p:cNvSpPr txBox="1"/>
          <p:nvPr>
            <p:ph idx="1" type="body"/>
          </p:nvPr>
        </p:nvSpPr>
        <p:spPr>
          <a:xfrm>
            <a:off x="457200" y="1600200"/>
            <a:ext cx="8229600" cy="4526100"/>
          </a:xfrm>
          <a:prstGeom prst="rect">
            <a:avLst/>
          </a:prstGeom>
          <a:noFill/>
          <a:ln>
            <a:noFill/>
          </a:ln>
        </p:spPr>
        <p:txBody>
          <a:bodyPr anchorCtr="0" anchor="t" bIns="45700" lIns="91425" rIns="91425" tIns="45700">
            <a:noAutofit/>
          </a:bodyPr>
          <a:lstStyle/>
          <a:p>
            <a:pPr indent="-419100" lvl="0" marL="457200" marR="0" rtl="0" algn="l">
              <a:lnSpc>
                <a:spcPct val="115000"/>
              </a:lnSpc>
              <a:spcBef>
                <a:spcPts val="0"/>
              </a:spcBef>
              <a:buClr>
                <a:schemeClr val="dk1"/>
              </a:buClr>
              <a:buSzPct val="100000"/>
            </a:pPr>
            <a:r>
              <a:rPr lang="en-US" sz="3000">
                <a:solidFill>
                  <a:schemeClr val="dk1"/>
                </a:solidFill>
              </a:rPr>
              <a:t>Limitations of the use of Genetic Algorithms</a:t>
            </a:r>
          </a:p>
          <a:p>
            <a:pPr indent="-419100" lvl="1" marL="914400" marR="0" rtl="0" algn="l">
              <a:lnSpc>
                <a:spcPct val="115000"/>
              </a:lnSpc>
              <a:spcBef>
                <a:spcPts val="0"/>
              </a:spcBef>
              <a:buClr>
                <a:schemeClr val="dk1"/>
              </a:buClr>
              <a:buSzPct val="100000"/>
            </a:pPr>
            <a:r>
              <a:rPr lang="en-US" sz="3000">
                <a:solidFill>
                  <a:schemeClr val="dk1"/>
                </a:solidFill>
              </a:rPr>
              <a:t>Cannot guarantee optimality</a:t>
            </a:r>
          </a:p>
          <a:p>
            <a:pPr indent="-419100" lvl="1" marL="914400" marR="0" rtl="0" algn="l">
              <a:lnSpc>
                <a:spcPct val="115000"/>
              </a:lnSpc>
              <a:spcBef>
                <a:spcPts val="0"/>
              </a:spcBef>
              <a:buClr>
                <a:schemeClr val="dk1"/>
              </a:buClr>
              <a:buSzPct val="100000"/>
            </a:pPr>
            <a:r>
              <a:rPr lang="en-US" sz="3000">
                <a:solidFill>
                  <a:schemeClr val="dk1"/>
                </a:solidFill>
              </a:rPr>
              <a:t>Can be sensitive to initial population</a:t>
            </a:r>
          </a:p>
          <a:p>
            <a:pPr indent="-419100" lvl="1" marL="914400" marR="0" rtl="0" algn="l">
              <a:lnSpc>
                <a:spcPct val="115000"/>
              </a:lnSpc>
              <a:spcBef>
                <a:spcPts val="0"/>
              </a:spcBef>
              <a:buClr>
                <a:schemeClr val="dk1"/>
              </a:buClr>
              <a:buSzPct val="100000"/>
            </a:pPr>
            <a:r>
              <a:rPr lang="en-US" sz="3000">
                <a:solidFill>
                  <a:schemeClr val="dk1"/>
                </a:solidFill>
              </a:rPr>
              <a:t>Repeated fitness function</a:t>
            </a:r>
          </a:p>
          <a:p>
            <a:pPr indent="-419100" lvl="1" marL="914400" marR="0" rtl="0" algn="l">
              <a:lnSpc>
                <a:spcPct val="115000"/>
              </a:lnSpc>
              <a:spcBef>
                <a:spcPts val="0"/>
              </a:spcBef>
              <a:buClr>
                <a:schemeClr val="dk1"/>
              </a:buClr>
              <a:buSzPct val="100000"/>
            </a:pPr>
            <a:r>
              <a:rPr lang="en-US" sz="3000">
                <a:solidFill>
                  <a:schemeClr val="dk1"/>
                </a:solidFill>
              </a:rPr>
              <a:t>Does not scale well with complexity</a:t>
            </a:r>
          </a:p>
          <a:p>
            <a:pPr indent="-419100" lvl="1" marL="914400" marR="0" rtl="0" algn="l">
              <a:lnSpc>
                <a:spcPct val="115000"/>
              </a:lnSpc>
              <a:spcBef>
                <a:spcPts val="0"/>
              </a:spcBef>
              <a:buClr>
                <a:schemeClr val="dk1"/>
              </a:buClr>
              <a:buSzPct val="100000"/>
            </a:pPr>
            <a:r>
              <a:rPr lang="en-US" sz="3000">
                <a:solidFill>
                  <a:schemeClr val="dk1"/>
                </a:solidFill>
              </a:rPr>
              <a:t>Difficult to operate on dynamic data set</a:t>
            </a:r>
          </a:p>
          <a:p>
            <a:pPr indent="-419100" lvl="1" marL="914400" marR="0" rtl="0" algn="l">
              <a:lnSpc>
                <a:spcPct val="115000"/>
              </a:lnSpc>
              <a:spcBef>
                <a:spcPts val="0"/>
              </a:spcBef>
              <a:buClr>
                <a:schemeClr val="dk1"/>
              </a:buClr>
              <a:buSzPct val="100000"/>
            </a:pPr>
            <a:r>
              <a:rPr lang="en-US" sz="3000">
                <a:solidFill>
                  <a:schemeClr val="dk1"/>
                </a:solidFill>
              </a:rPr>
              <a:t>Computationally expensive</a:t>
            </a:r>
          </a:p>
          <a:p>
            <a:pPr indent="-419100" lvl="1" marL="914400" marR="0" rtl="0" algn="l">
              <a:lnSpc>
                <a:spcPct val="115000"/>
              </a:lnSpc>
              <a:spcBef>
                <a:spcPts val="0"/>
              </a:spcBef>
              <a:buClr>
                <a:schemeClr val="dk1"/>
              </a:buClr>
              <a:buSzPct val="100000"/>
            </a:pPr>
            <a:r>
              <a:rPr lang="en-US" sz="3000">
                <a:solidFill>
                  <a:schemeClr val="dk1"/>
                </a:solidFill>
              </a:rPr>
              <a:t>Unable to solve some problems</a:t>
            </a:r>
          </a:p>
        </p:txBody>
      </p:sp>
      <p:sp>
        <p:nvSpPr>
          <p:cNvPr id="278" name="Shape 278"/>
          <p:cNvSpPr txBox="1"/>
          <p:nvPr>
            <p:ph idx="12" type="sldNum"/>
          </p:nvPr>
        </p:nvSpPr>
        <p:spPr>
          <a:xfrm>
            <a:off x="6553200" y="6356350"/>
            <a:ext cx="2133599" cy="365099"/>
          </a:xfrm>
          <a:prstGeom prst="rect">
            <a:avLst/>
          </a:prstGeom>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2" name="Shape 282"/>
        <p:cNvGrpSpPr/>
        <p:nvPr/>
      </p:nvGrpSpPr>
      <p:grpSpPr>
        <a:xfrm>
          <a:off x="0" y="0"/>
          <a:ext cx="0" cy="0"/>
          <a:chOff x="0" y="0"/>
          <a:chExt cx="0" cy="0"/>
        </a:xfrm>
      </p:grpSpPr>
      <p:sp>
        <p:nvSpPr>
          <p:cNvPr id="283" name="Shape 283"/>
          <p:cNvSpPr txBox="1"/>
          <p:nvPr>
            <p:ph type="title"/>
          </p:nvPr>
        </p:nvSpPr>
        <p:spPr>
          <a:xfrm>
            <a:off x="457200" y="154847"/>
            <a:ext cx="8229600" cy="8934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Application Types</a:t>
            </a:r>
          </a:p>
        </p:txBody>
      </p:sp>
      <p:graphicFrame>
        <p:nvGraphicFramePr>
          <p:cNvPr id="284" name="Shape 284"/>
          <p:cNvGraphicFramePr/>
          <p:nvPr/>
        </p:nvGraphicFramePr>
        <p:xfrm>
          <a:off x="884825" y="1170575"/>
          <a:ext cx="3000000" cy="3000000"/>
        </p:xfrm>
        <a:graphic>
          <a:graphicData uri="http://schemas.openxmlformats.org/drawingml/2006/table">
            <a:tbl>
              <a:tblPr>
                <a:noFill/>
                <a:tableStyleId>{755E4DEA-73A0-4876-9E38-92E5C2857D5B}</a:tableStyleId>
              </a:tblPr>
              <a:tblGrid>
                <a:gridCol w="3728050"/>
                <a:gridCol w="3728050"/>
              </a:tblGrid>
              <a:tr h="925950">
                <a:tc>
                  <a:txBody>
                    <a:bodyPr>
                      <a:noAutofit/>
                    </a:bodyPr>
                    <a:lstStyle/>
                    <a:p>
                      <a:pPr lvl="0" rtl="0">
                        <a:spcBef>
                          <a:spcPts val="0"/>
                        </a:spcBef>
                        <a:buNone/>
                      </a:pPr>
                      <a:r>
                        <a:t/>
                      </a:r>
                      <a:endParaRPr b="1"/>
                    </a:p>
                    <a:p>
                      <a:pPr lvl="0">
                        <a:spcBef>
                          <a:spcPts val="0"/>
                        </a:spcBef>
                        <a:buNone/>
                      </a:pPr>
                      <a:r>
                        <a:rPr b="1" lang="en-US" sz="2400"/>
                        <a:t>DOMAIN</a:t>
                      </a:r>
                    </a:p>
                  </a:txBody>
                  <a:tcPr marT="91425" marB="91425" marR="91425" marL="91425"/>
                </a:tc>
                <a:tc>
                  <a:txBody>
                    <a:bodyPr>
                      <a:noAutofit/>
                    </a:bodyPr>
                    <a:lstStyle/>
                    <a:p>
                      <a:pPr lvl="0" rtl="0">
                        <a:spcBef>
                          <a:spcPts val="0"/>
                        </a:spcBef>
                        <a:buNone/>
                      </a:pPr>
                      <a:r>
                        <a:t/>
                      </a:r>
                      <a:endParaRPr b="1"/>
                    </a:p>
                    <a:p>
                      <a:pPr lvl="0">
                        <a:spcBef>
                          <a:spcPts val="0"/>
                        </a:spcBef>
                        <a:buNone/>
                      </a:pPr>
                      <a:r>
                        <a:rPr b="1" lang="en-US" sz="2400"/>
                        <a:t>APPLICATION TYPE</a:t>
                      </a:r>
                    </a:p>
                  </a:txBody>
                  <a:tcPr marT="91425" marB="91425" marR="91425" marL="91425"/>
                </a:tc>
              </a:tr>
              <a:tr h="4387375">
                <a:tc>
                  <a:txBody>
                    <a:bodyPr>
                      <a:noAutofit/>
                    </a:bodyPr>
                    <a:lstStyle/>
                    <a:p>
                      <a:pPr indent="-342900" lvl="0" marL="457200" rtl="0">
                        <a:spcBef>
                          <a:spcPts val="0"/>
                        </a:spcBef>
                        <a:buSzPct val="100000"/>
                        <a:buAutoNum type="arabicPeriod"/>
                      </a:pPr>
                      <a:r>
                        <a:rPr lang="en-US" sz="1800"/>
                        <a:t>Control</a:t>
                      </a:r>
                    </a:p>
                    <a:p>
                      <a:pPr indent="-342900" lvl="0" marL="457200" rtl="0">
                        <a:spcBef>
                          <a:spcPts val="0"/>
                        </a:spcBef>
                        <a:buSzPct val="100000"/>
                        <a:buAutoNum type="arabicPeriod"/>
                      </a:pPr>
                      <a:r>
                        <a:rPr lang="en-US" sz="1800"/>
                        <a:t>Design</a:t>
                      </a:r>
                    </a:p>
                    <a:p>
                      <a:pPr lvl="0" rtl="0">
                        <a:spcBef>
                          <a:spcPts val="0"/>
                        </a:spcBef>
                        <a:buNone/>
                      </a:pPr>
                      <a:r>
                        <a:t/>
                      </a:r>
                      <a:endParaRPr sz="1800"/>
                    </a:p>
                    <a:p>
                      <a:pPr indent="-342900" lvl="0" marL="457200" rtl="0">
                        <a:spcBef>
                          <a:spcPts val="0"/>
                        </a:spcBef>
                        <a:buSzPct val="100000"/>
                        <a:buAutoNum type="arabicPeriod"/>
                      </a:pPr>
                      <a:r>
                        <a:rPr lang="en-US" sz="1800"/>
                        <a:t>Scheduling</a:t>
                      </a:r>
                    </a:p>
                    <a:p>
                      <a:pPr lvl="0" rtl="0">
                        <a:spcBef>
                          <a:spcPts val="0"/>
                        </a:spcBef>
                        <a:buNone/>
                      </a:pPr>
                      <a:r>
                        <a:t/>
                      </a:r>
                      <a:endParaRPr sz="1800"/>
                    </a:p>
                    <a:p>
                      <a:pPr indent="-342900" lvl="0" marL="457200" rtl="0">
                        <a:spcBef>
                          <a:spcPts val="0"/>
                        </a:spcBef>
                        <a:buSzPct val="100000"/>
                        <a:buAutoNum type="arabicPeriod"/>
                      </a:pPr>
                      <a:r>
                        <a:rPr lang="en-US" sz="1800"/>
                        <a:t>Robotics</a:t>
                      </a:r>
                    </a:p>
                    <a:p>
                      <a:pPr indent="-342900" lvl="0" marL="457200" rtl="0">
                        <a:spcBef>
                          <a:spcPts val="0"/>
                        </a:spcBef>
                        <a:buSzPct val="100000"/>
                        <a:buAutoNum type="arabicPeriod"/>
                      </a:pPr>
                      <a:r>
                        <a:rPr lang="en-US" sz="1800"/>
                        <a:t>Optimization</a:t>
                      </a:r>
                    </a:p>
                    <a:p>
                      <a:pPr lvl="0" rtl="0">
                        <a:spcBef>
                          <a:spcPts val="0"/>
                        </a:spcBef>
                        <a:buNone/>
                      </a:pPr>
                      <a:r>
                        <a:t/>
                      </a:r>
                      <a:endParaRPr sz="1800"/>
                    </a:p>
                    <a:p>
                      <a:pPr lvl="0" rtl="0">
                        <a:spcBef>
                          <a:spcPts val="0"/>
                        </a:spcBef>
                        <a:buNone/>
                      </a:pPr>
                      <a:r>
                        <a:t/>
                      </a:r>
                      <a:endParaRPr sz="1800"/>
                    </a:p>
                    <a:p>
                      <a:pPr indent="-342900" lvl="0" marL="457200" rtl="0">
                        <a:spcBef>
                          <a:spcPts val="0"/>
                        </a:spcBef>
                        <a:buSzPct val="100000"/>
                        <a:buAutoNum type="arabicPeriod"/>
                      </a:pPr>
                      <a:r>
                        <a:rPr lang="en-US" sz="1800"/>
                        <a:t>Machine learning</a:t>
                      </a:r>
                    </a:p>
                    <a:p>
                      <a:pPr lvl="0" rtl="0">
                        <a:spcBef>
                          <a:spcPts val="0"/>
                        </a:spcBef>
                        <a:buNone/>
                      </a:pPr>
                      <a:r>
                        <a:t/>
                      </a:r>
                      <a:endParaRPr sz="1800"/>
                    </a:p>
                    <a:p>
                      <a:pPr lvl="0" rtl="0">
                        <a:spcBef>
                          <a:spcPts val="0"/>
                        </a:spcBef>
                        <a:buNone/>
                      </a:pPr>
                      <a:r>
                        <a:t/>
                      </a:r>
                      <a:endParaRPr sz="1800"/>
                    </a:p>
                    <a:p>
                      <a:pPr indent="-342900" lvl="0" marL="457200" rtl="0">
                        <a:spcBef>
                          <a:spcPts val="0"/>
                        </a:spcBef>
                        <a:buSzPct val="100000"/>
                        <a:buAutoNum type="arabicPeriod"/>
                      </a:pPr>
                      <a:r>
                        <a:rPr lang="en-US" sz="1800"/>
                        <a:t>Signal processing</a:t>
                      </a:r>
                    </a:p>
                    <a:p>
                      <a:pPr indent="-342900" lvl="0" marL="457200" rtl="0">
                        <a:spcBef>
                          <a:spcPts val="0"/>
                        </a:spcBef>
                        <a:buSzPct val="100000"/>
                        <a:buAutoNum type="arabicPeriod"/>
                      </a:pPr>
                      <a:r>
                        <a:rPr lang="en-US" sz="1800"/>
                        <a:t>Game Playing</a:t>
                      </a:r>
                    </a:p>
                  </a:txBody>
                  <a:tcPr marT="91425" marB="91425" marR="91425" marL="91425"/>
                </a:tc>
                <a:tc>
                  <a:txBody>
                    <a:bodyPr>
                      <a:noAutofit/>
                    </a:bodyPr>
                    <a:lstStyle/>
                    <a:p>
                      <a:pPr indent="-342900" lvl="0" marL="457200" rtl="0">
                        <a:spcBef>
                          <a:spcPts val="0"/>
                        </a:spcBef>
                        <a:buSzPct val="100000"/>
                        <a:buAutoNum type="arabicPeriod"/>
                      </a:pPr>
                      <a:r>
                        <a:rPr lang="en-US" sz="1800"/>
                        <a:t>Gas pipeline, Pole balancing</a:t>
                      </a:r>
                    </a:p>
                    <a:p>
                      <a:pPr indent="-342900" lvl="0" marL="457200" rtl="0">
                        <a:spcBef>
                          <a:spcPts val="0"/>
                        </a:spcBef>
                        <a:buSzPct val="100000"/>
                        <a:buAutoNum type="arabicPeriod"/>
                      </a:pPr>
                      <a:r>
                        <a:rPr lang="en-US" sz="1800"/>
                        <a:t>Keyboard configuration, Semiconductor layout</a:t>
                      </a:r>
                    </a:p>
                    <a:p>
                      <a:pPr indent="-342900" lvl="0" marL="457200" rtl="0">
                        <a:spcBef>
                          <a:spcPts val="0"/>
                        </a:spcBef>
                        <a:buSzPct val="100000"/>
                        <a:buAutoNum type="arabicPeriod"/>
                      </a:pPr>
                      <a:r>
                        <a:rPr lang="en-US" sz="1800"/>
                        <a:t>Resource allocation, Manufacturing</a:t>
                      </a:r>
                    </a:p>
                    <a:p>
                      <a:pPr indent="-342900" lvl="0" marL="457200" rtl="0">
                        <a:spcBef>
                          <a:spcPts val="0"/>
                        </a:spcBef>
                        <a:buSzPct val="100000"/>
                        <a:buAutoNum type="arabicPeriod"/>
                      </a:pPr>
                      <a:r>
                        <a:rPr lang="en-US" sz="1800"/>
                        <a:t>Trajectory planning</a:t>
                      </a:r>
                    </a:p>
                    <a:p>
                      <a:pPr indent="-342900" lvl="0" marL="457200" rtl="0">
                        <a:spcBef>
                          <a:spcPts val="0"/>
                        </a:spcBef>
                        <a:buSzPct val="100000"/>
                        <a:buAutoNum type="arabicPeriod"/>
                      </a:pPr>
                      <a:r>
                        <a:rPr lang="en-US" sz="1800"/>
                        <a:t>Travelling Salesman, Graph coloring, Set covering, Partitioning etc</a:t>
                      </a:r>
                    </a:p>
                    <a:p>
                      <a:pPr indent="-342900" lvl="0" marL="457200" rtl="0">
                        <a:spcBef>
                          <a:spcPts val="0"/>
                        </a:spcBef>
                        <a:buSzPct val="100000"/>
                        <a:buAutoNum type="arabicPeriod"/>
                      </a:pPr>
                      <a:r>
                        <a:rPr lang="en-US" sz="1800"/>
                        <a:t>Designing neural networks, Improving/ classifying algorithms</a:t>
                      </a:r>
                    </a:p>
                    <a:p>
                      <a:pPr indent="-342900" lvl="0" marL="457200" rtl="0">
                        <a:spcBef>
                          <a:spcPts val="0"/>
                        </a:spcBef>
                        <a:buSzPct val="100000"/>
                        <a:buAutoNum type="arabicPeriod"/>
                      </a:pPr>
                      <a:r>
                        <a:rPr lang="en-US" sz="1800"/>
                        <a:t>Filter designing</a:t>
                      </a:r>
                    </a:p>
                    <a:p>
                      <a:pPr indent="-342900" lvl="0" marL="457200" rtl="0">
                        <a:spcBef>
                          <a:spcPts val="0"/>
                        </a:spcBef>
                        <a:buSzPct val="100000"/>
                        <a:buAutoNum type="arabicPeriod"/>
                      </a:pPr>
                      <a:r>
                        <a:rPr lang="en-US" sz="1800"/>
                        <a:t>Poker, Checkers</a:t>
                      </a:r>
                    </a:p>
                  </a:txBody>
                  <a:tcPr marT="91425" marB="91425" marR="91425" marL="91425"/>
                </a:tc>
              </a:tr>
            </a:tbl>
          </a:graphicData>
        </a:graphic>
      </p:graphicFrame>
      <p:sp>
        <p:nvSpPr>
          <p:cNvPr id="285" name="Shape 285"/>
          <p:cNvSpPr txBox="1"/>
          <p:nvPr>
            <p:ph idx="12" type="sldNum"/>
          </p:nvPr>
        </p:nvSpPr>
        <p:spPr>
          <a:xfrm>
            <a:off x="6553200" y="6356350"/>
            <a:ext cx="21335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9" name="Shape 289"/>
        <p:cNvGrpSpPr/>
        <p:nvPr/>
      </p:nvGrpSpPr>
      <p:grpSpPr>
        <a:xfrm>
          <a:off x="0" y="0"/>
          <a:ext cx="0" cy="0"/>
          <a:chOff x="0" y="0"/>
          <a:chExt cx="0" cy="0"/>
        </a:xfrm>
      </p:grpSpPr>
      <p:sp>
        <p:nvSpPr>
          <p:cNvPr id="290" name="Shape 290"/>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rPr>
              <a:t>Related Algorithms</a:t>
            </a:r>
          </a:p>
        </p:txBody>
      </p:sp>
      <p:sp>
        <p:nvSpPr>
          <p:cNvPr id="291" name="Shape 291"/>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431800" lvl="0" marL="457200" marR="0" rtl="0" algn="l">
              <a:lnSpc>
                <a:spcPct val="150000"/>
              </a:lnSpc>
              <a:spcBef>
                <a:spcPts val="0"/>
              </a:spcBef>
              <a:buClr>
                <a:schemeClr val="dk1"/>
              </a:buClr>
              <a:buSzPct val="100000"/>
              <a:buFont typeface="Calibri"/>
            </a:pPr>
            <a:r>
              <a:rPr lang="en-US" sz="3200">
                <a:solidFill>
                  <a:schemeClr val="dk1"/>
                </a:solidFill>
                <a:latin typeface="Calibri"/>
                <a:ea typeface="Calibri"/>
                <a:cs typeface="Calibri"/>
                <a:sym typeface="Calibri"/>
              </a:rPr>
              <a:t>Harmony Search</a:t>
            </a:r>
          </a:p>
          <a:p>
            <a:pPr indent="-431800" lvl="0" marL="457200" marR="0" rtl="0" algn="l">
              <a:lnSpc>
                <a:spcPct val="150000"/>
              </a:lnSpc>
              <a:spcBef>
                <a:spcPts val="0"/>
              </a:spcBef>
              <a:buClr>
                <a:schemeClr val="dk1"/>
              </a:buClr>
              <a:buSzPct val="100000"/>
              <a:buFont typeface="Calibri"/>
            </a:pPr>
            <a:r>
              <a:rPr lang="en-US" sz="3200">
                <a:solidFill>
                  <a:schemeClr val="dk1"/>
                </a:solidFill>
                <a:latin typeface="Calibri"/>
                <a:ea typeface="Calibri"/>
                <a:cs typeface="Calibri"/>
                <a:sym typeface="Calibri"/>
              </a:rPr>
              <a:t>Memetic Algorithm</a:t>
            </a:r>
          </a:p>
          <a:p>
            <a:pPr indent="-431800" lvl="0" marL="457200" marR="0" rtl="0" algn="l">
              <a:lnSpc>
                <a:spcPct val="150000"/>
              </a:lnSpc>
              <a:spcBef>
                <a:spcPts val="0"/>
              </a:spcBef>
              <a:buClr>
                <a:schemeClr val="dk1"/>
              </a:buClr>
              <a:buSzPct val="100000"/>
              <a:buFont typeface="Calibri"/>
            </a:pPr>
            <a:r>
              <a:rPr lang="en-US" sz="3200">
                <a:solidFill>
                  <a:schemeClr val="dk1"/>
                </a:solidFill>
                <a:latin typeface="Calibri"/>
                <a:ea typeface="Calibri"/>
                <a:cs typeface="Calibri"/>
                <a:sym typeface="Calibri"/>
              </a:rPr>
              <a:t>Group Genetic Algorithm</a:t>
            </a:r>
          </a:p>
          <a:p>
            <a:pPr indent="-431800" lvl="0" marL="457200" marR="0" rtl="0" algn="l">
              <a:lnSpc>
                <a:spcPct val="150000"/>
              </a:lnSpc>
              <a:spcBef>
                <a:spcPts val="0"/>
              </a:spcBef>
              <a:buClr>
                <a:schemeClr val="dk1"/>
              </a:buClr>
              <a:buSzPct val="100000"/>
              <a:buFont typeface="Calibri"/>
            </a:pPr>
            <a:r>
              <a:rPr lang="en-US" sz="3200">
                <a:solidFill>
                  <a:schemeClr val="dk1"/>
                </a:solidFill>
                <a:latin typeface="Calibri"/>
                <a:ea typeface="Calibri"/>
                <a:cs typeface="Calibri"/>
                <a:sym typeface="Calibri"/>
              </a:rPr>
              <a:t>Swarm Intelligence</a:t>
            </a:r>
          </a:p>
          <a:p>
            <a:pPr indent="-431800" lvl="0" marL="457200" marR="0" rtl="0" algn="l">
              <a:lnSpc>
                <a:spcPct val="150000"/>
              </a:lnSpc>
              <a:spcBef>
                <a:spcPts val="0"/>
              </a:spcBef>
              <a:buClr>
                <a:schemeClr val="dk1"/>
              </a:buClr>
              <a:buSzPct val="100000"/>
              <a:buFont typeface="Calibri"/>
            </a:pPr>
            <a:r>
              <a:rPr lang="en-US" sz="3200">
                <a:solidFill>
                  <a:schemeClr val="dk1"/>
                </a:solidFill>
                <a:latin typeface="Calibri"/>
                <a:ea typeface="Calibri"/>
                <a:cs typeface="Calibri"/>
                <a:sym typeface="Calibri"/>
              </a:rPr>
              <a:t>Simulated Annealing</a:t>
            </a:r>
          </a:p>
          <a:p>
            <a:pPr indent="-431800" lvl="0" marL="457200" marR="0" rtl="0" algn="l">
              <a:lnSpc>
                <a:spcPct val="150000"/>
              </a:lnSpc>
              <a:spcBef>
                <a:spcPts val="0"/>
              </a:spcBef>
              <a:buClr>
                <a:schemeClr val="dk1"/>
              </a:buClr>
              <a:buSzPct val="100000"/>
              <a:buFont typeface="Calibri"/>
            </a:pPr>
            <a:r>
              <a:rPr lang="en-US" sz="3200">
                <a:solidFill>
                  <a:schemeClr val="dk1"/>
                </a:solidFill>
                <a:latin typeface="Calibri"/>
                <a:ea typeface="Calibri"/>
                <a:cs typeface="Calibri"/>
                <a:sym typeface="Calibri"/>
              </a:rPr>
              <a:t>Tabu Search</a:t>
            </a:r>
          </a:p>
          <a:p>
            <a:pPr indent="0" lvl="0" marL="0" marR="0" rtl="0" algn="l">
              <a:spcBef>
                <a:spcPts val="0"/>
              </a:spcBef>
              <a:buNone/>
            </a:pPr>
            <a:r>
              <a:t/>
            </a:r>
            <a:endParaRPr sz="3200">
              <a:solidFill>
                <a:schemeClr val="dk1"/>
              </a:solidFill>
              <a:latin typeface="Calibri"/>
              <a:ea typeface="Calibri"/>
              <a:cs typeface="Calibri"/>
              <a:sym typeface="Calibri"/>
            </a:endParaRPr>
          </a:p>
        </p:txBody>
      </p:sp>
      <p:sp>
        <p:nvSpPr>
          <p:cNvPr id="292" name="Shape 292"/>
          <p:cNvSpPr txBox="1"/>
          <p:nvPr>
            <p:ph idx="12" type="sldNum"/>
          </p:nvPr>
        </p:nvSpPr>
        <p:spPr>
          <a:xfrm>
            <a:off x="6553200" y="6356350"/>
            <a:ext cx="21335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6" name="Shape 296"/>
        <p:cNvGrpSpPr/>
        <p:nvPr/>
      </p:nvGrpSpPr>
      <p:grpSpPr>
        <a:xfrm>
          <a:off x="0" y="0"/>
          <a:ext cx="0" cy="0"/>
          <a:chOff x="0" y="0"/>
          <a:chExt cx="0" cy="0"/>
        </a:xfrm>
      </p:grpSpPr>
      <p:sp>
        <p:nvSpPr>
          <p:cNvPr id="297" name="Shape 297"/>
          <p:cNvSpPr txBox="1"/>
          <p:nvPr>
            <p:ph type="title"/>
          </p:nvPr>
        </p:nvSpPr>
        <p:spPr>
          <a:xfrm>
            <a:off x="457200" y="274647"/>
            <a:ext cx="8229600" cy="8934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lang="en-US" sz="4400">
                <a:solidFill>
                  <a:schemeClr val="dk1"/>
                </a:solidFill>
                <a:latin typeface="Calibri"/>
                <a:ea typeface="Calibri"/>
                <a:cs typeface="Calibri"/>
                <a:sym typeface="Calibri"/>
              </a:rPr>
              <a:t>R</a:t>
            </a:r>
            <a:r>
              <a:rPr b="0" i="0" lang="en-US" sz="4400" u="none" cap="none" strike="noStrike">
                <a:solidFill>
                  <a:schemeClr val="dk1"/>
                </a:solidFill>
                <a:latin typeface="Calibri"/>
                <a:ea typeface="Calibri"/>
                <a:cs typeface="Calibri"/>
                <a:sym typeface="Calibri"/>
              </a:rPr>
              <a:t>eferences</a:t>
            </a:r>
          </a:p>
        </p:txBody>
      </p:sp>
      <p:sp>
        <p:nvSpPr>
          <p:cNvPr id="298" name="Shape 298"/>
          <p:cNvSpPr txBox="1"/>
          <p:nvPr>
            <p:ph idx="1" type="body"/>
          </p:nvPr>
        </p:nvSpPr>
        <p:spPr>
          <a:xfrm>
            <a:off x="457200" y="1302725"/>
            <a:ext cx="8229600" cy="5166000"/>
          </a:xfrm>
          <a:prstGeom prst="rect">
            <a:avLst/>
          </a:prstGeom>
          <a:noFill/>
          <a:ln>
            <a:noFill/>
          </a:ln>
        </p:spPr>
        <p:txBody>
          <a:bodyPr anchorCtr="0" anchor="t" bIns="45700" lIns="91425" rIns="91425" tIns="45700">
            <a:noAutofit/>
          </a:bodyPr>
          <a:lstStyle/>
          <a:p>
            <a:pPr indent="-349250" lvl="0" marL="457200" rtl="0">
              <a:lnSpc>
                <a:spcPct val="122181"/>
              </a:lnSpc>
              <a:spcBef>
                <a:spcPts val="300"/>
              </a:spcBef>
              <a:spcAft>
                <a:spcPts val="100"/>
              </a:spcAft>
              <a:buClr>
                <a:srgbClr val="252525"/>
              </a:buClr>
              <a:buSzPct val="100000"/>
            </a:pPr>
            <a:r>
              <a:rPr lang="en-US" sz="1900">
                <a:solidFill>
                  <a:srgbClr val="252525"/>
                </a:solidFill>
              </a:rPr>
              <a:t>Wikipedia - Evolutionary Computing, Genetic Algorithm, Crossover, Mutation, </a:t>
            </a:r>
          </a:p>
          <a:p>
            <a:pPr indent="-349250" lvl="0" marL="457200" rtl="0">
              <a:lnSpc>
                <a:spcPct val="122181"/>
              </a:lnSpc>
              <a:spcBef>
                <a:spcPts val="300"/>
              </a:spcBef>
              <a:spcAft>
                <a:spcPts val="100"/>
              </a:spcAft>
              <a:buSzPct val="100000"/>
            </a:pPr>
            <a:r>
              <a:rPr lang="en-US" sz="1900">
                <a:solidFill>
                  <a:srgbClr val="252525"/>
                </a:solidFill>
              </a:rPr>
              <a:t>John Holland, </a:t>
            </a:r>
            <a:r>
              <a:rPr i="1" lang="en-US" sz="1900">
                <a:solidFill>
                  <a:srgbClr val="252525"/>
                </a:solidFill>
              </a:rPr>
              <a:t>Adaptation in Natural and Artificial Systems</a:t>
            </a:r>
            <a:r>
              <a:rPr lang="en-US" sz="1900">
                <a:solidFill>
                  <a:srgbClr val="252525"/>
                </a:solidFill>
              </a:rPr>
              <a:t>, University of Michigan Press, Ann Arbor, Michigan. 1975. </a:t>
            </a:r>
            <a:r>
              <a:rPr lang="en-US" sz="1900">
                <a:solidFill>
                  <a:srgbClr val="0B0080"/>
                </a:solidFill>
                <a:hlinkClick r:id="rId3"/>
              </a:rPr>
              <a:t>ISBN 0-262-58111-6</a:t>
            </a:r>
            <a:r>
              <a:rPr lang="en-US" sz="1900">
                <a:solidFill>
                  <a:srgbClr val="252525"/>
                </a:solidFill>
              </a:rPr>
              <a:t>.</a:t>
            </a:r>
          </a:p>
          <a:p>
            <a:pPr indent="-349250" lvl="0" marL="457200" rtl="0">
              <a:lnSpc>
                <a:spcPct val="122181"/>
              </a:lnSpc>
              <a:spcBef>
                <a:spcPts val="300"/>
              </a:spcBef>
              <a:spcAft>
                <a:spcPts val="100"/>
              </a:spcAft>
              <a:buSzPct val="100000"/>
            </a:pPr>
            <a:r>
              <a:rPr lang="en-US" sz="1900">
                <a:solidFill>
                  <a:srgbClr val="252525"/>
                </a:solidFill>
              </a:rPr>
              <a:t>Michalewicz, Zbigniew (1996). </a:t>
            </a:r>
            <a:r>
              <a:rPr i="1" lang="en-US" sz="1900">
                <a:solidFill>
                  <a:srgbClr val="252525"/>
                </a:solidFill>
              </a:rPr>
              <a:t>Genetic Algorithms + Data Structures = Evolution Programs</a:t>
            </a:r>
            <a:r>
              <a:rPr lang="en-US" sz="1900">
                <a:solidFill>
                  <a:srgbClr val="252525"/>
                </a:solidFill>
              </a:rPr>
              <a:t>. Springer-Verlag. </a:t>
            </a:r>
            <a:r>
              <a:rPr lang="en-US" sz="1900">
                <a:solidFill>
                  <a:srgbClr val="0B0080"/>
                </a:solidFill>
                <a:hlinkClick r:id="rId4"/>
              </a:rPr>
              <a:t>ISBN</a:t>
            </a:r>
            <a:r>
              <a:rPr lang="en-US" sz="1900">
                <a:solidFill>
                  <a:srgbClr val="252525"/>
                </a:solidFill>
              </a:rPr>
              <a:t> </a:t>
            </a:r>
            <a:r>
              <a:rPr lang="en-US" sz="1900">
                <a:solidFill>
                  <a:srgbClr val="0B0080"/>
                </a:solidFill>
                <a:hlinkClick r:id="rId5"/>
              </a:rPr>
              <a:t>978-3540606765</a:t>
            </a:r>
            <a:r>
              <a:rPr lang="en-US" sz="1900">
                <a:solidFill>
                  <a:srgbClr val="252525"/>
                </a:solidFill>
              </a:rPr>
              <a:t>.</a:t>
            </a:r>
          </a:p>
          <a:p>
            <a:pPr indent="-349250" lvl="0" marL="457200" rtl="0">
              <a:lnSpc>
                <a:spcPct val="122181"/>
              </a:lnSpc>
              <a:spcBef>
                <a:spcPts val="300"/>
              </a:spcBef>
              <a:spcAft>
                <a:spcPts val="100"/>
              </a:spcAft>
              <a:buClr>
                <a:srgbClr val="252525"/>
              </a:buClr>
              <a:buSzPct val="100000"/>
            </a:pPr>
            <a:r>
              <a:rPr lang="en-US" sz="1900">
                <a:solidFill>
                  <a:srgbClr val="252525"/>
                </a:solidFill>
              </a:rPr>
              <a:t>Goldberg, D.E., Genetic Algorithms in Search Optimization and Machine Learning, Addison Wesley Publishing Co.Inc: Reading, MA, 1989</a:t>
            </a:r>
          </a:p>
          <a:p>
            <a:pPr indent="-349250" lvl="0" marL="457200" rtl="0">
              <a:lnSpc>
                <a:spcPct val="122181"/>
              </a:lnSpc>
              <a:spcBef>
                <a:spcPts val="300"/>
              </a:spcBef>
              <a:spcAft>
                <a:spcPts val="100"/>
              </a:spcAft>
              <a:buClr>
                <a:srgbClr val="252525"/>
              </a:buClr>
              <a:buSzPct val="100000"/>
            </a:pPr>
            <a:r>
              <a:rPr lang="en-US" sz="1900">
                <a:solidFill>
                  <a:srgbClr val="252525"/>
                </a:solidFill>
              </a:rPr>
              <a:t>Schöneburg E., Heinzmann F., Feddersen S., Genetische Algorithmen und Evolutionsstrategien, Addison Wesley ISBN 3-89319-493-2, 1994</a:t>
            </a:r>
          </a:p>
          <a:p>
            <a:pPr indent="-349250" lvl="0" marL="457200" rtl="0">
              <a:lnSpc>
                <a:spcPct val="122181"/>
              </a:lnSpc>
              <a:spcBef>
                <a:spcPts val="300"/>
              </a:spcBef>
              <a:spcAft>
                <a:spcPts val="100"/>
              </a:spcAft>
              <a:buClr>
                <a:srgbClr val="252525"/>
              </a:buClr>
              <a:buSzPct val="100000"/>
            </a:pPr>
            <a:r>
              <a:rPr lang="en-US" sz="1900">
                <a:solidFill>
                  <a:srgbClr val="252525"/>
                </a:solidFill>
              </a:rPr>
              <a:t>Youtube Lectures</a:t>
            </a:r>
          </a:p>
          <a:p>
            <a:pPr indent="-349250" lvl="0" marL="457200" rtl="0">
              <a:lnSpc>
                <a:spcPct val="122181"/>
              </a:lnSpc>
              <a:spcBef>
                <a:spcPts val="300"/>
              </a:spcBef>
              <a:spcAft>
                <a:spcPts val="100"/>
              </a:spcAft>
              <a:buClr>
                <a:srgbClr val="252525"/>
              </a:buClr>
              <a:buSzPct val="100000"/>
            </a:pPr>
            <a:r>
              <a:rPr lang="en-US" sz="1900">
                <a:solidFill>
                  <a:srgbClr val="252525"/>
                </a:solidFill>
              </a:rPr>
              <a:t>Online helpful materials and blogs</a:t>
            </a:r>
          </a:p>
        </p:txBody>
      </p:sp>
      <p:sp>
        <p:nvSpPr>
          <p:cNvPr id="299" name="Shape 299"/>
          <p:cNvSpPr txBox="1"/>
          <p:nvPr>
            <p:ph idx="12" type="sldNum"/>
          </p:nvPr>
        </p:nvSpPr>
        <p:spPr>
          <a:xfrm>
            <a:off x="6553200" y="6356350"/>
            <a:ext cx="21335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3" name="Shape 303"/>
        <p:cNvGrpSpPr/>
        <p:nvPr/>
      </p:nvGrpSpPr>
      <p:grpSpPr>
        <a:xfrm>
          <a:off x="0" y="0"/>
          <a:ext cx="0" cy="0"/>
          <a:chOff x="0" y="0"/>
          <a:chExt cx="0" cy="0"/>
        </a:xfrm>
      </p:grpSpPr>
      <p:sp>
        <p:nvSpPr>
          <p:cNvPr id="304" name="Shape 304"/>
          <p:cNvSpPr txBox="1"/>
          <p:nvPr>
            <p:ph idx="12" type="sldNum"/>
          </p:nvPr>
        </p:nvSpPr>
        <p:spPr>
          <a:xfrm>
            <a:off x="6553200" y="6356350"/>
            <a:ext cx="21335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
        <p:nvSpPr>
          <p:cNvPr id="305" name="Shape 305"/>
          <p:cNvSpPr/>
          <p:nvPr/>
        </p:nvSpPr>
        <p:spPr>
          <a:xfrm>
            <a:off x="1561387" y="2420850"/>
            <a:ext cx="5938291" cy="1239909"/>
          </a:xfrm>
          <a:prstGeom prst="rect">
            <a:avLst/>
          </a:prstGeom>
        </p:spPr>
        <p:txBody>
          <a:bodyPr>
            <a:prstTxWarp prst="textPlain"/>
          </a:bodyPr>
          <a:lstStyle/>
          <a:p>
            <a:pPr lvl="0" algn="ctr"/>
            <a:r>
              <a:rPr b="0" i="0">
                <a:ln cap="flat" cmpd="sng" w="19050">
                  <a:solidFill>
                    <a:srgbClr val="0B0080"/>
                  </a:solidFill>
                  <a:prstDash val="solid"/>
                  <a:round/>
                  <a:headEnd len="med" w="med" type="none"/>
                  <a:tailEnd len="med" w="med" type="none"/>
                </a:ln>
                <a:solidFill>
                  <a:schemeClr val="lt2"/>
                </a:solidFill>
                <a:latin typeface="Trebuchet MS"/>
              </a:rPr>
              <a:t>Thank you</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457200" y="274637"/>
            <a:ext cx="8229600" cy="1143000"/>
          </a:xfrm>
          <a:prstGeom prst="rect">
            <a:avLst/>
          </a:prstGeom>
        </p:spPr>
        <p:txBody>
          <a:bodyPr anchorCtr="0" anchor="ctr" bIns="91425" lIns="91425" rIns="91425" tIns="91425">
            <a:noAutofit/>
          </a:bodyPr>
          <a:lstStyle/>
          <a:p>
            <a:pPr lvl="0">
              <a:spcBef>
                <a:spcPts val="0"/>
              </a:spcBef>
              <a:buNone/>
            </a:pPr>
            <a:r>
              <a:rPr lang="en-US" sz="4000"/>
              <a:t>Natural Selection</a:t>
            </a:r>
          </a:p>
        </p:txBody>
      </p:sp>
      <p:sp>
        <p:nvSpPr>
          <p:cNvPr id="98" name="Shape 98"/>
          <p:cNvSpPr txBox="1"/>
          <p:nvPr>
            <p:ph idx="1" type="body"/>
          </p:nvPr>
        </p:nvSpPr>
        <p:spPr>
          <a:xfrm>
            <a:off x="793600" y="1600200"/>
            <a:ext cx="7893299" cy="4526100"/>
          </a:xfrm>
          <a:prstGeom prst="rect">
            <a:avLst/>
          </a:prstGeom>
        </p:spPr>
        <p:txBody>
          <a:bodyPr anchorCtr="0" anchor="t" bIns="91425" lIns="91425" rIns="91425" tIns="91425">
            <a:noAutofit/>
          </a:bodyPr>
          <a:lstStyle/>
          <a:p>
            <a:pPr indent="-393700" lvl="0" marL="457200" rtl="0">
              <a:lnSpc>
                <a:spcPct val="115000"/>
              </a:lnSpc>
              <a:spcBef>
                <a:spcPts val="0"/>
              </a:spcBef>
              <a:buSzPct val="100000"/>
            </a:pPr>
            <a:r>
              <a:rPr lang="en-US" sz="2600"/>
              <a:t>Charles Darwin coined the term “Natural Selection”</a:t>
            </a:r>
          </a:p>
          <a:p>
            <a:pPr indent="0" lvl="0" marL="0" rtl="0">
              <a:lnSpc>
                <a:spcPct val="115000"/>
              </a:lnSpc>
              <a:spcBef>
                <a:spcPts val="0"/>
              </a:spcBef>
              <a:buNone/>
            </a:pPr>
            <a:r>
              <a:t/>
            </a:r>
            <a:endParaRPr sz="2600"/>
          </a:p>
          <a:p>
            <a:pPr indent="-393700" lvl="0" marL="457200" rtl="0">
              <a:lnSpc>
                <a:spcPct val="115000"/>
              </a:lnSpc>
              <a:spcBef>
                <a:spcPts val="0"/>
              </a:spcBef>
              <a:buSzPct val="100000"/>
            </a:pPr>
            <a:r>
              <a:rPr lang="en-US" sz="2600"/>
              <a:t>The origin of species: “Preservation of favorable variations and rejection of unfavorable variations.”</a:t>
            </a:r>
          </a:p>
          <a:p>
            <a:pPr indent="0" lvl="0" marL="0" rtl="0">
              <a:lnSpc>
                <a:spcPct val="115000"/>
              </a:lnSpc>
              <a:spcBef>
                <a:spcPts val="0"/>
              </a:spcBef>
              <a:buNone/>
            </a:pPr>
            <a:r>
              <a:t/>
            </a:r>
            <a:endParaRPr sz="2600"/>
          </a:p>
          <a:p>
            <a:pPr indent="-393700" lvl="0" marL="457200" rtl="0">
              <a:lnSpc>
                <a:spcPct val="115000"/>
              </a:lnSpc>
              <a:spcBef>
                <a:spcPts val="0"/>
              </a:spcBef>
              <a:buSzPct val="100000"/>
            </a:pPr>
            <a:r>
              <a:rPr lang="en-US" sz="2600"/>
              <a:t>Continuous struggle for life </a:t>
            </a:r>
          </a:p>
          <a:p>
            <a:pPr indent="-393700" lvl="0" marL="457200" rtl="0">
              <a:lnSpc>
                <a:spcPct val="115000"/>
              </a:lnSpc>
              <a:spcBef>
                <a:spcPts val="0"/>
              </a:spcBef>
              <a:buSzPct val="100000"/>
            </a:pPr>
            <a:r>
              <a:rPr lang="en-US" sz="2600"/>
              <a:t>Survival of the fittest</a:t>
            </a:r>
          </a:p>
        </p:txBody>
      </p:sp>
      <p:sp>
        <p:nvSpPr>
          <p:cNvPr id="99" name="Shape 99"/>
          <p:cNvSpPr txBox="1"/>
          <p:nvPr>
            <p:ph idx="12" type="sldNum"/>
          </p:nvPr>
        </p:nvSpPr>
        <p:spPr>
          <a:xfrm>
            <a:off x="6553200" y="6356350"/>
            <a:ext cx="21335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9" name="Shape 309"/>
        <p:cNvGrpSpPr/>
        <p:nvPr/>
      </p:nvGrpSpPr>
      <p:grpSpPr>
        <a:xfrm>
          <a:off x="0" y="0"/>
          <a:ext cx="0" cy="0"/>
          <a:chOff x="0" y="0"/>
          <a:chExt cx="0" cy="0"/>
        </a:xfrm>
      </p:grpSpPr>
      <p:sp>
        <p:nvSpPr>
          <p:cNvPr id="310" name="Shape 310"/>
          <p:cNvSpPr txBox="1"/>
          <p:nvPr>
            <p:ph type="title"/>
          </p:nvPr>
        </p:nvSpPr>
        <p:spPr>
          <a:xfrm>
            <a:off x="457200" y="274637"/>
            <a:ext cx="8229600" cy="1143000"/>
          </a:xfrm>
          <a:prstGeom prst="rect">
            <a:avLst/>
          </a:prstGeom>
        </p:spPr>
        <p:txBody>
          <a:bodyPr anchorCtr="0" anchor="ctr" bIns="91425" lIns="91425" rIns="91425" tIns="91425">
            <a:noAutofit/>
          </a:bodyPr>
          <a:lstStyle/>
          <a:p>
            <a:pPr lvl="0" rtl="0">
              <a:spcBef>
                <a:spcPts val="0"/>
              </a:spcBef>
              <a:buNone/>
            </a:pPr>
            <a:r>
              <a:rPr lang="en-US" sz="4400"/>
              <a:t>Example</a:t>
            </a:r>
          </a:p>
        </p:txBody>
      </p:sp>
      <p:sp>
        <p:nvSpPr>
          <p:cNvPr id="311" name="Shape 311"/>
          <p:cNvSpPr txBox="1"/>
          <p:nvPr>
            <p:ph idx="1" type="body"/>
          </p:nvPr>
        </p:nvSpPr>
        <p:spPr>
          <a:xfrm>
            <a:off x="457200" y="1600200"/>
            <a:ext cx="8229600" cy="2364300"/>
          </a:xfrm>
          <a:prstGeom prst="rect">
            <a:avLst/>
          </a:prstGeom>
        </p:spPr>
        <p:txBody>
          <a:bodyPr anchorCtr="0" anchor="t" bIns="91425" lIns="91425" rIns="91425" tIns="91425">
            <a:noAutofit/>
          </a:bodyPr>
          <a:lstStyle/>
          <a:p>
            <a:pPr lvl="0" rtl="0">
              <a:spcBef>
                <a:spcPts val="0"/>
              </a:spcBef>
              <a:buNone/>
            </a:pPr>
            <a:r>
              <a:rPr b="1" lang="en-US" sz="2400"/>
              <a:t>MaxOne problem</a:t>
            </a:r>
          </a:p>
          <a:p>
            <a:pPr lvl="0" rtl="0">
              <a:spcBef>
                <a:spcPts val="0"/>
              </a:spcBef>
              <a:buNone/>
            </a:pPr>
            <a:r>
              <a:rPr lang="en-US" sz="2400"/>
              <a:t>maximize no. of ones in binary string</a:t>
            </a:r>
          </a:p>
          <a:p>
            <a:pPr lvl="0" rtl="0">
              <a:spcBef>
                <a:spcPts val="0"/>
              </a:spcBef>
              <a:buNone/>
            </a:pPr>
            <a:r>
              <a:t/>
            </a:r>
            <a:endParaRPr sz="2400"/>
          </a:p>
          <a:p>
            <a:pPr lvl="0" rtl="0">
              <a:spcBef>
                <a:spcPts val="0"/>
              </a:spcBef>
              <a:buNone/>
            </a:pPr>
            <a:r>
              <a:rPr lang="en-US" sz="2400"/>
              <a:t>Is it trivial?</a:t>
            </a:r>
          </a:p>
          <a:p>
            <a:pPr lvl="0" rtl="0">
              <a:spcBef>
                <a:spcPts val="0"/>
              </a:spcBef>
              <a:buNone/>
            </a:pPr>
            <a:r>
              <a:t/>
            </a:r>
            <a:endParaRPr sz="2400"/>
          </a:p>
          <a:p>
            <a:pPr lvl="0" rtl="0">
              <a:spcBef>
                <a:spcPts val="0"/>
              </a:spcBef>
              <a:buNone/>
            </a:pPr>
            <a:r>
              <a:t/>
            </a:r>
            <a:endParaRPr sz="1800"/>
          </a:p>
        </p:txBody>
      </p:sp>
      <p:sp>
        <p:nvSpPr>
          <p:cNvPr id="312" name="Shape 312"/>
          <p:cNvSpPr txBox="1"/>
          <p:nvPr>
            <p:ph idx="12" type="sldNum"/>
          </p:nvPr>
        </p:nvSpPr>
        <p:spPr>
          <a:xfrm>
            <a:off x="6553200" y="6356350"/>
            <a:ext cx="2133599" cy="365099"/>
          </a:xfrm>
          <a:prstGeom prst="rect">
            <a:avLst/>
          </a:prstGeom>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6" name="Shape 316"/>
        <p:cNvGrpSpPr/>
        <p:nvPr/>
      </p:nvGrpSpPr>
      <p:grpSpPr>
        <a:xfrm>
          <a:off x="0" y="0"/>
          <a:ext cx="0" cy="0"/>
          <a:chOff x="0" y="0"/>
          <a:chExt cx="0" cy="0"/>
        </a:xfrm>
      </p:grpSpPr>
      <p:sp>
        <p:nvSpPr>
          <p:cNvPr id="317" name="Shape 317"/>
          <p:cNvSpPr txBox="1"/>
          <p:nvPr>
            <p:ph type="title"/>
          </p:nvPr>
        </p:nvSpPr>
        <p:spPr>
          <a:xfrm>
            <a:off x="457200" y="274637"/>
            <a:ext cx="8229600" cy="1143000"/>
          </a:xfrm>
          <a:prstGeom prst="rect">
            <a:avLst/>
          </a:prstGeom>
        </p:spPr>
        <p:txBody>
          <a:bodyPr anchorCtr="0" anchor="ctr" bIns="91425" lIns="91425" rIns="91425" tIns="91425">
            <a:noAutofit/>
          </a:bodyPr>
          <a:lstStyle/>
          <a:p>
            <a:pPr lvl="0" rtl="0">
              <a:spcBef>
                <a:spcPts val="0"/>
              </a:spcBef>
              <a:buNone/>
            </a:pPr>
            <a:r>
              <a:rPr lang="en-US" sz="4400"/>
              <a:t>Example</a:t>
            </a:r>
          </a:p>
        </p:txBody>
      </p:sp>
      <p:sp>
        <p:nvSpPr>
          <p:cNvPr id="318" name="Shape 318"/>
          <p:cNvSpPr txBox="1"/>
          <p:nvPr>
            <p:ph idx="1" type="body"/>
          </p:nvPr>
        </p:nvSpPr>
        <p:spPr>
          <a:xfrm>
            <a:off x="457200" y="1600200"/>
            <a:ext cx="8229600" cy="4526100"/>
          </a:xfrm>
          <a:prstGeom prst="rect">
            <a:avLst/>
          </a:prstGeom>
        </p:spPr>
        <p:txBody>
          <a:bodyPr anchorCtr="0" anchor="t" bIns="91425" lIns="91425" rIns="91425" tIns="91425">
            <a:noAutofit/>
          </a:bodyPr>
          <a:lstStyle/>
          <a:p>
            <a:pPr lvl="0" rtl="0">
              <a:spcBef>
                <a:spcPts val="0"/>
              </a:spcBef>
              <a:buNone/>
            </a:pPr>
            <a:r>
              <a:rPr b="1" lang="en-US" sz="2400"/>
              <a:t>Representation</a:t>
            </a:r>
          </a:p>
          <a:p>
            <a:pPr lvl="0" rtl="0">
              <a:spcBef>
                <a:spcPts val="0"/>
              </a:spcBef>
              <a:buClr>
                <a:schemeClr val="dk1"/>
              </a:buClr>
              <a:buSzPct val="45833"/>
              <a:buFont typeface="Arial"/>
              <a:buNone/>
            </a:pPr>
            <a:r>
              <a:rPr lang="en-US" sz="2400">
                <a:solidFill>
                  <a:schemeClr val="dk1"/>
                </a:solidFill>
              </a:rPr>
              <a:t>An individual is encoded as a string of L</a:t>
            </a:r>
          </a:p>
          <a:p>
            <a:pPr lvl="0" rtl="0">
              <a:spcBef>
                <a:spcPts val="0"/>
              </a:spcBef>
              <a:buNone/>
            </a:pPr>
            <a:r>
              <a:rPr lang="en-US" sz="2400">
                <a:solidFill>
                  <a:schemeClr val="dk1"/>
                </a:solidFill>
              </a:rPr>
              <a:t>binary digits</a:t>
            </a:r>
          </a:p>
          <a:p>
            <a:pPr lvl="0" rtl="0">
              <a:spcBef>
                <a:spcPts val="0"/>
              </a:spcBef>
              <a:buNone/>
            </a:pPr>
            <a:r>
              <a:rPr lang="en-US" sz="2400">
                <a:solidFill>
                  <a:schemeClr val="dk1"/>
                </a:solidFill>
              </a:rPr>
              <a:t>Suppose that L = 10</a:t>
            </a:r>
          </a:p>
          <a:p>
            <a:pPr lvl="0" rtl="0">
              <a:spcBef>
                <a:spcPts val="0"/>
              </a:spcBef>
              <a:buNone/>
            </a:pPr>
            <a:r>
              <a:t/>
            </a:r>
            <a:endParaRPr sz="2400">
              <a:solidFill>
                <a:schemeClr val="dk1"/>
              </a:solidFill>
            </a:endParaRPr>
          </a:p>
          <a:p>
            <a:pPr lvl="0" rtl="0">
              <a:spcBef>
                <a:spcPts val="0"/>
              </a:spcBef>
              <a:buNone/>
            </a:pPr>
            <a:r>
              <a:t/>
            </a:r>
            <a:endParaRPr sz="2400">
              <a:solidFill>
                <a:schemeClr val="dk1"/>
              </a:solidFill>
            </a:endParaRPr>
          </a:p>
          <a:p>
            <a:pPr lvl="0" rtl="0">
              <a:spcBef>
                <a:spcPts val="0"/>
              </a:spcBef>
              <a:buNone/>
            </a:pPr>
            <a:r>
              <a:t/>
            </a:r>
            <a:endParaRPr sz="2400">
              <a:solidFill>
                <a:schemeClr val="dk1"/>
              </a:solidFill>
            </a:endParaRPr>
          </a:p>
          <a:p>
            <a:pPr lvl="0" rtl="0">
              <a:spcBef>
                <a:spcPts val="0"/>
              </a:spcBef>
              <a:buClr>
                <a:schemeClr val="dk1"/>
              </a:buClr>
              <a:buSzPct val="45833"/>
              <a:buFont typeface="Arial"/>
              <a:buNone/>
            </a:pPr>
            <a:r>
              <a:rPr lang="en-US" sz="2400">
                <a:solidFill>
                  <a:schemeClr val="dk1"/>
                </a:solidFill>
              </a:rPr>
              <a:t>Start with a population of 6 random strings.</a:t>
            </a:r>
          </a:p>
        </p:txBody>
      </p:sp>
      <p:sp>
        <p:nvSpPr>
          <p:cNvPr id="319" name="Shape 319"/>
          <p:cNvSpPr txBox="1"/>
          <p:nvPr>
            <p:ph idx="12" type="sldNum"/>
          </p:nvPr>
        </p:nvSpPr>
        <p:spPr>
          <a:xfrm>
            <a:off x="6553200" y="6356350"/>
            <a:ext cx="2133599" cy="365099"/>
          </a:xfrm>
          <a:prstGeom prst="rect">
            <a:avLst/>
          </a:prstGeom>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3" name="Shape 323"/>
        <p:cNvGrpSpPr/>
        <p:nvPr/>
      </p:nvGrpSpPr>
      <p:grpSpPr>
        <a:xfrm>
          <a:off x="0" y="0"/>
          <a:ext cx="0" cy="0"/>
          <a:chOff x="0" y="0"/>
          <a:chExt cx="0" cy="0"/>
        </a:xfrm>
      </p:grpSpPr>
      <p:sp>
        <p:nvSpPr>
          <p:cNvPr id="324" name="Shape 324"/>
          <p:cNvSpPr txBox="1"/>
          <p:nvPr>
            <p:ph type="title"/>
          </p:nvPr>
        </p:nvSpPr>
        <p:spPr>
          <a:xfrm>
            <a:off x="457200" y="274637"/>
            <a:ext cx="8229600" cy="1143000"/>
          </a:xfrm>
          <a:prstGeom prst="rect">
            <a:avLst/>
          </a:prstGeom>
        </p:spPr>
        <p:txBody>
          <a:bodyPr anchorCtr="0" anchor="ctr" bIns="91425" lIns="91425" rIns="91425" tIns="91425">
            <a:noAutofit/>
          </a:bodyPr>
          <a:lstStyle/>
          <a:p>
            <a:pPr lvl="0" rtl="0">
              <a:spcBef>
                <a:spcPts val="0"/>
              </a:spcBef>
              <a:buNone/>
            </a:pPr>
            <a:r>
              <a:rPr lang="en-US" sz="4400"/>
              <a:t>Example</a:t>
            </a:r>
          </a:p>
        </p:txBody>
      </p:sp>
      <p:sp>
        <p:nvSpPr>
          <p:cNvPr id="325" name="Shape 325"/>
          <p:cNvSpPr txBox="1"/>
          <p:nvPr>
            <p:ph idx="1" type="body"/>
          </p:nvPr>
        </p:nvSpPr>
        <p:spPr>
          <a:xfrm>
            <a:off x="457200" y="1600200"/>
            <a:ext cx="8229600" cy="4526100"/>
          </a:xfrm>
          <a:prstGeom prst="rect">
            <a:avLst/>
          </a:prstGeom>
        </p:spPr>
        <p:txBody>
          <a:bodyPr anchorCtr="0" anchor="t" bIns="91425" lIns="91425" rIns="91425" tIns="91425">
            <a:noAutofit/>
          </a:bodyPr>
          <a:lstStyle/>
          <a:p>
            <a:pPr indent="457200" lvl="0" marL="0" rtl="0">
              <a:spcBef>
                <a:spcPts val="0"/>
              </a:spcBef>
              <a:buNone/>
            </a:pPr>
            <a:r>
              <a:rPr b="1" lang="en-US" sz="2400"/>
              <a:t>Initialization</a:t>
            </a:r>
          </a:p>
          <a:p>
            <a:pPr indent="387350" lvl="0" marL="0" rtl="0">
              <a:spcBef>
                <a:spcPts val="0"/>
              </a:spcBef>
              <a:buClr>
                <a:schemeClr val="dk1"/>
              </a:buClr>
              <a:buSzPct val="45833"/>
              <a:buFont typeface="Arial"/>
              <a:buNone/>
            </a:pPr>
            <a:r>
              <a:rPr lang="en-US" sz="2400"/>
              <a:t> 	s1 = 1111010101    </a:t>
            </a:r>
          </a:p>
          <a:p>
            <a:pPr lvl="0" rtl="0">
              <a:spcBef>
                <a:spcPts val="0"/>
              </a:spcBef>
              <a:buClr>
                <a:schemeClr val="dk1"/>
              </a:buClr>
              <a:buSzPct val="45833"/>
              <a:buFont typeface="Arial"/>
              <a:buNone/>
            </a:pPr>
            <a:r>
              <a:rPr lang="en-US" sz="2400"/>
              <a:t>   	 	s2 = 0111000101    </a:t>
            </a:r>
          </a:p>
          <a:p>
            <a:pPr lvl="0" rtl="0">
              <a:spcBef>
                <a:spcPts val="0"/>
              </a:spcBef>
              <a:buClr>
                <a:schemeClr val="dk1"/>
              </a:buClr>
              <a:buSzPct val="45833"/>
              <a:buFont typeface="Arial"/>
              <a:buNone/>
            </a:pPr>
            <a:r>
              <a:rPr lang="en-US" sz="2400"/>
              <a:t>   	 	s3 = 1110110101    </a:t>
            </a:r>
          </a:p>
          <a:p>
            <a:pPr lvl="0" rtl="0">
              <a:spcBef>
                <a:spcPts val="0"/>
              </a:spcBef>
              <a:buClr>
                <a:schemeClr val="dk1"/>
              </a:buClr>
              <a:buSzPct val="45833"/>
              <a:buFont typeface="Arial"/>
              <a:buNone/>
            </a:pPr>
            <a:r>
              <a:rPr lang="en-US" sz="2400"/>
              <a:t>   	 	s4 = 0100010011   </a:t>
            </a:r>
          </a:p>
          <a:p>
            <a:pPr lvl="0" rtl="0">
              <a:spcBef>
                <a:spcPts val="0"/>
              </a:spcBef>
              <a:buClr>
                <a:schemeClr val="dk1"/>
              </a:buClr>
              <a:buSzPct val="45833"/>
              <a:buFont typeface="Arial"/>
              <a:buNone/>
            </a:pPr>
            <a:r>
              <a:rPr lang="en-US" sz="2400"/>
              <a:t>   	 	s5 = 1110111101    </a:t>
            </a:r>
          </a:p>
          <a:p>
            <a:pPr lvl="0" rtl="0">
              <a:spcBef>
                <a:spcPts val="0"/>
              </a:spcBef>
              <a:buNone/>
            </a:pPr>
            <a:r>
              <a:rPr lang="en-US" sz="2400"/>
              <a:t>   	 	s6 = 0100110000    </a:t>
            </a:r>
          </a:p>
          <a:p>
            <a:pPr lvl="0" rtl="0">
              <a:spcBef>
                <a:spcPts val="0"/>
              </a:spcBef>
              <a:buNone/>
            </a:pPr>
            <a:r>
              <a:t/>
            </a:r>
            <a:endParaRPr sz="2400"/>
          </a:p>
          <a:p>
            <a:pPr lvl="0" rtl="0">
              <a:spcBef>
                <a:spcPts val="0"/>
              </a:spcBef>
              <a:buNone/>
            </a:pPr>
            <a:r>
              <a:t/>
            </a:r>
            <a:endParaRPr sz="2400"/>
          </a:p>
        </p:txBody>
      </p:sp>
      <p:sp>
        <p:nvSpPr>
          <p:cNvPr id="326" name="Shape 326"/>
          <p:cNvSpPr txBox="1"/>
          <p:nvPr>
            <p:ph idx="12" type="sldNum"/>
          </p:nvPr>
        </p:nvSpPr>
        <p:spPr>
          <a:xfrm>
            <a:off x="6553200" y="6356350"/>
            <a:ext cx="2133599" cy="365099"/>
          </a:xfrm>
          <a:prstGeom prst="rect">
            <a:avLst/>
          </a:prstGeom>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0" name="Shape 330"/>
        <p:cNvGrpSpPr/>
        <p:nvPr/>
      </p:nvGrpSpPr>
      <p:grpSpPr>
        <a:xfrm>
          <a:off x="0" y="0"/>
          <a:ext cx="0" cy="0"/>
          <a:chOff x="0" y="0"/>
          <a:chExt cx="0" cy="0"/>
        </a:xfrm>
      </p:grpSpPr>
      <p:sp>
        <p:nvSpPr>
          <p:cNvPr id="331" name="Shape 331"/>
          <p:cNvSpPr txBox="1"/>
          <p:nvPr>
            <p:ph type="title"/>
          </p:nvPr>
        </p:nvSpPr>
        <p:spPr>
          <a:xfrm>
            <a:off x="457200" y="274637"/>
            <a:ext cx="8229600" cy="1143000"/>
          </a:xfrm>
          <a:prstGeom prst="rect">
            <a:avLst/>
          </a:prstGeom>
        </p:spPr>
        <p:txBody>
          <a:bodyPr anchorCtr="0" anchor="ctr" bIns="91425" lIns="91425" rIns="91425" tIns="91425">
            <a:noAutofit/>
          </a:bodyPr>
          <a:lstStyle/>
          <a:p>
            <a:pPr lvl="0" rtl="0">
              <a:spcBef>
                <a:spcPts val="0"/>
              </a:spcBef>
              <a:buNone/>
            </a:pPr>
            <a:r>
              <a:rPr lang="en-US" sz="4400"/>
              <a:t>Example</a:t>
            </a:r>
          </a:p>
        </p:txBody>
      </p:sp>
      <p:sp>
        <p:nvSpPr>
          <p:cNvPr id="332" name="Shape 332"/>
          <p:cNvSpPr txBox="1"/>
          <p:nvPr>
            <p:ph idx="1" type="body"/>
          </p:nvPr>
        </p:nvSpPr>
        <p:spPr>
          <a:xfrm>
            <a:off x="457200" y="1600200"/>
            <a:ext cx="8229600" cy="4526100"/>
          </a:xfrm>
          <a:prstGeom prst="rect">
            <a:avLst/>
          </a:prstGeom>
        </p:spPr>
        <p:txBody>
          <a:bodyPr anchorCtr="0" anchor="t" bIns="91425" lIns="91425" rIns="91425" tIns="91425">
            <a:noAutofit/>
          </a:bodyPr>
          <a:lstStyle/>
          <a:p>
            <a:pPr indent="457200" lvl="0" marL="0" rtl="0">
              <a:spcBef>
                <a:spcPts val="0"/>
              </a:spcBef>
              <a:buNone/>
            </a:pPr>
            <a:r>
              <a:rPr b="1" lang="en-US" sz="2400"/>
              <a:t>Evaluation</a:t>
            </a:r>
          </a:p>
          <a:p>
            <a:pPr indent="387350" lvl="0" marL="0" rtl="0">
              <a:spcBef>
                <a:spcPts val="0"/>
              </a:spcBef>
              <a:buClr>
                <a:schemeClr val="dk1"/>
              </a:buClr>
              <a:buSzPct val="45833"/>
              <a:buFont typeface="Arial"/>
              <a:buNone/>
            </a:pPr>
            <a:r>
              <a:rPr lang="en-US" sz="2400"/>
              <a:t> s1 = 1111010101    		f (s1) = 7</a:t>
            </a:r>
          </a:p>
          <a:p>
            <a:pPr lvl="0" rtl="0">
              <a:spcBef>
                <a:spcPts val="0"/>
              </a:spcBef>
              <a:buClr>
                <a:schemeClr val="dk1"/>
              </a:buClr>
              <a:buSzPct val="45833"/>
              <a:buFont typeface="Arial"/>
              <a:buNone/>
            </a:pPr>
            <a:r>
              <a:rPr lang="en-US" sz="2400"/>
              <a:t>   	 s2 = 0111000101    		f (s2) = 5</a:t>
            </a:r>
          </a:p>
          <a:p>
            <a:pPr lvl="0" rtl="0">
              <a:spcBef>
                <a:spcPts val="0"/>
              </a:spcBef>
              <a:buClr>
                <a:schemeClr val="dk1"/>
              </a:buClr>
              <a:buSzPct val="45833"/>
              <a:buFont typeface="Arial"/>
              <a:buNone/>
            </a:pPr>
            <a:r>
              <a:rPr lang="en-US" sz="2400"/>
              <a:t>   	 s3 = 1110110101    		f (s3) = 7</a:t>
            </a:r>
          </a:p>
          <a:p>
            <a:pPr lvl="0" rtl="0">
              <a:spcBef>
                <a:spcPts val="0"/>
              </a:spcBef>
              <a:buClr>
                <a:schemeClr val="dk1"/>
              </a:buClr>
              <a:buSzPct val="45833"/>
              <a:buFont typeface="Arial"/>
              <a:buNone/>
            </a:pPr>
            <a:r>
              <a:rPr lang="en-US" sz="2400"/>
              <a:t>   	 s4 = 0100010011    	     f (s4) = 4</a:t>
            </a:r>
          </a:p>
          <a:p>
            <a:pPr lvl="0" rtl="0">
              <a:spcBef>
                <a:spcPts val="0"/>
              </a:spcBef>
              <a:buClr>
                <a:schemeClr val="dk1"/>
              </a:buClr>
              <a:buSzPct val="45833"/>
              <a:buFont typeface="Arial"/>
              <a:buNone/>
            </a:pPr>
            <a:r>
              <a:rPr lang="en-US" sz="2400"/>
              <a:t>   	 s5 = 1110111101    		f (s5) = 8</a:t>
            </a:r>
          </a:p>
          <a:p>
            <a:pPr lvl="0" rtl="0">
              <a:spcBef>
                <a:spcPts val="0"/>
              </a:spcBef>
              <a:buNone/>
            </a:pPr>
            <a:r>
              <a:rPr lang="en-US" sz="2400"/>
              <a:t>   	 s6 = 0100110000    	     f (s6) = 3</a:t>
            </a:r>
          </a:p>
          <a:p>
            <a:pPr lvl="0" rtl="0">
              <a:spcBef>
                <a:spcPts val="0"/>
              </a:spcBef>
              <a:buNone/>
            </a:pPr>
            <a:r>
              <a:t/>
            </a:r>
            <a:endParaRPr sz="2400"/>
          </a:p>
          <a:p>
            <a:pPr lvl="0" rtl="0">
              <a:spcBef>
                <a:spcPts val="0"/>
              </a:spcBef>
              <a:buNone/>
            </a:pPr>
            <a:r>
              <a:t/>
            </a:r>
            <a:endParaRPr sz="2400"/>
          </a:p>
        </p:txBody>
      </p:sp>
      <p:sp>
        <p:nvSpPr>
          <p:cNvPr id="333" name="Shape 333"/>
          <p:cNvSpPr txBox="1"/>
          <p:nvPr>
            <p:ph idx="12" type="sldNum"/>
          </p:nvPr>
        </p:nvSpPr>
        <p:spPr>
          <a:xfrm>
            <a:off x="6553200" y="6356350"/>
            <a:ext cx="2133599" cy="365099"/>
          </a:xfrm>
          <a:prstGeom prst="rect">
            <a:avLst/>
          </a:prstGeom>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7" name="Shape 337"/>
        <p:cNvGrpSpPr/>
        <p:nvPr/>
      </p:nvGrpSpPr>
      <p:grpSpPr>
        <a:xfrm>
          <a:off x="0" y="0"/>
          <a:ext cx="0" cy="0"/>
          <a:chOff x="0" y="0"/>
          <a:chExt cx="0" cy="0"/>
        </a:xfrm>
      </p:grpSpPr>
      <p:sp>
        <p:nvSpPr>
          <p:cNvPr id="338" name="Shape 338"/>
          <p:cNvSpPr txBox="1"/>
          <p:nvPr>
            <p:ph type="title"/>
          </p:nvPr>
        </p:nvSpPr>
        <p:spPr>
          <a:xfrm>
            <a:off x="457200" y="274637"/>
            <a:ext cx="8229600" cy="1143000"/>
          </a:xfrm>
          <a:prstGeom prst="rect">
            <a:avLst/>
          </a:prstGeom>
        </p:spPr>
        <p:txBody>
          <a:bodyPr anchorCtr="0" anchor="ctr" bIns="91425" lIns="91425" rIns="91425" tIns="91425">
            <a:noAutofit/>
          </a:bodyPr>
          <a:lstStyle/>
          <a:p>
            <a:pPr lvl="0" rtl="0">
              <a:spcBef>
                <a:spcPts val="0"/>
              </a:spcBef>
              <a:buNone/>
            </a:pPr>
            <a:r>
              <a:rPr lang="en-US" sz="4400"/>
              <a:t>Example</a:t>
            </a:r>
          </a:p>
        </p:txBody>
      </p:sp>
      <p:sp>
        <p:nvSpPr>
          <p:cNvPr id="339" name="Shape 339"/>
          <p:cNvSpPr txBox="1"/>
          <p:nvPr>
            <p:ph idx="1" type="body"/>
          </p:nvPr>
        </p:nvSpPr>
        <p:spPr>
          <a:xfrm>
            <a:off x="457200" y="1600200"/>
            <a:ext cx="8229600" cy="4526100"/>
          </a:xfrm>
          <a:prstGeom prst="rect">
            <a:avLst/>
          </a:prstGeom>
        </p:spPr>
        <p:txBody>
          <a:bodyPr anchorCtr="0" anchor="t" bIns="91425" lIns="91425" rIns="91425" tIns="91425">
            <a:noAutofit/>
          </a:bodyPr>
          <a:lstStyle/>
          <a:p>
            <a:pPr indent="0" lvl="0" marL="0" rtl="0">
              <a:spcBef>
                <a:spcPts val="0"/>
              </a:spcBef>
              <a:buNone/>
            </a:pPr>
            <a:r>
              <a:rPr b="1" lang="en-US" sz="2400"/>
              <a:t>Selection</a:t>
            </a:r>
            <a:r>
              <a:rPr lang="en-US" sz="2400"/>
              <a:t> </a:t>
            </a:r>
          </a:p>
          <a:p>
            <a:pPr indent="0" lvl="0" marL="0" rtl="0">
              <a:spcBef>
                <a:spcPts val="0"/>
              </a:spcBef>
              <a:buNone/>
            </a:pPr>
            <a:r>
              <a:rPr lang="en-US" sz="2400">
                <a:solidFill>
                  <a:schemeClr val="dk1"/>
                </a:solidFill>
              </a:rPr>
              <a:t>Selection using roulette wheel method up to 6 times</a:t>
            </a:r>
          </a:p>
          <a:p>
            <a:pPr indent="387350" lvl="0" marL="0" rtl="0">
              <a:spcBef>
                <a:spcPts val="0"/>
              </a:spcBef>
              <a:buClr>
                <a:schemeClr val="dk1"/>
              </a:buClr>
              <a:buSzPct val="45833"/>
              <a:buFont typeface="Arial"/>
              <a:buNone/>
            </a:pPr>
            <a:r>
              <a:rPr lang="en-US" sz="2400"/>
              <a:t> s1` = 1111010101    (s1)</a:t>
            </a:r>
          </a:p>
          <a:p>
            <a:pPr lvl="0" rtl="0">
              <a:spcBef>
                <a:spcPts val="0"/>
              </a:spcBef>
              <a:buClr>
                <a:schemeClr val="dk1"/>
              </a:buClr>
              <a:buSzPct val="45833"/>
              <a:buFont typeface="Arial"/>
              <a:buNone/>
            </a:pPr>
            <a:r>
              <a:rPr lang="en-US" sz="2400"/>
              <a:t>   	 s2` = 1110110101    (s3)</a:t>
            </a:r>
          </a:p>
          <a:p>
            <a:pPr lvl="0" rtl="0">
              <a:spcBef>
                <a:spcPts val="0"/>
              </a:spcBef>
              <a:buClr>
                <a:schemeClr val="dk1"/>
              </a:buClr>
              <a:buSzPct val="45833"/>
              <a:buFont typeface="Arial"/>
              <a:buNone/>
            </a:pPr>
            <a:r>
              <a:rPr lang="en-US" sz="2400"/>
              <a:t>   	 s3` = 1110111101    (s5)</a:t>
            </a:r>
          </a:p>
          <a:p>
            <a:pPr lvl="0" rtl="0">
              <a:spcBef>
                <a:spcPts val="0"/>
              </a:spcBef>
              <a:buClr>
                <a:schemeClr val="dk1"/>
              </a:buClr>
              <a:buSzPct val="45833"/>
              <a:buFont typeface="Arial"/>
              <a:buNone/>
            </a:pPr>
            <a:r>
              <a:rPr lang="en-US" sz="2400"/>
              <a:t>   	 s4` = 0111000101     (s2)</a:t>
            </a:r>
          </a:p>
          <a:p>
            <a:pPr lvl="0" rtl="0">
              <a:spcBef>
                <a:spcPts val="0"/>
              </a:spcBef>
              <a:buClr>
                <a:schemeClr val="dk1"/>
              </a:buClr>
              <a:buSzPct val="45833"/>
              <a:buFont typeface="Arial"/>
              <a:buNone/>
            </a:pPr>
            <a:r>
              <a:rPr lang="en-US" sz="2400"/>
              <a:t>   	 s5` = 0100010011     (s4)</a:t>
            </a:r>
          </a:p>
          <a:p>
            <a:pPr lvl="0" rtl="0">
              <a:spcBef>
                <a:spcPts val="0"/>
              </a:spcBef>
              <a:buNone/>
            </a:pPr>
            <a:r>
              <a:rPr lang="en-US" sz="2400"/>
              <a:t>   	 s6` = 1110111101     (s5)</a:t>
            </a:r>
          </a:p>
        </p:txBody>
      </p:sp>
      <p:sp>
        <p:nvSpPr>
          <p:cNvPr id="340" name="Shape 340"/>
          <p:cNvSpPr txBox="1"/>
          <p:nvPr>
            <p:ph idx="12" type="sldNum"/>
          </p:nvPr>
        </p:nvSpPr>
        <p:spPr>
          <a:xfrm>
            <a:off x="6553200" y="6356350"/>
            <a:ext cx="2133599" cy="365099"/>
          </a:xfrm>
          <a:prstGeom prst="rect">
            <a:avLst/>
          </a:prstGeom>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4" name="Shape 344"/>
        <p:cNvGrpSpPr/>
        <p:nvPr/>
      </p:nvGrpSpPr>
      <p:grpSpPr>
        <a:xfrm>
          <a:off x="0" y="0"/>
          <a:ext cx="0" cy="0"/>
          <a:chOff x="0" y="0"/>
          <a:chExt cx="0" cy="0"/>
        </a:xfrm>
      </p:grpSpPr>
      <p:sp>
        <p:nvSpPr>
          <p:cNvPr id="345" name="Shape 345"/>
          <p:cNvSpPr txBox="1"/>
          <p:nvPr>
            <p:ph type="title"/>
          </p:nvPr>
        </p:nvSpPr>
        <p:spPr>
          <a:xfrm>
            <a:off x="457200" y="274637"/>
            <a:ext cx="8229600" cy="1143000"/>
          </a:xfrm>
          <a:prstGeom prst="rect">
            <a:avLst/>
          </a:prstGeom>
        </p:spPr>
        <p:txBody>
          <a:bodyPr anchorCtr="0" anchor="ctr" bIns="91425" lIns="91425" rIns="91425" tIns="91425">
            <a:noAutofit/>
          </a:bodyPr>
          <a:lstStyle/>
          <a:p>
            <a:pPr lvl="0" rtl="0">
              <a:spcBef>
                <a:spcPts val="0"/>
              </a:spcBef>
              <a:buNone/>
            </a:pPr>
            <a:r>
              <a:rPr lang="en-US" sz="4400"/>
              <a:t>Example</a:t>
            </a:r>
          </a:p>
        </p:txBody>
      </p:sp>
      <p:sp>
        <p:nvSpPr>
          <p:cNvPr id="346" name="Shape 346"/>
          <p:cNvSpPr txBox="1"/>
          <p:nvPr>
            <p:ph idx="1" type="body"/>
          </p:nvPr>
        </p:nvSpPr>
        <p:spPr>
          <a:xfrm>
            <a:off x="457200" y="1600200"/>
            <a:ext cx="8229600" cy="2279999"/>
          </a:xfrm>
          <a:prstGeom prst="rect">
            <a:avLst/>
          </a:prstGeom>
        </p:spPr>
        <p:txBody>
          <a:bodyPr anchorCtr="0" anchor="t" bIns="91425" lIns="91425" rIns="91425" tIns="91425">
            <a:noAutofit/>
          </a:bodyPr>
          <a:lstStyle/>
          <a:p>
            <a:pPr lvl="0" rtl="0">
              <a:spcBef>
                <a:spcPts val="0"/>
              </a:spcBef>
              <a:buNone/>
            </a:pPr>
            <a:r>
              <a:rPr b="1" lang="en-US" sz="2400"/>
              <a:t>Crossover</a:t>
            </a:r>
          </a:p>
          <a:p>
            <a:pPr lvl="0" rtl="0">
              <a:spcBef>
                <a:spcPts val="0"/>
              </a:spcBef>
              <a:buNone/>
            </a:pPr>
            <a:r>
              <a:rPr lang="en-US" sz="2400"/>
              <a:t>Before crossover:</a:t>
            </a:r>
          </a:p>
          <a:p>
            <a:pPr lvl="0" rtl="0">
              <a:spcBef>
                <a:spcPts val="0"/>
              </a:spcBef>
              <a:buNone/>
            </a:pPr>
            <a:r>
              <a:rPr lang="en-US" sz="2400"/>
              <a:t>s1` = 11</a:t>
            </a:r>
            <a:r>
              <a:rPr lang="en-US" sz="2400">
                <a:solidFill>
                  <a:srgbClr val="FF0000"/>
                </a:solidFill>
              </a:rPr>
              <a:t>11010101					</a:t>
            </a:r>
            <a:r>
              <a:rPr lang="en-US" sz="2400"/>
              <a:t>s5` = 01000</a:t>
            </a:r>
            <a:r>
              <a:rPr lang="en-US" sz="2400">
                <a:solidFill>
                  <a:srgbClr val="FF0000"/>
                </a:solidFill>
              </a:rPr>
              <a:t>10011</a:t>
            </a:r>
          </a:p>
          <a:p>
            <a:pPr lvl="0" rtl="0">
              <a:spcBef>
                <a:spcPts val="0"/>
              </a:spcBef>
              <a:buClr>
                <a:schemeClr val="dk1"/>
              </a:buClr>
              <a:buSzPct val="45833"/>
              <a:buFont typeface="Arial"/>
              <a:buNone/>
            </a:pPr>
            <a:r>
              <a:rPr lang="en-US" sz="2400"/>
              <a:t>s2` = 11</a:t>
            </a:r>
            <a:r>
              <a:rPr lang="en-US" sz="2400">
                <a:solidFill>
                  <a:srgbClr val="1155CC"/>
                </a:solidFill>
              </a:rPr>
              <a:t>10110101 				</a:t>
            </a:r>
            <a:r>
              <a:rPr lang="en-US" sz="2400"/>
              <a:t>s6` = 11101</a:t>
            </a:r>
            <a:r>
              <a:rPr lang="en-US" sz="2400">
                <a:solidFill>
                  <a:srgbClr val="1155CC"/>
                </a:solidFill>
              </a:rPr>
              <a:t>11101</a:t>
            </a:r>
          </a:p>
          <a:p>
            <a:pPr lvl="0" rtl="0">
              <a:spcBef>
                <a:spcPts val="0"/>
              </a:spcBef>
              <a:buNone/>
            </a:pPr>
            <a:r>
              <a:t/>
            </a:r>
            <a:endParaRPr sz="2400"/>
          </a:p>
          <a:p>
            <a:pPr lvl="0" rtl="0">
              <a:spcBef>
                <a:spcPts val="0"/>
              </a:spcBef>
              <a:buNone/>
            </a:pPr>
            <a:r>
              <a:t/>
            </a:r>
            <a:endParaRPr sz="2400">
              <a:solidFill>
                <a:srgbClr val="FF0000"/>
              </a:solidFill>
            </a:endParaRPr>
          </a:p>
        </p:txBody>
      </p:sp>
      <p:sp>
        <p:nvSpPr>
          <p:cNvPr id="347" name="Shape 347"/>
          <p:cNvSpPr txBox="1"/>
          <p:nvPr>
            <p:ph idx="12" type="sldNum"/>
          </p:nvPr>
        </p:nvSpPr>
        <p:spPr>
          <a:xfrm>
            <a:off x="6553200" y="6356350"/>
            <a:ext cx="2133599" cy="365099"/>
          </a:xfrm>
          <a:prstGeom prst="rect">
            <a:avLst/>
          </a:prstGeom>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
        <p:nvSpPr>
          <p:cNvPr id="348" name="Shape 348"/>
          <p:cNvSpPr txBox="1"/>
          <p:nvPr/>
        </p:nvSpPr>
        <p:spPr>
          <a:xfrm>
            <a:off x="457200" y="4076350"/>
            <a:ext cx="8458200" cy="2279999"/>
          </a:xfrm>
          <a:prstGeom prst="rect">
            <a:avLst/>
          </a:prstGeom>
          <a:noFill/>
          <a:ln>
            <a:noFill/>
          </a:ln>
        </p:spPr>
        <p:txBody>
          <a:bodyPr anchorCtr="0" anchor="t" bIns="91425" lIns="91425" rIns="91425" tIns="91425">
            <a:noAutofit/>
          </a:bodyPr>
          <a:lstStyle/>
          <a:p>
            <a:pPr indent="-209550" lvl="0" marL="342900" rtl="0">
              <a:spcBef>
                <a:spcPts val="640"/>
              </a:spcBef>
              <a:buClr>
                <a:schemeClr val="dk1"/>
              </a:buClr>
              <a:buSzPct val="45833"/>
              <a:buFont typeface="Arial"/>
              <a:buNone/>
            </a:pPr>
            <a:r>
              <a:rPr lang="en-US" sz="2400">
                <a:solidFill>
                  <a:schemeClr val="dk1"/>
                </a:solidFill>
              </a:rPr>
              <a:t>After crossover:</a:t>
            </a:r>
          </a:p>
          <a:p>
            <a:pPr indent="-209550" lvl="0" marL="342900" rtl="0">
              <a:spcBef>
                <a:spcPts val="640"/>
              </a:spcBef>
              <a:buClr>
                <a:schemeClr val="dk1"/>
              </a:buClr>
              <a:buSzPct val="45833"/>
              <a:buFont typeface="Arial"/>
              <a:buNone/>
            </a:pPr>
            <a:r>
              <a:rPr lang="en-US" sz="2400">
                <a:solidFill>
                  <a:schemeClr val="dk1"/>
                </a:solidFill>
              </a:rPr>
              <a:t>s1`` = 11</a:t>
            </a:r>
            <a:r>
              <a:rPr lang="en-US" sz="2400">
                <a:solidFill>
                  <a:srgbClr val="1155CC"/>
                </a:solidFill>
              </a:rPr>
              <a:t>10110101</a:t>
            </a:r>
            <a:r>
              <a:rPr lang="en-US" sz="2400">
                <a:solidFill>
                  <a:schemeClr val="dk1"/>
                </a:solidFill>
              </a:rPr>
              <a:t>				s5`` = 01000</a:t>
            </a:r>
            <a:r>
              <a:rPr lang="en-US" sz="2400">
                <a:solidFill>
                  <a:srgbClr val="1155CC"/>
                </a:solidFill>
              </a:rPr>
              <a:t>11101</a:t>
            </a:r>
          </a:p>
          <a:p>
            <a:pPr indent="-209550" lvl="0" marL="342900" rtl="0">
              <a:spcBef>
                <a:spcPts val="640"/>
              </a:spcBef>
              <a:buClr>
                <a:schemeClr val="dk1"/>
              </a:buClr>
              <a:buSzPct val="45833"/>
              <a:buFont typeface="Arial"/>
              <a:buNone/>
            </a:pPr>
            <a:r>
              <a:rPr lang="en-US" sz="2400">
                <a:solidFill>
                  <a:schemeClr val="dk1"/>
                </a:solidFill>
              </a:rPr>
              <a:t>s2`` = 11</a:t>
            </a:r>
            <a:r>
              <a:rPr lang="en-US" sz="2400">
                <a:solidFill>
                  <a:srgbClr val="FF0000"/>
                </a:solidFill>
              </a:rPr>
              <a:t>11010101</a:t>
            </a:r>
            <a:r>
              <a:rPr lang="en-US" sz="2400">
                <a:solidFill>
                  <a:schemeClr val="dk1"/>
                </a:solidFill>
              </a:rPr>
              <a:t>				s6`` = 11101</a:t>
            </a:r>
            <a:r>
              <a:rPr lang="en-US" sz="2400">
                <a:solidFill>
                  <a:srgbClr val="FF0000"/>
                </a:solidFill>
              </a:rPr>
              <a:t>10011</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1000"/>
                                        <p:tgtEl>
                                          <p:spTgt spid="3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2" name="Shape 352"/>
        <p:cNvGrpSpPr/>
        <p:nvPr/>
      </p:nvGrpSpPr>
      <p:grpSpPr>
        <a:xfrm>
          <a:off x="0" y="0"/>
          <a:ext cx="0" cy="0"/>
          <a:chOff x="0" y="0"/>
          <a:chExt cx="0" cy="0"/>
        </a:xfrm>
      </p:grpSpPr>
      <p:sp>
        <p:nvSpPr>
          <p:cNvPr id="353" name="Shape 353"/>
          <p:cNvSpPr txBox="1"/>
          <p:nvPr>
            <p:ph type="title"/>
          </p:nvPr>
        </p:nvSpPr>
        <p:spPr>
          <a:xfrm>
            <a:off x="457200" y="274637"/>
            <a:ext cx="8229600" cy="1143000"/>
          </a:xfrm>
          <a:prstGeom prst="rect">
            <a:avLst/>
          </a:prstGeom>
        </p:spPr>
        <p:txBody>
          <a:bodyPr anchorCtr="0" anchor="ctr" bIns="91425" lIns="91425" rIns="91425" tIns="91425">
            <a:noAutofit/>
          </a:bodyPr>
          <a:lstStyle/>
          <a:p>
            <a:pPr lvl="0" rtl="0">
              <a:spcBef>
                <a:spcPts val="0"/>
              </a:spcBef>
              <a:buNone/>
            </a:pPr>
            <a:r>
              <a:rPr lang="en-US" sz="4400"/>
              <a:t>Example</a:t>
            </a:r>
          </a:p>
        </p:txBody>
      </p:sp>
      <p:sp>
        <p:nvSpPr>
          <p:cNvPr id="354" name="Shape 354"/>
          <p:cNvSpPr txBox="1"/>
          <p:nvPr>
            <p:ph idx="1" type="body"/>
          </p:nvPr>
        </p:nvSpPr>
        <p:spPr>
          <a:xfrm>
            <a:off x="457200" y="1600200"/>
            <a:ext cx="8229600" cy="4526100"/>
          </a:xfrm>
          <a:prstGeom prst="rect">
            <a:avLst/>
          </a:prstGeom>
        </p:spPr>
        <p:txBody>
          <a:bodyPr anchorCtr="0" anchor="t" bIns="91425" lIns="91425" rIns="91425" tIns="91425">
            <a:noAutofit/>
          </a:bodyPr>
          <a:lstStyle/>
          <a:p>
            <a:pPr lvl="0" rtl="0">
              <a:spcBef>
                <a:spcPts val="0"/>
              </a:spcBef>
              <a:buClr>
                <a:schemeClr val="dk1"/>
              </a:buClr>
              <a:buSzPct val="45833"/>
              <a:buFont typeface="Arial"/>
              <a:buNone/>
            </a:pPr>
            <a:r>
              <a:rPr lang="en-US" sz="2400"/>
              <a:t>Before applying mutation:</a:t>
            </a:r>
          </a:p>
          <a:p>
            <a:pPr lvl="0" rtl="0">
              <a:spcBef>
                <a:spcPts val="0"/>
              </a:spcBef>
              <a:buClr>
                <a:schemeClr val="dk1"/>
              </a:buClr>
              <a:buSzPct val="45833"/>
              <a:buFont typeface="Arial"/>
              <a:buNone/>
            </a:pPr>
            <a:r>
              <a:rPr lang="en-US" sz="2400"/>
              <a:t>   	  s1`` = 11101</a:t>
            </a:r>
            <a:r>
              <a:rPr lang="en-US" sz="2400">
                <a:solidFill>
                  <a:srgbClr val="FF0000"/>
                </a:solidFill>
              </a:rPr>
              <a:t>1</a:t>
            </a:r>
            <a:r>
              <a:rPr lang="en-US" sz="2400"/>
              <a:t>0101    </a:t>
            </a:r>
          </a:p>
          <a:p>
            <a:pPr lvl="0" rtl="0">
              <a:spcBef>
                <a:spcPts val="0"/>
              </a:spcBef>
              <a:buClr>
                <a:schemeClr val="dk1"/>
              </a:buClr>
              <a:buSzPct val="45833"/>
              <a:buFont typeface="Arial"/>
              <a:buNone/>
            </a:pPr>
            <a:r>
              <a:rPr lang="en-US" sz="2400"/>
              <a:t>   	  s2`` = 1111</a:t>
            </a:r>
            <a:r>
              <a:rPr lang="en-US" sz="2400">
                <a:solidFill>
                  <a:srgbClr val="FF0000"/>
                </a:solidFill>
              </a:rPr>
              <a:t>0</a:t>
            </a:r>
            <a:r>
              <a:rPr lang="en-US" sz="2400"/>
              <a:t>1010</a:t>
            </a:r>
            <a:r>
              <a:rPr lang="en-US" sz="2400">
                <a:solidFill>
                  <a:srgbClr val="FF0000"/>
                </a:solidFill>
              </a:rPr>
              <a:t>1</a:t>
            </a:r>
            <a:r>
              <a:rPr lang="en-US" sz="2400"/>
              <a:t>    </a:t>
            </a:r>
          </a:p>
          <a:p>
            <a:pPr lvl="0" rtl="0">
              <a:spcBef>
                <a:spcPts val="0"/>
              </a:spcBef>
              <a:buClr>
                <a:schemeClr val="dk1"/>
              </a:buClr>
              <a:buSzPct val="45833"/>
              <a:buFont typeface="Arial"/>
              <a:buNone/>
            </a:pPr>
            <a:r>
              <a:rPr lang="en-US" sz="2400"/>
              <a:t>   	  s3`` = 11101</a:t>
            </a:r>
            <a:r>
              <a:rPr lang="en-US" sz="2400">
                <a:solidFill>
                  <a:srgbClr val="FF0000"/>
                </a:solidFill>
              </a:rPr>
              <a:t>1</a:t>
            </a:r>
            <a:r>
              <a:rPr lang="en-US" sz="2400"/>
              <a:t>11</a:t>
            </a:r>
            <a:r>
              <a:rPr lang="en-US" sz="2400">
                <a:solidFill>
                  <a:srgbClr val="FF0000"/>
                </a:solidFill>
              </a:rPr>
              <a:t>0</a:t>
            </a:r>
            <a:r>
              <a:rPr lang="en-US" sz="2400"/>
              <a:t>1    </a:t>
            </a:r>
          </a:p>
          <a:p>
            <a:pPr lvl="0" rtl="0">
              <a:spcBef>
                <a:spcPts val="0"/>
              </a:spcBef>
              <a:buClr>
                <a:schemeClr val="dk1"/>
              </a:buClr>
              <a:buSzPct val="45833"/>
              <a:buFont typeface="Arial"/>
              <a:buNone/>
            </a:pPr>
            <a:r>
              <a:rPr lang="en-US" sz="2400"/>
              <a:t>   	  s4`` = 0111000101    </a:t>
            </a:r>
          </a:p>
          <a:p>
            <a:pPr lvl="0" rtl="0">
              <a:spcBef>
                <a:spcPts val="0"/>
              </a:spcBef>
              <a:buClr>
                <a:schemeClr val="dk1"/>
              </a:buClr>
              <a:buSzPct val="45833"/>
              <a:buFont typeface="Arial"/>
              <a:buNone/>
            </a:pPr>
            <a:r>
              <a:rPr lang="en-US" sz="2400"/>
              <a:t>   	  s5`` = 0100011101    </a:t>
            </a:r>
          </a:p>
          <a:p>
            <a:pPr lvl="0" rtl="0">
              <a:spcBef>
                <a:spcPts val="0"/>
              </a:spcBef>
              <a:buNone/>
            </a:pPr>
            <a:r>
              <a:rPr lang="en-US" sz="2400"/>
              <a:t>   	  s6`` = 11101100</a:t>
            </a:r>
            <a:r>
              <a:rPr lang="en-US" sz="2400">
                <a:solidFill>
                  <a:srgbClr val="FF0000"/>
                </a:solidFill>
              </a:rPr>
              <a:t>1</a:t>
            </a:r>
            <a:r>
              <a:rPr lang="en-US" sz="2400"/>
              <a:t>1</a:t>
            </a:r>
          </a:p>
        </p:txBody>
      </p:sp>
      <p:sp>
        <p:nvSpPr>
          <p:cNvPr id="355" name="Shape 355"/>
          <p:cNvSpPr txBox="1"/>
          <p:nvPr>
            <p:ph idx="12" type="sldNum"/>
          </p:nvPr>
        </p:nvSpPr>
        <p:spPr>
          <a:xfrm>
            <a:off x="6553200" y="6356350"/>
            <a:ext cx="2133599" cy="365099"/>
          </a:xfrm>
          <a:prstGeom prst="rect">
            <a:avLst/>
          </a:prstGeom>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9" name="Shape 359"/>
        <p:cNvGrpSpPr/>
        <p:nvPr/>
      </p:nvGrpSpPr>
      <p:grpSpPr>
        <a:xfrm>
          <a:off x="0" y="0"/>
          <a:ext cx="0" cy="0"/>
          <a:chOff x="0" y="0"/>
          <a:chExt cx="0" cy="0"/>
        </a:xfrm>
      </p:grpSpPr>
      <p:sp>
        <p:nvSpPr>
          <p:cNvPr id="360" name="Shape 360"/>
          <p:cNvSpPr txBox="1"/>
          <p:nvPr>
            <p:ph type="title"/>
          </p:nvPr>
        </p:nvSpPr>
        <p:spPr>
          <a:xfrm>
            <a:off x="457200" y="274637"/>
            <a:ext cx="8229600" cy="1143000"/>
          </a:xfrm>
          <a:prstGeom prst="rect">
            <a:avLst/>
          </a:prstGeom>
        </p:spPr>
        <p:txBody>
          <a:bodyPr anchorCtr="0" anchor="ctr" bIns="91425" lIns="91425" rIns="91425" tIns="91425">
            <a:noAutofit/>
          </a:bodyPr>
          <a:lstStyle/>
          <a:p>
            <a:pPr lvl="0" rtl="0">
              <a:spcBef>
                <a:spcPts val="0"/>
              </a:spcBef>
              <a:buNone/>
            </a:pPr>
            <a:r>
              <a:rPr lang="en-US" sz="4400"/>
              <a:t>Example</a:t>
            </a:r>
          </a:p>
        </p:txBody>
      </p:sp>
      <p:sp>
        <p:nvSpPr>
          <p:cNvPr id="361" name="Shape 361"/>
          <p:cNvSpPr txBox="1"/>
          <p:nvPr>
            <p:ph idx="1" type="body"/>
          </p:nvPr>
        </p:nvSpPr>
        <p:spPr>
          <a:xfrm>
            <a:off x="457200" y="1600200"/>
            <a:ext cx="8229600" cy="4526100"/>
          </a:xfrm>
          <a:prstGeom prst="rect">
            <a:avLst/>
          </a:prstGeom>
        </p:spPr>
        <p:txBody>
          <a:bodyPr anchorCtr="0" anchor="t" bIns="91425" lIns="91425" rIns="91425" tIns="91425">
            <a:noAutofit/>
          </a:bodyPr>
          <a:lstStyle/>
          <a:p>
            <a:pPr lvl="0" rtl="0">
              <a:spcBef>
                <a:spcPts val="0"/>
              </a:spcBef>
              <a:buClr>
                <a:schemeClr val="dk1"/>
              </a:buClr>
              <a:buSzPct val="45833"/>
              <a:buFont typeface="Arial"/>
              <a:buNone/>
            </a:pPr>
            <a:r>
              <a:rPr lang="en-US" sz="2400"/>
              <a:t>After applying mutation:</a:t>
            </a:r>
          </a:p>
          <a:p>
            <a:pPr lvl="0" rtl="0">
              <a:spcBef>
                <a:spcPts val="0"/>
              </a:spcBef>
              <a:buClr>
                <a:schemeClr val="dk1"/>
              </a:buClr>
              <a:buSzPct val="45833"/>
              <a:buFont typeface="Arial"/>
              <a:buNone/>
            </a:pPr>
            <a:r>
              <a:rPr lang="en-US" sz="2400"/>
              <a:t>    s1``` = 11101</a:t>
            </a:r>
            <a:r>
              <a:rPr lang="en-US" sz="2400">
                <a:solidFill>
                  <a:srgbClr val="FF0000"/>
                </a:solidFill>
              </a:rPr>
              <a:t>0</a:t>
            </a:r>
            <a:r>
              <a:rPr lang="en-US" sz="2400"/>
              <a:t>0101    f (s1``` ) = 6    </a:t>
            </a:r>
          </a:p>
          <a:p>
            <a:pPr lvl="0" rtl="0">
              <a:spcBef>
                <a:spcPts val="0"/>
              </a:spcBef>
              <a:buClr>
                <a:schemeClr val="dk1"/>
              </a:buClr>
              <a:buSzPct val="45833"/>
              <a:buFont typeface="Arial"/>
              <a:buNone/>
            </a:pPr>
            <a:r>
              <a:rPr lang="en-US" sz="2400"/>
              <a:t>    s2``` = 1111</a:t>
            </a:r>
            <a:r>
              <a:rPr lang="en-US" sz="2400">
                <a:solidFill>
                  <a:srgbClr val="FF0000"/>
                </a:solidFill>
              </a:rPr>
              <a:t>1</a:t>
            </a:r>
            <a:r>
              <a:rPr lang="en-US" sz="2400"/>
              <a:t>1010</a:t>
            </a:r>
            <a:r>
              <a:rPr lang="en-US" sz="2400">
                <a:solidFill>
                  <a:srgbClr val="FF0000"/>
                </a:solidFill>
              </a:rPr>
              <a:t>0</a:t>
            </a:r>
            <a:r>
              <a:rPr lang="en-US" sz="2400"/>
              <a:t>    f (s2``` ) = 7    </a:t>
            </a:r>
          </a:p>
          <a:p>
            <a:pPr lvl="0" rtl="0">
              <a:spcBef>
                <a:spcPts val="0"/>
              </a:spcBef>
              <a:buClr>
                <a:schemeClr val="dk1"/>
              </a:buClr>
              <a:buSzPct val="45833"/>
              <a:buFont typeface="Arial"/>
              <a:buNone/>
            </a:pPr>
            <a:r>
              <a:rPr lang="en-US" sz="2400"/>
              <a:t>    s3``` = 11101</a:t>
            </a:r>
            <a:r>
              <a:rPr lang="en-US" sz="2400">
                <a:solidFill>
                  <a:srgbClr val="FF0000"/>
                </a:solidFill>
              </a:rPr>
              <a:t>0</a:t>
            </a:r>
            <a:r>
              <a:rPr lang="en-US" sz="2400"/>
              <a:t>11</a:t>
            </a:r>
            <a:r>
              <a:rPr lang="en-US" sz="2400">
                <a:solidFill>
                  <a:srgbClr val="FF0000"/>
                </a:solidFill>
              </a:rPr>
              <a:t>1</a:t>
            </a:r>
            <a:r>
              <a:rPr lang="en-US" sz="2400"/>
              <a:t>1    f (s3``` ) = 8    </a:t>
            </a:r>
          </a:p>
          <a:p>
            <a:pPr lvl="0" rtl="0">
              <a:spcBef>
                <a:spcPts val="0"/>
              </a:spcBef>
              <a:buClr>
                <a:schemeClr val="dk1"/>
              </a:buClr>
              <a:buSzPct val="45833"/>
              <a:buFont typeface="Arial"/>
              <a:buNone/>
            </a:pPr>
            <a:r>
              <a:rPr lang="en-US" sz="2400"/>
              <a:t>    s4``` = 0111000101    f (s4``` ) = 5     </a:t>
            </a:r>
          </a:p>
          <a:p>
            <a:pPr lvl="0" rtl="0">
              <a:spcBef>
                <a:spcPts val="0"/>
              </a:spcBef>
              <a:buClr>
                <a:schemeClr val="dk1"/>
              </a:buClr>
              <a:buSzPct val="45833"/>
              <a:buFont typeface="Arial"/>
              <a:buNone/>
            </a:pPr>
            <a:r>
              <a:rPr lang="en-US" sz="2400"/>
              <a:t>    s5``` = 0100011101    f (s5``` ) = 5     </a:t>
            </a:r>
          </a:p>
          <a:p>
            <a:pPr lvl="0" rtl="0">
              <a:spcBef>
                <a:spcPts val="0"/>
              </a:spcBef>
              <a:buClr>
                <a:schemeClr val="dk1"/>
              </a:buClr>
              <a:buSzPct val="45833"/>
              <a:buFont typeface="Arial"/>
              <a:buNone/>
            </a:pPr>
            <a:r>
              <a:rPr lang="en-US" sz="2400"/>
              <a:t>    s6``` = 11101100</a:t>
            </a:r>
            <a:r>
              <a:rPr lang="en-US" sz="2400">
                <a:solidFill>
                  <a:srgbClr val="FF0000"/>
                </a:solidFill>
              </a:rPr>
              <a:t>0</a:t>
            </a:r>
            <a:r>
              <a:rPr lang="en-US" sz="2400"/>
              <a:t>1    f (s6``` ) = 6 	</a:t>
            </a:r>
          </a:p>
          <a:p>
            <a:pPr lvl="0" rtl="0">
              <a:spcBef>
                <a:spcPts val="0"/>
              </a:spcBef>
              <a:buNone/>
            </a:pPr>
            <a:r>
              <a:t/>
            </a:r>
            <a:endParaRPr sz="2400"/>
          </a:p>
        </p:txBody>
      </p:sp>
      <p:sp>
        <p:nvSpPr>
          <p:cNvPr id="362" name="Shape 362"/>
          <p:cNvSpPr txBox="1"/>
          <p:nvPr>
            <p:ph idx="12" type="sldNum"/>
          </p:nvPr>
        </p:nvSpPr>
        <p:spPr>
          <a:xfrm>
            <a:off x="6553200" y="6356350"/>
            <a:ext cx="2133599" cy="365099"/>
          </a:xfrm>
          <a:prstGeom prst="rect">
            <a:avLst/>
          </a:prstGeom>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6" name="Shape 366"/>
        <p:cNvGrpSpPr/>
        <p:nvPr/>
      </p:nvGrpSpPr>
      <p:grpSpPr>
        <a:xfrm>
          <a:off x="0" y="0"/>
          <a:ext cx="0" cy="0"/>
          <a:chOff x="0" y="0"/>
          <a:chExt cx="0" cy="0"/>
        </a:xfrm>
      </p:grpSpPr>
      <p:sp>
        <p:nvSpPr>
          <p:cNvPr id="367" name="Shape 367"/>
          <p:cNvSpPr txBox="1"/>
          <p:nvPr>
            <p:ph type="title"/>
          </p:nvPr>
        </p:nvSpPr>
        <p:spPr>
          <a:xfrm>
            <a:off x="457200" y="274637"/>
            <a:ext cx="8229600" cy="1143000"/>
          </a:xfrm>
          <a:prstGeom prst="rect">
            <a:avLst/>
          </a:prstGeom>
        </p:spPr>
        <p:txBody>
          <a:bodyPr anchorCtr="0" anchor="ctr" bIns="91425" lIns="91425" rIns="91425" tIns="91425">
            <a:noAutofit/>
          </a:bodyPr>
          <a:lstStyle/>
          <a:p>
            <a:pPr lvl="0" rtl="0">
              <a:spcBef>
                <a:spcPts val="0"/>
              </a:spcBef>
              <a:buNone/>
            </a:pPr>
            <a:r>
              <a:rPr lang="en-US" sz="4400"/>
              <a:t>Example </a:t>
            </a:r>
          </a:p>
        </p:txBody>
      </p:sp>
      <p:sp>
        <p:nvSpPr>
          <p:cNvPr id="368" name="Shape 368"/>
          <p:cNvSpPr txBox="1"/>
          <p:nvPr>
            <p:ph idx="1" type="body"/>
          </p:nvPr>
        </p:nvSpPr>
        <p:spPr>
          <a:xfrm>
            <a:off x="457200" y="1600200"/>
            <a:ext cx="8229600" cy="4526100"/>
          </a:xfrm>
          <a:prstGeom prst="rect">
            <a:avLst/>
          </a:prstGeom>
        </p:spPr>
        <p:txBody>
          <a:bodyPr anchorCtr="0" anchor="t" bIns="91425" lIns="91425" rIns="91425" tIns="91425">
            <a:noAutofit/>
          </a:bodyPr>
          <a:lstStyle/>
          <a:p>
            <a:pPr lvl="0" rtl="0">
              <a:spcBef>
                <a:spcPts val="0"/>
              </a:spcBef>
              <a:buNone/>
            </a:pPr>
            <a:r>
              <a:rPr b="1" lang="en-US" sz="2400"/>
              <a:t>End of one generation</a:t>
            </a:r>
          </a:p>
          <a:p>
            <a:pPr lvl="0" rtl="0">
              <a:spcBef>
                <a:spcPts val="0"/>
              </a:spcBef>
              <a:buNone/>
            </a:pPr>
            <a:r>
              <a:rPr lang="en-US" sz="2400"/>
              <a:t>In one generation, the total population fitness changed from 34 to 37, thus improved by ~9%</a:t>
            </a:r>
          </a:p>
        </p:txBody>
      </p:sp>
      <p:sp>
        <p:nvSpPr>
          <p:cNvPr id="369" name="Shape 369"/>
          <p:cNvSpPr txBox="1"/>
          <p:nvPr>
            <p:ph idx="12" type="sldNum"/>
          </p:nvPr>
        </p:nvSpPr>
        <p:spPr>
          <a:xfrm>
            <a:off x="6553200" y="6356350"/>
            <a:ext cx="2133599" cy="365099"/>
          </a:xfrm>
          <a:prstGeom prst="rect">
            <a:avLst/>
          </a:prstGeom>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457200" y="274647"/>
            <a:ext cx="8229600" cy="937500"/>
          </a:xfrm>
          <a:prstGeom prst="rect">
            <a:avLst/>
          </a:prstGeom>
        </p:spPr>
        <p:txBody>
          <a:bodyPr anchorCtr="0" anchor="ctr" bIns="91425" lIns="91425" rIns="91425" tIns="91425">
            <a:noAutofit/>
          </a:bodyPr>
          <a:lstStyle/>
          <a:p>
            <a:pPr lvl="0">
              <a:spcBef>
                <a:spcPts val="0"/>
              </a:spcBef>
              <a:buNone/>
            </a:pPr>
            <a:r>
              <a:rPr lang="en-US" sz="3600"/>
              <a:t>Classification of Searching Techniques</a:t>
            </a:r>
          </a:p>
        </p:txBody>
      </p:sp>
      <p:sp>
        <p:nvSpPr>
          <p:cNvPr id="105" name="Shape 105"/>
          <p:cNvSpPr txBox="1"/>
          <p:nvPr>
            <p:ph idx="1" type="body"/>
          </p:nvPr>
        </p:nvSpPr>
        <p:spPr>
          <a:xfrm>
            <a:off x="457200" y="1600200"/>
            <a:ext cx="8229600" cy="4526100"/>
          </a:xfrm>
          <a:prstGeom prst="rect">
            <a:avLst/>
          </a:prstGeom>
        </p:spPr>
        <p:txBody>
          <a:bodyPr anchorCtr="0" anchor="t" bIns="91425" lIns="91425" rIns="91425" tIns="91425">
            <a:noAutofit/>
          </a:bodyPr>
          <a:lstStyle/>
          <a:p>
            <a:pPr lvl="0">
              <a:spcBef>
                <a:spcPts val="0"/>
              </a:spcBef>
              <a:buNone/>
            </a:pPr>
            <a:r>
              <a:t/>
            </a:r>
            <a:endParaRPr/>
          </a:p>
        </p:txBody>
      </p:sp>
      <p:sp>
        <p:nvSpPr>
          <p:cNvPr id="106" name="Shape 106"/>
          <p:cNvSpPr txBox="1"/>
          <p:nvPr>
            <p:ph idx="12" type="sldNum"/>
          </p:nvPr>
        </p:nvSpPr>
        <p:spPr>
          <a:xfrm>
            <a:off x="6553200" y="6356350"/>
            <a:ext cx="21335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pic>
        <p:nvPicPr>
          <p:cNvPr id="107" name="Shape 107"/>
          <p:cNvPicPr preferRelativeResize="0"/>
          <p:nvPr/>
        </p:nvPicPr>
        <p:blipFill>
          <a:blip r:embed="rId3">
            <a:alphaModFix/>
          </a:blip>
          <a:stretch>
            <a:fillRect/>
          </a:stretch>
        </p:blipFill>
        <p:spPr>
          <a:xfrm>
            <a:off x="131550" y="1284825"/>
            <a:ext cx="8880900" cy="5295900"/>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457200" y="274651"/>
            <a:ext cx="8229600" cy="12975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rPr>
              <a:t>History</a:t>
            </a:r>
          </a:p>
        </p:txBody>
      </p:sp>
      <p:sp>
        <p:nvSpPr>
          <p:cNvPr id="113" name="Shape 113"/>
          <p:cNvSpPr txBox="1"/>
          <p:nvPr>
            <p:ph idx="1" type="body"/>
          </p:nvPr>
        </p:nvSpPr>
        <p:spPr>
          <a:xfrm>
            <a:off x="457200" y="1242825"/>
            <a:ext cx="8229600" cy="4883399"/>
          </a:xfrm>
          <a:prstGeom prst="rect">
            <a:avLst/>
          </a:prstGeom>
          <a:noFill/>
          <a:ln>
            <a:noFill/>
          </a:ln>
        </p:spPr>
        <p:txBody>
          <a:bodyPr anchorCtr="0" anchor="t" bIns="45700" lIns="91425" rIns="91425" tIns="45700">
            <a:noAutofit/>
          </a:bodyPr>
          <a:lstStyle/>
          <a:p>
            <a:pPr indent="0" lvl="0" marL="0" marR="0" rtl="0" algn="l">
              <a:lnSpc>
                <a:spcPct val="115000"/>
              </a:lnSpc>
              <a:spcBef>
                <a:spcPts val="0"/>
              </a:spcBef>
              <a:buNone/>
            </a:pPr>
            <a:r>
              <a:t/>
            </a:r>
            <a:endParaRPr sz="2800">
              <a:solidFill>
                <a:schemeClr val="dk1"/>
              </a:solidFill>
              <a:latin typeface="Calibri"/>
              <a:ea typeface="Calibri"/>
              <a:cs typeface="Calibri"/>
              <a:sym typeface="Calibri"/>
            </a:endParaRPr>
          </a:p>
          <a:p>
            <a:pPr indent="-406400" lvl="0" marL="457200" marR="0" rtl="0" algn="l">
              <a:lnSpc>
                <a:spcPct val="115000"/>
              </a:lnSpc>
              <a:spcBef>
                <a:spcPts val="0"/>
              </a:spcBef>
              <a:buClr>
                <a:schemeClr val="dk1"/>
              </a:buClr>
              <a:buSzPct val="100000"/>
              <a:buFont typeface="Calibri"/>
            </a:pPr>
            <a:r>
              <a:rPr lang="en-US" sz="2800">
                <a:solidFill>
                  <a:schemeClr val="dk1"/>
                </a:solidFill>
                <a:latin typeface="Calibri"/>
                <a:ea typeface="Calibri"/>
                <a:cs typeface="Calibri"/>
                <a:sym typeface="Calibri"/>
              </a:rPr>
              <a:t>In the 1960s, Rechenberg introduced "evolution strategies"</a:t>
            </a:r>
          </a:p>
          <a:p>
            <a:pPr indent="-406400" lvl="0" marL="457200" marR="0" rtl="0" algn="l">
              <a:lnSpc>
                <a:spcPct val="115000"/>
              </a:lnSpc>
              <a:spcBef>
                <a:spcPts val="0"/>
              </a:spcBef>
              <a:buClr>
                <a:schemeClr val="dk1"/>
              </a:buClr>
              <a:buSzPct val="100000"/>
              <a:buFont typeface="Calibri"/>
            </a:pPr>
            <a:r>
              <a:rPr lang="en-US" sz="2800">
                <a:solidFill>
                  <a:schemeClr val="dk1"/>
                </a:solidFill>
                <a:latin typeface="Calibri"/>
                <a:ea typeface="Calibri"/>
                <a:cs typeface="Calibri"/>
                <a:sym typeface="Calibri"/>
              </a:rPr>
              <a:t>Became popular in early 1970s through work of John Holland</a:t>
            </a:r>
          </a:p>
          <a:p>
            <a:pPr indent="-406400" lvl="0" marL="457200" marR="0" rtl="0" algn="l">
              <a:lnSpc>
                <a:spcPct val="115000"/>
              </a:lnSpc>
              <a:spcBef>
                <a:spcPts val="0"/>
              </a:spcBef>
              <a:buClr>
                <a:schemeClr val="dk1"/>
              </a:buClr>
              <a:buSzPct val="100000"/>
              <a:buFont typeface="Calibri"/>
            </a:pPr>
            <a:r>
              <a:rPr lang="en-US" sz="2800">
                <a:solidFill>
                  <a:schemeClr val="dk1"/>
                </a:solidFill>
                <a:latin typeface="Calibri"/>
                <a:ea typeface="Calibri"/>
                <a:cs typeface="Calibri"/>
                <a:sym typeface="Calibri"/>
              </a:rPr>
              <a:t>Holland and his students work on adaptive systems to create foundations for later developments</a:t>
            </a:r>
          </a:p>
          <a:p>
            <a:pPr indent="-406400" lvl="0" marL="457200" marR="0" rtl="0" algn="l">
              <a:lnSpc>
                <a:spcPct val="115000"/>
              </a:lnSpc>
              <a:spcBef>
                <a:spcPts val="0"/>
              </a:spcBef>
              <a:buClr>
                <a:schemeClr val="dk1"/>
              </a:buClr>
              <a:buSzPct val="100000"/>
              <a:buFont typeface="Calibri"/>
            </a:pPr>
            <a:r>
              <a:rPr lang="en-US" sz="2800">
                <a:solidFill>
                  <a:schemeClr val="dk1"/>
                </a:solidFill>
                <a:latin typeface="Calibri"/>
                <a:ea typeface="Calibri"/>
                <a:cs typeface="Calibri"/>
                <a:sym typeface="Calibri"/>
              </a:rPr>
              <a:t>By 1975, publication of book Adaptation in Natural and Artificial Systems, by Holland and his students at University of Michigan</a:t>
            </a:r>
          </a:p>
        </p:txBody>
      </p:sp>
      <p:sp>
        <p:nvSpPr>
          <p:cNvPr id="114" name="Shape 114"/>
          <p:cNvSpPr txBox="1"/>
          <p:nvPr>
            <p:ph idx="12" type="sldNum"/>
          </p:nvPr>
        </p:nvSpPr>
        <p:spPr>
          <a:xfrm>
            <a:off x="6553200" y="6356350"/>
            <a:ext cx="21335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457200" y="274647"/>
            <a:ext cx="8229600" cy="938100"/>
          </a:xfrm>
          <a:prstGeom prst="rect">
            <a:avLst/>
          </a:prstGeom>
        </p:spPr>
        <p:txBody>
          <a:bodyPr anchorCtr="0" anchor="ctr" bIns="91425" lIns="91425" rIns="91425" tIns="91425">
            <a:noAutofit/>
          </a:bodyPr>
          <a:lstStyle/>
          <a:p>
            <a:pPr lvl="0">
              <a:spcBef>
                <a:spcPts val="0"/>
              </a:spcBef>
              <a:buNone/>
            </a:pPr>
            <a:r>
              <a:rPr lang="en-US" sz="4400"/>
              <a:t>History</a:t>
            </a:r>
          </a:p>
        </p:txBody>
      </p:sp>
      <p:sp>
        <p:nvSpPr>
          <p:cNvPr id="120" name="Shape 120"/>
          <p:cNvSpPr txBox="1"/>
          <p:nvPr>
            <p:ph idx="1" type="body"/>
          </p:nvPr>
        </p:nvSpPr>
        <p:spPr>
          <a:xfrm>
            <a:off x="457200" y="1317700"/>
            <a:ext cx="8229600" cy="5136000"/>
          </a:xfrm>
          <a:prstGeom prst="rect">
            <a:avLst/>
          </a:prstGeom>
        </p:spPr>
        <p:txBody>
          <a:bodyPr anchorCtr="0" anchor="t" bIns="91425" lIns="91425" rIns="91425" tIns="91425">
            <a:noAutofit/>
          </a:bodyPr>
          <a:lstStyle/>
          <a:p>
            <a:pPr indent="-393700" lvl="0" marL="457200" rtl="0">
              <a:lnSpc>
                <a:spcPct val="115000"/>
              </a:lnSpc>
              <a:spcBef>
                <a:spcPts val="0"/>
              </a:spcBef>
              <a:buSzPct val="100000"/>
              <a:buFont typeface="Calibri"/>
            </a:pPr>
            <a:r>
              <a:rPr lang="en-US" sz="2600">
                <a:latin typeface="Calibri"/>
                <a:ea typeface="Calibri"/>
                <a:cs typeface="Calibri"/>
                <a:sym typeface="Calibri"/>
              </a:rPr>
              <a:t>Rechenberg's evolution strategies started with a "population" of two individuals, one parent and one offspring</a:t>
            </a:r>
          </a:p>
          <a:p>
            <a:pPr indent="-393700" lvl="0" marL="457200" rtl="0">
              <a:lnSpc>
                <a:spcPct val="115000"/>
              </a:lnSpc>
              <a:spcBef>
                <a:spcPts val="0"/>
              </a:spcBef>
              <a:buSzPct val="100000"/>
              <a:buFont typeface="Calibri"/>
            </a:pPr>
            <a:r>
              <a:rPr lang="en-US" sz="2600">
                <a:latin typeface="Calibri"/>
                <a:ea typeface="Calibri"/>
                <a:cs typeface="Calibri"/>
                <a:sym typeface="Calibri"/>
              </a:rPr>
              <a:t>Holland's updated Schema Theorem - a formalized framework for prediction of quality of next generation</a:t>
            </a:r>
          </a:p>
          <a:p>
            <a:pPr indent="-393700" lvl="0" marL="457200" rtl="0">
              <a:lnSpc>
                <a:spcPct val="115000"/>
              </a:lnSpc>
              <a:spcBef>
                <a:spcPts val="0"/>
              </a:spcBef>
              <a:buSzPct val="100000"/>
              <a:buFont typeface="Calibri"/>
            </a:pPr>
            <a:r>
              <a:rPr lang="en-US" sz="2600">
                <a:latin typeface="Calibri"/>
                <a:ea typeface="Calibri"/>
                <a:cs typeface="Calibri"/>
                <a:sym typeface="Calibri"/>
              </a:rPr>
              <a:t>In 1980s, genetic algorithms were being applied to a broad range of subjects in industries</a:t>
            </a:r>
          </a:p>
          <a:p>
            <a:pPr indent="-393700" lvl="0" marL="457200" rtl="0">
              <a:lnSpc>
                <a:spcPct val="115000"/>
              </a:lnSpc>
              <a:spcBef>
                <a:spcPts val="0"/>
              </a:spcBef>
              <a:buSzPct val="100000"/>
              <a:buFont typeface="Calibri"/>
            </a:pPr>
            <a:r>
              <a:rPr lang="en-US" sz="2600">
                <a:latin typeface="Calibri"/>
                <a:ea typeface="Calibri"/>
                <a:cs typeface="Calibri"/>
                <a:sym typeface="Calibri"/>
              </a:rPr>
              <a:t>In 1992 John Koza used GA to evolve programs to perform certain tasks. He called his method "genetic programming" (GP)</a:t>
            </a:r>
          </a:p>
        </p:txBody>
      </p:sp>
      <p:sp>
        <p:nvSpPr>
          <p:cNvPr id="121" name="Shape 121"/>
          <p:cNvSpPr txBox="1"/>
          <p:nvPr>
            <p:ph idx="12" type="sldNum"/>
          </p:nvPr>
        </p:nvSpPr>
        <p:spPr>
          <a:xfrm>
            <a:off x="6553200" y="6356350"/>
            <a:ext cx="21335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457200" y="274637"/>
            <a:ext cx="8229600" cy="1143000"/>
          </a:xfrm>
          <a:prstGeom prst="rect">
            <a:avLst/>
          </a:prstGeom>
        </p:spPr>
        <p:txBody>
          <a:bodyPr anchorCtr="0" anchor="ctr" bIns="91425" lIns="91425" rIns="91425" tIns="91425">
            <a:noAutofit/>
          </a:bodyPr>
          <a:lstStyle/>
          <a:p>
            <a:pPr lvl="0">
              <a:spcBef>
                <a:spcPts val="0"/>
              </a:spcBef>
              <a:buNone/>
            </a:pPr>
            <a:r>
              <a:rPr lang="en-US" sz="4400"/>
              <a:t>Terms</a:t>
            </a:r>
          </a:p>
        </p:txBody>
      </p:sp>
      <p:sp>
        <p:nvSpPr>
          <p:cNvPr id="127" name="Shape 127"/>
          <p:cNvSpPr txBox="1"/>
          <p:nvPr>
            <p:ph idx="1" type="body"/>
          </p:nvPr>
        </p:nvSpPr>
        <p:spPr>
          <a:xfrm>
            <a:off x="457200" y="1600200"/>
            <a:ext cx="8229600" cy="4526100"/>
          </a:xfrm>
          <a:prstGeom prst="rect">
            <a:avLst/>
          </a:prstGeom>
        </p:spPr>
        <p:txBody>
          <a:bodyPr anchorCtr="0" anchor="t" bIns="91425" lIns="91425" rIns="91425" tIns="91425">
            <a:noAutofit/>
          </a:bodyPr>
          <a:lstStyle/>
          <a:p>
            <a:pPr indent="-381000" lvl="0" marL="457200" rtl="0">
              <a:lnSpc>
                <a:spcPct val="150000"/>
              </a:lnSpc>
              <a:spcBef>
                <a:spcPts val="0"/>
              </a:spcBef>
              <a:buSzPct val="100000"/>
            </a:pPr>
            <a:r>
              <a:rPr lang="en-US" sz="2400"/>
              <a:t>Individual - Any possible solution </a:t>
            </a:r>
          </a:p>
          <a:p>
            <a:pPr indent="-381000" lvl="0" marL="457200" rtl="0">
              <a:lnSpc>
                <a:spcPct val="150000"/>
              </a:lnSpc>
              <a:spcBef>
                <a:spcPts val="0"/>
              </a:spcBef>
              <a:buSzPct val="100000"/>
            </a:pPr>
            <a:r>
              <a:rPr lang="en-US" sz="2400"/>
              <a:t>Population - Group of all individuals</a:t>
            </a:r>
          </a:p>
          <a:p>
            <a:pPr indent="-381000" lvl="0" marL="457200" rtl="0">
              <a:lnSpc>
                <a:spcPct val="150000"/>
              </a:lnSpc>
              <a:spcBef>
                <a:spcPts val="0"/>
              </a:spcBef>
              <a:buSzPct val="100000"/>
            </a:pPr>
            <a:r>
              <a:rPr lang="en-US" sz="2400"/>
              <a:t>Chromosome - Blueprint for an individual</a:t>
            </a:r>
          </a:p>
          <a:p>
            <a:pPr indent="-381000" lvl="0" marL="457200" rtl="0">
              <a:lnSpc>
                <a:spcPct val="150000"/>
              </a:lnSpc>
              <a:spcBef>
                <a:spcPts val="0"/>
              </a:spcBef>
              <a:buSzPct val="100000"/>
            </a:pPr>
            <a:r>
              <a:rPr lang="en-US" sz="2400"/>
              <a:t>Trait - Possible aspect or feature of an individual</a:t>
            </a:r>
          </a:p>
          <a:p>
            <a:pPr indent="-381000" lvl="0" marL="457200" rtl="0">
              <a:lnSpc>
                <a:spcPct val="150000"/>
              </a:lnSpc>
              <a:spcBef>
                <a:spcPts val="0"/>
              </a:spcBef>
              <a:buSzPct val="100000"/>
            </a:pPr>
            <a:r>
              <a:rPr lang="en-US" sz="2400"/>
              <a:t>Fitness - Target function that we are optimizing</a:t>
            </a:r>
          </a:p>
          <a:p>
            <a:pPr lvl="0">
              <a:lnSpc>
                <a:spcPct val="150000"/>
              </a:lnSpc>
              <a:spcBef>
                <a:spcPts val="0"/>
              </a:spcBef>
              <a:buNone/>
            </a:pPr>
            <a:r>
              <a:t/>
            </a:r>
            <a:endParaRPr/>
          </a:p>
        </p:txBody>
      </p:sp>
      <p:sp>
        <p:nvSpPr>
          <p:cNvPr id="128" name="Shape 128"/>
          <p:cNvSpPr txBox="1"/>
          <p:nvPr>
            <p:ph idx="12" type="sldNum"/>
          </p:nvPr>
        </p:nvSpPr>
        <p:spPr>
          <a:xfrm>
            <a:off x="6553200" y="6356350"/>
            <a:ext cx="21335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spcBef>
                <a:spcPts val="0"/>
              </a:spcBef>
              <a:buClr>
                <a:schemeClr val="dk1"/>
              </a:buClr>
              <a:buSzPct val="25000"/>
              <a:buFont typeface="Calibri"/>
              <a:buNone/>
            </a:pPr>
            <a:r>
              <a:rPr lang="en-US" sz="4400">
                <a:solidFill>
                  <a:schemeClr val="dk1"/>
                </a:solidFill>
              </a:rPr>
              <a:t>	GA Overview</a:t>
            </a:r>
          </a:p>
        </p:txBody>
      </p:sp>
      <p:sp>
        <p:nvSpPr>
          <p:cNvPr id="134" name="Shape 134"/>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419100" lvl="0" marL="457200" rtl="0">
              <a:lnSpc>
                <a:spcPct val="115000"/>
              </a:lnSpc>
              <a:spcBef>
                <a:spcPts val="0"/>
              </a:spcBef>
              <a:buClr>
                <a:schemeClr val="dk1"/>
              </a:buClr>
              <a:buSzPct val="100000"/>
            </a:pPr>
            <a:r>
              <a:rPr lang="en-US" sz="3000">
                <a:solidFill>
                  <a:schemeClr val="dk1"/>
                </a:solidFill>
              </a:rPr>
              <a:t>simulates survival of the fittest among individuals for problem solving </a:t>
            </a:r>
          </a:p>
          <a:p>
            <a:pPr indent="-419100" lvl="0" marL="457200" rtl="0">
              <a:lnSpc>
                <a:spcPct val="115000"/>
              </a:lnSpc>
              <a:spcBef>
                <a:spcPts val="0"/>
              </a:spcBef>
              <a:buClr>
                <a:schemeClr val="dk1"/>
              </a:buClr>
              <a:buSzPct val="100000"/>
            </a:pPr>
            <a:r>
              <a:rPr lang="en-US" sz="3000">
                <a:solidFill>
                  <a:schemeClr val="dk1"/>
                </a:solidFill>
              </a:rPr>
              <a:t>each individual represented by array of characters</a:t>
            </a:r>
          </a:p>
          <a:p>
            <a:pPr indent="-419100" lvl="0" marL="457200" rtl="0">
              <a:lnSpc>
                <a:spcPct val="115000"/>
              </a:lnSpc>
              <a:spcBef>
                <a:spcPts val="0"/>
              </a:spcBef>
              <a:buClr>
                <a:schemeClr val="dk1"/>
              </a:buClr>
              <a:buSzPct val="100000"/>
            </a:pPr>
            <a:r>
              <a:rPr lang="en-US" sz="3000">
                <a:solidFill>
                  <a:schemeClr val="dk1"/>
                </a:solidFill>
              </a:rPr>
              <a:t>each generation consists of population of individuals</a:t>
            </a:r>
          </a:p>
          <a:p>
            <a:pPr indent="-419100" lvl="0" marL="457200" rtl="0">
              <a:lnSpc>
                <a:spcPct val="115000"/>
              </a:lnSpc>
              <a:spcBef>
                <a:spcPts val="0"/>
              </a:spcBef>
              <a:buClr>
                <a:schemeClr val="dk1"/>
              </a:buClr>
              <a:buSzPct val="100000"/>
            </a:pPr>
            <a:r>
              <a:rPr lang="en-US" sz="3000">
                <a:solidFill>
                  <a:schemeClr val="dk1"/>
                </a:solidFill>
              </a:rPr>
              <a:t>individuals in population -&gt; process of evolution</a:t>
            </a:r>
          </a:p>
          <a:p>
            <a:pPr indent="0" lvl="0" marL="0" rtl="0">
              <a:lnSpc>
                <a:spcPct val="115000"/>
              </a:lnSpc>
              <a:spcBef>
                <a:spcPts val="0"/>
              </a:spcBef>
              <a:buNone/>
            </a:pPr>
            <a:r>
              <a:t/>
            </a:r>
            <a:endParaRPr sz="3000">
              <a:solidFill>
                <a:schemeClr val="dk1"/>
              </a:solidFill>
            </a:endParaRPr>
          </a:p>
          <a:p>
            <a:pPr indent="-342900" lvl="0" marL="342900" marR="0" rtl="0" algn="l">
              <a:lnSpc>
                <a:spcPct val="115000"/>
              </a:lnSpc>
              <a:spcBef>
                <a:spcPts val="0"/>
              </a:spcBef>
              <a:buClr>
                <a:schemeClr val="dk1"/>
              </a:buClr>
              <a:buSzPct val="106666"/>
              <a:buFont typeface="Arial"/>
              <a:buNone/>
            </a:pPr>
            <a:r>
              <a:t/>
            </a:r>
            <a:endParaRPr sz="3000">
              <a:solidFill>
                <a:schemeClr val="dk1"/>
              </a:solidFill>
            </a:endParaRPr>
          </a:p>
        </p:txBody>
      </p:sp>
      <p:sp>
        <p:nvSpPr>
          <p:cNvPr id="135" name="Shape 135"/>
          <p:cNvSpPr txBox="1"/>
          <p:nvPr>
            <p:ph idx="12" type="sldNum"/>
          </p:nvPr>
        </p:nvSpPr>
        <p:spPr>
          <a:xfrm>
            <a:off x="6553200" y="6356350"/>
            <a:ext cx="21335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type="title"/>
          </p:nvPr>
        </p:nvSpPr>
        <p:spPr>
          <a:xfrm>
            <a:off x="457200" y="479147"/>
            <a:ext cx="8229600" cy="938399"/>
          </a:xfrm>
          <a:prstGeom prst="rect">
            <a:avLst/>
          </a:prstGeom>
        </p:spPr>
        <p:txBody>
          <a:bodyPr anchorCtr="0" anchor="ctr" bIns="91425" lIns="91425" rIns="91425" tIns="91425">
            <a:noAutofit/>
          </a:bodyPr>
          <a:lstStyle/>
          <a:p>
            <a:pPr lvl="0" rtl="0">
              <a:spcBef>
                <a:spcPts val="0"/>
              </a:spcBef>
              <a:buClr>
                <a:schemeClr val="dk1"/>
              </a:buClr>
              <a:buSzPct val="25000"/>
              <a:buFont typeface="Arial"/>
              <a:buNone/>
            </a:pPr>
            <a:r>
              <a:rPr lang="en-US" sz="4400">
                <a:solidFill>
                  <a:schemeClr val="dk1"/>
                </a:solidFill>
              </a:rPr>
              <a:t>GA Overview</a:t>
            </a:r>
          </a:p>
          <a:p>
            <a:pPr lvl="0">
              <a:spcBef>
                <a:spcPts val="0"/>
              </a:spcBef>
              <a:buNone/>
            </a:pPr>
            <a:r>
              <a:t/>
            </a:r>
            <a:endParaRPr/>
          </a:p>
        </p:txBody>
      </p:sp>
      <p:sp>
        <p:nvSpPr>
          <p:cNvPr id="141" name="Shape 141"/>
          <p:cNvSpPr txBox="1"/>
          <p:nvPr>
            <p:ph idx="1" type="body"/>
          </p:nvPr>
        </p:nvSpPr>
        <p:spPr>
          <a:xfrm>
            <a:off x="457200" y="1600200"/>
            <a:ext cx="8229600" cy="4526100"/>
          </a:xfrm>
          <a:prstGeom prst="rect">
            <a:avLst/>
          </a:prstGeom>
        </p:spPr>
        <p:txBody>
          <a:bodyPr anchorCtr="0" anchor="t" bIns="91425" lIns="91425" rIns="91425" tIns="91425">
            <a:noAutofit/>
          </a:bodyPr>
          <a:lstStyle/>
          <a:p>
            <a:pPr indent="-393700" lvl="0" marL="457200" rtl="0">
              <a:lnSpc>
                <a:spcPct val="115000"/>
              </a:lnSpc>
              <a:spcBef>
                <a:spcPts val="0"/>
              </a:spcBef>
              <a:buSzPct val="100000"/>
            </a:pPr>
            <a:r>
              <a:rPr lang="en-US" sz="2600">
                <a:solidFill>
                  <a:schemeClr val="dk1"/>
                </a:solidFill>
              </a:rPr>
              <a:t>Individuals in population compete for resources and mates</a:t>
            </a:r>
          </a:p>
          <a:p>
            <a:pPr indent="-393700" lvl="0" marL="457200" rtl="0">
              <a:lnSpc>
                <a:spcPct val="115000"/>
              </a:lnSpc>
              <a:spcBef>
                <a:spcPts val="0"/>
              </a:spcBef>
              <a:buClr>
                <a:schemeClr val="dk1"/>
              </a:buClr>
              <a:buSzPct val="100000"/>
            </a:pPr>
            <a:r>
              <a:rPr lang="en-US" sz="2600">
                <a:solidFill>
                  <a:schemeClr val="dk1"/>
                </a:solidFill>
              </a:rPr>
              <a:t>Most successful individuals produce more offsprings</a:t>
            </a:r>
          </a:p>
          <a:p>
            <a:pPr indent="-393700" lvl="0" marL="457200" rtl="0">
              <a:lnSpc>
                <a:spcPct val="115000"/>
              </a:lnSpc>
              <a:spcBef>
                <a:spcPts val="0"/>
              </a:spcBef>
              <a:buClr>
                <a:schemeClr val="dk1"/>
              </a:buClr>
              <a:buSzPct val="100000"/>
            </a:pPr>
            <a:r>
              <a:rPr lang="en-US" sz="2600">
                <a:solidFill>
                  <a:schemeClr val="dk1"/>
                </a:solidFill>
              </a:rPr>
              <a:t>Genes from good parents propagate </a:t>
            </a:r>
          </a:p>
          <a:p>
            <a:pPr indent="-393700" lvl="0" marL="457200" rtl="0">
              <a:lnSpc>
                <a:spcPct val="115000"/>
              </a:lnSpc>
              <a:spcBef>
                <a:spcPts val="0"/>
              </a:spcBef>
              <a:buClr>
                <a:schemeClr val="dk1"/>
              </a:buClr>
              <a:buSzPct val="100000"/>
            </a:pPr>
            <a:r>
              <a:rPr lang="en-US" sz="2600">
                <a:solidFill>
                  <a:schemeClr val="dk1"/>
                </a:solidFill>
              </a:rPr>
              <a:t>Two good parents sometimes produce better offsprings</a:t>
            </a:r>
          </a:p>
          <a:p>
            <a:pPr indent="-393700" lvl="0" marL="457200">
              <a:lnSpc>
                <a:spcPct val="115000"/>
              </a:lnSpc>
              <a:spcBef>
                <a:spcPts val="0"/>
              </a:spcBef>
              <a:buClr>
                <a:schemeClr val="dk1"/>
              </a:buClr>
              <a:buSzPct val="100000"/>
            </a:pPr>
            <a:r>
              <a:rPr lang="en-US" sz="2600">
                <a:solidFill>
                  <a:schemeClr val="dk1"/>
                </a:solidFill>
              </a:rPr>
              <a:t>Each successive generation becomes more suited to environment</a:t>
            </a:r>
          </a:p>
        </p:txBody>
      </p:sp>
      <p:sp>
        <p:nvSpPr>
          <p:cNvPr id="142" name="Shape 142"/>
          <p:cNvSpPr txBox="1"/>
          <p:nvPr>
            <p:ph idx="12" type="sldNum"/>
          </p:nvPr>
        </p:nvSpPr>
        <p:spPr>
          <a:xfrm>
            <a:off x="6553200" y="6356350"/>
            <a:ext cx="21335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