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2" r:id="rId4"/>
    <p:sldId id="273" r:id="rId5"/>
    <p:sldId id="274" r:id="rId6"/>
    <p:sldId id="282" r:id="rId7"/>
    <p:sldId id="276" r:id="rId8"/>
    <p:sldId id="275" r:id="rId9"/>
    <p:sldId id="269" r:id="rId10"/>
    <p:sldId id="277" r:id="rId11"/>
    <p:sldId id="283" r:id="rId12"/>
    <p:sldId id="284" r:id="rId13"/>
    <p:sldId id="285" r:id="rId14"/>
    <p:sldId id="279" r:id="rId15"/>
    <p:sldId id="278" r:id="rId16"/>
    <p:sldId id="281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EEEC2-7BAD-4EF6-8999-9DF171C4B3E4}" v="2866" dt="2025-05-26T10:27:46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6327" autoAdjust="0"/>
  </p:normalViewPr>
  <p:slideViewPr>
    <p:cSldViewPr snapToGrid="0">
      <p:cViewPr varScale="1">
        <p:scale>
          <a:sx n="117" d="100"/>
          <a:sy n="117" d="100"/>
        </p:scale>
        <p:origin x="832" y="31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6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690953-E808-4761-AFB2-60BA92EED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5B7F59-7087-4976-BE53-CF8511BAE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91A788-F69D-4B1D-B040-A7F1B4F86419}" type="datetime1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EDC1D-30F7-44F6-912E-D71DABABF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7A68D-5180-4F6E-86C8-5571836B2A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72EE49-6006-4DFE-8B6E-8D0F0C026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0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2D9081-4BA9-4489-87DD-46B0FF6655ED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EF9A-178E-63F9-15D1-301D12D7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877757-2F84-100E-62A2-559FCF736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6EE383-42A1-DD70-A39D-D138D2A0D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780D2E-EADE-98AD-20CC-32E7934AB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22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016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4372801-CCE9-4ECE-A013-91BC62CE53A8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DB1339-7059-47F8-B406-C1A6310D87D5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81EABF1-937E-4A71-B606-A84200EAC5EF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B2CC8-ADD8-4A4B-987B-9E1C656A5051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117F4F-4682-45C5-AD87-4DD207AE530F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ABB2F-04D8-4389-A5C3-739B6F340769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CE2E7-CFBF-4214-8F15-3ED3A59F2380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AA22AC-C8D7-432F-83D3-43F5BCC0EE45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9C7C88-744B-4C62-A2F6-C8016D2377F8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63977-0BBE-4B98-92DC-B425CC445AFD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81ACEBD-326A-4BCE-BD41-3FD74E87C297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63E264E-1A9D-40D1-A00A-738D3C34FEF6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B5713-3C89-4657-9EE3-C200FB574CE0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DAB398D-C2D0-4A40-8A6D-379BBDAF68C6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70E04A18-A5F0-4668-B6DB-79A45351B2E2}" type="datetime1">
              <a:rPr lang="ru-RU" noProof="0" smtClean="0"/>
              <a:t>29.05.2025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2406" y="1992579"/>
            <a:ext cx="5670487" cy="4268965"/>
          </a:xfrm>
        </p:spPr>
        <p:txBody>
          <a:bodyPr rtlCol="0"/>
          <a:lstStyle/>
          <a:p>
            <a:pPr rtl="0"/>
            <a:r>
              <a:rPr lang="ru-RU" dirty="0" err="1"/>
              <a:t>LabTracker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22" y="2723148"/>
            <a:ext cx="4633806" cy="1976971"/>
          </a:xfrm>
        </p:spPr>
        <p:txBody>
          <a:bodyPr rtlCol="0"/>
          <a:lstStyle/>
          <a:p>
            <a:pPr algn="ctr"/>
            <a:r>
              <a:rPr lang="ru-RU" sz="3200" dirty="0"/>
              <a:t>Система распределения очередей для организации сдачи лабораторных работ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7D045-488F-4F99-362C-A748812C0B42}"/>
              </a:ext>
            </a:extLst>
          </p:cNvPr>
          <p:cNvSpPr txBox="1"/>
          <p:nvPr/>
        </p:nvSpPr>
        <p:spPr>
          <a:xfrm>
            <a:off x="11931993" y="19337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Century Schoolbook"/>
              </a:rPr>
              <a:t>1</a:t>
            </a:r>
          </a:p>
        </p:txBody>
      </p:sp>
      <p:pic>
        <p:nvPicPr>
          <p:cNvPr id="8" name="Picture Placeholder 7" descr="Изображение выглядит как символ, логотип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F03D578-43C2-BE6C-F4C8-1037CB15FD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62" r="1562"/>
          <a:stretch/>
        </p:blipFill>
        <p:spPr>
          <a:xfrm>
            <a:off x="9825732" y="1485160"/>
            <a:ext cx="1943957" cy="1943957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FB1FB-21C9-4311-A7A6-11DEB935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1" y="604502"/>
            <a:ext cx="3833906" cy="2221622"/>
          </a:xfrm>
        </p:spPr>
        <p:txBody>
          <a:bodyPr/>
          <a:lstStyle/>
          <a:p>
            <a:r>
              <a:rPr lang="ru-RU" dirty="0"/>
              <a:t>Режимы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BE062D-80D0-EBA4-0093-1823780A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10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8C06F-7908-15B9-6828-3F8760BFD465}"/>
              </a:ext>
            </a:extLst>
          </p:cNvPr>
          <p:cNvSpPr txBox="1"/>
          <p:nvPr/>
        </p:nvSpPr>
        <p:spPr>
          <a:xfrm>
            <a:off x="5344801" y="1498054"/>
            <a:ext cx="6164648" cy="3862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b="1" dirty="0">
                <a:solidFill>
                  <a:srgbClr val="1D1D1D"/>
                </a:solidFill>
                <a:latin typeface="Century Schoolbook"/>
                <a:cs typeface="Helvetica"/>
              </a:rPr>
              <a:t>Демократический</a:t>
            </a:r>
            <a:endParaRPr lang="ru-RU" sz="2400" dirty="0">
              <a:latin typeface="Century Schoolbook"/>
            </a:endParaRPr>
          </a:p>
          <a:p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400" b="1" dirty="0">
                <a:solidFill>
                  <a:srgbClr val="1D1D1D"/>
                </a:solidFill>
                <a:latin typeface="Century Schoolbook"/>
                <a:cs typeface="Helvetica"/>
              </a:rPr>
              <a:t>Олигархический</a:t>
            </a:r>
            <a:endParaRPr lang="ru-RU" sz="2400">
              <a:latin typeface="Century Schoolbook"/>
            </a:endParaRPr>
          </a:p>
          <a:p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1100" dirty="0">
              <a:solidFill>
                <a:srgbClr val="1D1D1D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400" b="1" dirty="0">
                <a:solidFill>
                  <a:srgbClr val="1D1D1D"/>
                </a:solidFill>
                <a:latin typeface="Century Schoolbook"/>
                <a:cs typeface="Helvetica"/>
              </a:rPr>
              <a:t>Анархический</a:t>
            </a:r>
            <a:endParaRPr lang="ru-RU" sz="2400" dirty="0">
              <a:latin typeface="Century Schoolbook"/>
            </a:endParaRPr>
          </a:p>
          <a:p>
            <a:pPr>
              <a:buFont typeface="Arial"/>
            </a:pPr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6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611AF-90E8-3856-23D3-2E1FACDE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DBD2-8FD4-3C53-0040-1D61BF62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4" y="-504881"/>
            <a:ext cx="4797610" cy="2221622"/>
          </a:xfrm>
        </p:spPr>
        <p:txBody>
          <a:bodyPr>
            <a:normAutofit/>
          </a:bodyPr>
          <a:lstStyle/>
          <a:p>
            <a:r>
              <a:rPr lang="ru-RU" sz="4000" dirty="0"/>
              <a:t>Демократический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A4D709-D1E1-81F0-CFDC-2C8073B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11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802E-61AC-9D8C-CD25-5D45DD05BA79}"/>
              </a:ext>
            </a:extLst>
          </p:cNvPr>
          <p:cNvSpPr txBox="1"/>
          <p:nvPr/>
        </p:nvSpPr>
        <p:spPr>
          <a:xfrm>
            <a:off x="5190271" y="-504881"/>
            <a:ext cx="6752014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16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ru-RU" sz="2000" dirty="0">
                <a:solidFill>
                  <a:srgbClr val="1D1D1D"/>
                </a:solidFill>
                <a:latin typeface="Century Schoolbook"/>
                <a:cs typeface="Times New Roman"/>
              </a:rPr>
              <a:t>Формула:</a:t>
            </a:r>
          </a:p>
          <a:p>
            <a:endParaRPr lang="ru-RU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br>
              <a:rPr lang="en-US" dirty="0"/>
            </a:br>
            <a:endParaRPr lang="en-US" sz="2000" dirty="0">
              <a:latin typeface="Century Schoolbook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en-US" sz="20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Где:</a:t>
            </a:r>
            <a:endParaRPr lang="ru-RU" sz="1700" dirty="0">
              <a:latin typeface="Century Schoolbook"/>
            </a:endParaRPr>
          </a:p>
          <a:p>
            <a:r>
              <a:rPr lang="ru-RU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k_s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 = 0.4, 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	</a:t>
            </a:r>
            <a:r>
              <a:rPr lang="en-US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s_min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 –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текущее мин. кол-во баллов в курсе</a:t>
            </a:r>
            <a:endParaRPr lang="ru-RU" sz="1700" dirty="0">
              <a:latin typeface="Century Schoolbook"/>
            </a:endParaRPr>
          </a:p>
          <a:p>
            <a:r>
              <a:rPr lang="ru-RU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k_i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 = 0.4,	</a:t>
            </a:r>
            <a:r>
              <a:rPr lang="en-US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s_max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 –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текущее макс. кол-во баллов в курсе</a:t>
            </a:r>
            <a:endParaRPr lang="ru-RU" sz="1700" dirty="0">
              <a:latin typeface="Century Schoolbook"/>
            </a:endParaRPr>
          </a:p>
          <a:p>
            <a:r>
              <a:rPr lang="ru-RU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k_q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 = 0.2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,	s –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кол-во баллов данного студента</a:t>
            </a:r>
          </a:p>
          <a:p>
            <a:endParaRPr lang="ru-RU" sz="17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en-US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d_min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 –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текущее мин. кол-во дней с последней сдачи в курсе</a:t>
            </a:r>
          </a:p>
          <a:p>
            <a:r>
              <a:rPr lang="en-US" sz="1700" dirty="0" err="1">
                <a:solidFill>
                  <a:srgbClr val="1D1D1D"/>
                </a:solidFill>
                <a:latin typeface="Century Schoolbook"/>
                <a:cs typeface="Times New Roman"/>
              </a:rPr>
              <a:t>d_max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 –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текущее макс. кол-во дней с последней сдачи в курсе</a:t>
            </a:r>
          </a:p>
          <a:p>
            <a:r>
              <a:rPr lang="en-US" sz="1700" dirty="0">
                <a:latin typeface="Century Schoolbook"/>
              </a:rPr>
              <a:t>d – </a:t>
            </a:r>
            <a:r>
              <a:rPr lang="ru-RU" sz="1700" dirty="0">
                <a:latin typeface="Century Schoolbook"/>
              </a:rPr>
              <a:t>кол-во дней с последней сдачи данного студента</a:t>
            </a:r>
          </a:p>
          <a:p>
            <a:endParaRPr lang="ru-RU" sz="1400" dirty="0">
              <a:latin typeface="Century Schoolbook"/>
            </a:endParaRPr>
          </a:p>
          <a:p>
            <a:endParaRPr lang="ru-RU" sz="1400" dirty="0">
              <a:latin typeface="Century Schoolbook"/>
            </a:endParaRPr>
          </a:p>
          <a:p>
            <a:endParaRPr lang="ru-RU" sz="1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algn="l"/>
            <a:endParaRPr lang="ru-RU" sz="1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pPr>
              <a:buFont typeface="Arial"/>
            </a:pPr>
            <a:endParaRPr lang="ru-RU" sz="1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sz="1400" dirty="0">
              <a:latin typeface="Century School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9862-C63E-69BB-A51C-3BB886E8E62E}"/>
              </a:ext>
            </a:extLst>
          </p:cNvPr>
          <p:cNvSpPr txBox="1"/>
          <p:nvPr/>
        </p:nvSpPr>
        <p:spPr>
          <a:xfrm>
            <a:off x="315783" y="2430161"/>
            <a:ext cx="4091459" cy="1949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Schoolbook"/>
              </a:rPr>
              <a:t>Очередь формируется исходя из совокупности факторов, а именно: по количеству сданных лабораторных, дате последней сдачи, набранным баллам, времени записи.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B5120-71A3-A911-D16C-4330B31E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79" y="1009380"/>
            <a:ext cx="6522326" cy="227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19BC61-BA8F-D086-127E-B2C099DA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8" y="1814377"/>
            <a:ext cx="5295203" cy="267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3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51D4-ED22-88A8-5ED3-378DAD55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06CA-C183-8726-7F60-7881D337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895" y="-504881"/>
            <a:ext cx="4797610" cy="2221622"/>
          </a:xfrm>
        </p:spPr>
        <p:txBody>
          <a:bodyPr>
            <a:normAutofit/>
          </a:bodyPr>
          <a:lstStyle/>
          <a:p>
            <a:r>
              <a:rPr lang="ru-RU" sz="4000" dirty="0"/>
              <a:t>Олигархический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128ABA-E996-29D8-606F-27DB4772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12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95949-6541-7E88-A4B3-A0D3E7F8343B}"/>
              </a:ext>
            </a:extLst>
          </p:cNvPr>
          <p:cNvSpPr txBox="1"/>
          <p:nvPr/>
        </p:nvSpPr>
        <p:spPr>
          <a:xfrm>
            <a:off x="5551951" y="148770"/>
            <a:ext cx="616464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ru-RU" sz="2400" dirty="0">
                <a:solidFill>
                  <a:srgbClr val="1D1D1D"/>
                </a:solidFill>
                <a:latin typeface="Century Schoolbook"/>
                <a:cs typeface="Times New Roman"/>
              </a:rPr>
              <a:t>Формула:</a:t>
            </a: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br>
              <a:rPr lang="en-US" dirty="0"/>
            </a:br>
            <a:endParaRPr lang="en-US" dirty="0">
              <a:latin typeface="Century Schoolbook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B_</a:t>
            </a:r>
            <a:r>
              <a:rPr lang="en-US" sz="1700" dirty="0">
                <a:solidFill>
                  <a:srgbClr val="1D1D1D"/>
                </a:solidFill>
                <a:latin typeface="Century Schoolbook"/>
                <a:cs typeface="Times New Roman"/>
              </a:rPr>
              <a:t>oligarch </a:t>
            </a:r>
            <a:r>
              <a:rPr lang="ru-RU" sz="1700" dirty="0">
                <a:solidFill>
                  <a:srgbClr val="1D1D1D"/>
                </a:solidFill>
                <a:latin typeface="Century Schoolbook"/>
                <a:cs typeface="Times New Roman"/>
              </a:rPr>
              <a:t>= 0.2 — фиксированный бонус за статус олигарха</a:t>
            </a:r>
            <a:endParaRPr lang="ru-RU" sz="1700" dirty="0">
              <a:latin typeface="Century Schoolbook"/>
            </a:endParaRPr>
          </a:p>
          <a:p>
            <a:endParaRPr lang="ru-RU" dirty="0"/>
          </a:p>
          <a:p>
            <a:endParaRPr lang="ru-RU" dirty="0"/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pPr>
              <a:buFont typeface="Arial"/>
            </a:pPr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AFE23-6A13-EB06-07E2-F0954E110B31}"/>
              </a:ext>
            </a:extLst>
          </p:cNvPr>
          <p:cNvSpPr txBox="1"/>
          <p:nvPr/>
        </p:nvSpPr>
        <p:spPr>
          <a:xfrm>
            <a:off x="274594" y="2224216"/>
            <a:ext cx="431113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Schoolbook"/>
              </a:rPr>
              <a:t>Очередь формируется аналогично демократическому режиму, при этом можно отдать приоритет конкретному студенту.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140B8-489C-6D18-B309-9E699B2E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18" y="2084470"/>
            <a:ext cx="5487203" cy="3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5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CC3FD-97A9-06BD-CEE3-4E8B1FE6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01EF-7C22-BC3E-4058-DA62B16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3409" y="-370410"/>
            <a:ext cx="4797610" cy="2221622"/>
          </a:xfrm>
        </p:spPr>
        <p:txBody>
          <a:bodyPr>
            <a:normAutofit/>
          </a:bodyPr>
          <a:lstStyle/>
          <a:p>
            <a:r>
              <a:rPr lang="ru-RU" sz="4000" dirty="0"/>
              <a:t>Анархический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F3229B-2BF1-AF81-7BEA-01757A51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13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D6F2-6DEB-142D-46D6-06A4748CE415}"/>
              </a:ext>
            </a:extLst>
          </p:cNvPr>
          <p:cNvSpPr txBox="1"/>
          <p:nvPr/>
        </p:nvSpPr>
        <p:spPr>
          <a:xfrm>
            <a:off x="5423243" y="590378"/>
            <a:ext cx="6752956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8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8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r>
              <a:rPr lang="ru-RU" sz="2800" dirty="0">
                <a:latin typeface="Century Schoolbook"/>
              </a:rPr>
              <a:t>Формула:</a:t>
            </a:r>
          </a:p>
          <a:p>
            <a:endParaRPr lang="ru-RU" sz="2800" dirty="0">
              <a:solidFill>
                <a:srgbClr val="000000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algn="l"/>
            <a:endParaRPr lang="ru-RU" sz="2400" dirty="0">
              <a:solidFill>
                <a:srgbClr val="1D1D1D"/>
              </a:solidFill>
              <a:latin typeface="Century Schoolbook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pPr>
              <a:buFont typeface="Arial"/>
            </a:pPr>
            <a:endParaRPr lang="ru-RU" sz="2400" b="1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A27CD-30D9-D474-91A5-30D0B3867CD3}"/>
              </a:ext>
            </a:extLst>
          </p:cNvPr>
          <p:cNvSpPr txBox="1"/>
          <p:nvPr/>
        </p:nvSpPr>
        <p:spPr>
          <a:xfrm>
            <a:off x="370703" y="2443892"/>
            <a:ext cx="392670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entury Schoolbook"/>
              </a:rPr>
              <a:t>Номер в очереди определяется случайным образом.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F352-92B0-1D12-A716-55480C00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77" y="2918068"/>
            <a:ext cx="3125444" cy="4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772D3-B62F-79DB-0128-D86FA701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676" y="3753354"/>
            <a:ext cx="3833906" cy="2221622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20A91A-A9AE-A1DE-9957-D69833E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14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EC96-AA0F-6F86-E1EC-32F845E4D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4706" y="396688"/>
            <a:ext cx="6475932" cy="63577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"/>
              <a:buChar char="•"/>
            </a:pPr>
            <a:r>
              <a:rPr lang="ru-RU" sz="2400" dirty="0">
                <a:solidFill>
                  <a:schemeClr val="tx1"/>
                </a:solidFill>
                <a:latin typeface="Century Schoolbook"/>
                <a:ea typeface="Arial"/>
                <a:cs typeface="Arial"/>
              </a:rPr>
              <a:t> Итоговый проект</a:t>
            </a:r>
            <a:r>
              <a:rPr lang="ru-RU" sz="2400" i="0" dirty="0">
                <a:solidFill>
                  <a:schemeClr val="tx1"/>
                </a:solidFill>
                <a:latin typeface="Century Schoolbook"/>
                <a:ea typeface="Arial"/>
                <a:cs typeface="Arial"/>
              </a:rPr>
              <a:t> представляет собой </a:t>
            </a:r>
            <a:r>
              <a:rPr lang="ru-RU" sz="2400" dirty="0">
                <a:solidFill>
                  <a:schemeClr val="tx1"/>
                </a:solidFill>
                <a:latin typeface="Century Schoolbook"/>
                <a:ea typeface="Arial"/>
                <a:cs typeface="Arial"/>
              </a:rPr>
              <a:t>готовый сайт</a:t>
            </a:r>
            <a:r>
              <a:rPr lang="ru-RU" sz="2400" i="0" dirty="0">
                <a:solidFill>
                  <a:schemeClr val="tx1"/>
                </a:solidFill>
                <a:latin typeface="Century Schoolbook"/>
                <a:ea typeface="Arial"/>
                <a:cs typeface="Arial"/>
              </a:rPr>
              <a:t> для определения порядка сдачи лабораторных работ, а также их учета</a:t>
            </a:r>
            <a:r>
              <a:rPr lang="ru-RU" sz="2400" dirty="0">
                <a:solidFill>
                  <a:schemeClr val="tx1"/>
                </a:solidFill>
                <a:latin typeface="Century Schoolbook"/>
                <a:ea typeface="Arial"/>
                <a:cs typeface="Arial"/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Century Schoolbook"/>
              <a:ea typeface="Helvetica"/>
              <a:cs typeface="Arial"/>
            </a:endParaRPr>
          </a:p>
          <a:p>
            <a:pPr algn="l">
              <a:buFont typeface=""/>
              <a:buChar char="•"/>
            </a:pPr>
            <a:r>
              <a:rPr lang="ru-RU" sz="2400" dirty="0">
                <a:solidFill>
                  <a:srgbClr val="1D1D1D"/>
                </a:solidFill>
                <a:latin typeface="Century Schoolbook"/>
                <a:ea typeface="Helvetica"/>
                <a:cs typeface="Helvetica"/>
              </a:rPr>
              <a:t> В ходе работы каждый член команды освоил новые технологии разработки, а также развил навыки работы в команде.</a:t>
            </a:r>
          </a:p>
          <a:p>
            <a:pPr algn="l">
              <a:buFont typeface=""/>
              <a:buChar char="•"/>
            </a:pPr>
            <a:endParaRPr lang="ru-RU" sz="2400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pPr algn="l">
              <a:buFont typeface=""/>
              <a:buChar char="•"/>
            </a:pPr>
            <a:r>
              <a:rPr lang="ru-RU" sz="2400" dirty="0">
                <a:solidFill>
                  <a:srgbClr val="1D1D1D"/>
                </a:solidFill>
                <a:latin typeface="Century Schoolbook"/>
                <a:cs typeface="Helvetica"/>
              </a:rPr>
              <a:t> Разработанный сайт поможет автоматизировать процесс сдачи лабораторных работ и сделать учебный процесс удобнее как для преподавателей, так и для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43616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6B6A0-5BAB-95D7-AAB3-4898D0A2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3222"/>
            <a:ext cx="4030008" cy="2221622"/>
          </a:xfrm>
        </p:spPr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968B19-C578-5B0E-3031-811A48F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15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6F37B2-0687-61DA-8663-F38FD06B87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1309" y="452717"/>
            <a:ext cx="5803579" cy="57078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sz="2800" dirty="0">
                <a:solidFill>
                  <a:srgbClr val="1D1D1D"/>
                </a:solidFill>
                <a:latin typeface="Century Schoolbook"/>
                <a:cs typeface="Helvetica"/>
              </a:rPr>
              <a:t>Планируется развивать настоящий проект и добавить в будущем:</a:t>
            </a:r>
          </a:p>
          <a:p>
            <a:pPr marL="285750" indent="-285750" algn="l">
              <a:buFont typeface="Arial"/>
              <a:buChar char="•"/>
            </a:pPr>
            <a:r>
              <a:rPr lang="ru-RU" sz="2800" dirty="0">
                <a:solidFill>
                  <a:srgbClr val="1D1D1D"/>
                </a:solidFill>
                <a:latin typeface="Century Schoolbook"/>
                <a:cs typeface="Helvetica"/>
              </a:rPr>
              <a:t>Возможность рассылки уведомлений на почту студентов и преподавателей</a:t>
            </a:r>
          </a:p>
          <a:p>
            <a:pPr marL="342900" indent="-342900" algn="l">
              <a:buFont typeface="Arial"/>
              <a:buChar char="•"/>
            </a:pPr>
            <a:r>
              <a:rPr lang="ru-RU" sz="2800" dirty="0">
                <a:solidFill>
                  <a:srgbClr val="1D1D1D"/>
                </a:solidFill>
                <a:latin typeface="Century Schoolbook"/>
                <a:cs typeface="Helvetica"/>
              </a:rPr>
              <a:t>Возможность распределения докладов</a:t>
            </a:r>
          </a:p>
          <a:p>
            <a:pPr marL="342900" indent="-342900" algn="l">
              <a:buFont typeface="Arial"/>
              <a:buChar char="•"/>
            </a:pPr>
            <a:r>
              <a:rPr lang="ru-RU" sz="2800" dirty="0">
                <a:solidFill>
                  <a:srgbClr val="1D1D1D"/>
                </a:solidFill>
                <a:latin typeface="Century Schoolbook"/>
                <a:cs typeface="Helvetica"/>
              </a:rPr>
              <a:t>Возможность составления аналитики успеваемости по группам и отдельным студентам</a:t>
            </a:r>
          </a:p>
          <a:p>
            <a:pPr marL="285750" indent="-285750" algn="l">
              <a:buFont typeface="Arial"/>
              <a:buChar char="•"/>
            </a:pPr>
            <a:endParaRPr lang="ru-RU" sz="2400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pPr marL="285750" indent="-285750" algn="l">
              <a:buFont typeface="Arial"/>
              <a:buChar char="•"/>
            </a:pPr>
            <a:endParaRPr lang="ru-RU" sz="2400" dirty="0">
              <a:solidFill>
                <a:srgbClr val="1D1D1D"/>
              </a:solidFill>
              <a:latin typeface="Century Schoolbook"/>
              <a:cs typeface="Helvetica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97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C1D021-48A9-7AF6-0385-2AEF5A74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16</a:t>
            </a:fld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BCB8BE1-52BF-6AE8-1963-1A9E9901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26" y="2777674"/>
            <a:ext cx="8401429" cy="8191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2999"/>
              </a:lnSpc>
            </a:pPr>
            <a:r>
              <a:rPr lang="ru-RU" sz="4800">
                <a:latin typeface="Century Schoolbook"/>
              </a:rPr>
              <a:t>Спасибо за внимание!</a:t>
            </a:r>
            <a:endParaRPr lang="ru-RU" sz="4800" i="0">
              <a:latin typeface="Century Schoolbook"/>
            </a:endParaRPr>
          </a:p>
          <a:p>
            <a:pPr>
              <a:lnSpc>
                <a:spcPct val="112999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2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09E15-76AD-9D4D-05E2-9E98EF2D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FAB5F-56C7-5F7B-F2BC-1ADC7707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5567" y="-1109999"/>
            <a:ext cx="11526743" cy="2221622"/>
          </a:xfrm>
        </p:spPr>
        <p:txBody>
          <a:bodyPr rtlCol="0"/>
          <a:lstStyle/>
          <a:p>
            <a:r>
              <a:rPr lang="ru-RU" dirty="0"/>
              <a:t>Наша команда "Банда четырёх"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05FC0B-74E3-2565-5001-A74E92A4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5" y="1389839"/>
            <a:ext cx="2778839" cy="5383502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400" dirty="0"/>
              <a:t>Антоненков Никита </a:t>
            </a:r>
          </a:p>
          <a:p>
            <a:r>
              <a:rPr lang="ru-RU" sz="2400" dirty="0"/>
              <a:t>Тимлид и бэкенд-разработчик</a:t>
            </a:r>
          </a:p>
          <a:p>
            <a:endParaRPr lang="ru-RU" sz="2000" i="1" dirty="0">
              <a:solidFill>
                <a:srgbClr val="002060"/>
              </a:solidFill>
            </a:endParaRPr>
          </a:p>
          <a:p>
            <a:r>
              <a:rPr lang="ru-RU" sz="2000" i="1" dirty="0" err="1">
                <a:solidFill>
                  <a:srgbClr val="002060"/>
                </a:solidFill>
              </a:rPr>
              <a:t>tg</a:t>
            </a:r>
            <a:r>
              <a:rPr lang="ru-RU" sz="2000" i="1" dirty="0">
                <a:solidFill>
                  <a:srgbClr val="002060"/>
                </a:solidFill>
              </a:rPr>
              <a:t>: @antonenkoff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FBFF3A-E80D-6D31-121A-9700315AA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4157" y="1395441"/>
            <a:ext cx="2946926" cy="5369774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400" dirty="0" err="1"/>
              <a:t>Тамакулова</a:t>
            </a:r>
            <a:r>
              <a:rPr lang="ru-RU" sz="2400" dirty="0"/>
              <a:t> Анна</a:t>
            </a:r>
            <a:endParaRPr lang="ru-RU" sz="2000" dirty="0"/>
          </a:p>
          <a:p>
            <a:r>
              <a:rPr lang="ru-RU" sz="2400" dirty="0"/>
              <a:t> Бэкенд-разработчик</a:t>
            </a:r>
          </a:p>
          <a:p>
            <a:endParaRPr lang="ru-RU" sz="2400" dirty="0"/>
          </a:p>
          <a:p>
            <a:endParaRPr lang="ru-RU" sz="2000" i="1" dirty="0">
              <a:solidFill>
                <a:srgbClr val="002060"/>
              </a:solidFill>
            </a:endParaRPr>
          </a:p>
          <a:p>
            <a:r>
              <a:rPr lang="ru-RU" sz="2000" i="1" dirty="0" err="1">
                <a:solidFill>
                  <a:srgbClr val="002060"/>
                </a:solidFill>
              </a:rPr>
              <a:t>tg</a:t>
            </a:r>
            <a:r>
              <a:rPr lang="ru-RU" sz="2000" i="1" dirty="0">
                <a:solidFill>
                  <a:srgbClr val="002060"/>
                </a:solidFill>
              </a:rPr>
              <a:t>: @tamakulova</a:t>
            </a:r>
            <a:endParaRPr lang="ru-RU" sz="2000" dirty="0">
              <a:solidFill>
                <a:srgbClr val="002060"/>
              </a:solidFill>
            </a:endParaRPr>
          </a:p>
          <a:p>
            <a:endParaRPr lang="ru-RU" sz="2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A162850-B490-87BB-94FC-727B6C362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77542" y="1391102"/>
            <a:ext cx="2925117" cy="5380978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400" dirty="0" err="1"/>
              <a:t>Толкишевский</a:t>
            </a:r>
            <a:r>
              <a:rPr lang="ru-RU" sz="2400" dirty="0"/>
              <a:t> Артемий</a:t>
            </a:r>
            <a:endParaRPr lang="ru-RU" sz="2000" dirty="0"/>
          </a:p>
          <a:p>
            <a:r>
              <a:rPr lang="ru-RU" sz="2400" dirty="0"/>
              <a:t>Фронтенд-разработчик</a:t>
            </a:r>
            <a:endParaRPr lang="ru-RU" dirty="0"/>
          </a:p>
          <a:p>
            <a:endParaRPr lang="ru-RU" sz="2000" i="1" dirty="0">
              <a:solidFill>
                <a:srgbClr val="002060"/>
              </a:solidFill>
            </a:endParaRPr>
          </a:p>
          <a:p>
            <a:endParaRPr lang="ru-RU" sz="2400" dirty="0"/>
          </a:p>
        </p:txBody>
      </p:sp>
      <p:pic>
        <p:nvPicPr>
          <p:cNvPr id="21" name="Picture Placeholder 20" descr="Изображение выглядит как человек, одежда, Человеческое лицо, курт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884FC8F-475C-C3BB-9488-CA2874E2DAC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>
            <a:fillRect/>
          </a:stretch>
        </p:blipFill>
        <p:spPr>
          <a:xfrm>
            <a:off x="6696437" y="2323009"/>
            <a:ext cx="973137" cy="973137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6994AF-86CC-23B2-46B0-29451CF3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74511" y="6420019"/>
            <a:ext cx="407988" cy="365125"/>
          </a:xfrm>
        </p:spPr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86F175E9-E672-BAF5-49A1-00B8C9CE4D83}"/>
              </a:ext>
            </a:extLst>
          </p:cNvPr>
          <p:cNvSpPr txBox="1">
            <a:spLocks/>
          </p:cNvSpPr>
          <p:nvPr/>
        </p:nvSpPr>
        <p:spPr>
          <a:xfrm>
            <a:off x="6098860" y="1393482"/>
            <a:ext cx="2951266" cy="537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400" dirty="0"/>
              <a:t>Мишин Евгений </a:t>
            </a:r>
            <a:endParaRPr lang="ru-RU" sz="2000" dirty="0"/>
          </a:p>
          <a:p>
            <a:r>
              <a:rPr lang="ru-RU" sz="2400" dirty="0"/>
              <a:t>Фронтенд-разработчик</a:t>
            </a:r>
            <a:endParaRPr lang="ru-RU" dirty="0"/>
          </a:p>
          <a:p>
            <a:endParaRPr lang="ru-RU" sz="2000" i="1" dirty="0">
              <a:solidFill>
                <a:srgbClr val="002060"/>
              </a:solidFill>
            </a:endParaRPr>
          </a:p>
          <a:p>
            <a:endParaRPr lang="ru-RU" sz="2400" dirty="0"/>
          </a:p>
        </p:txBody>
      </p:sp>
      <p:pic>
        <p:nvPicPr>
          <p:cNvPr id="10" name="Picture Placeholder 9" descr="Изображение выглядит как человек, Человеческое лицо, одежда, ше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6E615EF-CA63-C6C8-EB9F-828C3CD739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/>
          <a:stretch/>
        </p:blipFill>
        <p:spPr>
          <a:xfrm>
            <a:off x="267217" y="1579820"/>
            <a:ext cx="2452314" cy="2463518"/>
          </a:xfrm>
        </p:spPr>
      </p:pic>
      <p:pic>
        <p:nvPicPr>
          <p:cNvPr id="15" name="Рисунок 14" descr="Изображение выглядит как человек, в помещении, стена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4E847A-AC8A-CA29-C16B-408BCD968E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81178" y="1554507"/>
            <a:ext cx="2485931" cy="24859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" name="Рисунок 7" descr="Изображение выглядит как человек, Бытовая техника, в помещении, сте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ABABF9-C797-6EAD-668E-6D9983F363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392270" y="1552943"/>
            <a:ext cx="2490271" cy="245594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2" name="Picture Placeholder 21" descr="Изображение выглядит как человек, одежда, Человеческое лицо, курт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5C894DB-963F-203C-1B90-67E7A088BE9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82" b="82"/>
          <a:stretch/>
        </p:blipFill>
        <p:spPr>
          <a:xfrm>
            <a:off x="6326488" y="1577675"/>
            <a:ext cx="2504002" cy="2509280"/>
          </a:xfrm>
        </p:spPr>
      </p:pic>
      <p:pic>
        <p:nvPicPr>
          <p:cNvPr id="24" name="Рисунок 23" descr="Изображение выглядит как белый, снимок экрана, символ, чер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A213D2D-73C4-9188-DC92-83B07BCBF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0796" y="-212554"/>
            <a:ext cx="838030" cy="14891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683E8C-2B2E-D18F-29E3-BC907C0479DC}"/>
              </a:ext>
            </a:extLst>
          </p:cNvPr>
          <p:cNvSpPr txBox="1"/>
          <p:nvPr/>
        </p:nvSpPr>
        <p:spPr>
          <a:xfrm>
            <a:off x="6693243" y="6192107"/>
            <a:ext cx="2334054" cy="411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i="1" dirty="0" err="1">
                <a:solidFill>
                  <a:srgbClr val="002060"/>
                </a:solidFill>
              </a:rPr>
              <a:t>tg</a:t>
            </a:r>
            <a:r>
              <a:rPr lang="ru-RU" sz="2000" i="1" dirty="0">
                <a:solidFill>
                  <a:srgbClr val="002060"/>
                </a:solidFill>
              </a:rPr>
              <a:t>: @zpendik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AAB67-8386-C387-DC71-D5B37C9AF4C8}"/>
              </a:ext>
            </a:extLst>
          </p:cNvPr>
          <p:cNvSpPr txBox="1"/>
          <p:nvPr/>
        </p:nvSpPr>
        <p:spPr>
          <a:xfrm>
            <a:off x="9823621" y="6192108"/>
            <a:ext cx="19496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i="1" dirty="0" err="1">
                <a:solidFill>
                  <a:srgbClr val="002060"/>
                </a:solidFill>
              </a:rPr>
              <a:t>tg</a:t>
            </a:r>
            <a:r>
              <a:rPr lang="ru-RU" sz="2000" i="1" dirty="0">
                <a:solidFill>
                  <a:srgbClr val="002060"/>
                </a:solidFill>
              </a:rPr>
              <a:t>: @evgrafiy31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6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029F8-AFD9-54CB-AF8E-99CEACD2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98" y="229105"/>
            <a:ext cx="4102846" cy="2221622"/>
          </a:xfrm>
        </p:spPr>
        <p:txBody>
          <a:bodyPr/>
          <a:lstStyle/>
          <a:p>
            <a:pPr algn="ctr"/>
            <a:r>
              <a:rPr lang="ru-RU" dirty="0"/>
              <a:t>Проблемы и решение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120E24-0FC7-D3BA-137E-CBCEAA13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3</a:t>
            </a:fld>
            <a:endParaRPr lang="ru-RU" noProof="0"/>
          </a:p>
        </p:txBody>
      </p:sp>
      <p:pic>
        <p:nvPicPr>
          <p:cNvPr id="5" name="Рисунок 4" descr="Изображение выглядит как эмблема, герб, нашивка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1258AC4-2FA6-70D6-C88D-0EEBADD7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3" y="2753845"/>
            <a:ext cx="2547659" cy="3036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D81D2-B259-4084-114A-5BE2CA6C5159}"/>
              </a:ext>
            </a:extLst>
          </p:cNvPr>
          <p:cNvSpPr txBox="1"/>
          <p:nvPr/>
        </p:nvSpPr>
        <p:spPr>
          <a:xfrm>
            <a:off x="5341572" y="692744"/>
            <a:ext cx="6228227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Century Schoolbook"/>
                <a:ea typeface="+mn-lt"/>
                <a:cs typeface="+mn-lt"/>
              </a:rPr>
              <a:t>Проблемы:</a:t>
            </a:r>
            <a:endParaRPr lang="ru-RU" sz="2800" dirty="0">
              <a:latin typeface="Century Schoolbook"/>
            </a:endParaRPr>
          </a:p>
          <a:p>
            <a:endParaRPr lang="ru-RU" sz="2800" b="1" dirty="0">
              <a:latin typeface="Corbe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Century Schoolbook"/>
                <a:ea typeface="+mn-lt"/>
                <a:cs typeface="+mn-lt"/>
              </a:rPr>
              <a:t>Сложности с порядком сдачи и учетом работ</a:t>
            </a:r>
            <a:endParaRPr lang="ru-RU" sz="280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Century Schoolbook"/>
                <a:ea typeface="+mn-lt"/>
                <a:cs typeface="+mn-lt"/>
              </a:rPr>
              <a:t>Необходимость прозрачности и контроля сроков</a:t>
            </a:r>
            <a:endParaRPr lang="ru-RU" sz="280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endParaRPr lang="ru-RU" sz="2800" dirty="0">
              <a:latin typeface="Century Schoolbook"/>
              <a:ea typeface="+mn-lt"/>
              <a:cs typeface="+mn-lt"/>
            </a:endParaRPr>
          </a:p>
          <a:p>
            <a:r>
              <a:rPr lang="ru-RU" sz="2800" b="1" dirty="0">
                <a:latin typeface="Century Schoolbook"/>
                <a:ea typeface="+mn-lt"/>
                <a:cs typeface="+mn-lt"/>
              </a:rPr>
              <a:t>Решение:</a:t>
            </a:r>
            <a:endParaRPr lang="ru-RU" sz="2800" dirty="0">
              <a:latin typeface="Century Schoolbook"/>
            </a:endParaRPr>
          </a:p>
          <a:p>
            <a:endParaRPr lang="ru-RU" sz="2800" b="1" dirty="0">
              <a:latin typeface="Corbe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Century Schoolbook"/>
                <a:ea typeface="+mn-lt"/>
                <a:cs typeface="+mn-lt"/>
              </a:rPr>
              <a:t>Сайт с удобным интерфейсом</a:t>
            </a:r>
            <a:endParaRPr lang="ru-RU" sz="280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Century Schoolbook"/>
                <a:ea typeface="+mn-lt"/>
                <a:cs typeface="+mn-lt"/>
              </a:rPr>
              <a:t>Автоматизация учета для преподавателей и студентов</a:t>
            </a:r>
            <a:endParaRPr lang="ru-RU" sz="2800">
              <a:latin typeface="Century Schoolbook"/>
            </a:endParaRPr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44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E1331-5A1E-4E9D-AC9E-E01CA2DC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97" y="-768219"/>
            <a:ext cx="3833906" cy="2221622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11" name="Объект 10" descr="Изображение выглядит как графическая вставка, рисунок, Графика, иллюстрац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4EFE534-0412-5DD9-13DB-40DC18642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579" y="934932"/>
            <a:ext cx="3126220" cy="3126220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88C6F-F184-49A3-AB8D-A9FAFCD0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4</a:t>
            </a:fld>
            <a:endParaRPr lang="ru-RU" noProof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4681E09-9AA4-2939-80A1-06ED90BBAE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897" y="1752600"/>
            <a:ext cx="4554123" cy="32313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ru-RU" sz="2400" dirty="0">
                <a:solidFill>
                  <a:srgbClr val="1D1D1D"/>
                </a:solidFill>
                <a:latin typeface="Century Schoolbook"/>
                <a:cs typeface="Helvetica"/>
              </a:rPr>
              <a:t>На текущий момент среди аналогов, предлагающих услуги по учёту лабораторных работ студентов и организации очередей на их сдачу, можно выделить несколько сайтов, таких как ClassDojo.com и PowerSchool.com. </a:t>
            </a:r>
            <a:endParaRPr lang="ru-RU" sz="2400" dirty="0">
              <a:latin typeface="Century Schoolbook"/>
            </a:endParaRPr>
          </a:p>
          <a:p>
            <a:endParaRPr lang="ru-RU" dirty="0"/>
          </a:p>
        </p:txBody>
      </p:sp>
      <p:pic>
        <p:nvPicPr>
          <p:cNvPr id="12" name="Рисунок 11" descr="Изображение выглядит как Графика, логотип, Цвет электрик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38BD9C-69EE-58C6-A160-E7A21AAE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02" y="923364"/>
            <a:ext cx="3167903" cy="3139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644BB-69D2-D35E-3CBD-9BE6F42FD6B5}"/>
              </a:ext>
            </a:extLst>
          </p:cNvPr>
          <p:cNvSpPr txBox="1"/>
          <p:nvPr/>
        </p:nvSpPr>
        <p:spPr>
          <a:xfrm>
            <a:off x="5325772" y="4378471"/>
            <a:ext cx="29107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>
                <a:solidFill>
                  <a:srgbClr val="1D1D1D"/>
                </a:solidFill>
                <a:latin typeface="Century Schoolbook"/>
              </a:rPr>
              <a:t>ClassDojo.com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08C72-6395-A385-4F65-F5AEA26EDA53}"/>
              </a:ext>
            </a:extLst>
          </p:cNvPr>
          <p:cNvSpPr txBox="1"/>
          <p:nvPr/>
        </p:nvSpPr>
        <p:spPr>
          <a:xfrm>
            <a:off x="8752551" y="4377260"/>
            <a:ext cx="3240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>
                <a:solidFill>
                  <a:srgbClr val="1D1D1D"/>
                </a:solidFill>
                <a:latin typeface="Century Schoolbook"/>
              </a:rPr>
              <a:t>PowerSchool.com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2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EAFCC-2B68-3762-F076-56F6E732F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480" y="1196962"/>
            <a:ext cx="5670487" cy="4268965"/>
          </a:xfrm>
        </p:spPr>
        <p:txBody>
          <a:bodyPr/>
          <a:lstStyle/>
          <a:p>
            <a:r>
              <a:rPr lang="ru-RU" dirty="0"/>
              <a:t>Цель и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D5CDC-1A8E-DC0F-E83B-996F77F5F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048" y="-1586327"/>
            <a:ext cx="5698364" cy="8141019"/>
          </a:xfrm>
        </p:spPr>
        <p:txBody>
          <a:bodyPr/>
          <a:lstStyle/>
          <a:p>
            <a:pPr marL="285750" indent="-285750" algn="l">
              <a:buFont typeface="Arial,Sans-Serif"/>
              <a:buChar char="•"/>
            </a:pPr>
            <a:r>
              <a:rPr lang="ru-RU" sz="2400" b="1" i="0" dirty="0">
                <a:solidFill>
                  <a:schemeClr val="tx1"/>
                </a:solidFill>
                <a:latin typeface="Century Schoolbook"/>
                <a:cs typeface="Helvetica"/>
              </a:rPr>
              <a:t>Главное назначение разрабатываемого сайта </a:t>
            </a:r>
            <a:r>
              <a:rPr lang="ru-RU" sz="2400" i="0" dirty="0">
                <a:solidFill>
                  <a:schemeClr val="tx1"/>
                </a:solidFill>
                <a:latin typeface="Century Schoolbook"/>
                <a:cs typeface="Helvetica"/>
              </a:rPr>
              <a:t>– автоматизировать процесс учета сдачи лабораторных работ. </a:t>
            </a:r>
          </a:p>
          <a:p>
            <a:pPr algn="l"/>
            <a:endParaRPr lang="ru-RU" sz="2400" i="0" dirty="0">
              <a:solidFill>
                <a:schemeClr val="tx1"/>
              </a:solidFill>
              <a:latin typeface="Century Schoolbook"/>
              <a:cs typeface="Helvetica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Helvetica"/>
              </a:rPr>
              <a:t>Необходимо учесть все пожелания опрошенных студентов и преподавателей. </a:t>
            </a:r>
          </a:p>
          <a:p>
            <a:pPr algn="l"/>
            <a:endParaRPr lang="ru-RU" sz="2400" i="0" dirty="0">
              <a:solidFill>
                <a:schemeClr val="tx1"/>
              </a:solidFill>
              <a:latin typeface="Century Schoolbook"/>
              <a:cs typeface="Helvetica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Helvetica"/>
              </a:rPr>
              <a:t>Сайт может использоваться в учебном процессе для сдачи лабораторных и иных студенческих работ, сдача которых осуществляется в порядке очереди.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E951D-F6D6-4FFC-E38F-BEDD478065DA}"/>
              </a:ext>
            </a:extLst>
          </p:cNvPr>
          <p:cNvSpPr txBox="1"/>
          <p:nvPr/>
        </p:nvSpPr>
        <p:spPr>
          <a:xfrm>
            <a:off x="11926945" y="23259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Century Schoolbook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960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6FE3-7D59-B6B1-C2FF-083F84A6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D559-5836-CE1D-370E-D9E7BC47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50" y="1152139"/>
            <a:ext cx="5670487" cy="4268965"/>
          </a:xfrm>
        </p:spPr>
        <p:txBody>
          <a:bodyPr>
            <a:normAutofit/>
          </a:bodyPr>
          <a:lstStyle/>
          <a:p>
            <a:r>
              <a:rPr lang="ru-RU" sz="5400" dirty="0"/>
              <a:t>Функционал системы: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1FCDC-FC5C-201E-C732-00BD1485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915" y="-1283769"/>
            <a:ext cx="5698364" cy="8141019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Times New Roman"/>
              </a:rPr>
              <a:t>Аутентификация пользователей</a:t>
            </a:r>
          </a:p>
          <a:p>
            <a:pPr algn="l"/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Times New Roman"/>
              </a:rPr>
              <a:t>Создание и управление курсами</a:t>
            </a:r>
          </a:p>
          <a:p>
            <a:pPr algn="l"/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Times New Roman"/>
              </a:rPr>
              <a:t>Запись на сдачу лабораторных работ</a:t>
            </a:r>
          </a:p>
          <a:p>
            <a:pPr marL="342900" indent="-342900" algn="l">
              <a:buFont typeface="Arial"/>
              <a:buChar char="•"/>
            </a:pPr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Times New Roman"/>
              </a:rPr>
              <a:t>Отслеживание успеваемости</a:t>
            </a:r>
          </a:p>
          <a:p>
            <a:pPr marL="342900" indent="-342900" algn="l">
              <a:buFont typeface="Arial"/>
              <a:buChar char="•"/>
            </a:pPr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ru-RU" sz="2400" i="0">
                <a:solidFill>
                  <a:schemeClr val="tx1"/>
                </a:solidFill>
                <a:latin typeface="Century Schoolbook"/>
                <a:cs typeface="Times New Roman"/>
              </a:rPr>
              <a:t>Управление пользователями</a:t>
            </a:r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ru-RU" sz="24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ru-RU" sz="2400" i="0" dirty="0">
                <a:solidFill>
                  <a:schemeClr val="tx1"/>
                </a:solidFill>
                <a:latin typeface="Century Schoolbook"/>
                <a:cs typeface="Times New Roman"/>
              </a:rPr>
              <a:t>Рассылка уведомлений</a:t>
            </a:r>
          </a:p>
          <a:p>
            <a:pPr algn="l"/>
            <a:endParaRPr lang="ru-RU" sz="2000" i="0" dirty="0">
              <a:solidFill>
                <a:schemeClr val="tx1"/>
              </a:solidFill>
              <a:latin typeface="Century Schoolbook"/>
              <a:cs typeface="Times New Roman"/>
            </a:endParaRPr>
          </a:p>
          <a:p>
            <a:pPr marL="285750" indent="-285750" algn="l">
              <a:buFont typeface="Arial,Sans-Serif"/>
              <a:buChar char="•"/>
            </a:pPr>
            <a:endParaRPr lang="ru-RU" sz="2400" i="0" dirty="0">
              <a:solidFill>
                <a:schemeClr val="tx1"/>
              </a:solidFill>
              <a:latin typeface="Century Schoolbook"/>
              <a:cs typeface="Helvetica"/>
            </a:endParaRPr>
          </a:p>
          <a:p>
            <a:endParaRPr lang="ru-RU" dirty="0">
              <a:solidFill>
                <a:srgbClr val="F5F5F5"/>
              </a:solidFill>
              <a:latin typeface="Corbel" panose="020B0503020204020204"/>
              <a:cs typeface="Helvetica"/>
            </a:endParaRPr>
          </a:p>
          <a:p>
            <a:endParaRPr lang="ru-RU" sz="2400" i="0" dirty="0">
              <a:solidFill>
                <a:schemeClr val="tx1"/>
              </a:solidFill>
              <a:latin typeface="Century Schoolbook"/>
              <a:cs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EC8D-5025-3A2B-3F85-23B662DA6EA6}"/>
              </a:ext>
            </a:extLst>
          </p:cNvPr>
          <p:cNvSpPr txBox="1"/>
          <p:nvPr/>
        </p:nvSpPr>
        <p:spPr>
          <a:xfrm>
            <a:off x="11926945" y="23259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Century Schoolboo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11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A28A7-B67A-B8C1-D62A-8C14D280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838" y="3753354"/>
            <a:ext cx="3833906" cy="2221622"/>
          </a:xfrm>
        </p:spPr>
        <p:txBody>
          <a:bodyPr/>
          <a:lstStyle/>
          <a:p>
            <a:r>
              <a:rPr lang="ru-RU" dirty="0"/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0D5B-946A-FD76-3382-B1308D4C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242" y="797860"/>
            <a:ext cx="2280178" cy="5014016"/>
          </a:xfrm>
        </p:spPr>
        <p:txBody>
          <a:bodyPr vert="horz" lIns="0" tIns="1332000" rIns="0" bIns="0" rtlCol="0" anchor="t">
            <a:noAutofit/>
          </a:bodyPr>
          <a:lstStyle/>
          <a:p>
            <a:endParaRPr lang="ru-RU" sz="2000" dirty="0">
              <a:latin typeface="Century Schoolbook"/>
            </a:endParaRPr>
          </a:p>
          <a:p>
            <a:endParaRPr lang="ru-RU" sz="2000" dirty="0">
              <a:latin typeface="Century Schoolbook"/>
            </a:endParaRPr>
          </a:p>
          <a:p>
            <a:endParaRPr lang="ru-RU" sz="2000" dirty="0">
              <a:latin typeface="Century Schoolbook"/>
            </a:endParaRPr>
          </a:p>
          <a:p>
            <a:endParaRPr lang="ru-RU" sz="2000" dirty="0">
              <a:latin typeface="Century Schoolbook"/>
            </a:endParaRPr>
          </a:p>
          <a:p>
            <a:endParaRPr lang="ru-RU" sz="2000" dirty="0">
              <a:latin typeface="Century Schoolbook"/>
            </a:endParaRPr>
          </a:p>
          <a:p>
            <a:endParaRPr lang="ru-RU" sz="2000" dirty="0">
              <a:latin typeface="Century Schoolbook"/>
            </a:endParaRPr>
          </a:p>
          <a:p>
            <a:r>
              <a:rPr lang="ru-RU" sz="2000" dirty="0">
                <a:latin typeface="Century Schoolbook"/>
              </a:rPr>
              <a:t>Преподаватель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A2C76A-F27C-22CE-21FA-ED4DEE11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7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CC9031-B778-767D-9E84-18670DAB7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3292" y="797861"/>
            <a:ext cx="2195233" cy="5014012"/>
          </a:xfrm>
        </p:spPr>
        <p:txBody>
          <a:bodyPr vert="horz" lIns="0" tIns="1332000" rIns="0" bIns="0" rtlCol="0" anchor="t">
            <a:no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dirty="0">
                <a:latin typeface="Century Schoolbook"/>
              </a:rPr>
              <a:t>Студент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0C4B639-88E3-837D-B8B1-D681FCA179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4237" y="797859"/>
            <a:ext cx="2184026" cy="5002808"/>
          </a:xfrm>
        </p:spPr>
        <p:txBody>
          <a:bodyPr vert="horz" lIns="0" tIns="1332000" rIns="0" bIns="0" rtlCol="0" anchor="t">
            <a:no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dirty="0">
                <a:latin typeface="Century Schoolbook"/>
              </a:rPr>
              <a:t>Администратор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5844AC-74E4-16B6-FBBD-0A8E4CC39C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6330" y="1091453"/>
            <a:ext cx="828000" cy="82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6FD2F49-5DDC-0D86-DFF0-EAB1C0F7AA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9709" y="1091453"/>
            <a:ext cx="828000" cy="82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B478CF8-EC98-68E8-C5C7-E5B6258D3E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19448" y="1214718"/>
            <a:ext cx="828000" cy="828000"/>
          </a:xfrm>
        </p:spPr>
        <p:txBody>
          <a:bodyPr/>
          <a:lstStyle/>
          <a:p>
            <a:endParaRPr lang="ru-RU"/>
          </a:p>
        </p:txBody>
      </p:sp>
      <p:pic>
        <p:nvPicPr>
          <p:cNvPr id="11" name="Рисунок 10" descr="Изображение выглядит как очки, мультфильм, Человеческое лицо, выпус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4B116E4-E4C5-C9A5-07C2-F544BC74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2" y="2409263"/>
            <a:ext cx="2056280" cy="203947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ческая вставка, мультфильм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F92843-7497-B153-020E-F169FAE2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955" y="2302808"/>
            <a:ext cx="2437281" cy="245408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мультфильм, иллюстрация, графическая вставк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8930740-44EE-9F42-2125-2DD14283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516" y="2302807"/>
            <a:ext cx="2155363" cy="22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F37528-B1F3-AB4D-6E15-92DE0EDA269C}"/>
              </a:ext>
            </a:extLst>
          </p:cNvPr>
          <p:cNvSpPr txBox="1"/>
          <p:nvPr/>
        </p:nvSpPr>
        <p:spPr>
          <a:xfrm>
            <a:off x="1081216" y="97672"/>
            <a:ext cx="104648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latin typeface="Century Schoolbook"/>
              </a:rPr>
              <a:t>Сущности и связи в нашей системе</a:t>
            </a:r>
          </a:p>
        </p:txBody>
      </p:sp>
      <p:pic>
        <p:nvPicPr>
          <p:cNvPr id="5" name="Рисунок 4" descr="Изображение выглядит как текст, диаграмма, План, Технический черте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BFE70DE-D278-4D47-240B-126F4D95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916"/>
            <a:ext cx="12192000" cy="5581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4DD35-42B4-EACC-5000-F32BAF199C09}"/>
              </a:ext>
            </a:extLst>
          </p:cNvPr>
          <p:cNvSpPr txBox="1"/>
          <p:nvPr/>
        </p:nvSpPr>
        <p:spPr>
          <a:xfrm>
            <a:off x="11902565" y="28246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Century Schoolboo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848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4618" y="-908293"/>
            <a:ext cx="8389096" cy="2176801"/>
          </a:xfrm>
        </p:spPr>
        <p:txBody>
          <a:bodyPr rtlCol="0"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01" y="1529912"/>
            <a:ext cx="2593941" cy="4392087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/>
          </a:p>
          <a:p>
            <a:r>
              <a:rPr lang="ru-RU" sz="2000" dirty="0">
                <a:latin typeface="Century Schoolbook"/>
              </a:rPr>
              <a:t>Фреймворк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433" y="1535516"/>
            <a:ext cx="2565927" cy="4397691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dirty="0">
                <a:latin typeface="Century Schoolbook"/>
              </a:rPr>
              <a:t>СУБД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48950" y="1529913"/>
            <a:ext cx="2593941" cy="4392089"/>
          </a:xfrm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dirty="0">
                <a:latin typeface="Century Schoolbook"/>
              </a:rPr>
              <a:t>Библиотека для работы с БД</a:t>
            </a:r>
          </a:p>
        </p:txBody>
      </p:sp>
      <p:pic>
        <p:nvPicPr>
          <p:cNvPr id="21" name="Picture Placeholder 20" descr="Изображение выглядит как Графика, Шрифт, символ, графическая встав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>
            <a:fillRect/>
          </a:stretch>
        </p:blipFill>
        <p:spPr>
          <a:xfrm>
            <a:off x="6175244" y="1838886"/>
            <a:ext cx="1962320" cy="2121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9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CF3FA1BF-B42A-2DD1-50F0-BCFC196B7E22}"/>
              </a:ext>
            </a:extLst>
          </p:cNvPr>
          <p:cNvSpPr txBox="1">
            <a:spLocks/>
          </p:cNvSpPr>
          <p:nvPr/>
        </p:nvSpPr>
        <p:spPr>
          <a:xfrm>
            <a:off x="403394" y="1531033"/>
            <a:ext cx="2644368" cy="439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2000" tIns="1332000" rIns="7200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000" dirty="0">
                <a:latin typeface="Century Schoolbook"/>
              </a:rPr>
              <a:t>Язык программирования</a:t>
            </a:r>
          </a:p>
        </p:txBody>
      </p:sp>
      <p:pic>
        <p:nvPicPr>
          <p:cNvPr id="29" name="Picture Placeholder 28" descr="Изображение выглядит как текст, снимок экрана, Графика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20C2EB4-F3EB-A680-98A9-3ADE9941A56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/>
          <a:stretch/>
        </p:blipFill>
        <p:spPr>
          <a:xfrm>
            <a:off x="8830516" y="1893889"/>
            <a:ext cx="2020886" cy="2054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Placeholder 24" descr="Изображение выглядит как Графика, Шрифт, символ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6B86096-CE79-5CF6-82D0-18854F163B3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21906" r="21906"/>
          <a:stretch/>
        </p:blipFill>
        <p:spPr>
          <a:xfrm>
            <a:off x="3483629" y="1882775"/>
            <a:ext cx="1959254" cy="2076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 descr="Изображение выглядит как Графика, символ, логотип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70A3E09-026F-A164-144F-DEA5E7E954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0206" y="1834404"/>
            <a:ext cx="2116136" cy="2127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" id="{298DF0F2-36F9-4A74-B6A1-D411A5A5673C}" vid="{B6281B58-CD46-4204-99FA-24FAE48D69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482</Words>
  <Application>Microsoft Macintosh PowerPoint</Application>
  <PresentationFormat>Widescreen</PresentationFormat>
  <Paragraphs>213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Arial,Sans-Serif</vt:lpstr>
      <vt:lpstr>Calibri</vt:lpstr>
      <vt:lpstr>Century Schoolbook</vt:lpstr>
      <vt:lpstr>Corbel</vt:lpstr>
      <vt:lpstr>Times New Roman</vt:lpstr>
      <vt:lpstr>Заголовки</vt:lpstr>
      <vt:lpstr>LabTracker</vt:lpstr>
      <vt:lpstr>Наша команда "Банда четырёх"</vt:lpstr>
      <vt:lpstr>Проблемы и решение</vt:lpstr>
      <vt:lpstr>Аналоги</vt:lpstr>
      <vt:lpstr>Цель и  задачи</vt:lpstr>
      <vt:lpstr>Функционал системы:</vt:lpstr>
      <vt:lpstr>Роли</vt:lpstr>
      <vt:lpstr>PowerPoint Presentation</vt:lpstr>
      <vt:lpstr>Технологический стек</vt:lpstr>
      <vt:lpstr>Режимы работы</vt:lpstr>
      <vt:lpstr>Демократический</vt:lpstr>
      <vt:lpstr>Олигархический</vt:lpstr>
      <vt:lpstr>Анархический</vt:lpstr>
      <vt:lpstr>Итоги</vt:lpstr>
      <vt:lpstr>Дальнейшее развитие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Nikita Antonenkov</cp:lastModifiedBy>
  <cp:revision>812</cp:revision>
  <dcterms:created xsi:type="dcterms:W3CDTF">2025-05-25T13:58:33Z</dcterms:created>
  <dcterms:modified xsi:type="dcterms:W3CDTF">2025-05-29T06:30:27Z</dcterms:modified>
</cp:coreProperties>
</file>