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2"/>
  </p:notesMasterIdLst>
  <p:sldIdLst>
    <p:sldId id="256" r:id="rId2"/>
    <p:sldId id="257" r:id="rId3"/>
    <p:sldId id="259" r:id="rId4"/>
    <p:sldId id="260" r:id="rId5"/>
    <p:sldId id="262" r:id="rId6"/>
    <p:sldId id="263" r:id="rId7"/>
    <p:sldId id="261" r:id="rId8"/>
    <p:sldId id="285" r:id="rId9"/>
    <p:sldId id="287" r:id="rId10"/>
    <p:sldId id="266" r:id="rId11"/>
  </p:sldIdLst>
  <p:sldSz cx="9144000" cy="5143500" type="screen16x9"/>
  <p:notesSz cx="6858000" cy="9144000"/>
  <p:embeddedFontLst>
    <p:embeddedFont>
      <p:font typeface="Lexend Deca" charset="-78"/>
      <p:regular r:id="rId13"/>
    </p:embeddedFont>
    <p:embeddedFont>
      <p:font typeface="Arial Black" pitchFamily="34" charset="0"/>
      <p:bold r:id="rId14"/>
    </p:embeddedFont>
    <p:embeddedFont>
      <p:font typeface="Narkisim" pitchFamily="34" charset="-79"/>
      <p:regular r:id="rId15"/>
    </p:embeddedFont>
    <p:embeddedFont>
      <p:font typeface="Calibri" pitchFamily="34" charset="0"/>
      <p:regular r:id="rId16"/>
      <p:bold r:id="rId17"/>
      <p:italic r:id="rId18"/>
      <p:boldItalic r:id="rId19"/>
    </p:embeddedFont>
    <p:embeddedFont>
      <p:font typeface="Georgia" pitchFamily="18" charset="0"/>
      <p:regular r:id="rId20"/>
      <p:bold r:id="rId21"/>
      <p:italic r:id="rId22"/>
      <p:boldItalic r:id="rId23"/>
    </p:embeddedFont>
    <p:embeddedFont>
      <p:font typeface="Aharoni" pitchFamily="2" charset="-79"/>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1A138BE6-E374-4A1A-BE6D-9E52B14417BE}">
  <a:tblStyle styleId="{1A138BE6-E374-4A1A-BE6D-9E52B14417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0286F9A-8295-4760-8310-7838FB866F3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853" autoAdjust="0"/>
    <p:restoredTop sz="94624" autoAdjust="0"/>
  </p:normalViewPr>
  <p:slideViewPr>
    <p:cSldViewPr>
      <p:cViewPr varScale="1">
        <p:scale>
          <a:sx n="92" d="100"/>
          <a:sy n="92" d="100"/>
        </p:scale>
        <p:origin x="-786" y="-102"/>
      </p:cViewPr>
      <p:guideLst>
        <p:guide orient="horz" pos="1620"/>
        <p:guide pos="2880"/>
      </p:guideLst>
    </p:cSldViewPr>
  </p:slideViewPr>
  <p:outlineViewPr>
    <p:cViewPr>
      <p:scale>
        <a:sx n="33" d="100"/>
        <a:sy n="33" d="100"/>
      </p:scale>
      <p:origin x="48" y="339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bc98855ff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bc98855ff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bc98855ff3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bc98855ff3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4.png"/><Relationship Id="rId11" Type="http://schemas.openxmlformats.org/officeDocument/2006/relationships/image" Target="../media/image7.png"/><Relationship Id="rId5" Type="http://schemas.openxmlformats.org/officeDocument/2006/relationships/image" Target="../media/image13.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533400" y="1123950"/>
            <a:ext cx="4691400" cy="2027675"/>
          </a:xfrm>
          <a:prstGeom prst="rect">
            <a:avLst/>
          </a:prstGeom>
          <a:ln>
            <a:noFill/>
          </a:ln>
        </p:spPr>
        <p:txBody>
          <a:bodyPr spcFirstLastPara="1" wrap="square" lIns="0" tIns="0" rIns="0" bIns="0" anchor="ctr" anchorCtr="0">
            <a:noAutofit/>
          </a:bodyPr>
          <a:lstStyle/>
          <a:p>
            <a:pPr lvl="0"/>
            <a:r>
              <a:rPr lang="en-IN" sz="5400" dirty="0" smtClean="0">
                <a:solidFill>
                  <a:schemeClr val="bg1"/>
                </a:solidFill>
              </a:rPr>
              <a:t>S</a:t>
            </a:r>
            <a:r>
              <a:rPr lang="az-Latn-AZ" sz="5400" dirty="0" smtClean="0">
                <a:solidFill>
                  <a:schemeClr val="bg1"/>
                </a:solidFill>
              </a:rPr>
              <a:t>üni intellekt</a:t>
            </a:r>
            <a:endParaRPr>
              <a:solidFill>
                <a:schemeClr val="bg1"/>
              </a:solidFill>
            </a:endParaRPr>
          </a:p>
        </p:txBody>
      </p:sp>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533400" y="2266950"/>
            <a:ext cx="8610600" cy="2057400"/>
          </a:xfrm>
          <a:prstGeom prst="rect">
            <a:avLst/>
          </a:prstGeom>
          <a:ln>
            <a:noFill/>
          </a:ln>
        </p:spPr>
        <p:txBody>
          <a:bodyPr spcFirstLastPara="1" wrap="square" lIns="0" tIns="0" rIns="0" bIns="0" anchor="t" anchorCtr="0">
            <a:noAutofit/>
          </a:bodyPr>
          <a:lstStyle/>
          <a:p>
            <a:pPr marL="0" lvl="0" indent="0" algn="l" rtl="0">
              <a:spcBef>
                <a:spcPts val="0"/>
              </a:spcBef>
              <a:spcAft>
                <a:spcPts val="0"/>
              </a:spcAft>
              <a:buNone/>
            </a:pPr>
            <a:r>
              <a:rPr lang="az-Latn-AZ" sz="4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Georgia" pitchFamily="18" charset="0"/>
                <a:cs typeface="Aharoni" pitchFamily="2" charset="-79"/>
              </a:rPr>
              <a:t>Diqqətinizə görə təşəkkürlər</a:t>
            </a:r>
            <a:r>
              <a:rPr lang="en-US" sz="44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Georgia" pitchFamily="18" charset="0"/>
              </a:rPr>
              <a:t>!</a:t>
            </a:r>
            <a:endParaRPr sz="440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Georgia" pitchFamily="18" charset="0"/>
            </a:endParaRPr>
          </a:p>
        </p:txBody>
      </p:sp>
      <p:sp>
        <p:nvSpPr>
          <p:cNvPr id="159" name="Google Shape;159;p2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
            </a:r>
            <a:br>
              <a:rPr lang="ru-RU" dirty="0" smtClean="0"/>
            </a:br>
            <a:endParaRPr lang="ru-RU" dirty="0"/>
          </a:p>
        </p:txBody>
      </p:sp>
      <p:sp>
        <p:nvSpPr>
          <p:cNvPr id="4" name="Текст 3"/>
          <p:cNvSpPr>
            <a:spLocks noGrp="1"/>
          </p:cNvSpPr>
          <p:nvPr>
            <p:ph type="body" idx="1"/>
          </p:nvPr>
        </p:nvSpPr>
        <p:spPr>
          <a:xfrm>
            <a:off x="0" y="0"/>
            <a:ext cx="9144000" cy="5143500"/>
          </a:xfrm>
        </p:spPr>
        <p:txBody>
          <a:bodyPr/>
          <a:lstStyle/>
          <a:p>
            <a:pPr>
              <a:buNone/>
            </a:pPr>
            <a:r>
              <a:rPr lang="en-US" b="1" dirty="0" smtClean="0"/>
              <a:t>     </a:t>
            </a:r>
            <a:r>
              <a:rPr lang="az-Latn-AZ" b="1" dirty="0" smtClean="0">
                <a:solidFill>
                  <a:schemeClr val="accent5">
                    <a:lumMod val="50000"/>
                  </a:schemeClr>
                </a:solidFill>
              </a:rPr>
              <a:t>Kəşfiyyat və maşınlar</a:t>
            </a:r>
            <a:endParaRPr lang="ru-RU" dirty="0" smtClean="0">
              <a:solidFill>
                <a:schemeClr val="accent5">
                  <a:lumMod val="50000"/>
                </a:schemeClr>
              </a:solidFill>
            </a:endParaRPr>
          </a:p>
          <a:p>
            <a:pPr>
              <a:buNone/>
            </a:pPr>
            <a:r>
              <a:rPr lang="en-US" dirty="0" smtClean="0">
                <a:solidFill>
                  <a:schemeClr val="accent5">
                    <a:lumMod val="50000"/>
                  </a:schemeClr>
                </a:solidFill>
              </a:rPr>
              <a:t>     </a:t>
            </a:r>
            <a:r>
              <a:rPr lang="az-Latn-AZ" dirty="0" smtClean="0">
                <a:solidFill>
                  <a:schemeClr val="accent5">
                    <a:lumMod val="50000"/>
                  </a:schemeClr>
                </a:solidFill>
              </a:rPr>
              <a:t>Keçən əsrin 50-ci illərinin ortalarında </a:t>
            </a:r>
            <a:r>
              <a:rPr lang="az-Latn-AZ" dirty="0" smtClean="0"/>
              <a:t>kompüterlərin imkanları, xüsusən də kompüterlərin eyni vaxtda bir çox işi dəqiq yerinə yetirmək qabiliyyəti böyük heyran doğurdu. Alim və yazıçıların beyinlərində dərhal düşünən maşınların haqqında fantastik fikirlər yaratdı. Məhz bu dövrdə ilk süni intellekt texnologiyaları ortaya çıxmağa başladı.</a:t>
            </a:r>
            <a:endParaRPr lang="ru-RU" dirty="0" smtClean="0"/>
          </a:p>
          <a:p>
            <a:pPr>
              <a:buNone/>
            </a:pPr>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4" name="Заголовок 3"/>
          <p:cNvSpPr>
            <a:spLocks noGrp="1"/>
          </p:cNvSpPr>
          <p:nvPr>
            <p:ph type="title"/>
          </p:nvPr>
        </p:nvSpPr>
        <p:spPr>
          <a:xfrm>
            <a:off x="580550" y="133349"/>
            <a:ext cx="7649050" cy="914401"/>
          </a:xfrm>
        </p:spPr>
        <p:txBody>
          <a:bodyPr/>
          <a:lstStyle/>
          <a:p>
            <a:r>
              <a:rPr lang="az-Latn-AZ" dirty="0" smtClean="0">
                <a:solidFill>
                  <a:schemeClr val="accent5">
                    <a:lumMod val="50000"/>
                  </a:schemeClr>
                </a:solidFill>
              </a:rPr>
              <a:t>Avtomatlaşdırılmış İdarəetmənin(AI</a:t>
            </a:r>
            <a:r>
              <a:rPr lang="az-Latn-AZ" dirty="0" smtClean="0">
                <a:solidFill>
                  <a:schemeClr val="accent5">
                    <a:lumMod val="50000"/>
                  </a:schemeClr>
                </a:solidFill>
              </a:rPr>
              <a:t>)</a:t>
            </a:r>
            <a:r>
              <a:rPr lang="en-US" dirty="0" smtClean="0">
                <a:solidFill>
                  <a:schemeClr val="accent5">
                    <a:lumMod val="50000"/>
                  </a:schemeClr>
                </a:solidFill>
              </a:rPr>
              <a:t> </a:t>
            </a:r>
            <a:r>
              <a:rPr lang="az-Latn-AZ" dirty="0" smtClean="0">
                <a:solidFill>
                  <a:schemeClr val="accent5">
                    <a:lumMod val="50000"/>
                  </a:schemeClr>
                </a:solidFill>
              </a:rPr>
              <a:t>əsas məqsədləri</a:t>
            </a:r>
            <a:endParaRPr lang="ru-RU" dirty="0">
              <a:solidFill>
                <a:schemeClr val="accent5">
                  <a:lumMod val="50000"/>
                </a:schemeClr>
              </a:solidFill>
            </a:endParaRPr>
          </a:p>
        </p:txBody>
      </p:sp>
      <p:sp>
        <p:nvSpPr>
          <p:cNvPr id="88" name="Google Shape;88;p16"/>
          <p:cNvSpPr txBox="1">
            <a:spLocks noGrp="1"/>
          </p:cNvSpPr>
          <p:nvPr>
            <p:ph type="body" idx="1"/>
          </p:nvPr>
        </p:nvSpPr>
        <p:spPr>
          <a:xfrm>
            <a:off x="152400" y="1352550"/>
            <a:ext cx="3657600" cy="3078900"/>
          </a:xfrm>
          <a:prstGeom prst="rect">
            <a:avLst/>
          </a:prstGeom>
          <a:noFill/>
        </p:spPr>
        <p:txBody>
          <a:bodyPr spcFirstLastPara="1" wrap="square" lIns="0" tIns="0" rIns="0" bIns="0" anchor="t" anchorCtr="0">
            <a:noAutofit/>
          </a:bodyPr>
          <a:lstStyle/>
          <a:p>
            <a:pPr marL="0" indent="0">
              <a:buNone/>
            </a:pPr>
            <a:r>
              <a:rPr lang="az-Latn-AZ" dirty="0" smtClean="0"/>
              <a:t>• İntellektual davranışa malik, müstəqil və ya şəxsin nəzarəti altında öyrənə, proqnozlar verə və verilənlər toplusu əsasında fərziyyələr qura bilən analitik sistemlərin yaradılması.</a:t>
            </a:r>
            <a:endParaRPr lang="ru-RU" dirty="0" smtClean="0"/>
          </a:p>
          <a:p>
            <a:pPr marL="0" lvl="0" indent="0" algn="l" rtl="0">
              <a:spcBef>
                <a:spcPts val="600"/>
              </a:spcBef>
              <a:spcAft>
                <a:spcPts val="0"/>
              </a:spcAft>
              <a:buNone/>
            </a:pPr>
            <a:endParaRPr/>
          </a:p>
        </p:txBody>
      </p:sp>
      <p:sp>
        <p:nvSpPr>
          <p:cNvPr id="5" name="Текст 4"/>
          <p:cNvSpPr>
            <a:spLocks noGrp="1"/>
          </p:cNvSpPr>
          <p:nvPr>
            <p:ph type="body" idx="2"/>
          </p:nvPr>
        </p:nvSpPr>
        <p:spPr>
          <a:xfrm>
            <a:off x="4038600" y="1352550"/>
            <a:ext cx="4343400" cy="2895600"/>
          </a:xfrm>
          <a:noFill/>
        </p:spPr>
        <p:txBody>
          <a:bodyPr/>
          <a:lstStyle/>
          <a:p>
            <a:pPr>
              <a:buNone/>
            </a:pPr>
            <a:r>
              <a:rPr lang="az-Latn-AZ" dirty="0" smtClean="0"/>
              <a:t>• İnsan intellektinin maşında reallaşdırılması – insanlar kimi davrana bilən robot köməkçilərin yaradılması: düşünmək, öyrənmək, anlamaq və verilən tapşırıqları yerinə yetirmək.</a:t>
            </a:r>
            <a:endParaRPr lang="ru-RU" dirty="0" smtClean="0"/>
          </a:p>
          <a:p>
            <a:endParaRPr lang="ru-RU" dirty="0"/>
          </a:p>
        </p:txBody>
      </p:sp>
      <p:sp>
        <p:nvSpPr>
          <p:cNvPr id="89" name="Google Shape;89;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457200" y="1"/>
            <a:ext cx="8686800" cy="438150"/>
          </a:xfrm>
          <a:prstGeom prst="rect">
            <a:avLst/>
          </a:prstGeom>
        </p:spPr>
        <p:txBody>
          <a:bodyPr spcFirstLastPara="1" wrap="square" lIns="0" tIns="0" rIns="0" bIns="0" anchor="b" anchorCtr="0">
            <a:noAutofit/>
          </a:bodyPr>
          <a:lstStyle/>
          <a:p>
            <a:r>
              <a:rPr lang="az-Latn-AZ" sz="2000" dirty="0" smtClean="0">
                <a:solidFill>
                  <a:schemeClr val="accent5">
                    <a:lumMod val="50000"/>
                  </a:schemeClr>
                </a:solidFill>
              </a:rPr>
              <a:t>Süni intellektin inkişaf tarixi</a:t>
            </a:r>
            <a:endParaRPr lang="ru-RU" dirty="0">
              <a:solidFill>
                <a:schemeClr val="accent5">
                  <a:lumMod val="50000"/>
                </a:schemeClr>
              </a:solidFill>
            </a:endParaRPr>
          </a:p>
        </p:txBody>
      </p:sp>
      <p:sp>
        <p:nvSpPr>
          <p:cNvPr id="95" name="Google Shape;95;p17"/>
          <p:cNvSpPr txBox="1">
            <a:spLocks noGrp="1"/>
          </p:cNvSpPr>
          <p:nvPr>
            <p:ph type="body" idx="1"/>
          </p:nvPr>
        </p:nvSpPr>
        <p:spPr>
          <a:xfrm>
            <a:off x="0" y="590550"/>
            <a:ext cx="9144000" cy="3923700"/>
          </a:xfrm>
          <a:prstGeom prst="rect">
            <a:avLst/>
          </a:prstGeom>
          <a:noFill/>
        </p:spPr>
        <p:txBody>
          <a:bodyPr spcFirstLastPara="1" wrap="square" lIns="0" tIns="0" rIns="0" bIns="0" anchor="t" anchorCtr="0">
            <a:noAutofit/>
          </a:bodyPr>
          <a:lstStyle/>
          <a:p>
            <a:pPr marL="0" indent="0">
              <a:spcBef>
                <a:spcPts val="0"/>
              </a:spcBef>
              <a:buNone/>
            </a:pPr>
            <a:r>
              <a:rPr lang="az-Latn-AZ" dirty="0" smtClean="0">
                <a:solidFill>
                  <a:schemeClr val="accent5">
                    <a:lumMod val="50000"/>
                  </a:schemeClr>
                </a:solidFill>
              </a:rPr>
              <a:t>1956-cı ildə </a:t>
            </a:r>
            <a:r>
              <a:rPr lang="az-Latn-AZ" dirty="0" smtClean="0"/>
              <a:t>Con Makkarti Karnegi Mellon Universitetində süni intellekt proqramının prototipini nümayiş etdirmişdir.</a:t>
            </a:r>
          </a:p>
          <a:p>
            <a:pPr marL="0" indent="0">
              <a:spcBef>
                <a:spcPts val="0"/>
              </a:spcBef>
              <a:buNone/>
            </a:pPr>
            <a:r>
              <a:rPr lang="az-Latn-AZ" dirty="0" smtClean="0"/>
              <a:t>   Bəşəriyyət 20-ci əsrin birinci rübündə ağıllı robotlar haqqında xəyal qurmağa başladı. </a:t>
            </a:r>
            <a:r>
              <a:rPr lang="az-Latn-AZ" dirty="0" smtClean="0">
                <a:solidFill>
                  <a:schemeClr val="accent5">
                    <a:lumMod val="50000"/>
                  </a:schemeClr>
                </a:solidFill>
              </a:rPr>
              <a:t>1924-cü ildə </a:t>
            </a:r>
            <a:r>
              <a:rPr lang="az-Latn-AZ" dirty="0" smtClean="0"/>
              <a:t>məşhur yazıçı Karel Çapek London teatrında “Universal robotlar” tamaşasını səhnələşdirir və tamaşa tamaşaçıları heyran edir. Nəticədə "robot" sözü insanların beynində möhkəm şəkildə formalaşır.</a:t>
            </a:r>
            <a:endParaRPr lang="ru-RU" dirty="0" smtClean="0"/>
          </a:p>
          <a:p>
            <a:pPr marL="0" lvl="0" indent="0" algn="l" rtl="0">
              <a:spcBef>
                <a:spcPts val="0"/>
              </a:spcBef>
              <a:spcAft>
                <a:spcPts val="0"/>
              </a:spcAft>
              <a:buNone/>
            </a:pPr>
            <a:endParaRPr/>
          </a:p>
        </p:txBody>
      </p:sp>
      <p:pic>
        <p:nvPicPr>
          <p:cNvPr id="96" name="Google Shape;96;p17"/>
          <p:cNvPicPr preferRelativeResize="0"/>
          <p:nvPr/>
        </p:nvPicPr>
        <p:blipFill>
          <a:blip r:embed="rId3">
            <a:alphaModFix/>
          </a:blip>
          <a:stretch>
            <a:fillRect/>
          </a:stretch>
        </p:blipFill>
        <p:spPr>
          <a:xfrm>
            <a:off x="5486400" y="3714750"/>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562600" y="4400550"/>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096000" y="3028950"/>
            <a:ext cx="1032700" cy="1209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9"/>
          <p:cNvPicPr preferRelativeResize="0"/>
          <p:nvPr/>
        </p:nvPicPr>
        <p:blipFill>
          <a:blip r:embed="rId3">
            <a:alphaModFix/>
          </a:blip>
          <a:stretch>
            <a:fillRect/>
          </a:stretch>
        </p:blipFill>
        <p:spPr>
          <a:xfrm>
            <a:off x="5210416" y="2211062"/>
            <a:ext cx="2017495" cy="1209250"/>
          </a:xfrm>
          <a:prstGeom prst="rect">
            <a:avLst/>
          </a:prstGeom>
          <a:noFill/>
          <a:ln>
            <a:noFill/>
          </a:ln>
        </p:spPr>
      </p:pic>
      <p:sp>
        <p:nvSpPr>
          <p:cNvPr id="111" name="Google Shape;111;p19"/>
          <p:cNvSpPr txBox="1">
            <a:spLocks noGrp="1"/>
          </p:cNvSpPr>
          <p:nvPr>
            <p:ph type="title"/>
          </p:nvPr>
        </p:nvSpPr>
        <p:spPr>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az-Latn-AZ" sz="6000" dirty="0" smtClean="0"/>
              <a:t> </a:t>
            </a:r>
            <a:endParaRPr sz="6000"/>
          </a:p>
        </p:txBody>
      </p:sp>
      <p:sp>
        <p:nvSpPr>
          <p:cNvPr id="112" name="Google Shape;112;p19"/>
          <p:cNvSpPr txBox="1">
            <a:spLocks noGrp="1"/>
          </p:cNvSpPr>
          <p:nvPr>
            <p:ph type="body" idx="1"/>
          </p:nvPr>
        </p:nvSpPr>
        <p:spPr>
          <a:xfrm>
            <a:off x="580550" y="0"/>
            <a:ext cx="7801450" cy="4507650"/>
          </a:xfrm>
          <a:prstGeom prst="rect">
            <a:avLst/>
          </a:prstGeom>
        </p:spPr>
        <p:txBody>
          <a:bodyPr spcFirstLastPara="1" wrap="square" lIns="0" tIns="0" rIns="0" bIns="0" anchor="t" anchorCtr="0">
            <a:noAutofit/>
          </a:bodyPr>
          <a:lstStyle/>
          <a:p>
            <a:pPr marL="0" indent="0">
              <a:buNone/>
            </a:pPr>
            <a:r>
              <a:rPr lang="az-Latn-AZ" sz="1800" dirty="0" smtClean="0">
                <a:solidFill>
                  <a:schemeClr val="accent5">
                    <a:lumMod val="50000"/>
                  </a:schemeClr>
                </a:solidFill>
              </a:rPr>
              <a:t>1943-45-ci illərdə </a:t>
            </a:r>
            <a:r>
              <a:rPr lang="az-Latn-AZ" sz="1800" dirty="0" smtClean="0"/>
              <a:t>neyron şəbəkələri anlamaq və yaratmaq üçün əsaslar qoyuldu və artıq </a:t>
            </a:r>
            <a:r>
              <a:rPr lang="az-Latn-AZ" sz="1800" dirty="0" smtClean="0">
                <a:solidFill>
                  <a:schemeClr val="accent5">
                    <a:lumMod val="50000"/>
                  </a:schemeClr>
                </a:solidFill>
              </a:rPr>
              <a:t>1950-ci ildə </a:t>
            </a:r>
            <a:r>
              <a:rPr lang="az-Latn-AZ" sz="1800" dirty="0" smtClean="0"/>
              <a:t>Alan Turinq elmi nəşrdə intellektual şahmat oyununun təhlilini dərc etdi. </a:t>
            </a:r>
            <a:r>
              <a:rPr lang="az-Latn-AZ" sz="1800" dirty="0" smtClean="0">
                <a:solidFill>
                  <a:schemeClr val="accent5">
                    <a:lumMod val="50000"/>
                  </a:schemeClr>
                </a:solidFill>
              </a:rPr>
              <a:t>1958-ci ildə </a:t>
            </a:r>
            <a:r>
              <a:rPr lang="az-Latn-AZ" sz="1800" dirty="0" smtClean="0"/>
              <a:t>ilk süni intellekt proqramlaşdırma dili Lisp ortaya çıxdı.</a:t>
            </a:r>
            <a:endParaRPr lang="ru-RU" sz="1800" dirty="0" smtClean="0"/>
          </a:p>
          <a:p>
            <a:pPr marL="0" lvl="0" indent="0" algn="l" rtl="0">
              <a:spcBef>
                <a:spcPts val="600"/>
              </a:spcBef>
              <a:spcAft>
                <a:spcPts val="0"/>
              </a:spcAft>
              <a:buNone/>
            </a:pPr>
            <a:endParaRPr sz="1800"/>
          </a:p>
        </p:txBody>
      </p:sp>
      <p:sp>
        <p:nvSpPr>
          <p:cNvPr id="21" name="Текст 20"/>
          <p:cNvSpPr>
            <a:spLocks noGrp="1"/>
          </p:cNvSpPr>
          <p:nvPr>
            <p:ph type="body" idx="2"/>
          </p:nvPr>
        </p:nvSpPr>
        <p:spPr>
          <a:xfrm>
            <a:off x="-228600" y="1504950"/>
            <a:ext cx="4419600" cy="3505200"/>
          </a:xfrm>
        </p:spPr>
        <p:txBody>
          <a:bodyPr/>
          <a:lstStyle/>
          <a:p>
            <a:pPr>
              <a:buNone/>
            </a:pPr>
            <a:r>
              <a:rPr lang="az-Latn-AZ" sz="1800" dirty="0" smtClean="0"/>
              <a:t>     </a:t>
            </a:r>
            <a:r>
              <a:rPr lang="az-Latn-AZ" sz="1800" dirty="0" smtClean="0">
                <a:solidFill>
                  <a:schemeClr val="accent5">
                    <a:lumMod val="50000"/>
                  </a:schemeClr>
                </a:solidFill>
              </a:rPr>
              <a:t>1965-ci ildə</a:t>
            </a:r>
            <a:r>
              <a:rPr lang="az-Latn-AZ" sz="1800" dirty="0" smtClean="0"/>
              <a:t> </a:t>
            </a:r>
            <a:r>
              <a:rPr lang="az-Latn-AZ" sz="1800" dirty="0" smtClean="0">
                <a:solidFill>
                  <a:schemeClr val="accent5">
                    <a:lumMod val="50000"/>
                  </a:schemeClr>
                </a:solidFill>
                <a:latin typeface="Arial Black" pitchFamily="34" charset="0"/>
                <a:cs typeface="Narkisim" pitchFamily="34" charset="-79"/>
              </a:rPr>
              <a:t>Eliza</a:t>
            </a:r>
            <a:r>
              <a:rPr lang="az-Latn-AZ" sz="1800" dirty="0" smtClean="0">
                <a:solidFill>
                  <a:schemeClr val="tx2">
                    <a:lumMod val="10000"/>
                  </a:schemeClr>
                </a:solidFill>
                <a:latin typeface="Arial Black" pitchFamily="34" charset="0"/>
              </a:rPr>
              <a:t> </a:t>
            </a:r>
            <a:r>
              <a:rPr lang="az-Latn-AZ" sz="1800" dirty="0" smtClean="0"/>
              <a:t>ingilis dilində danışa bilən ilk robot köməkçisi hazırlandı. Bu illərdə AI(Avtomatlaşdırılmış İdarəetmə) istiqamətinə ABŞ, SSRİ və digər ölkələrin hökumət və hərbi təşkilatları cəlb olunmağa başladı. Beləliklə, ABŞ Müdafiə Nazirliyi </a:t>
            </a:r>
            <a:r>
              <a:rPr lang="az-Latn-AZ" sz="1800" dirty="0" smtClean="0">
                <a:solidFill>
                  <a:schemeClr val="accent5">
                    <a:lumMod val="50000"/>
                  </a:schemeClr>
                </a:solidFill>
              </a:rPr>
              <a:t>70-ci illərdə</a:t>
            </a:r>
            <a:r>
              <a:rPr lang="az-Latn-AZ" sz="1800" dirty="0" smtClean="0"/>
              <a:t> virtual küçə xəritələri layihəsini - GPS prototipini işə saldı.</a:t>
            </a:r>
            <a:endParaRPr lang="ru-RU" sz="1800" dirty="0"/>
          </a:p>
        </p:txBody>
      </p:sp>
      <p:sp>
        <p:nvSpPr>
          <p:cNvPr id="113" name="Google Shape;113;p19"/>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pic>
        <p:nvPicPr>
          <p:cNvPr id="114" name="Google Shape;114;p19"/>
          <p:cNvPicPr preferRelativeResize="0"/>
          <p:nvPr/>
        </p:nvPicPr>
        <p:blipFill>
          <a:blip r:embed="rId4">
            <a:alphaModFix/>
          </a:blip>
          <a:stretch>
            <a:fillRect/>
          </a:stretch>
        </p:blipFill>
        <p:spPr>
          <a:xfrm>
            <a:off x="4386955" y="1434470"/>
            <a:ext cx="481900" cy="555275"/>
          </a:xfrm>
          <a:prstGeom prst="rect">
            <a:avLst/>
          </a:prstGeom>
          <a:noFill/>
          <a:ln>
            <a:noFill/>
          </a:ln>
        </p:spPr>
      </p:pic>
      <p:pic>
        <p:nvPicPr>
          <p:cNvPr id="115" name="Google Shape;115;p19"/>
          <p:cNvPicPr preferRelativeResize="0"/>
          <p:nvPr/>
        </p:nvPicPr>
        <p:blipFill>
          <a:blip r:embed="rId5">
            <a:alphaModFix/>
          </a:blip>
          <a:stretch>
            <a:fillRect/>
          </a:stretch>
        </p:blipFill>
        <p:spPr>
          <a:xfrm>
            <a:off x="4569684" y="1556163"/>
            <a:ext cx="481900" cy="555275"/>
          </a:xfrm>
          <a:prstGeom prst="rect">
            <a:avLst/>
          </a:prstGeom>
          <a:noFill/>
          <a:ln>
            <a:noFill/>
          </a:ln>
        </p:spPr>
      </p:pic>
      <p:pic>
        <p:nvPicPr>
          <p:cNvPr id="116" name="Google Shape;116;p19"/>
          <p:cNvPicPr preferRelativeResize="0"/>
          <p:nvPr/>
        </p:nvPicPr>
        <p:blipFill>
          <a:blip r:embed="rId6">
            <a:alphaModFix/>
          </a:blip>
          <a:stretch>
            <a:fillRect/>
          </a:stretch>
        </p:blipFill>
        <p:spPr>
          <a:xfrm>
            <a:off x="5654025" y="2170138"/>
            <a:ext cx="1111472" cy="961913"/>
          </a:xfrm>
          <a:prstGeom prst="rect">
            <a:avLst/>
          </a:prstGeom>
          <a:noFill/>
          <a:ln>
            <a:noFill/>
          </a:ln>
        </p:spPr>
      </p:pic>
      <p:pic>
        <p:nvPicPr>
          <p:cNvPr id="117" name="Google Shape;117;p19"/>
          <p:cNvPicPr preferRelativeResize="0"/>
          <p:nvPr/>
        </p:nvPicPr>
        <p:blipFill>
          <a:blip r:embed="rId6">
            <a:alphaModFix/>
          </a:blip>
          <a:stretch>
            <a:fillRect/>
          </a:stretch>
        </p:blipFill>
        <p:spPr>
          <a:xfrm>
            <a:off x="5654025" y="1777572"/>
            <a:ext cx="1111472" cy="961913"/>
          </a:xfrm>
          <a:prstGeom prst="rect">
            <a:avLst/>
          </a:prstGeom>
          <a:noFill/>
          <a:ln>
            <a:noFill/>
          </a:ln>
        </p:spPr>
      </p:pic>
      <p:pic>
        <p:nvPicPr>
          <p:cNvPr id="118" name="Google Shape;118;p19"/>
          <p:cNvPicPr preferRelativeResize="0"/>
          <p:nvPr/>
        </p:nvPicPr>
        <p:blipFill>
          <a:blip r:embed="rId7">
            <a:alphaModFix/>
          </a:blip>
          <a:stretch>
            <a:fillRect/>
          </a:stretch>
        </p:blipFill>
        <p:spPr>
          <a:xfrm>
            <a:off x="5410200" y="4019550"/>
            <a:ext cx="1245500" cy="799942"/>
          </a:xfrm>
          <a:prstGeom prst="rect">
            <a:avLst/>
          </a:prstGeom>
          <a:noFill/>
          <a:ln>
            <a:noFill/>
          </a:ln>
        </p:spPr>
      </p:pic>
      <p:pic>
        <p:nvPicPr>
          <p:cNvPr id="119" name="Google Shape;119;p19"/>
          <p:cNvPicPr preferRelativeResize="0"/>
          <p:nvPr/>
        </p:nvPicPr>
        <p:blipFill>
          <a:blip r:embed="rId8">
            <a:alphaModFix/>
          </a:blip>
          <a:stretch>
            <a:fillRect/>
          </a:stretch>
        </p:blipFill>
        <p:spPr>
          <a:xfrm>
            <a:off x="7380302" y="1666762"/>
            <a:ext cx="848475" cy="555275"/>
          </a:xfrm>
          <a:prstGeom prst="rect">
            <a:avLst/>
          </a:prstGeom>
          <a:noFill/>
          <a:ln>
            <a:noFill/>
          </a:ln>
        </p:spPr>
      </p:pic>
      <p:cxnSp>
        <p:nvCxnSpPr>
          <p:cNvPr id="120" name="Google Shape;120;p19"/>
          <p:cNvCxnSpPr/>
          <p:nvPr/>
        </p:nvCxnSpPr>
        <p:spPr>
          <a:xfrm>
            <a:off x="6958825" y="3257288"/>
            <a:ext cx="664200" cy="383400"/>
          </a:xfrm>
          <a:prstGeom prst="straightConnector1">
            <a:avLst/>
          </a:prstGeom>
          <a:noFill/>
          <a:ln w="19050" cap="rnd" cmpd="sng">
            <a:solidFill>
              <a:schemeClr val="accent3"/>
            </a:solidFill>
            <a:prstDash val="dash"/>
            <a:round/>
            <a:headEnd type="none" w="med" len="med"/>
            <a:tailEnd type="none" w="med" len="med"/>
          </a:ln>
        </p:spPr>
      </p:cxnSp>
      <p:cxnSp>
        <p:nvCxnSpPr>
          <p:cNvPr id="121" name="Google Shape;121;p19"/>
          <p:cNvCxnSpPr/>
          <p:nvPr/>
        </p:nvCxnSpPr>
        <p:spPr>
          <a:xfrm>
            <a:off x="4910575" y="2035238"/>
            <a:ext cx="559800" cy="323100"/>
          </a:xfrm>
          <a:prstGeom prst="straightConnector1">
            <a:avLst/>
          </a:prstGeom>
          <a:noFill/>
          <a:ln w="19050" cap="rnd" cmpd="sng">
            <a:solidFill>
              <a:schemeClr val="accent6"/>
            </a:solidFill>
            <a:prstDash val="dash"/>
            <a:round/>
            <a:headEnd type="none" w="med" len="med"/>
            <a:tailEnd type="none" w="med" len="med"/>
          </a:ln>
        </p:spPr>
      </p:cxnSp>
      <p:pic>
        <p:nvPicPr>
          <p:cNvPr id="122" name="Google Shape;122;p19"/>
          <p:cNvPicPr preferRelativeResize="0"/>
          <p:nvPr/>
        </p:nvPicPr>
        <p:blipFill>
          <a:blip r:embed="rId9">
            <a:alphaModFix/>
          </a:blip>
          <a:stretch>
            <a:fillRect/>
          </a:stretch>
        </p:blipFill>
        <p:spPr>
          <a:xfrm>
            <a:off x="7703038" y="1370716"/>
            <a:ext cx="190716" cy="555275"/>
          </a:xfrm>
          <a:prstGeom prst="rect">
            <a:avLst/>
          </a:prstGeom>
          <a:noFill/>
          <a:ln>
            <a:noFill/>
          </a:ln>
        </p:spPr>
      </p:pic>
      <p:cxnSp>
        <p:nvCxnSpPr>
          <p:cNvPr id="123" name="Google Shape;123;p19"/>
          <p:cNvCxnSpPr/>
          <p:nvPr/>
        </p:nvCxnSpPr>
        <p:spPr>
          <a:xfrm flipH="1">
            <a:off x="4637575" y="3181088"/>
            <a:ext cx="936600" cy="540900"/>
          </a:xfrm>
          <a:prstGeom prst="straightConnector1">
            <a:avLst/>
          </a:prstGeom>
          <a:noFill/>
          <a:ln w="19050" cap="rnd" cmpd="sng">
            <a:solidFill>
              <a:schemeClr val="accent3"/>
            </a:solidFill>
            <a:prstDash val="dash"/>
            <a:round/>
            <a:headEnd type="none" w="med" len="med"/>
            <a:tailEnd type="none" w="med" len="med"/>
          </a:ln>
        </p:spPr>
      </p:cxnSp>
      <p:cxnSp>
        <p:nvCxnSpPr>
          <p:cNvPr id="124" name="Google Shape;124;p19"/>
          <p:cNvCxnSpPr/>
          <p:nvPr/>
        </p:nvCxnSpPr>
        <p:spPr>
          <a:xfrm flipH="1">
            <a:off x="6910225" y="2111438"/>
            <a:ext cx="559800" cy="323100"/>
          </a:xfrm>
          <a:prstGeom prst="straightConnector1">
            <a:avLst/>
          </a:prstGeom>
          <a:noFill/>
          <a:ln w="19050" cap="rnd" cmpd="sng">
            <a:solidFill>
              <a:schemeClr val="accent1"/>
            </a:solidFill>
            <a:prstDash val="dash"/>
            <a:round/>
            <a:headEnd type="none" w="med" len="med"/>
            <a:tailEnd type="none" w="med" len="med"/>
          </a:ln>
        </p:spPr>
      </p:cxnSp>
      <p:pic>
        <p:nvPicPr>
          <p:cNvPr id="125" name="Google Shape;125;p19"/>
          <p:cNvPicPr preferRelativeResize="0"/>
          <p:nvPr/>
        </p:nvPicPr>
        <p:blipFill>
          <a:blip r:embed="rId10">
            <a:alphaModFix/>
          </a:blip>
          <a:stretch>
            <a:fillRect/>
          </a:stretch>
        </p:blipFill>
        <p:spPr>
          <a:xfrm>
            <a:off x="4422863" y="2732996"/>
            <a:ext cx="1019495" cy="1122001"/>
          </a:xfrm>
          <a:prstGeom prst="rect">
            <a:avLst/>
          </a:prstGeom>
          <a:noFill/>
          <a:ln>
            <a:noFill/>
          </a:ln>
        </p:spPr>
      </p:pic>
      <p:pic>
        <p:nvPicPr>
          <p:cNvPr id="126" name="Google Shape;126;p19"/>
          <p:cNvPicPr preferRelativeResize="0"/>
          <p:nvPr/>
        </p:nvPicPr>
        <p:blipFill>
          <a:blip r:embed="rId11">
            <a:alphaModFix/>
          </a:blip>
          <a:stretch>
            <a:fillRect/>
          </a:stretch>
        </p:blipFill>
        <p:spPr>
          <a:xfrm>
            <a:off x="7660716" y="3287994"/>
            <a:ext cx="430025" cy="599150"/>
          </a:xfrm>
          <a:prstGeom prst="rect">
            <a:avLst/>
          </a:prstGeom>
          <a:noFill/>
          <a:ln>
            <a:noFill/>
          </a:ln>
        </p:spPr>
      </p:pic>
      <p:pic>
        <p:nvPicPr>
          <p:cNvPr id="127" name="Google Shape;127;p19"/>
          <p:cNvPicPr preferRelativeResize="0"/>
          <p:nvPr/>
        </p:nvPicPr>
        <p:blipFill>
          <a:blip r:embed="rId12">
            <a:alphaModFix/>
          </a:blip>
          <a:stretch>
            <a:fillRect/>
          </a:stretch>
        </p:blipFill>
        <p:spPr>
          <a:xfrm>
            <a:off x="8034133" y="3448355"/>
            <a:ext cx="430025" cy="599150"/>
          </a:xfrm>
          <a:prstGeom prst="rect">
            <a:avLst/>
          </a:prstGeom>
          <a:noFill/>
          <a:ln>
            <a:noFill/>
          </a:ln>
        </p:spPr>
      </p:pic>
      <p:sp>
        <p:nvSpPr>
          <p:cNvPr id="128" name="Google Shape;128;p19"/>
          <p:cNvSpPr/>
          <p:nvPr/>
        </p:nvSpPr>
        <p:spPr>
          <a:xfrm>
            <a:off x="6114350" y="1645250"/>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p>
            <a:pPr marL="0" indent="0">
              <a:buNone/>
            </a:pPr>
            <a:endParaRPr lang="ru-RU" dirty="0" smtClean="0"/>
          </a:p>
          <a:p>
            <a:pPr marL="0" indent="0">
              <a:buNone/>
            </a:pPr>
            <a:endParaRPr/>
          </a:p>
        </p:txBody>
      </p:sp>
      <p:sp>
        <p:nvSpPr>
          <p:cNvPr id="134" name="Google Shape;134;p20"/>
          <p:cNvSpPr txBox="1">
            <a:spLocks noGrp="1"/>
          </p:cNvSpPr>
          <p:nvPr>
            <p:ph type="title"/>
          </p:nvPr>
        </p:nvSpPr>
        <p:spPr>
          <a:xfrm>
            <a:off x="580550" y="205975"/>
            <a:ext cx="6098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az-Latn-AZ" dirty="0" smtClean="0"/>
              <a:t> </a:t>
            </a:r>
            <a:endParaRPr/>
          </a:p>
        </p:txBody>
      </p:sp>
      <p:sp>
        <p:nvSpPr>
          <p:cNvPr id="135" name="Google Shape;135;p20"/>
          <p:cNvSpPr txBox="1">
            <a:spLocks noGrp="1"/>
          </p:cNvSpPr>
          <p:nvPr>
            <p:ph type="body" idx="2"/>
          </p:nvPr>
        </p:nvSpPr>
        <p:spPr>
          <a:xfrm>
            <a:off x="304800" y="438150"/>
            <a:ext cx="8839200" cy="4705350"/>
          </a:xfrm>
          <a:prstGeom prst="rect">
            <a:avLst/>
          </a:prstGeom>
        </p:spPr>
        <p:txBody>
          <a:bodyPr spcFirstLastPara="1" wrap="square" lIns="0" tIns="0" rIns="0" bIns="0" anchor="t" anchorCtr="0">
            <a:noAutofit/>
          </a:bodyPr>
          <a:lstStyle/>
          <a:p>
            <a:pPr marL="0" lvl="0" indent="0">
              <a:buNone/>
            </a:pPr>
            <a:r>
              <a:rPr lang="az-Latn-AZ" dirty="0" smtClean="0"/>
              <a:t>Edinburq Universitetində</a:t>
            </a:r>
            <a:r>
              <a:rPr lang="az-Latn-AZ" dirty="0" smtClean="0">
                <a:solidFill>
                  <a:schemeClr val="accent5">
                    <a:lumMod val="50000"/>
                  </a:schemeClr>
                </a:solidFill>
              </a:rPr>
              <a:t> 1973-cü ildə </a:t>
            </a:r>
            <a:r>
              <a:rPr lang="az-Latn-AZ" dirty="0" smtClean="0"/>
              <a:t>robot Freddie yaradıldı</a:t>
            </a:r>
          </a:p>
          <a:p>
            <a:pPr marL="0" lvl="0" indent="0">
              <a:buNone/>
            </a:pPr>
            <a:endParaRPr lang="az-Latn-AZ" dirty="0" smtClean="0"/>
          </a:p>
          <a:p>
            <a:pPr marL="0" lvl="0" indent="0">
              <a:buNone/>
            </a:pPr>
            <a:r>
              <a:rPr lang="az-Latn-AZ" dirty="0" smtClean="0"/>
              <a:t>Akademiklər A.İ. Berq və Q.S.Pospelov </a:t>
            </a:r>
            <a:r>
              <a:rPr lang="az-Latn-AZ" dirty="0" smtClean="0">
                <a:solidFill>
                  <a:schemeClr val="accent5">
                    <a:lumMod val="50000"/>
                  </a:schemeClr>
                </a:solidFill>
              </a:rPr>
              <a:t>1954-64-cü illərdə </a:t>
            </a:r>
            <a:r>
              <a:rPr lang="az-Latn-AZ" dirty="0" smtClean="0"/>
              <a:t>teoremləri avtomatik sübut edən “ALPEV LOMI” proqramını yaratmışlar</a:t>
            </a:r>
          </a:p>
          <a:p>
            <a:pPr marL="0" lvl="0" indent="0">
              <a:buNone/>
            </a:pPr>
            <a:endParaRPr lang="az-Latn-AZ" dirty="0" smtClean="0"/>
          </a:p>
          <a:p>
            <a:pPr marL="0" lvl="0" indent="0">
              <a:buNone/>
            </a:pPr>
            <a:r>
              <a:rPr lang="az-Latn-AZ" dirty="0" smtClean="0">
                <a:solidFill>
                  <a:schemeClr val="accent5">
                    <a:lumMod val="50000"/>
                  </a:schemeClr>
                </a:solidFill>
              </a:rPr>
              <a:t>1968-ci ildə </a:t>
            </a:r>
            <a:r>
              <a:rPr lang="az-Latn-AZ" dirty="0" smtClean="0"/>
              <a:t>V.F.Turçin REFAL simvolik verilənlərin emalı dilini yaratdı.</a:t>
            </a:r>
          </a:p>
          <a:p>
            <a:pPr marL="0" lvl="0" indent="0">
              <a:buNone/>
            </a:pPr>
            <a:endParaRPr lang="az-Latn-AZ" dirty="0" smtClean="0"/>
          </a:p>
          <a:p>
            <a:pPr marL="0" lvl="0" indent="0">
              <a:buNone/>
            </a:pPr>
            <a:r>
              <a:rPr lang="az-Latn-AZ" dirty="0" smtClean="0">
                <a:solidFill>
                  <a:schemeClr val="accent5">
                    <a:lumMod val="50000"/>
                  </a:schemeClr>
                </a:solidFill>
              </a:rPr>
              <a:t>1997-ci ildə </a:t>
            </a:r>
            <a:r>
              <a:rPr lang="az-Latn-AZ" dirty="0" smtClean="0"/>
              <a:t>məşhur şahmat proqramı - şahmat üzrə dünya çempionu Qarri Kasparovu məğlub edən </a:t>
            </a:r>
            <a:r>
              <a:rPr lang="az-Latn-AZ" b="1" i="1" dirty="0" smtClean="0">
                <a:solidFill>
                  <a:schemeClr val="accent5">
                    <a:lumMod val="50000"/>
                  </a:schemeClr>
                </a:solidFill>
              </a:rPr>
              <a:t>Deep Blue</a:t>
            </a:r>
            <a:r>
              <a:rPr lang="az-Latn-AZ" dirty="0" smtClean="0">
                <a:solidFill>
                  <a:schemeClr val="accent5">
                    <a:lumMod val="50000"/>
                  </a:schemeClr>
                </a:solidFill>
              </a:rPr>
              <a:t> </a:t>
            </a:r>
            <a:r>
              <a:rPr lang="az-Latn-AZ" dirty="0" smtClean="0"/>
              <a:t>kompüteri yaradıldı</a:t>
            </a:r>
            <a:endParaRPr/>
          </a:p>
        </p:txBody>
      </p:sp>
      <p:sp>
        <p:nvSpPr>
          <p:cNvPr id="136"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580550" y="1"/>
            <a:ext cx="7953850" cy="666749"/>
          </a:xfrm>
          <a:prstGeom prst="rect">
            <a:avLst/>
          </a:prstGeom>
        </p:spPr>
        <p:txBody>
          <a:bodyPr spcFirstLastPara="1" wrap="square" lIns="0" tIns="0" rIns="0" bIns="0" anchor="b" anchorCtr="0">
            <a:noAutofit/>
          </a:bodyPr>
          <a:lstStyle/>
          <a:p>
            <a:r>
              <a:rPr lang="az-Latn-AZ" sz="3400" dirty="0" smtClean="0">
                <a:solidFill>
                  <a:schemeClr val="accent5">
                    <a:lumMod val="50000"/>
                  </a:schemeClr>
                </a:solidFill>
              </a:rPr>
              <a:t>Süni intellektin texnoloji prinsipləri</a:t>
            </a:r>
            <a:endParaRPr sz="3400">
              <a:solidFill>
                <a:schemeClr val="accent5">
                  <a:lumMod val="50000"/>
                </a:schemeClr>
              </a:solidFill>
            </a:endParaRPr>
          </a:p>
        </p:txBody>
      </p:sp>
      <p:sp>
        <p:nvSpPr>
          <p:cNvPr id="104" name="Google Shape;104;p18"/>
          <p:cNvSpPr txBox="1">
            <a:spLocks noGrp="1"/>
          </p:cNvSpPr>
          <p:nvPr>
            <p:ph type="body" idx="1"/>
          </p:nvPr>
        </p:nvSpPr>
        <p:spPr>
          <a:xfrm>
            <a:off x="580550" y="819150"/>
            <a:ext cx="6014400" cy="4324350"/>
          </a:xfrm>
          <a:prstGeom prst="rect">
            <a:avLst/>
          </a:prstGeom>
        </p:spPr>
        <p:txBody>
          <a:bodyPr spcFirstLastPara="1" wrap="square" lIns="0" tIns="0" rIns="0" bIns="0" anchor="t" anchorCtr="0">
            <a:noAutofit/>
          </a:bodyPr>
          <a:lstStyle/>
          <a:p>
            <a:pPr>
              <a:spcBef>
                <a:spcPts val="0"/>
              </a:spcBef>
              <a:buNone/>
            </a:pPr>
            <a:r>
              <a:rPr lang="az-Latn-AZ" dirty="0" smtClean="0"/>
              <a:t>Maşın öyrənməsi metodları</a:t>
            </a:r>
            <a:r>
              <a:rPr lang="en-US" dirty="0" smtClean="0"/>
              <a:t>:</a:t>
            </a:r>
            <a:endParaRPr lang="ru-RU" dirty="0" smtClean="0"/>
          </a:p>
          <a:p>
            <a:pPr>
              <a:buNone/>
            </a:pPr>
            <a:r>
              <a:rPr lang="az-Latn-AZ" sz="1800" dirty="0" smtClean="0">
                <a:solidFill>
                  <a:schemeClr val="accent5">
                    <a:lumMod val="50000"/>
                  </a:schemeClr>
                </a:solidFill>
              </a:rPr>
              <a:t>Maşın öyrənməsi (ML) -</a:t>
            </a:r>
            <a:r>
              <a:rPr lang="az-Latn-AZ" sz="1400" dirty="0" smtClean="0">
                <a:solidFill>
                  <a:schemeClr val="accent5">
                    <a:lumMod val="50000"/>
                  </a:schemeClr>
                </a:solidFill>
              </a:rPr>
              <a:t> </a:t>
            </a:r>
            <a:r>
              <a:rPr lang="az-Latn-AZ" sz="1400" dirty="0" smtClean="0"/>
              <a:t>öz-özünə öyrənmə alqoritmlərinə əsaslanan Sİ inkişafı prinsipidir. Bu yanaşmada insanın iştirakı maşının "yaddaşına" bir sıra məlumatların yüklənməsi və məqsədlərin müəyyən edilməsi ilə məhdudlaşır. Bir neçə ML metodu var:</a:t>
            </a:r>
            <a:endParaRPr lang="ru-RU" sz="1400" dirty="0" smtClean="0"/>
          </a:p>
          <a:p>
            <a:pPr>
              <a:buNone/>
            </a:pPr>
            <a:r>
              <a:rPr lang="az-Latn-AZ" sz="1800" dirty="0" smtClean="0">
                <a:solidFill>
                  <a:schemeClr val="accent5">
                    <a:lumMod val="50000"/>
                  </a:schemeClr>
                </a:solidFill>
              </a:rPr>
              <a:t>Müəllimlə tədris -</a:t>
            </a:r>
            <a:r>
              <a:rPr lang="az-Latn-AZ" sz="1400" dirty="0" smtClean="0">
                <a:solidFill>
                  <a:schemeClr val="accent5">
                    <a:lumMod val="50000"/>
                  </a:schemeClr>
                </a:solidFill>
              </a:rPr>
              <a:t> </a:t>
            </a:r>
            <a:r>
              <a:rPr lang="az-Latn-AZ" sz="1400" dirty="0" smtClean="0"/>
              <a:t>bir şəxs müəyyən bir məqsəd qoyur, fərziyyəni yoxlamaq və ya nümunəni təsdiqləmək istəyir.</a:t>
            </a:r>
            <a:endParaRPr lang="ru-RU" sz="1400" dirty="0" smtClean="0"/>
          </a:p>
          <a:p>
            <a:pPr>
              <a:buNone/>
            </a:pPr>
            <a:r>
              <a:rPr lang="az-Latn-AZ" sz="1800" dirty="0" smtClean="0">
                <a:solidFill>
                  <a:schemeClr val="accent5">
                    <a:lumMod val="50000"/>
                  </a:schemeClr>
                </a:solidFill>
              </a:rPr>
              <a:t>Müəllimsiz öyrənmək -</a:t>
            </a:r>
            <a:r>
              <a:rPr lang="az-Latn-AZ" sz="1800" dirty="0" smtClean="0"/>
              <a:t> </a:t>
            </a:r>
            <a:r>
              <a:rPr lang="az-Latn-AZ" sz="1400" dirty="0" smtClean="0"/>
              <a:t>məlumatların intellektual emalının nəticəsi məlum deyil - kompüter müstəqil şəkildə nümunələr tapır, insan kimi düşünməyi öyrənir.</a:t>
            </a:r>
            <a:endParaRPr lang="ru-RU" sz="1400" dirty="0" smtClean="0"/>
          </a:p>
          <a:p>
            <a:pPr>
              <a:buNone/>
            </a:pPr>
            <a:r>
              <a:rPr lang="az-Latn-AZ" sz="1800" dirty="0" smtClean="0">
                <a:solidFill>
                  <a:schemeClr val="accent5">
                    <a:lumMod val="50000"/>
                  </a:schemeClr>
                </a:solidFill>
              </a:rPr>
              <a:t>Dərin öyrənmə</a:t>
            </a:r>
            <a:r>
              <a:rPr lang="az-Latn-AZ" sz="1800" dirty="0" smtClean="0"/>
              <a:t> </a:t>
            </a:r>
            <a:r>
              <a:rPr lang="az-Latn-AZ" sz="1800" dirty="0" smtClean="0">
                <a:solidFill>
                  <a:schemeClr val="accent5">
                    <a:lumMod val="50000"/>
                  </a:schemeClr>
                </a:solidFill>
              </a:rPr>
              <a:t>-</a:t>
            </a:r>
            <a:r>
              <a:rPr lang="az-Latn-AZ" sz="1800" dirty="0" smtClean="0"/>
              <a:t> </a:t>
            </a:r>
            <a:r>
              <a:rPr lang="az-Latn-AZ" sz="1400" dirty="0" smtClean="0"/>
              <a:t>qarışıq üsuldur, əsas fərq böyük həcmdə məlumatların emalında və neyroşəbəkələrin istifadəsindədir.</a:t>
            </a:r>
            <a:endParaRPr lang="ru-RU" sz="1400" dirty="0" smtClean="0"/>
          </a:p>
          <a:p>
            <a:pPr>
              <a:spcBef>
                <a:spcPts val="0"/>
              </a:spcBef>
              <a:buNone/>
            </a:pPr>
            <a:endParaRPr lang="ru-RU" dirty="0" smtClean="0"/>
          </a:p>
        </p:txBody>
      </p:sp>
      <p:sp>
        <p:nvSpPr>
          <p:cNvPr id="105" name="Google Shape;105;p18"/>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
        <p:nvSpPr>
          <p:cNvPr id="5" name="Прямоугольник 4"/>
          <p:cNvSpPr/>
          <p:nvPr/>
        </p:nvSpPr>
        <p:spPr>
          <a:xfrm>
            <a:off x="762000" y="0"/>
            <a:ext cx="6096000" cy="584775"/>
          </a:xfrm>
          <a:prstGeom prst="rect">
            <a:avLst/>
          </a:prstGeom>
        </p:spPr>
        <p:txBody>
          <a:bodyPr wrap="square">
            <a:spAutoFit/>
          </a:bodyPr>
          <a:lstStyle/>
          <a:p>
            <a:endParaRPr lang="ru-RU" sz="3200" dirty="0">
              <a:solidFill>
                <a:schemeClr val="accent5">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2"/>
          <p:cNvSpPr txBox="1">
            <a:spLocks noGrp="1"/>
          </p:cNvSpPr>
          <p:nvPr>
            <p:ph type="title"/>
          </p:nvPr>
        </p:nvSpPr>
        <p:spPr>
          <a:xfrm>
            <a:off x="609600" y="361950"/>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az-Latn-AZ" dirty="0" smtClean="0"/>
              <a:t> </a:t>
            </a:r>
            <a:endParaRPr/>
          </a:p>
        </p:txBody>
      </p:sp>
      <p:sp>
        <p:nvSpPr>
          <p:cNvPr id="482" name="Google Shape;482;p4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
        <p:nvSpPr>
          <p:cNvPr id="483" name="Google Shape;483;p42"/>
          <p:cNvSpPr/>
          <p:nvPr/>
        </p:nvSpPr>
        <p:spPr>
          <a:xfrm>
            <a:off x="0" y="0"/>
            <a:ext cx="4497300" cy="3013350"/>
          </a:xfrm>
          <a:prstGeom prst="rect">
            <a:avLst/>
          </a:prstGeom>
          <a:solidFill>
            <a:srgbClr val="050060">
              <a:alpha val="17880"/>
            </a:srgbClr>
          </a:solidFill>
          <a:ln>
            <a:noFill/>
          </a:ln>
        </p:spPr>
        <p:txBody>
          <a:bodyPr spcFirstLastPara="1" wrap="square" lIns="91425" tIns="91425" rIns="1371600" bIns="91425" anchor="t" anchorCtr="0">
            <a:noAutofit/>
          </a:bodyPr>
          <a:lstStyle/>
          <a:p>
            <a:pPr marL="0" lvl="0" indent="0" algn="l" rtl="0">
              <a:spcBef>
                <a:spcPts val="0"/>
              </a:spcBef>
              <a:spcAft>
                <a:spcPts val="0"/>
              </a:spcAft>
              <a:buNone/>
            </a:pPr>
            <a:endParaRPr b="1">
              <a:solidFill>
                <a:schemeClr val="lt1"/>
              </a:solidFill>
              <a:latin typeface="Muli"/>
              <a:ea typeface="Muli"/>
              <a:cs typeface="Muli"/>
              <a:sym typeface="Muli"/>
            </a:endParaRPr>
          </a:p>
        </p:txBody>
      </p:sp>
      <p:sp>
        <p:nvSpPr>
          <p:cNvPr id="484" name="Google Shape;484;p42"/>
          <p:cNvSpPr/>
          <p:nvPr/>
        </p:nvSpPr>
        <p:spPr>
          <a:xfrm>
            <a:off x="4648200" y="1352550"/>
            <a:ext cx="3887700" cy="1584600"/>
          </a:xfrm>
          <a:prstGeom prst="rect">
            <a:avLst/>
          </a:prstGeom>
          <a:solidFill>
            <a:srgbClr val="050060">
              <a:alpha val="17880"/>
            </a:srgbClr>
          </a:solidFill>
          <a:ln>
            <a:noFill/>
          </a:ln>
        </p:spPr>
        <p:txBody>
          <a:bodyPr spcFirstLastPara="1" wrap="square" lIns="1371600" tIns="91425" rIns="91425" bIns="91425" anchor="t" anchorCtr="0">
            <a:noAutofit/>
          </a:bodyPr>
          <a:lstStyle/>
          <a:p>
            <a:pPr lvl="0" algn="r">
              <a:buClr>
                <a:schemeClr val="dk1"/>
              </a:buClr>
              <a:buSzPts val="1100"/>
            </a:pPr>
            <a:r>
              <a:rPr lang="az-Latn-AZ" dirty="0" smtClean="0">
                <a:solidFill>
                  <a:schemeClr val="tx1"/>
                </a:solidFill>
                <a:latin typeface="Times New Roman" panose="02020603050405020304" pitchFamily="18" charset="0"/>
                <a:cs typeface="Times New Roman" panose="02020603050405020304" pitchFamily="18" charset="0"/>
              </a:rPr>
              <a:t>Bunlara sərt proqramla işləyən, yenidən proqramlaşdırıla bilməyən robotlar daxildir: mexaniki qollar və CNC robotları.</a:t>
            </a:r>
            <a:endParaRPr b="1">
              <a:solidFill>
                <a:schemeClr val="lt1"/>
              </a:solidFill>
              <a:latin typeface="Muli"/>
              <a:ea typeface="Muli"/>
              <a:cs typeface="Muli"/>
              <a:sym typeface="Muli"/>
            </a:endParaRPr>
          </a:p>
        </p:txBody>
      </p:sp>
      <p:sp>
        <p:nvSpPr>
          <p:cNvPr id="485" name="Google Shape;485;p42"/>
          <p:cNvSpPr/>
          <p:nvPr/>
        </p:nvSpPr>
        <p:spPr>
          <a:xfrm>
            <a:off x="612000" y="3121900"/>
            <a:ext cx="3887700" cy="1584600"/>
          </a:xfrm>
          <a:prstGeom prst="rect">
            <a:avLst/>
          </a:prstGeom>
          <a:solidFill>
            <a:srgbClr val="050060">
              <a:alpha val="17880"/>
            </a:srgbClr>
          </a:solidFill>
          <a:ln>
            <a:noFill/>
          </a:ln>
        </p:spPr>
        <p:txBody>
          <a:bodyPr spcFirstLastPara="1" wrap="square" lIns="91425" tIns="91425" rIns="1371600" bIns="91425" anchor="b" anchorCtr="0">
            <a:noAutofit/>
          </a:bodyPr>
          <a:lstStyle/>
          <a:p>
            <a:pPr lvl="0">
              <a:buClr>
                <a:schemeClr val="dk1"/>
              </a:buClr>
              <a:buSzPts val="1100"/>
            </a:pPr>
            <a:r>
              <a:rPr lang="az-Latn-AZ" dirty="0" smtClean="0">
                <a:solidFill>
                  <a:schemeClr val="tx1"/>
                </a:solidFill>
                <a:latin typeface="Times New Roman" panose="02020603050405020304" pitchFamily="18" charset="0"/>
                <a:cs typeface="Times New Roman" panose="02020603050405020304" pitchFamily="18" charset="0"/>
              </a:rPr>
              <a:t>Bunlar ətraf mühit sensorları və vizual sistemlərlə təchiz olunmuş çevik proqrama uyğun işləyən adaptiv robotlardır.</a:t>
            </a:r>
            <a:endParaRPr b="1">
              <a:solidFill>
                <a:schemeClr val="lt1"/>
              </a:solidFill>
              <a:latin typeface="Muli"/>
              <a:ea typeface="Muli"/>
              <a:cs typeface="Muli"/>
              <a:sym typeface="Muli"/>
            </a:endParaRPr>
          </a:p>
        </p:txBody>
      </p:sp>
      <p:sp>
        <p:nvSpPr>
          <p:cNvPr id="486" name="Google Shape;486;p42"/>
          <p:cNvSpPr/>
          <p:nvPr/>
        </p:nvSpPr>
        <p:spPr>
          <a:xfrm>
            <a:off x="4660485" y="3121900"/>
            <a:ext cx="3887700" cy="1584600"/>
          </a:xfrm>
          <a:prstGeom prst="rect">
            <a:avLst/>
          </a:prstGeom>
          <a:solidFill>
            <a:srgbClr val="050060">
              <a:alpha val="17880"/>
            </a:srgbClr>
          </a:solidFill>
          <a:ln>
            <a:noFill/>
          </a:ln>
        </p:spPr>
        <p:txBody>
          <a:bodyPr spcFirstLastPara="1" wrap="square" lIns="1371600" tIns="91425" rIns="91425" bIns="91425" anchor="b" anchorCtr="0">
            <a:noAutofit/>
          </a:bodyPr>
          <a:lstStyle/>
          <a:p>
            <a:pPr lvl="0" algn="r">
              <a:buClr>
                <a:schemeClr val="dk1"/>
              </a:buClr>
              <a:buSzPts val="1100"/>
            </a:pPr>
            <a:r>
              <a:rPr lang="az-Latn-AZ" dirty="0" smtClean="0">
                <a:solidFill>
                  <a:schemeClr val="tx1"/>
                </a:solidFill>
                <a:latin typeface="Times New Roman" panose="02020603050405020304" pitchFamily="18" charset="0"/>
                <a:cs typeface="Times New Roman" panose="02020603050405020304" pitchFamily="18" charset="0"/>
              </a:rPr>
              <a:t>Bunlar ətraf mühit sensorları və vizual sistemlərlə təchiz olunmuş çevik proqrama uyğun işləyən adaptiv robotlardır.</a:t>
            </a:r>
            <a:endParaRPr>
              <a:solidFill>
                <a:schemeClr val="lt1"/>
              </a:solidFill>
              <a:latin typeface="Muli"/>
              <a:ea typeface="Muli"/>
              <a:cs typeface="Muli"/>
              <a:sym typeface="Muli"/>
            </a:endParaRPr>
          </a:p>
        </p:txBody>
      </p:sp>
      <p:sp>
        <p:nvSpPr>
          <p:cNvPr id="487" name="Google Shape;487;p42"/>
          <p:cNvSpPr/>
          <p:nvPr/>
        </p:nvSpPr>
        <p:spPr>
          <a:xfrm>
            <a:off x="8763000" y="133350"/>
            <a:ext cx="152400" cy="76200"/>
          </a:xfrm>
          <a:prstGeom prst="pie">
            <a:avLst>
              <a:gd name="adj1" fmla="val 10788866"/>
              <a:gd name="adj2" fmla="val 162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lumMod val="50000"/>
                </a:schemeClr>
              </a:solidFill>
            </a:endParaRPr>
          </a:p>
        </p:txBody>
      </p:sp>
      <p:sp>
        <p:nvSpPr>
          <p:cNvPr id="488" name="Google Shape;488;p42"/>
          <p:cNvSpPr/>
          <p:nvPr/>
        </p:nvSpPr>
        <p:spPr>
          <a:xfrm rot="5400000">
            <a:off x="3429000" y="1733550"/>
            <a:ext cx="2417100" cy="24171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2"/>
          <p:cNvSpPr/>
          <p:nvPr/>
        </p:nvSpPr>
        <p:spPr>
          <a:xfrm rot="10800000">
            <a:off x="3429000" y="1885950"/>
            <a:ext cx="2417100" cy="2417100"/>
          </a:xfrm>
          <a:prstGeom prst="pie">
            <a:avLst>
              <a:gd name="adj1" fmla="val 10788866"/>
              <a:gd name="adj2" fmla="val 162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2"/>
          <p:cNvSpPr/>
          <p:nvPr/>
        </p:nvSpPr>
        <p:spPr>
          <a:xfrm rot="-5400000">
            <a:off x="3276600" y="1885950"/>
            <a:ext cx="2417100" cy="24171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2"/>
          <p:cNvSpPr/>
          <p:nvPr/>
        </p:nvSpPr>
        <p:spPr>
          <a:xfrm>
            <a:off x="3048000" y="1657350"/>
            <a:ext cx="349569" cy="470611"/>
          </a:xfrm>
          <a:prstGeom prst="rect">
            <a:avLst/>
          </a:prstGeom>
        </p:spPr>
        <p:txBody>
          <a:bodyPr>
            <a:prstTxWarp prst="textPlain">
              <a:avLst/>
            </a:prstTxWarp>
          </a:bodyPr>
          <a:lstStyle/>
          <a:p>
            <a:pPr lvl="0" algn="ctr"/>
            <a:endParaRPr b="1" i="0">
              <a:ln>
                <a:noFill/>
              </a:ln>
              <a:solidFill>
                <a:schemeClr val="lt1"/>
              </a:solidFill>
              <a:latin typeface="Lexend Deca"/>
            </a:endParaRPr>
          </a:p>
        </p:txBody>
      </p:sp>
      <p:sp>
        <p:nvSpPr>
          <p:cNvPr id="492" name="Google Shape;492;p42"/>
          <p:cNvSpPr/>
          <p:nvPr/>
        </p:nvSpPr>
        <p:spPr>
          <a:xfrm>
            <a:off x="4857720" y="2250297"/>
            <a:ext cx="620701" cy="458259"/>
          </a:xfrm>
          <a:prstGeom prst="rect">
            <a:avLst/>
          </a:prstGeom>
        </p:spPr>
        <p:txBody>
          <a:bodyPr>
            <a:prstTxWarp prst="textPlain">
              <a:avLst/>
            </a:prstTxWarp>
          </a:bodyPr>
          <a:lstStyle/>
          <a:p>
            <a:pPr lvl="0" algn="ctr"/>
            <a:r>
              <a:rPr lang="az-Latn-AZ" b="1" dirty="0" smtClean="0">
                <a:solidFill>
                  <a:schemeClr val="lt1"/>
                </a:solidFill>
                <a:latin typeface="Lexend Deca"/>
              </a:rPr>
              <a:t>1-ci nəsil</a:t>
            </a:r>
            <a:endParaRPr b="1" i="0">
              <a:ln>
                <a:noFill/>
              </a:ln>
              <a:solidFill>
                <a:schemeClr val="lt1"/>
              </a:solidFill>
              <a:latin typeface="Lexend Deca"/>
            </a:endParaRPr>
          </a:p>
        </p:txBody>
      </p:sp>
      <p:sp>
        <p:nvSpPr>
          <p:cNvPr id="493" name="Google Shape;493;p42"/>
          <p:cNvSpPr/>
          <p:nvPr/>
        </p:nvSpPr>
        <p:spPr>
          <a:xfrm>
            <a:off x="3657600" y="3348952"/>
            <a:ext cx="685800" cy="470611"/>
          </a:xfrm>
          <a:prstGeom prst="rect">
            <a:avLst/>
          </a:prstGeom>
        </p:spPr>
        <p:txBody>
          <a:bodyPr>
            <a:prstTxWarp prst="textPlain">
              <a:avLst/>
            </a:prstTxWarp>
          </a:bodyPr>
          <a:lstStyle/>
          <a:p>
            <a:pPr lvl="0" algn="ctr"/>
            <a:r>
              <a:rPr lang="az-Latn-AZ" b="1" dirty="0" smtClean="0">
                <a:solidFill>
                  <a:schemeClr val="lt1"/>
                </a:solidFill>
                <a:latin typeface="Lexend Deca"/>
              </a:rPr>
              <a:t>3-cü nəsil</a:t>
            </a:r>
            <a:endParaRPr b="1" i="0">
              <a:ln>
                <a:noFill/>
              </a:ln>
              <a:solidFill>
                <a:schemeClr val="lt1"/>
              </a:solidFill>
              <a:latin typeface="Lexend Deca"/>
            </a:endParaRPr>
          </a:p>
        </p:txBody>
      </p:sp>
      <p:sp>
        <p:nvSpPr>
          <p:cNvPr id="494" name="Google Shape;494;p42"/>
          <p:cNvSpPr/>
          <p:nvPr/>
        </p:nvSpPr>
        <p:spPr>
          <a:xfrm>
            <a:off x="4876800" y="3356672"/>
            <a:ext cx="609599" cy="458259"/>
          </a:xfrm>
          <a:prstGeom prst="rect">
            <a:avLst/>
          </a:prstGeom>
        </p:spPr>
        <p:txBody>
          <a:bodyPr>
            <a:prstTxWarp prst="textPlain">
              <a:avLst/>
            </a:prstTxWarp>
          </a:bodyPr>
          <a:lstStyle/>
          <a:p>
            <a:pPr lvl="0" algn="ctr"/>
            <a:r>
              <a:rPr lang="az-Latn-AZ" b="1" dirty="0" smtClean="0">
                <a:solidFill>
                  <a:schemeClr val="lt1"/>
                </a:solidFill>
                <a:latin typeface="Lexend Deca"/>
              </a:rPr>
              <a:t>2-ci nəsil</a:t>
            </a:r>
            <a:endParaRPr b="1" i="0">
              <a:ln>
                <a:noFill/>
              </a:ln>
              <a:solidFill>
                <a:schemeClr val="lt1"/>
              </a:solidFill>
              <a:latin typeface="Lexend Deca"/>
            </a:endParaRPr>
          </a:p>
        </p:txBody>
      </p:sp>
      <p:sp>
        <p:nvSpPr>
          <p:cNvPr id="16" name="Google Shape;483;p42"/>
          <p:cNvSpPr/>
          <p:nvPr/>
        </p:nvSpPr>
        <p:spPr>
          <a:xfrm>
            <a:off x="0" y="361950"/>
            <a:ext cx="5715000" cy="4267200"/>
          </a:xfrm>
          <a:prstGeom prst="rect">
            <a:avLst/>
          </a:prstGeom>
          <a:no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az-Latn-AZ" sz="3200" b="1" dirty="0" smtClean="0">
                <a:solidFill>
                  <a:schemeClr val="lt1"/>
                </a:solidFill>
                <a:latin typeface="Muli"/>
                <a:ea typeface="Muli"/>
                <a:cs typeface="Muli"/>
                <a:sym typeface="Muli"/>
              </a:rPr>
              <a:t>   </a:t>
            </a:r>
            <a:r>
              <a:rPr lang="az-Latn-AZ" sz="3200" b="1" dirty="0" smtClean="0">
                <a:solidFill>
                  <a:schemeClr val="bg1"/>
                </a:solidFill>
                <a:latin typeface="Muli"/>
                <a:ea typeface="Muli"/>
                <a:cs typeface="Muli"/>
                <a:sym typeface="Muli"/>
              </a:rPr>
              <a:t>Sənaye     robotları hal-hazırda 3 qrupa (nəsillərə) bölünür</a:t>
            </a:r>
            <a:r>
              <a:rPr lang="en-US" sz="3200" b="1" dirty="0" smtClean="0">
                <a:solidFill>
                  <a:schemeClr val="bg1"/>
                </a:solidFill>
                <a:latin typeface="Muli"/>
                <a:ea typeface="Muli"/>
                <a:cs typeface="Muli"/>
                <a:sym typeface="Muli"/>
              </a:rPr>
              <a:t>:</a:t>
            </a:r>
            <a:endParaRPr sz="3200" b="1">
              <a:solidFill>
                <a:schemeClr val="bg1"/>
              </a:solidFill>
              <a:latin typeface="Muli"/>
              <a:ea typeface="Muli"/>
              <a:cs typeface="Muli"/>
              <a:sym typeface="Mul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44"/>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az-Latn-AZ" dirty="0" smtClean="0"/>
              <a:t> </a:t>
            </a:r>
            <a:endParaRPr/>
          </a:p>
        </p:txBody>
      </p:sp>
      <p:sp>
        <p:nvSpPr>
          <p:cNvPr id="540" name="Google Shape;540;p4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grpSp>
        <p:nvGrpSpPr>
          <p:cNvPr id="541" name="Google Shape;541;p44"/>
          <p:cNvGrpSpPr/>
          <p:nvPr/>
        </p:nvGrpSpPr>
        <p:grpSpPr>
          <a:xfrm>
            <a:off x="1219200" y="209550"/>
            <a:ext cx="6553200" cy="4615453"/>
            <a:chOff x="3778727" y="4460423"/>
            <a:chExt cx="720160" cy="647437"/>
          </a:xfrm>
        </p:grpSpPr>
        <p:sp>
          <p:nvSpPr>
            <p:cNvPr id="542" name="Google Shape;542;p44"/>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az-Latn-AZ" sz="1200" b="1" dirty="0" smtClean="0">
                  <a:solidFill>
                    <a:schemeClr val="lt1"/>
                  </a:solidFill>
                  <a:latin typeface="Muli"/>
                  <a:ea typeface="Muli"/>
                  <a:cs typeface="Muli"/>
                  <a:sym typeface="Muli"/>
                </a:rPr>
                <a:t>Əyləncə və oyunlar</a:t>
              </a:r>
              <a:endParaRPr sz="1200" b="1" i="0" u="none" strike="noStrike" cap="none">
                <a:solidFill>
                  <a:schemeClr val="lt1"/>
                </a:solidFill>
                <a:latin typeface="Muli"/>
                <a:ea typeface="Muli"/>
                <a:cs typeface="Muli"/>
                <a:sym typeface="Muli"/>
              </a:endParaRPr>
            </a:p>
          </p:txBody>
        </p:sp>
        <p:sp>
          <p:nvSpPr>
            <p:cNvPr id="543" name="Google Shape;543;p44"/>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az-Latn-AZ" sz="1200" b="1" i="0" u="none" strike="noStrike" cap="none" dirty="0" smtClean="0">
                  <a:solidFill>
                    <a:schemeClr val="lt1"/>
                  </a:solidFill>
                  <a:latin typeface="Muli"/>
                  <a:ea typeface="Muli"/>
                  <a:cs typeface="Muli"/>
                  <a:sym typeface="Muli"/>
                </a:rPr>
                <a:t>Nəqliyyat</a:t>
              </a:r>
              <a:endParaRPr sz="1200" b="1" i="0" u="none" strike="noStrike" cap="none">
                <a:solidFill>
                  <a:schemeClr val="lt1"/>
                </a:solidFill>
                <a:latin typeface="Muli"/>
                <a:ea typeface="Muli"/>
                <a:cs typeface="Muli"/>
                <a:sym typeface="Muli"/>
              </a:endParaRPr>
            </a:p>
          </p:txBody>
        </p:sp>
        <p:sp>
          <p:nvSpPr>
            <p:cNvPr id="544" name="Google Shape;544;p44"/>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US" sz="1200" b="1" i="0" u="none" strike="noStrike" cap="none" dirty="0" err="1" smtClean="0">
                  <a:solidFill>
                    <a:schemeClr val="lt1"/>
                  </a:solidFill>
                  <a:latin typeface="Muli"/>
                  <a:ea typeface="Muli"/>
                  <a:cs typeface="Muli"/>
                  <a:sym typeface="Muli"/>
                </a:rPr>
                <a:t>Musiqi</a:t>
              </a:r>
              <a:endParaRPr sz="1200" b="1" i="0" u="none" strike="noStrike" cap="none">
                <a:solidFill>
                  <a:schemeClr val="lt1"/>
                </a:solidFill>
                <a:latin typeface="Muli"/>
                <a:ea typeface="Muli"/>
                <a:cs typeface="Muli"/>
                <a:sym typeface="Muli"/>
              </a:endParaRPr>
            </a:p>
          </p:txBody>
        </p:sp>
        <p:sp>
          <p:nvSpPr>
            <p:cNvPr id="545" name="Google Shape;545;p44"/>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az-Latn-AZ" sz="1200" b="1" i="0" u="none" strike="noStrike" cap="none" dirty="0" smtClean="0">
                  <a:solidFill>
                    <a:schemeClr val="lt1"/>
                  </a:solidFill>
                  <a:latin typeface="Muli"/>
                  <a:ea typeface="Muli"/>
                  <a:cs typeface="Muli"/>
                  <a:sym typeface="Muli"/>
                </a:rPr>
                <a:t>Onlayn və telefonla müştəri dəstəyi</a:t>
              </a:r>
              <a:endParaRPr sz="1200" b="1" i="0" u="none" strike="noStrike" cap="none">
                <a:solidFill>
                  <a:schemeClr val="lt1"/>
                </a:solidFill>
                <a:latin typeface="Muli"/>
                <a:ea typeface="Muli"/>
                <a:cs typeface="Muli"/>
                <a:sym typeface="Muli"/>
              </a:endParaRPr>
            </a:p>
          </p:txBody>
        </p:sp>
        <p:sp>
          <p:nvSpPr>
            <p:cNvPr id="546" name="Google Shape;546;p44"/>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az-Latn-AZ" sz="1200" b="1" dirty="0" smtClean="0">
                  <a:solidFill>
                    <a:schemeClr val="lt1"/>
                  </a:solidFill>
                  <a:latin typeface="Muli"/>
                  <a:ea typeface="Muli"/>
                  <a:cs typeface="Muli"/>
                  <a:sym typeface="Muli"/>
                </a:rPr>
                <a:t>Xəbərlər, nəşriyyat və yazı</a:t>
              </a:r>
              <a:endParaRPr sz="1200" b="1" i="0" u="none" strike="noStrike" cap="none">
                <a:solidFill>
                  <a:schemeClr val="lt1"/>
                </a:solidFill>
                <a:latin typeface="Muli"/>
                <a:ea typeface="Muli"/>
                <a:cs typeface="Muli"/>
                <a:sym typeface="Muli"/>
              </a:endParaRPr>
            </a:p>
          </p:txBody>
        </p:sp>
        <p:sp>
          <p:nvSpPr>
            <p:cNvPr id="547" name="Google Shape;547;p44"/>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az-Latn-AZ" sz="1200" b="1" i="0" u="none" strike="noStrike" cap="none" dirty="0" smtClean="0">
                  <a:solidFill>
                    <a:schemeClr val="lt1"/>
                  </a:solidFill>
                  <a:latin typeface="Muli"/>
                  <a:ea typeface="Muli"/>
                  <a:cs typeface="Muli"/>
                  <a:sym typeface="Muli"/>
                </a:rPr>
                <a:t>Telekommunikasiyaya texniki qulluq</a:t>
              </a:r>
              <a:endParaRPr sz="1200" b="1" i="0" u="none" strike="noStrike" cap="none">
                <a:solidFill>
                  <a:schemeClr val="lt1"/>
                </a:solidFill>
                <a:latin typeface="Muli"/>
                <a:ea typeface="Muli"/>
                <a:cs typeface="Muli"/>
                <a:sym typeface="Muli"/>
              </a:endParaRPr>
            </a:p>
          </p:txBody>
        </p:sp>
        <p:sp>
          <p:nvSpPr>
            <p:cNvPr id="548" name="Google Shape;548;p44"/>
            <p:cNvSpPr/>
            <p:nvPr/>
          </p:nvSpPr>
          <p:spPr>
            <a:xfrm>
              <a:off x="3778727" y="4460423"/>
              <a:ext cx="719100" cy="79200"/>
            </a:xfrm>
            <a:prstGeom prst="ellipse">
              <a:avLst/>
            </a:prstGeom>
            <a:solidFill>
              <a:srgbClr val="FFFFFF">
                <a:alpha val="37990"/>
              </a:srgb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US" sz="1800" b="1" i="0" u="none" strike="noStrike" cap="none" dirty="0" smtClean="0">
                  <a:solidFill>
                    <a:schemeClr val="accent5">
                      <a:lumMod val="50000"/>
                    </a:schemeClr>
                  </a:solidFill>
                  <a:latin typeface="Muli"/>
                  <a:ea typeface="Muli"/>
                  <a:cs typeface="Muli"/>
                  <a:sym typeface="Muli"/>
                </a:rPr>
                <a:t>S</a:t>
              </a:r>
              <a:r>
                <a:rPr lang="az-Latn-AZ" sz="1800" b="1" i="0" u="none" strike="noStrike" cap="none" dirty="0" smtClean="0">
                  <a:solidFill>
                    <a:schemeClr val="accent5">
                      <a:lumMod val="50000"/>
                    </a:schemeClr>
                  </a:solidFill>
                  <a:latin typeface="Muli"/>
                  <a:ea typeface="Muli"/>
                  <a:cs typeface="Muli"/>
                  <a:sym typeface="Muli"/>
                </a:rPr>
                <a:t>üni intellektin tətbiq sahələri</a:t>
              </a:r>
              <a:endParaRPr sz="1800" b="1" i="0" u="none" strike="noStrike" cap="none">
                <a:solidFill>
                  <a:schemeClr val="accent5">
                    <a:lumMod val="50000"/>
                  </a:schemeClr>
                </a:solidFill>
                <a:latin typeface="Muli"/>
                <a:ea typeface="Muli"/>
                <a:cs typeface="Muli"/>
                <a:sym typeface="Muli"/>
              </a:endParaRPr>
            </a:p>
          </p:txBody>
        </p:sp>
      </p:grpSp>
      <p:sp>
        <p:nvSpPr>
          <p:cNvPr id="550" name="Google Shape;550;p44"/>
          <p:cNvSpPr txBox="1"/>
          <p:nvPr/>
        </p:nvSpPr>
        <p:spPr>
          <a:xfrm>
            <a:off x="5274525" y="177802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000">
              <a:solidFill>
                <a:schemeClr val="lt1"/>
              </a:solidFill>
              <a:latin typeface="Muli"/>
              <a:ea typeface="Muli"/>
              <a:cs typeface="Muli"/>
              <a:sym typeface="Muli"/>
            </a:endParaRPr>
          </a:p>
        </p:txBody>
      </p:sp>
      <p:sp>
        <p:nvSpPr>
          <p:cNvPr id="552" name="Google Shape;552;p44"/>
          <p:cNvSpPr txBox="1"/>
          <p:nvPr/>
        </p:nvSpPr>
        <p:spPr>
          <a:xfrm>
            <a:off x="5274525" y="225964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000">
              <a:solidFill>
                <a:schemeClr val="lt1"/>
              </a:solidFill>
              <a:latin typeface="Muli"/>
              <a:ea typeface="Muli"/>
              <a:cs typeface="Muli"/>
              <a:sym typeface="Muli"/>
            </a:endParaRPr>
          </a:p>
        </p:txBody>
      </p:sp>
      <p:sp>
        <p:nvSpPr>
          <p:cNvPr id="554" name="Google Shape;554;p44"/>
          <p:cNvSpPr txBox="1"/>
          <p:nvPr/>
        </p:nvSpPr>
        <p:spPr>
          <a:xfrm>
            <a:off x="5274525" y="274125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000">
              <a:solidFill>
                <a:schemeClr val="lt1"/>
              </a:solidFill>
              <a:latin typeface="Muli"/>
              <a:ea typeface="Muli"/>
              <a:cs typeface="Muli"/>
              <a:sym typeface="Muli"/>
            </a:endParaRPr>
          </a:p>
        </p:txBody>
      </p:sp>
      <p:sp>
        <p:nvSpPr>
          <p:cNvPr id="556" name="Google Shape;556;p44"/>
          <p:cNvSpPr txBox="1"/>
          <p:nvPr/>
        </p:nvSpPr>
        <p:spPr>
          <a:xfrm>
            <a:off x="5274525" y="322287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000">
              <a:solidFill>
                <a:schemeClr val="lt1"/>
              </a:solidFill>
              <a:latin typeface="Muli"/>
              <a:ea typeface="Muli"/>
              <a:cs typeface="Muli"/>
              <a:sym typeface="Muli"/>
            </a:endParaRPr>
          </a:p>
        </p:txBody>
      </p:sp>
      <p:sp>
        <p:nvSpPr>
          <p:cNvPr id="558" name="Google Shape;558;p44"/>
          <p:cNvSpPr txBox="1"/>
          <p:nvPr/>
        </p:nvSpPr>
        <p:spPr>
          <a:xfrm>
            <a:off x="5274525" y="3704485"/>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000">
              <a:solidFill>
                <a:schemeClr val="lt1"/>
              </a:solidFill>
              <a:latin typeface="Muli"/>
              <a:ea typeface="Muli"/>
              <a:cs typeface="Muli"/>
              <a:sym typeface="Muli"/>
            </a:endParaRPr>
          </a:p>
        </p:txBody>
      </p:sp>
      <p:sp>
        <p:nvSpPr>
          <p:cNvPr id="560" name="Google Shape;560;p44"/>
          <p:cNvSpPr txBox="1"/>
          <p:nvPr/>
        </p:nvSpPr>
        <p:spPr>
          <a:xfrm>
            <a:off x="5274525" y="418610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endParaRPr sz="1000">
              <a:solidFill>
                <a:schemeClr val="lt1"/>
              </a:solidFill>
              <a:latin typeface="Muli"/>
              <a:ea typeface="Muli"/>
              <a:cs typeface="Muli"/>
              <a:sym typeface="Muli"/>
            </a:endParaRPr>
          </a:p>
        </p:txBody>
      </p:sp>
      <p:pic>
        <p:nvPicPr>
          <p:cNvPr id="25" name="Google Shape;372;p35"/>
          <p:cNvPicPr preferRelativeResize="0"/>
          <p:nvPr/>
        </p:nvPicPr>
        <p:blipFill>
          <a:blip r:embed="rId3">
            <a:alphaModFix/>
          </a:blip>
          <a:stretch>
            <a:fillRect/>
          </a:stretch>
        </p:blipFill>
        <p:spPr>
          <a:xfrm>
            <a:off x="762000" y="1581150"/>
            <a:ext cx="1279700" cy="1498275"/>
          </a:xfrm>
          <a:prstGeom prst="rect">
            <a:avLst/>
          </a:prstGeom>
          <a:noFill/>
          <a:ln>
            <a:noFill/>
          </a:ln>
        </p:spPr>
      </p:pic>
      <p:pic>
        <p:nvPicPr>
          <p:cNvPr id="27" name="Google Shape;370;p35"/>
          <p:cNvPicPr preferRelativeResize="0"/>
          <p:nvPr/>
        </p:nvPicPr>
        <p:blipFill>
          <a:blip r:embed="rId4">
            <a:alphaModFix/>
          </a:blip>
          <a:stretch>
            <a:fillRect/>
          </a:stretch>
        </p:blipFill>
        <p:spPr>
          <a:xfrm>
            <a:off x="304800" y="4019550"/>
            <a:ext cx="1752600" cy="1009650"/>
          </a:xfrm>
          <a:prstGeom prst="rect">
            <a:avLst/>
          </a:prstGeom>
          <a:noFill/>
          <a:ln>
            <a:noFill/>
          </a:ln>
        </p:spPr>
      </p:pic>
      <p:pic>
        <p:nvPicPr>
          <p:cNvPr id="26" name="Google Shape;371;p35"/>
          <p:cNvPicPr preferRelativeResize="0"/>
          <p:nvPr/>
        </p:nvPicPr>
        <p:blipFill>
          <a:blip r:embed="rId5">
            <a:alphaModFix/>
          </a:blip>
          <a:stretch>
            <a:fillRect/>
          </a:stretch>
        </p:blipFill>
        <p:spPr>
          <a:xfrm>
            <a:off x="872836" y="2886941"/>
            <a:ext cx="548700" cy="1597701"/>
          </a:xfrm>
          <a:prstGeom prst="rect">
            <a:avLst/>
          </a:prstGeom>
          <a:noFill/>
          <a:ln>
            <a:noFill/>
          </a:ln>
        </p:spPr>
      </p:pic>
    </p:spTree>
  </p:cSld>
  <p:clrMapOvr>
    <a:masterClrMapping/>
  </p:clrMapOvr>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518</Words>
  <PresentationFormat>Экран (16:9)</PresentationFormat>
  <Paragraphs>51</Paragraphs>
  <Slides>10</Slides>
  <Notes>9</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10</vt:i4>
      </vt:variant>
    </vt:vector>
  </HeadingPairs>
  <TitlesOfParts>
    <vt:vector size="20" baseType="lpstr">
      <vt:lpstr>Arial</vt:lpstr>
      <vt:lpstr>Lexend Deca</vt:lpstr>
      <vt:lpstr>Muli</vt:lpstr>
      <vt:lpstr>Arial Black</vt:lpstr>
      <vt:lpstr>Narkisim</vt:lpstr>
      <vt:lpstr>Times New Roman</vt:lpstr>
      <vt:lpstr>Calibri</vt:lpstr>
      <vt:lpstr>Georgia</vt:lpstr>
      <vt:lpstr>Aharoni</vt:lpstr>
      <vt:lpstr>Aliena template</vt:lpstr>
      <vt:lpstr>Süni intellekt</vt:lpstr>
      <vt:lpstr> </vt:lpstr>
      <vt:lpstr>Avtomatlaşdırılmış İdarəetmənin(AI) əsas məqsədləri</vt:lpstr>
      <vt:lpstr>Süni intellektin inkişaf tarixi</vt:lpstr>
      <vt:lpstr> </vt:lpstr>
      <vt:lpstr> </vt:lpstr>
      <vt:lpstr>Süni intellektin texnoloji prinsipləri</vt:lpstr>
      <vt:lpstr> </vt:lpstr>
      <vt:lpstr> </vt:lpstr>
      <vt:lpstr>Diqqətinizə görə təşəkkürlər!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Süni intellekt</dc:title>
  <dc:creator>Admin123</dc:creator>
  <cp:lastModifiedBy>Admin123</cp:lastModifiedBy>
  <cp:revision>12</cp:revision>
  <dcterms:modified xsi:type="dcterms:W3CDTF">2022-12-14T22:29:45Z</dcterms:modified>
</cp:coreProperties>
</file>