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Titillium Web"/>
      <p:regular r:id="rId19"/>
      <p:bold r:id="rId20"/>
      <p:italic r:id="rId21"/>
      <p:boldItalic r:id="rId22"/>
    </p:embeddedFont>
    <p:embeddedFont>
      <p:font typeface="Titillium Web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bold.fntdata"/><Relationship Id="rId22" Type="http://schemas.openxmlformats.org/officeDocument/2006/relationships/font" Target="fonts/TitilliumWeb-boldItalic.fntdata"/><Relationship Id="rId21" Type="http://schemas.openxmlformats.org/officeDocument/2006/relationships/font" Target="fonts/TitilliumWeb-italic.fntdata"/><Relationship Id="rId24" Type="http://schemas.openxmlformats.org/officeDocument/2006/relationships/font" Target="fonts/TitilliumWebLight-bold.fntdata"/><Relationship Id="rId23" Type="http://schemas.openxmlformats.org/officeDocument/2006/relationships/font" Target="fonts/TitilliumWeb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Light-boldItalic.fntdata"/><Relationship Id="rId25" Type="http://schemas.openxmlformats.org/officeDocument/2006/relationships/font" Target="fonts/TitilliumWebLigh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TitilliumWeb-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5b14e3574_6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5b14e3574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61b76370e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61b76370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61b76370e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61b76370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61b76370e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61b76370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685800" y="743850"/>
            <a:ext cx="5796900" cy="1159800"/>
          </a:xfrm>
          <a:prstGeom prst="rect">
            <a:avLst/>
          </a:prstGeom>
        </p:spPr>
        <p:txBody>
          <a:bodyPr anchorCtr="0" anchor="t"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973750"/>
            <a:ext cx="57969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2230450"/>
            <a:ext cx="5796900" cy="465300"/>
          </a:xfrm>
          <a:prstGeom prst="rect">
            <a:avLst/>
          </a:prstGeom>
        </p:spPr>
        <p:txBody>
          <a:bodyPr anchorCtr="0" anchor="t"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p:nvPr>
            <p:ph idx="1" type="body"/>
          </p:nvPr>
        </p:nvSpPr>
        <p:spPr>
          <a:xfrm>
            <a:off x="1318775" y="1036050"/>
            <a:ext cx="5163900" cy="3660900"/>
          </a:xfrm>
          <a:prstGeom prst="rect">
            <a:avLst/>
          </a:prstGeom>
        </p:spPr>
        <p:txBody>
          <a:bodyPr anchorCtr="0" anchor="t" bIns="0" lIns="0" spcFirstLastPara="1" rIns="0" wrap="square" tIns="0">
            <a:noAutofit/>
          </a:bodyPr>
          <a:lstStyle>
            <a:lvl1pPr indent="-444500" lvl="0" marL="457200" rtl="0">
              <a:spcBef>
                <a:spcPts val="600"/>
              </a:spcBef>
              <a:spcAft>
                <a:spcPts val="0"/>
              </a:spcAft>
              <a:buSzPts val="3400"/>
              <a:buChar char="▰"/>
              <a:defRPr sz="3400"/>
            </a:lvl1pPr>
            <a:lvl2pPr indent="-444500" lvl="1" marL="914400" rtl="0">
              <a:spcBef>
                <a:spcPts val="0"/>
              </a:spcBef>
              <a:spcAft>
                <a:spcPts val="0"/>
              </a:spcAft>
              <a:buSzPts val="3400"/>
              <a:buChar char="○"/>
              <a:defRPr sz="3400"/>
            </a:lvl2pPr>
            <a:lvl3pPr indent="-444500" lvl="2" marL="1371600" rtl="0">
              <a:spcBef>
                <a:spcPts val="0"/>
              </a:spcBef>
              <a:spcAft>
                <a:spcPts val="0"/>
              </a:spcAft>
              <a:buSzPts val="3400"/>
              <a:buChar char="■"/>
              <a:defRPr sz="3400"/>
            </a:lvl3pPr>
            <a:lvl4pPr indent="-444500" lvl="3" marL="1828800" rtl="0">
              <a:spcBef>
                <a:spcPts val="0"/>
              </a:spcBef>
              <a:spcAft>
                <a:spcPts val="0"/>
              </a:spcAft>
              <a:buSzPts val="3400"/>
              <a:buChar char="●"/>
              <a:defRPr sz="3400"/>
            </a:lvl4pPr>
            <a:lvl5pPr indent="-444500" lvl="4" marL="2286000" rtl="0">
              <a:spcBef>
                <a:spcPts val="0"/>
              </a:spcBef>
              <a:spcAft>
                <a:spcPts val="0"/>
              </a:spcAft>
              <a:buSzPts val="3400"/>
              <a:buChar char="○"/>
              <a:defRPr sz="3400"/>
            </a:lvl5pPr>
            <a:lvl6pPr indent="-444500" lvl="5" marL="2743200" rtl="0">
              <a:spcBef>
                <a:spcPts val="0"/>
              </a:spcBef>
              <a:spcAft>
                <a:spcPts val="0"/>
              </a:spcAft>
              <a:buSzPts val="3400"/>
              <a:buChar char="■"/>
              <a:defRPr sz="3400"/>
            </a:lvl6pPr>
            <a:lvl7pPr indent="-444500" lvl="6" marL="3200400" rtl="0">
              <a:spcBef>
                <a:spcPts val="0"/>
              </a:spcBef>
              <a:spcAft>
                <a:spcPts val="0"/>
              </a:spcAft>
              <a:buSzPts val="3400"/>
              <a:buChar char="●"/>
              <a:defRPr sz="3400"/>
            </a:lvl7pPr>
            <a:lvl8pPr indent="-444500" lvl="7" marL="3657600" rtl="0">
              <a:spcBef>
                <a:spcPts val="0"/>
              </a:spcBef>
              <a:spcAft>
                <a:spcPts val="0"/>
              </a:spcAft>
              <a:buSzPts val="3400"/>
              <a:buChar char="○"/>
              <a:defRPr sz="3400"/>
            </a:lvl8pPr>
            <a:lvl9pPr indent="-444500" lvl="8" marL="4114800">
              <a:spcBef>
                <a:spcPts val="0"/>
              </a:spcBef>
              <a:spcAft>
                <a:spcPts val="0"/>
              </a:spcAft>
              <a:buSzPts val="3400"/>
              <a:buChar char="■"/>
              <a:defRPr sz="3400"/>
            </a:lvl9pPr>
          </a:lstStyle>
          <a:p/>
        </p:txBody>
      </p:sp>
      <p:sp>
        <p:nvSpPr>
          <p:cNvPr id="19" name="Google Shape;19;p4"/>
          <p:cNvSpPr txBox="1"/>
          <p:nvPr/>
        </p:nvSpPr>
        <p:spPr>
          <a:xfrm>
            <a:off x="604350" y="627175"/>
            <a:ext cx="8709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7DFFB1"/>
                </a:solidFill>
                <a:latin typeface="Titillium Web"/>
                <a:ea typeface="Titillium Web"/>
                <a:cs typeface="Titillium Web"/>
                <a:sym typeface="Titillium Web"/>
              </a:rPr>
              <a:t>“</a:t>
            </a:r>
            <a:endParaRPr b="1" sz="9600">
              <a:solidFill>
                <a:srgbClr val="7DFFB1"/>
              </a:solidFill>
              <a:latin typeface="Titillium Web"/>
              <a:ea typeface="Titillium Web"/>
              <a:cs typeface="Titillium Web"/>
              <a:sym typeface="Titillium Web"/>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6"/>
          <p:cNvSpPr txBox="1"/>
          <p:nvPr>
            <p:ph idx="1" type="body"/>
          </p:nvPr>
        </p:nvSpPr>
        <p:spPr>
          <a:xfrm>
            <a:off x="457200"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6"/>
          <p:cNvSpPr txBox="1"/>
          <p:nvPr>
            <p:ph idx="2" type="body"/>
          </p:nvPr>
        </p:nvSpPr>
        <p:spPr>
          <a:xfrm>
            <a:off x="3558095"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5" name="Google Shape;35;p7"/>
          <p:cNvSpPr txBox="1"/>
          <p:nvPr>
            <p:ph idx="1" type="body"/>
          </p:nvPr>
        </p:nvSpPr>
        <p:spPr>
          <a:xfrm>
            <a:off x="457200"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7"/>
          <p:cNvSpPr txBox="1"/>
          <p:nvPr>
            <p:ph idx="2" type="body"/>
          </p:nvPr>
        </p:nvSpPr>
        <p:spPr>
          <a:xfrm>
            <a:off x="2544155"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3" type="body"/>
          </p:nvPr>
        </p:nvSpPr>
        <p:spPr>
          <a:xfrm>
            <a:off x="4631111"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2" name="Google Shape;42;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p:nvPr>
            <p:ph idx="1" type="body"/>
          </p:nvPr>
        </p:nvSpPr>
        <p:spPr>
          <a:xfrm>
            <a:off x="457200" y="4406300"/>
            <a:ext cx="60255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46" name="Google Shape;46;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7DFFB1"/>
            </a:gs>
            <a:gs pos="12000">
              <a:srgbClr val="00AAC6"/>
            </a:gs>
            <a:gs pos="51000">
              <a:srgbClr val="0037B3"/>
            </a:gs>
            <a:gs pos="100000">
              <a:srgbClr val="00001A"/>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34575"/>
            <a:ext cx="60255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9pPr>
          </a:lstStyle>
          <a:p/>
        </p:txBody>
      </p:sp>
      <p:sp>
        <p:nvSpPr>
          <p:cNvPr id="7" name="Google Shape;7;p1"/>
          <p:cNvSpPr txBox="1"/>
          <p:nvPr>
            <p:ph idx="1" type="body"/>
          </p:nvPr>
        </p:nvSpPr>
        <p:spPr>
          <a:xfrm>
            <a:off x="457200" y="1428748"/>
            <a:ext cx="6025500" cy="31488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indent="-381000" lvl="1" marL="914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ctrTitle"/>
          </p:nvPr>
        </p:nvSpPr>
        <p:spPr>
          <a:xfrm>
            <a:off x="685800" y="1648400"/>
            <a:ext cx="4172700" cy="1301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Süni intellekt</a:t>
            </a:r>
            <a:endParaRPr/>
          </a:p>
        </p:txBody>
      </p:sp>
      <p:sp>
        <p:nvSpPr>
          <p:cNvPr id="55" name="Google Shape;55;p11"/>
          <p:cNvSpPr txBox="1"/>
          <p:nvPr/>
        </p:nvSpPr>
        <p:spPr>
          <a:xfrm>
            <a:off x="1512075" y="104110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56" name="Google Shape;56;p11"/>
          <p:cNvSpPr txBox="1"/>
          <p:nvPr>
            <p:ph idx="1" type="subTitle"/>
          </p:nvPr>
        </p:nvSpPr>
        <p:spPr>
          <a:xfrm>
            <a:off x="685800" y="1041075"/>
            <a:ext cx="1284900" cy="400200"/>
          </a:xfrm>
          <a:prstGeom prst="rect">
            <a:avLst/>
          </a:prstGeom>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
              <a:t>Mövzu 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p20"/>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1" sz="1800">
              <a:solidFill>
                <a:srgbClr val="434343"/>
              </a:solidFill>
              <a:latin typeface="Montserrat"/>
              <a:ea typeface="Montserrat"/>
              <a:cs typeface="Montserrat"/>
              <a:sym typeface="Montserrat"/>
            </a:endParaRPr>
          </a:p>
        </p:txBody>
      </p:sp>
      <p:sp>
        <p:nvSpPr>
          <p:cNvPr id="173" name="Google Shape;173;p20"/>
          <p:cNvSpPr txBox="1"/>
          <p:nvPr/>
        </p:nvSpPr>
        <p:spPr>
          <a:xfrm>
            <a:off x="470975" y="1202225"/>
            <a:ext cx="8700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solidFill>
                  <a:schemeClr val="lt1"/>
                </a:solidFill>
              </a:rPr>
              <a:t>Diqqətinizə görə təşəkkürlər!</a:t>
            </a:r>
            <a:endParaRPr b="1" sz="4500">
              <a:solidFill>
                <a:schemeClr val="lt1"/>
              </a:solidFill>
            </a:endParaRPr>
          </a:p>
        </p:txBody>
      </p:sp>
      <p:grpSp>
        <p:nvGrpSpPr>
          <p:cNvPr id="174" name="Google Shape;174;p20"/>
          <p:cNvGrpSpPr/>
          <p:nvPr/>
        </p:nvGrpSpPr>
        <p:grpSpPr>
          <a:xfrm>
            <a:off x="690575" y="2241912"/>
            <a:ext cx="7762851" cy="1940638"/>
            <a:chOff x="801125" y="2165712"/>
            <a:chExt cx="7762851" cy="1940638"/>
          </a:xfrm>
        </p:grpSpPr>
        <p:sp>
          <p:nvSpPr>
            <p:cNvPr id="175" name="Google Shape;175;p20"/>
            <p:cNvSpPr txBox="1"/>
            <p:nvPr/>
          </p:nvSpPr>
          <p:spPr>
            <a:xfrm>
              <a:off x="2823442" y="3469450"/>
              <a:ext cx="1695900" cy="636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200">
                <a:solidFill>
                  <a:srgbClr val="434343"/>
                </a:solidFill>
                <a:latin typeface="Montserrat"/>
                <a:ea typeface="Montserrat"/>
                <a:cs typeface="Montserrat"/>
                <a:sym typeface="Montserrat"/>
              </a:endParaRPr>
            </a:p>
          </p:txBody>
        </p:sp>
        <p:grpSp>
          <p:nvGrpSpPr>
            <p:cNvPr id="176" name="Google Shape;176;p20"/>
            <p:cNvGrpSpPr/>
            <p:nvPr/>
          </p:nvGrpSpPr>
          <p:grpSpPr>
            <a:xfrm>
              <a:off x="3981801" y="2165712"/>
              <a:ext cx="4582175" cy="1940638"/>
              <a:chOff x="3981801" y="2165712"/>
              <a:chExt cx="4582175" cy="1940638"/>
            </a:xfrm>
          </p:grpSpPr>
          <p:sp>
            <p:nvSpPr>
              <p:cNvPr id="177" name="Google Shape;177;p20"/>
              <p:cNvSpPr txBox="1"/>
              <p:nvPr/>
            </p:nvSpPr>
            <p:spPr>
              <a:xfrm>
                <a:off x="6868076" y="3469450"/>
                <a:ext cx="1695900" cy="636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200">
                  <a:solidFill>
                    <a:srgbClr val="434343"/>
                  </a:solidFill>
                  <a:latin typeface="Montserrat"/>
                  <a:ea typeface="Montserrat"/>
                  <a:cs typeface="Montserrat"/>
                  <a:sym typeface="Montserrat"/>
                </a:endParaRPr>
              </a:p>
            </p:txBody>
          </p:sp>
          <p:sp>
            <p:nvSpPr>
              <p:cNvPr id="178" name="Google Shape;178;p20"/>
              <p:cNvSpPr/>
              <p:nvPr/>
            </p:nvSpPr>
            <p:spPr>
              <a:xfrm>
                <a:off x="3981801" y="2165712"/>
                <a:ext cx="1173082" cy="1141244"/>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sp>
          <p:nvSpPr>
            <p:cNvPr id="179" name="Google Shape;179;p20"/>
            <p:cNvSpPr txBox="1"/>
            <p:nvPr/>
          </p:nvSpPr>
          <p:spPr>
            <a:xfrm>
              <a:off x="801125" y="3469450"/>
              <a:ext cx="1695900" cy="636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200">
                <a:solidFill>
                  <a:srgbClr val="434343"/>
                </a:solidFill>
                <a:latin typeface="Montserrat"/>
                <a:ea typeface="Montserrat"/>
                <a:cs typeface="Montserrat"/>
                <a:sym typeface="Montserra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457200" y="74375"/>
            <a:ext cx="6025500" cy="706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Süni neyron şəbəkələri</a:t>
            </a:r>
            <a:endParaRPr>
              <a:latin typeface="Arial"/>
              <a:ea typeface="Arial"/>
              <a:cs typeface="Arial"/>
              <a:sym typeface="Arial"/>
            </a:endParaRPr>
          </a:p>
        </p:txBody>
      </p:sp>
      <p:sp>
        <p:nvSpPr>
          <p:cNvPr id="62" name="Google Shape;62;p12"/>
          <p:cNvSpPr txBox="1"/>
          <p:nvPr>
            <p:ph idx="4294967295" type="body"/>
          </p:nvPr>
        </p:nvSpPr>
        <p:spPr>
          <a:xfrm>
            <a:off x="4461825" y="3656225"/>
            <a:ext cx="4623300" cy="10935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sz="1400">
                <a:latin typeface="Arial"/>
                <a:ea typeface="Arial"/>
                <a:cs typeface="Arial"/>
                <a:sym typeface="Arial"/>
              </a:rPr>
              <a:t>Tanınma -</a:t>
            </a:r>
            <a:r>
              <a:rPr lang="en" sz="1300">
                <a:latin typeface="Arial"/>
                <a:ea typeface="Arial"/>
                <a:cs typeface="Arial"/>
                <a:sym typeface="Arial"/>
              </a:rPr>
              <a:t> </a:t>
            </a:r>
            <a:r>
              <a:rPr lang="en" sz="1200">
                <a:latin typeface="Arial"/>
                <a:ea typeface="Arial"/>
                <a:cs typeface="Arial"/>
                <a:sym typeface="Arial"/>
              </a:rPr>
              <a:t>hal-hazırda neyron şəbəkələrin ən geniş tətbiqidir. Google-da şəkil axtararkən və ya telefon kameralarında üzünüzün mövqeyini aşkar etdikdə və onu fərqləndirən zaman istifadə olunur</a:t>
            </a:r>
            <a:r>
              <a:rPr lang="en" sz="1200">
                <a:solidFill>
                  <a:schemeClr val="dk1"/>
                </a:solidFill>
                <a:latin typeface="Arial"/>
                <a:ea typeface="Arial"/>
                <a:cs typeface="Arial"/>
                <a:sym typeface="Arial"/>
              </a:rPr>
              <a:t> </a:t>
            </a:r>
            <a:endParaRPr sz="1200">
              <a:latin typeface="Arial"/>
              <a:ea typeface="Arial"/>
              <a:cs typeface="Arial"/>
              <a:sym typeface="Arial"/>
            </a:endParaRPr>
          </a:p>
        </p:txBody>
      </p:sp>
      <p:sp>
        <p:nvSpPr>
          <p:cNvPr id="63" name="Google Shape;63;p12"/>
          <p:cNvSpPr txBox="1"/>
          <p:nvPr>
            <p:ph idx="1" type="body"/>
          </p:nvPr>
        </p:nvSpPr>
        <p:spPr>
          <a:xfrm>
            <a:off x="457200" y="1053500"/>
            <a:ext cx="8392200" cy="2255700"/>
          </a:xfrm>
          <a:prstGeom prst="rect">
            <a:avLst/>
          </a:prstGeom>
          <a:ln>
            <a:noFill/>
          </a:ln>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sz="1800">
                <a:latin typeface="Arial"/>
                <a:ea typeface="Arial"/>
                <a:cs typeface="Arial"/>
                <a:sym typeface="Arial"/>
              </a:rPr>
              <a:t>Neyron şəbəkəsi sinapslarla birləşən neyronların ardıcıllığıdır. Neyron şəbəkənin strukturu proqramlaşdırma dünyasına birbaşa biologiyadan gəldi. Bu quruluş sayəsində maşın müxtəlif məlumatları təhlil etmək və hətta yadda saxlamaq qabiliyyətini əldə edir. Neyroşəbəkələr həm də daxil olan məlumatı təhlil etməklə yanaşı, onu öz yaddaşından çoxalda da bilir. Başqa sözlə desək, neyroşəbəkə insan beyninin maşın təfsiridir ki, burada elektrik impulsları şəklində məlumat ötürən milyonlarla neyron var.</a:t>
            </a:r>
            <a:endParaRPr sz="3000">
              <a:latin typeface="Arial"/>
              <a:ea typeface="Arial"/>
              <a:cs typeface="Arial"/>
              <a:sym typeface="Arial"/>
            </a:endParaRPr>
          </a:p>
        </p:txBody>
      </p:sp>
      <p:sp>
        <p:nvSpPr>
          <p:cNvPr id="64" name="Google Shape;64;p12"/>
          <p:cNvSpPr txBox="1"/>
          <p:nvPr>
            <p:ph idx="4294967295" type="body"/>
          </p:nvPr>
        </p:nvSpPr>
        <p:spPr>
          <a:xfrm>
            <a:off x="172150" y="3581825"/>
            <a:ext cx="4054200" cy="1467600"/>
          </a:xfrm>
          <a:prstGeom prst="rect">
            <a:avLst/>
          </a:prstGeom>
        </p:spPr>
        <p:txBody>
          <a:bodyPr anchorCtr="0" anchor="t" bIns="0" lIns="0" spcFirstLastPara="1" rIns="0" wrap="square" tIns="0">
            <a:noAutofit/>
          </a:bodyPr>
          <a:lstStyle/>
          <a:p>
            <a:pPr indent="444500" lvl="0" marL="0" marR="419100" rtl="0" algn="just">
              <a:lnSpc>
                <a:spcPct val="115000"/>
              </a:lnSpc>
              <a:spcBef>
                <a:spcPts val="1200"/>
              </a:spcBef>
              <a:spcAft>
                <a:spcPts val="0"/>
              </a:spcAft>
              <a:buClr>
                <a:schemeClr val="dk1"/>
              </a:buClr>
              <a:buSzPts val="1100"/>
              <a:buFont typeface="Arial"/>
              <a:buNone/>
            </a:pPr>
            <a:r>
              <a:rPr lang="en" sz="1400">
                <a:latin typeface="Arial"/>
                <a:ea typeface="Arial"/>
                <a:cs typeface="Arial"/>
                <a:sym typeface="Arial"/>
              </a:rPr>
              <a:t>Proqnoz -</a:t>
            </a:r>
            <a:r>
              <a:rPr lang="en" sz="1400">
                <a:solidFill>
                  <a:srgbClr val="0070C0"/>
                </a:solidFill>
                <a:latin typeface="Arial"/>
                <a:ea typeface="Arial"/>
                <a:cs typeface="Arial"/>
                <a:sym typeface="Arial"/>
              </a:rPr>
              <a:t> </a:t>
            </a:r>
            <a:r>
              <a:rPr lang="en" sz="1200">
                <a:latin typeface="Arial"/>
                <a:ea typeface="Arial"/>
                <a:cs typeface="Arial"/>
                <a:sym typeface="Arial"/>
              </a:rPr>
              <a:t>növbəti addımı proqnozlaşdırmaq  qabiliyyətidir. Məsələn, birjadakı vəziyyətə əsaslanan bir səhmin yüksəlişi və ya düşməsi.</a:t>
            </a:r>
            <a:endParaRPr sz="12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200"/>
          </a:p>
          <a:p>
            <a:pPr indent="0" lvl="0" marL="0" rtl="0" algn="l">
              <a:spcBef>
                <a:spcPts val="1000"/>
              </a:spcBef>
              <a:spcAft>
                <a:spcPts val="0"/>
              </a:spcAft>
              <a:buClr>
                <a:schemeClr val="dk1"/>
              </a:buClr>
              <a:buSzPts val="1100"/>
              <a:buFont typeface="Arial"/>
              <a:buNone/>
            </a:pPr>
            <a:r>
              <a:t/>
            </a:r>
            <a:endParaRPr sz="1200"/>
          </a:p>
          <a:p>
            <a:pPr indent="0" lvl="0" marL="0" rtl="0" algn="l">
              <a:spcBef>
                <a:spcPts val="1000"/>
              </a:spcBef>
              <a:spcAft>
                <a:spcPts val="1000"/>
              </a:spcAft>
              <a:buNone/>
            </a:pPr>
            <a:r>
              <a:t/>
            </a:r>
            <a:endParaRPr sz="1200"/>
          </a:p>
        </p:txBody>
      </p:sp>
      <p:sp>
        <p:nvSpPr>
          <p:cNvPr id="65" name="Google Shape;6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ctrTitle"/>
          </p:nvPr>
        </p:nvSpPr>
        <p:spPr>
          <a:xfrm>
            <a:off x="260275" y="0"/>
            <a:ext cx="6222300" cy="979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Neyron nədir?</a:t>
            </a:r>
            <a:endParaRPr>
              <a:latin typeface="Arial"/>
              <a:ea typeface="Arial"/>
              <a:cs typeface="Arial"/>
              <a:sym typeface="Arial"/>
            </a:endParaRPr>
          </a:p>
        </p:txBody>
      </p:sp>
      <p:sp>
        <p:nvSpPr>
          <p:cNvPr id="71" name="Google Shape;71;p13"/>
          <p:cNvSpPr txBox="1"/>
          <p:nvPr>
            <p:ph idx="1" type="subTitle"/>
          </p:nvPr>
        </p:nvSpPr>
        <p:spPr>
          <a:xfrm>
            <a:off x="260275" y="1140250"/>
            <a:ext cx="4350300" cy="4003200"/>
          </a:xfrm>
          <a:prstGeom prst="rect">
            <a:avLst/>
          </a:prstGeom>
        </p:spPr>
        <p:txBody>
          <a:bodyPr anchorCtr="0" anchor="t" bIns="0" lIns="0" spcFirstLastPara="1" rIns="0" wrap="square" tIns="0">
            <a:noAutofit/>
          </a:bodyPr>
          <a:lstStyle/>
          <a:p>
            <a:pPr indent="0" lvl="0" marL="0" rtl="0" algn="just">
              <a:lnSpc>
                <a:spcPct val="115000"/>
              </a:lnSpc>
              <a:spcBef>
                <a:spcPts val="1200"/>
              </a:spcBef>
              <a:spcAft>
                <a:spcPts val="0"/>
              </a:spcAft>
              <a:buNone/>
            </a:pPr>
            <a:r>
              <a:rPr lang="en" sz="1200">
                <a:latin typeface="Arial"/>
                <a:ea typeface="Arial"/>
                <a:cs typeface="Arial"/>
                <a:sym typeface="Arial"/>
              </a:rPr>
              <a:t>Neyron məlumatı qəbul edən, onun üzərində sadə hesablamalar aparan və onu ötürən hesablama vahididir. Onlar üç əsas növə bölünür:</a:t>
            </a:r>
            <a:r>
              <a:rPr lang="en" sz="1200">
                <a:solidFill>
                  <a:schemeClr val="dk1"/>
                </a:solidFill>
                <a:latin typeface="Arial"/>
                <a:ea typeface="Arial"/>
                <a:cs typeface="Arial"/>
                <a:sym typeface="Arial"/>
              </a:rPr>
              <a:t> </a:t>
            </a:r>
            <a:r>
              <a:rPr lang="en" sz="1200">
                <a:solidFill>
                  <a:srgbClr val="0070C0"/>
                </a:solidFill>
                <a:latin typeface="Arial"/>
                <a:ea typeface="Arial"/>
                <a:cs typeface="Arial"/>
                <a:sym typeface="Arial"/>
              </a:rPr>
              <a:t>giriş (mavi)</a:t>
            </a:r>
            <a:r>
              <a:rPr lang="en" sz="1200">
                <a:latin typeface="Arial"/>
                <a:ea typeface="Arial"/>
                <a:cs typeface="Arial"/>
                <a:sym typeface="Arial"/>
              </a:rPr>
              <a:t>,</a:t>
            </a:r>
            <a:r>
              <a:rPr lang="en" sz="1200">
                <a:solidFill>
                  <a:srgbClr val="0070C0"/>
                </a:solidFill>
                <a:latin typeface="Arial"/>
                <a:ea typeface="Arial"/>
                <a:cs typeface="Arial"/>
                <a:sym typeface="Arial"/>
              </a:rPr>
              <a:t> </a:t>
            </a:r>
            <a:r>
              <a:rPr lang="en" sz="1200">
                <a:solidFill>
                  <a:srgbClr val="FF0000"/>
                </a:solidFill>
                <a:latin typeface="Arial"/>
                <a:ea typeface="Arial"/>
                <a:cs typeface="Arial"/>
                <a:sym typeface="Arial"/>
              </a:rPr>
              <a:t>gizli (qırmızı) </a:t>
            </a:r>
            <a:r>
              <a:rPr lang="en" sz="1200">
                <a:latin typeface="Arial"/>
                <a:ea typeface="Arial"/>
                <a:cs typeface="Arial"/>
                <a:sym typeface="Arial"/>
              </a:rPr>
              <a:t>və</a:t>
            </a:r>
            <a:r>
              <a:rPr lang="en" sz="1200">
                <a:solidFill>
                  <a:srgbClr val="0070C0"/>
                </a:solidFill>
                <a:latin typeface="Arial"/>
                <a:ea typeface="Arial"/>
                <a:cs typeface="Arial"/>
                <a:sym typeface="Arial"/>
              </a:rPr>
              <a:t> </a:t>
            </a:r>
            <a:r>
              <a:rPr lang="en" sz="1200">
                <a:solidFill>
                  <a:srgbClr val="00B050"/>
                </a:solidFill>
                <a:latin typeface="Arial"/>
                <a:ea typeface="Arial"/>
                <a:cs typeface="Arial"/>
                <a:sym typeface="Arial"/>
              </a:rPr>
              <a:t>çıxış (yaşıl)</a:t>
            </a:r>
            <a:r>
              <a:rPr lang="en" sz="1200">
                <a:latin typeface="Arial"/>
                <a:ea typeface="Arial"/>
                <a:cs typeface="Arial"/>
                <a:sym typeface="Arial"/>
              </a:rPr>
              <a:t>. </a:t>
            </a:r>
            <a:endParaRPr sz="1200">
              <a:latin typeface="Arial"/>
              <a:ea typeface="Arial"/>
              <a:cs typeface="Arial"/>
              <a:sym typeface="Arial"/>
            </a:endParaRPr>
          </a:p>
          <a:p>
            <a:pPr indent="0" lvl="0" marL="0" rtl="0" algn="just">
              <a:lnSpc>
                <a:spcPct val="115000"/>
              </a:lnSpc>
              <a:spcBef>
                <a:spcPts val="1200"/>
              </a:spcBef>
              <a:spcAft>
                <a:spcPts val="0"/>
              </a:spcAft>
              <a:buNone/>
            </a:pPr>
            <a:r>
              <a:rPr lang="en" sz="1200">
                <a:latin typeface="Arial"/>
                <a:ea typeface="Arial"/>
                <a:cs typeface="Arial"/>
                <a:sym typeface="Arial"/>
              </a:rPr>
              <a:t>Bir neyron şəbəkəsi çox sayda neyrondan ibarət olduqda, təbəqə termini təqdim olunur. Müvafiq olaraq, məlumatı qəbul edən </a:t>
            </a:r>
            <a:r>
              <a:rPr lang="en" sz="1200">
                <a:solidFill>
                  <a:srgbClr val="FF00FF"/>
                </a:solidFill>
                <a:latin typeface="Arial"/>
                <a:ea typeface="Arial"/>
                <a:cs typeface="Arial"/>
                <a:sym typeface="Arial"/>
              </a:rPr>
              <a:t>giriş təbəqəsi</a:t>
            </a:r>
            <a:r>
              <a:rPr lang="en" sz="1200">
                <a:latin typeface="Arial"/>
                <a:ea typeface="Arial"/>
                <a:cs typeface="Arial"/>
                <a:sym typeface="Arial"/>
              </a:rPr>
              <a:t>, onu emal edən</a:t>
            </a:r>
            <a:r>
              <a:rPr lang="en" sz="1200">
                <a:solidFill>
                  <a:schemeClr val="dk1"/>
                </a:solidFill>
                <a:latin typeface="Arial"/>
                <a:ea typeface="Arial"/>
                <a:cs typeface="Arial"/>
                <a:sym typeface="Arial"/>
              </a:rPr>
              <a:t> </a:t>
            </a:r>
            <a:r>
              <a:rPr lang="en" sz="1200">
                <a:solidFill>
                  <a:srgbClr val="FF00FF"/>
                </a:solidFill>
                <a:latin typeface="Arial"/>
                <a:ea typeface="Arial"/>
                <a:cs typeface="Arial"/>
                <a:sym typeface="Arial"/>
              </a:rPr>
              <a:t>n sayda gizli təbəqə</a:t>
            </a:r>
            <a:r>
              <a:rPr lang="en" sz="1200">
                <a:solidFill>
                  <a:srgbClr val="0070C0"/>
                </a:solidFill>
                <a:latin typeface="Arial"/>
                <a:ea typeface="Arial"/>
                <a:cs typeface="Arial"/>
                <a:sym typeface="Arial"/>
              </a:rPr>
              <a:t> </a:t>
            </a:r>
            <a:r>
              <a:rPr lang="en" sz="1200">
                <a:latin typeface="Arial"/>
                <a:ea typeface="Arial"/>
                <a:cs typeface="Arial"/>
                <a:sym typeface="Arial"/>
              </a:rPr>
              <a:t>(adətən 3-dən çox deyil) və nəticəni çıxaran</a:t>
            </a:r>
            <a:r>
              <a:rPr lang="en" sz="1200">
                <a:solidFill>
                  <a:schemeClr val="dk1"/>
                </a:solidFill>
                <a:latin typeface="Arial"/>
                <a:ea typeface="Arial"/>
                <a:cs typeface="Arial"/>
                <a:sym typeface="Arial"/>
              </a:rPr>
              <a:t> </a:t>
            </a:r>
            <a:r>
              <a:rPr lang="en" sz="1200">
                <a:solidFill>
                  <a:srgbClr val="FF00FF"/>
                </a:solidFill>
                <a:latin typeface="Arial"/>
                <a:ea typeface="Arial"/>
                <a:cs typeface="Arial"/>
                <a:sym typeface="Arial"/>
              </a:rPr>
              <a:t>çıxış təbəqəsi</a:t>
            </a:r>
            <a:r>
              <a:rPr lang="en" sz="1200">
                <a:solidFill>
                  <a:srgbClr val="0070C0"/>
                </a:solidFill>
                <a:latin typeface="Arial"/>
                <a:ea typeface="Arial"/>
                <a:cs typeface="Arial"/>
                <a:sym typeface="Arial"/>
              </a:rPr>
              <a:t> </a:t>
            </a:r>
            <a:r>
              <a:rPr lang="en" sz="1200">
                <a:latin typeface="Arial"/>
                <a:ea typeface="Arial"/>
                <a:cs typeface="Arial"/>
                <a:sym typeface="Arial"/>
              </a:rPr>
              <a:t>mövcuddur. </a:t>
            </a:r>
            <a:endParaRPr sz="12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 sz="1200">
                <a:latin typeface="Arial"/>
                <a:ea typeface="Arial"/>
                <a:cs typeface="Arial"/>
                <a:sym typeface="Arial"/>
              </a:rPr>
              <a:t>Neyronların hər birinin 2 əsas parametri var:</a:t>
            </a:r>
            <a:r>
              <a:rPr lang="en" sz="1200">
                <a:solidFill>
                  <a:schemeClr val="dk1"/>
                </a:solidFill>
                <a:latin typeface="Arial"/>
                <a:ea typeface="Arial"/>
                <a:cs typeface="Arial"/>
                <a:sym typeface="Arial"/>
              </a:rPr>
              <a:t> </a:t>
            </a:r>
            <a:r>
              <a:rPr lang="en" sz="1200">
                <a:solidFill>
                  <a:srgbClr val="FF00FF"/>
                </a:solidFill>
                <a:latin typeface="Arial"/>
                <a:ea typeface="Arial"/>
                <a:cs typeface="Arial"/>
                <a:sym typeface="Arial"/>
              </a:rPr>
              <a:t>giriş məlumatları</a:t>
            </a:r>
            <a:r>
              <a:rPr lang="en" sz="1200">
                <a:solidFill>
                  <a:schemeClr val="dk1"/>
                </a:solidFill>
                <a:latin typeface="Arial"/>
                <a:ea typeface="Arial"/>
                <a:cs typeface="Arial"/>
                <a:sym typeface="Arial"/>
              </a:rPr>
              <a:t> </a:t>
            </a:r>
            <a:r>
              <a:rPr lang="en" sz="1200">
                <a:latin typeface="Arial"/>
                <a:ea typeface="Arial"/>
                <a:cs typeface="Arial"/>
                <a:sym typeface="Arial"/>
              </a:rPr>
              <a:t>və</a:t>
            </a:r>
            <a:r>
              <a:rPr lang="en" sz="1200">
                <a:solidFill>
                  <a:schemeClr val="dk1"/>
                </a:solidFill>
                <a:latin typeface="Arial"/>
                <a:ea typeface="Arial"/>
                <a:cs typeface="Arial"/>
                <a:sym typeface="Arial"/>
              </a:rPr>
              <a:t> </a:t>
            </a:r>
            <a:r>
              <a:rPr lang="en" sz="1200">
                <a:solidFill>
                  <a:srgbClr val="FF00FF"/>
                </a:solidFill>
                <a:latin typeface="Arial"/>
                <a:ea typeface="Arial"/>
                <a:cs typeface="Arial"/>
                <a:sym typeface="Arial"/>
              </a:rPr>
              <a:t>çıxış məlumatları</a:t>
            </a:r>
            <a:r>
              <a:rPr lang="en" sz="1200">
                <a:latin typeface="Arial"/>
                <a:ea typeface="Arial"/>
                <a:cs typeface="Arial"/>
                <a:sym typeface="Arial"/>
              </a:rPr>
              <a:t>. Giriş neyronunda giriş = çıxış olur. Qalanlarında, əvvəlki təbəqədəki bütün neyronların ümumi məlumatı giriş sahəsinə daxil olur, bundan sonra aktivləşdirmə funksiyasından istifadə edərək normallaşdırılır və çıxış sahəsinə daxil olur.</a:t>
            </a:r>
            <a:endParaRPr sz="1200">
              <a:latin typeface="Arial"/>
              <a:ea typeface="Arial"/>
              <a:cs typeface="Arial"/>
              <a:sym typeface="Arial"/>
            </a:endParaRPr>
          </a:p>
          <a:p>
            <a:pPr indent="0" lvl="0" marL="0" rtl="0" algn="l">
              <a:spcBef>
                <a:spcPts val="1200"/>
              </a:spcBef>
              <a:spcAft>
                <a:spcPts val="0"/>
              </a:spcAft>
              <a:buNone/>
            </a:pPr>
            <a:r>
              <a:t/>
            </a:r>
            <a:endParaRPr sz="1200">
              <a:latin typeface="Arial"/>
              <a:ea typeface="Arial"/>
              <a:cs typeface="Arial"/>
              <a:sym typeface="Arial"/>
            </a:endParaRPr>
          </a:p>
        </p:txBody>
      </p:sp>
      <p:pic>
        <p:nvPicPr>
          <p:cNvPr id="72" name="Google Shape;72;p13"/>
          <p:cNvPicPr preferRelativeResize="0"/>
          <p:nvPr/>
        </p:nvPicPr>
        <p:blipFill>
          <a:blip r:embed="rId3">
            <a:alphaModFix/>
          </a:blip>
          <a:stretch>
            <a:fillRect/>
          </a:stretch>
        </p:blipFill>
        <p:spPr>
          <a:xfrm>
            <a:off x="4684925" y="0"/>
            <a:ext cx="445907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457200" y="0"/>
            <a:ext cx="6025500" cy="756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Sinaps nədir?</a:t>
            </a:r>
            <a:endParaRPr>
              <a:latin typeface="Arial"/>
              <a:ea typeface="Arial"/>
              <a:cs typeface="Arial"/>
              <a:sym typeface="Arial"/>
            </a:endParaRPr>
          </a:p>
        </p:txBody>
      </p:sp>
      <p:sp>
        <p:nvSpPr>
          <p:cNvPr id="78" name="Google Shape;78;p14"/>
          <p:cNvSpPr txBox="1"/>
          <p:nvPr>
            <p:ph idx="1" type="body"/>
          </p:nvPr>
        </p:nvSpPr>
        <p:spPr>
          <a:xfrm>
            <a:off x="3891700" y="756000"/>
            <a:ext cx="5252400" cy="382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900">
                <a:solidFill>
                  <a:srgbClr val="FF00FF"/>
                </a:solidFill>
                <a:latin typeface="Times New Roman"/>
                <a:ea typeface="Times New Roman"/>
                <a:cs typeface="Times New Roman"/>
                <a:sym typeface="Times New Roman"/>
              </a:rPr>
              <a:t>Sinaps iki neyron arasındakı əlaqədir.</a:t>
            </a:r>
            <a:r>
              <a:rPr lang="en" sz="1900">
                <a:latin typeface="Times New Roman"/>
                <a:ea typeface="Times New Roman"/>
                <a:cs typeface="Times New Roman"/>
                <a:sym typeface="Times New Roman"/>
              </a:rPr>
              <a:t> Sinapsların 1 parametri var - </a:t>
            </a:r>
            <a:r>
              <a:rPr lang="en" sz="1900">
                <a:solidFill>
                  <a:srgbClr val="FF00FF"/>
                </a:solidFill>
                <a:latin typeface="Times New Roman"/>
                <a:ea typeface="Times New Roman"/>
                <a:cs typeface="Times New Roman"/>
                <a:sym typeface="Times New Roman"/>
              </a:rPr>
              <a:t>çəki.</a:t>
            </a:r>
            <a:r>
              <a:rPr lang="en" sz="1900">
                <a:latin typeface="Times New Roman"/>
                <a:ea typeface="Times New Roman"/>
                <a:cs typeface="Times New Roman"/>
                <a:sym typeface="Times New Roman"/>
              </a:rPr>
              <a:t> Onun sayəsində giriş məlumatı bir neyrondan digərinə ötürüldükdə dəyişir.</a:t>
            </a:r>
            <a:endParaRPr sz="1900">
              <a:latin typeface="Times New Roman"/>
              <a:ea typeface="Times New Roman"/>
              <a:cs typeface="Times New Roman"/>
              <a:sym typeface="Times New Roman"/>
            </a:endParaRPr>
          </a:p>
          <a:p>
            <a:pPr indent="0" lvl="0" marL="0" rtl="0" algn="l">
              <a:spcBef>
                <a:spcPts val="600"/>
              </a:spcBef>
              <a:spcAft>
                <a:spcPts val="0"/>
              </a:spcAft>
              <a:buNone/>
            </a:pPr>
            <a:r>
              <a:rPr lang="en" sz="1900">
                <a:latin typeface="Times New Roman"/>
                <a:ea typeface="Times New Roman"/>
                <a:cs typeface="Times New Roman"/>
                <a:sym typeface="Times New Roman"/>
              </a:rPr>
              <a:t>Tutaq ki, məlumatı növbəti birinə ötürən 3 neyron var. Və bu neyronların hər birinə uyğun gələn 3 çəkimiz var. Daha böyük çəkiyə malik neyron üçün bu məlumat növbəti neyronda üstünlük təşkil edəcək</a:t>
            </a:r>
            <a:endParaRPr sz="1900">
              <a:latin typeface="Times New Roman"/>
              <a:ea typeface="Times New Roman"/>
              <a:cs typeface="Times New Roman"/>
              <a:sym typeface="Times New Roman"/>
            </a:endParaRPr>
          </a:p>
          <a:p>
            <a:pPr indent="0" lvl="0" marL="0" rtl="0" algn="l">
              <a:spcBef>
                <a:spcPts val="600"/>
              </a:spcBef>
              <a:spcAft>
                <a:spcPts val="0"/>
              </a:spcAft>
              <a:buNone/>
            </a:pPr>
            <a:r>
              <a:t/>
            </a:r>
            <a:endParaRPr sz="1400">
              <a:latin typeface="Times New Roman"/>
              <a:ea typeface="Times New Roman"/>
              <a:cs typeface="Times New Roman"/>
              <a:sym typeface="Times New Roman"/>
            </a:endParaRPr>
          </a:p>
        </p:txBody>
      </p:sp>
      <p:sp>
        <p:nvSpPr>
          <p:cNvPr id="79" name="Google Shape;79;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4"/>
          <p:cNvPicPr preferRelativeResize="0"/>
          <p:nvPr/>
        </p:nvPicPr>
        <p:blipFill rotWithShape="1">
          <a:blip r:embed="rId3">
            <a:alphaModFix/>
          </a:blip>
          <a:srcRect b="0" l="0" r="-4613" t="0"/>
          <a:stretch/>
        </p:blipFill>
        <p:spPr>
          <a:xfrm>
            <a:off x="457200" y="3081050"/>
            <a:ext cx="8572075" cy="1910850"/>
          </a:xfrm>
          <a:prstGeom prst="rect">
            <a:avLst/>
          </a:prstGeom>
          <a:noFill/>
          <a:ln>
            <a:noFill/>
          </a:ln>
        </p:spPr>
      </p:pic>
      <p:pic>
        <p:nvPicPr>
          <p:cNvPr id="81" name="Google Shape;81;p14"/>
          <p:cNvPicPr preferRelativeResize="0"/>
          <p:nvPr/>
        </p:nvPicPr>
        <p:blipFill>
          <a:blip r:embed="rId4">
            <a:alphaModFix/>
          </a:blip>
          <a:stretch>
            <a:fillRect/>
          </a:stretch>
        </p:blipFill>
        <p:spPr>
          <a:xfrm>
            <a:off x="457200" y="1095025"/>
            <a:ext cx="2485675" cy="164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62200" y="0"/>
            <a:ext cx="8619600" cy="46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latin typeface="Arial"/>
                <a:ea typeface="Arial"/>
                <a:cs typeface="Arial"/>
                <a:sym typeface="Arial"/>
              </a:rPr>
              <a:t>Neyron şəbəkənin xüsusiyyətləri</a:t>
            </a:r>
            <a:endParaRPr sz="1200">
              <a:latin typeface="Arial"/>
              <a:ea typeface="Arial"/>
              <a:cs typeface="Arial"/>
              <a:sym typeface="Arial"/>
            </a:endParaRPr>
          </a:p>
        </p:txBody>
      </p:sp>
      <p:sp>
        <p:nvSpPr>
          <p:cNvPr id="87" name="Google Shape;87;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5"/>
          <p:cNvSpPr txBox="1"/>
          <p:nvPr/>
        </p:nvSpPr>
        <p:spPr>
          <a:xfrm>
            <a:off x="3138675" y="467025"/>
            <a:ext cx="2467200" cy="3189300"/>
          </a:xfrm>
          <a:prstGeom prst="rect">
            <a:avLst/>
          </a:prstGeom>
          <a:solidFill>
            <a:srgbClr val="001230">
              <a:alpha val="1885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rPr>
              <a:t>Xətti funksiya</a:t>
            </a:r>
            <a:endParaRPr b="1" sz="1300">
              <a:solidFill>
                <a:schemeClr val="lt1"/>
              </a:solidFill>
            </a:endParaRPr>
          </a:p>
          <a:p>
            <a:pPr indent="0" lvl="0" marL="0" rtl="0" algn="l">
              <a:spcBef>
                <a:spcPts val="400"/>
              </a:spcBef>
              <a:spcAft>
                <a:spcPts val="0"/>
              </a:spcAft>
              <a:buNone/>
            </a:pPr>
            <a:r>
              <a:t/>
            </a:r>
            <a:endParaRPr sz="800">
              <a:solidFill>
                <a:schemeClr val="lt1"/>
              </a:solidFill>
              <a:latin typeface="Titillium Web"/>
              <a:ea typeface="Titillium Web"/>
              <a:cs typeface="Titillium Web"/>
              <a:sym typeface="Titillium Web"/>
            </a:endParaRPr>
          </a:p>
          <a:p>
            <a:pPr indent="0" lvl="0" marL="0" rtl="0" algn="just">
              <a:lnSpc>
                <a:spcPct val="115000"/>
              </a:lnSpc>
              <a:spcBef>
                <a:spcPts val="1200"/>
              </a:spcBef>
              <a:spcAft>
                <a:spcPts val="1200"/>
              </a:spcAft>
              <a:buNone/>
            </a:pPr>
            <a:r>
              <a:rPr lang="en" sz="1200">
                <a:solidFill>
                  <a:schemeClr val="lt1"/>
                </a:solidFill>
              </a:rPr>
              <a:t>Bu funksiya, neyron şəbəkəni sınamaq və ya transformasiyalar olmadan dəyəri ötürmək lazım olduğu hallar istisna olmaqla, demək olar ki, heç vaxt istifadə edilmir.</a:t>
            </a:r>
            <a:endParaRPr sz="800">
              <a:solidFill>
                <a:schemeClr val="lt1"/>
              </a:solidFill>
            </a:endParaRPr>
          </a:p>
        </p:txBody>
      </p:sp>
      <p:sp>
        <p:nvSpPr>
          <p:cNvPr id="89" name="Google Shape;89;p15"/>
          <p:cNvSpPr txBox="1"/>
          <p:nvPr/>
        </p:nvSpPr>
        <p:spPr>
          <a:xfrm>
            <a:off x="262200" y="466900"/>
            <a:ext cx="2876400" cy="3189300"/>
          </a:xfrm>
          <a:prstGeom prst="rect">
            <a:avLst/>
          </a:prstGeom>
          <a:solidFill>
            <a:srgbClr val="001230">
              <a:alpha val="1885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Aktivləşdirmə funksiyası</a:t>
            </a:r>
            <a:endParaRPr sz="1300">
              <a:solidFill>
                <a:schemeClr val="lt1"/>
              </a:solidFill>
            </a:endParaRPr>
          </a:p>
          <a:p>
            <a:pPr indent="0" lvl="0" marL="0" rtl="0" algn="l">
              <a:spcBef>
                <a:spcPts val="40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400"/>
              </a:spcBef>
              <a:spcAft>
                <a:spcPts val="400"/>
              </a:spcAft>
              <a:buNone/>
            </a:pPr>
            <a:r>
              <a:rPr lang="en" sz="1200">
                <a:solidFill>
                  <a:schemeClr val="lt1"/>
                </a:solidFill>
                <a:latin typeface="Times New Roman"/>
                <a:ea typeface="Times New Roman"/>
                <a:cs typeface="Times New Roman"/>
                <a:sym typeface="Times New Roman"/>
              </a:rPr>
              <a:t>Aktivləşdirmə funksiyası giriş məlumatlarını normallaşdırmaq üçün bir yoldur Yəni, girişdə çox sayda nömrəniz varsa, onu aktivləşdirmə funksiyasından keçirərək, sizə lazım olan diapazonda bir çıxış əldə edəcəksiniz.</a:t>
            </a:r>
            <a:endParaRPr sz="900">
              <a:solidFill>
                <a:schemeClr val="lt1"/>
              </a:solidFill>
            </a:endParaRPr>
          </a:p>
        </p:txBody>
      </p:sp>
      <p:sp>
        <p:nvSpPr>
          <p:cNvPr id="90" name="Google Shape;90;p15"/>
          <p:cNvSpPr txBox="1"/>
          <p:nvPr/>
        </p:nvSpPr>
        <p:spPr>
          <a:xfrm>
            <a:off x="5605875" y="467050"/>
            <a:ext cx="3276000" cy="3189300"/>
          </a:xfrm>
          <a:prstGeom prst="rect">
            <a:avLst/>
          </a:prstGeom>
          <a:solidFill>
            <a:srgbClr val="001230">
              <a:alpha val="18850"/>
            </a:srgbClr>
          </a:solid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rPr>
              <a:t>Sigmoid</a:t>
            </a:r>
            <a:endParaRPr b="1" sz="1300">
              <a:solidFill>
                <a:schemeClr val="lt1"/>
              </a:solidFill>
            </a:endParaRPr>
          </a:p>
          <a:p>
            <a:pPr indent="0" lvl="0" marL="0" rtl="0" algn="l">
              <a:spcBef>
                <a:spcPts val="400"/>
              </a:spcBef>
              <a:spcAft>
                <a:spcPts val="0"/>
              </a:spcAft>
              <a:buNone/>
            </a:pPr>
            <a:r>
              <a:t/>
            </a:r>
            <a:endParaRPr b="1" sz="900">
              <a:solidFill>
                <a:schemeClr val="lt1"/>
              </a:solidFill>
              <a:latin typeface="Titillium Web"/>
              <a:ea typeface="Titillium Web"/>
              <a:cs typeface="Titillium Web"/>
              <a:sym typeface="Titillium Web"/>
            </a:endParaRPr>
          </a:p>
          <a:p>
            <a:pPr indent="0" lvl="0" marL="0" rtl="0" algn="l">
              <a:spcBef>
                <a:spcPts val="400"/>
              </a:spcBef>
              <a:spcAft>
                <a:spcPts val="400"/>
              </a:spcAft>
              <a:buNone/>
            </a:pPr>
            <a:r>
              <a:rPr lang="en" sz="1300">
                <a:solidFill>
                  <a:schemeClr val="lt1"/>
                </a:solidFill>
                <a:latin typeface="Times New Roman"/>
                <a:ea typeface="Times New Roman"/>
                <a:cs typeface="Times New Roman"/>
                <a:sym typeface="Times New Roman"/>
              </a:rPr>
              <a:t>Bu ən çox yayılmış aktivləşdirmə funksiyasıdır, onun dəyər diapazonu [0,1]-dir. İnternetdəki nümunələrin əksəriyyətinin göstərildiyi, buna bəzən logistik funksiya da deyilir</a:t>
            </a:r>
            <a:endParaRPr b="1" sz="1000">
              <a:solidFill>
                <a:schemeClr val="lt1"/>
              </a:solidFill>
            </a:endParaRPr>
          </a:p>
        </p:txBody>
      </p:sp>
      <p:sp>
        <p:nvSpPr>
          <p:cNvPr id="91" name="Google Shape;91;p15"/>
          <p:cNvSpPr/>
          <p:nvPr/>
        </p:nvSpPr>
        <p:spPr>
          <a:xfrm>
            <a:off x="2197975" y="539726"/>
            <a:ext cx="207590" cy="215162"/>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5"/>
          <p:cNvGrpSpPr/>
          <p:nvPr/>
        </p:nvGrpSpPr>
        <p:grpSpPr>
          <a:xfrm>
            <a:off x="4458117" y="564656"/>
            <a:ext cx="227770" cy="165313"/>
            <a:chOff x="4604550" y="3714775"/>
            <a:chExt cx="439625" cy="319075"/>
          </a:xfrm>
        </p:grpSpPr>
        <p:sp>
          <p:nvSpPr>
            <p:cNvPr id="93" name="Google Shape;93;p15"/>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5"/>
          <p:cNvGrpSpPr/>
          <p:nvPr/>
        </p:nvGrpSpPr>
        <p:grpSpPr>
          <a:xfrm>
            <a:off x="6429364" y="513557"/>
            <a:ext cx="278880" cy="267521"/>
            <a:chOff x="5233525" y="4954450"/>
            <a:chExt cx="538275" cy="516350"/>
          </a:xfrm>
        </p:grpSpPr>
        <p:sp>
          <p:nvSpPr>
            <p:cNvPr id="96" name="Google Shape;96;p15"/>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6"/>
          <p:cNvSpPr txBox="1"/>
          <p:nvPr>
            <p:ph idx="4294967295" type="ctrTitle"/>
          </p:nvPr>
        </p:nvSpPr>
        <p:spPr>
          <a:xfrm>
            <a:off x="161125" y="148725"/>
            <a:ext cx="3558900" cy="61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Robototexnika</a:t>
            </a:r>
            <a:endParaRPr sz="4000"/>
          </a:p>
        </p:txBody>
      </p:sp>
      <p:sp>
        <p:nvSpPr>
          <p:cNvPr id="112" name="Google Shape;112;p16"/>
          <p:cNvSpPr txBox="1"/>
          <p:nvPr>
            <p:ph idx="4294967295" type="subTitle"/>
          </p:nvPr>
        </p:nvSpPr>
        <p:spPr>
          <a:xfrm>
            <a:off x="161125" y="892375"/>
            <a:ext cx="8868300" cy="3898500"/>
          </a:xfrm>
          <a:prstGeom prst="rect">
            <a:avLst/>
          </a:prstGeom>
          <a:noFill/>
          <a:ln>
            <a:noFill/>
          </a:ln>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lang="en" sz="1800">
                <a:latin typeface="Arial"/>
                <a:ea typeface="Arial"/>
                <a:cs typeface="Arial"/>
                <a:sym typeface="Arial"/>
              </a:rPr>
              <a:t>Müasir robot texnikası mexanika və kibernetikanın sintezi əsasında yaranmış və onların inkişafında yeni istiqamətə təkan vermişdir.</a:t>
            </a:r>
            <a:r>
              <a:rPr lang="en" sz="2000">
                <a:latin typeface="Times New Roman"/>
                <a:ea typeface="Times New Roman"/>
                <a:cs typeface="Times New Roman"/>
                <a:sym typeface="Times New Roman"/>
              </a:rPr>
              <a:t> </a:t>
            </a:r>
            <a:r>
              <a:rPr lang="en" sz="1800">
                <a:solidFill>
                  <a:srgbClr val="FF00FF"/>
                </a:solidFill>
                <a:latin typeface="Arial"/>
                <a:ea typeface="Arial"/>
                <a:cs typeface="Arial"/>
                <a:sym typeface="Arial"/>
              </a:rPr>
              <a:t>Robototexnikanın vəzifəsi</a:t>
            </a:r>
            <a:r>
              <a:rPr lang="en" sz="1800">
                <a:latin typeface="Arial"/>
                <a:ea typeface="Arial"/>
                <a:cs typeface="Arial"/>
                <a:sym typeface="Arial"/>
              </a:rPr>
              <a:t> onların istifadəsi əsasında müxtəlif məqsədlər üçün </a:t>
            </a:r>
            <a:r>
              <a:rPr lang="en" sz="1800">
                <a:solidFill>
                  <a:srgbClr val="FF00FF"/>
                </a:solidFill>
                <a:latin typeface="Arial"/>
                <a:ea typeface="Arial"/>
                <a:cs typeface="Arial"/>
                <a:sym typeface="Arial"/>
              </a:rPr>
              <a:t>robotlar</a:t>
            </a:r>
            <a:r>
              <a:rPr lang="en" sz="1800">
                <a:latin typeface="Arial"/>
                <a:ea typeface="Arial"/>
                <a:cs typeface="Arial"/>
                <a:sym typeface="Arial"/>
              </a:rPr>
              <a:t> və </a:t>
            </a:r>
            <a:r>
              <a:rPr lang="en" sz="1800">
                <a:solidFill>
                  <a:srgbClr val="FF00FF"/>
                </a:solidFill>
                <a:latin typeface="Arial"/>
                <a:ea typeface="Arial"/>
                <a:cs typeface="Arial"/>
                <a:sym typeface="Arial"/>
              </a:rPr>
              <a:t>robot sistemləri</a:t>
            </a:r>
            <a:r>
              <a:rPr lang="en" sz="1800">
                <a:latin typeface="Arial"/>
                <a:ea typeface="Arial"/>
                <a:cs typeface="Arial"/>
                <a:sym typeface="Arial"/>
              </a:rPr>
              <a:t> yaratmaq və istifadə etmək üçün mexanika və kibernetikanın inkişafı və sintezindən ibarətdir.</a:t>
            </a:r>
            <a:endParaRPr sz="18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800">
                <a:latin typeface="Arial"/>
                <a:ea typeface="Arial"/>
                <a:cs typeface="Arial"/>
                <a:sym typeface="Arial"/>
              </a:rPr>
              <a:t>İndi robotlar və avtomatlaşdırılmış sistemlər müxtəlif sənaye sahələrində mürəkkəb işlər yerinə yetirirlər. Ehtimal edilir ki, onların rolu gələcəkdə daha da artacaq</a:t>
            </a:r>
            <a:endParaRPr sz="1800">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 sz="1800">
                <a:solidFill>
                  <a:srgbClr val="FF00FF"/>
                </a:solidFill>
                <a:latin typeface="Arial"/>
                <a:ea typeface="Arial"/>
                <a:cs typeface="Arial"/>
                <a:sym typeface="Arial"/>
              </a:rPr>
              <a:t>"Robot"</a:t>
            </a:r>
            <a:r>
              <a:rPr lang="en" sz="1800">
                <a:solidFill>
                  <a:srgbClr val="FFFFFF"/>
                </a:solidFill>
                <a:latin typeface="Arial"/>
                <a:ea typeface="Arial"/>
                <a:cs typeface="Arial"/>
                <a:sym typeface="Arial"/>
              </a:rPr>
              <a:t> sözünün mənşəyi slavyan köklərinə malikdir. Onu ilk dəfə hələ </a:t>
            </a:r>
            <a:r>
              <a:rPr lang="en" sz="1800">
                <a:solidFill>
                  <a:srgbClr val="FF00FF"/>
                </a:solidFill>
                <a:latin typeface="Arial"/>
                <a:ea typeface="Arial"/>
                <a:cs typeface="Arial"/>
                <a:sym typeface="Arial"/>
              </a:rPr>
              <a:t>1920-ci ildə </a:t>
            </a:r>
            <a:r>
              <a:rPr lang="en" sz="1800">
                <a:solidFill>
                  <a:srgbClr val="FFFFFF"/>
                </a:solidFill>
                <a:latin typeface="Arial"/>
                <a:ea typeface="Arial"/>
                <a:cs typeface="Arial"/>
                <a:sym typeface="Arial"/>
              </a:rPr>
              <a:t>məşhur çex yazıçısı </a:t>
            </a:r>
            <a:r>
              <a:rPr lang="en" sz="1800">
                <a:solidFill>
                  <a:srgbClr val="FF00FF"/>
                </a:solidFill>
                <a:latin typeface="Arial"/>
                <a:ea typeface="Arial"/>
                <a:cs typeface="Arial"/>
                <a:sym typeface="Arial"/>
              </a:rPr>
              <a:t>K.Çapek</a:t>
            </a:r>
            <a:r>
              <a:rPr lang="en" sz="1800">
                <a:solidFill>
                  <a:srgbClr val="FFFFFF"/>
                </a:solidFill>
                <a:latin typeface="Arial"/>
                <a:ea typeface="Arial"/>
                <a:cs typeface="Arial"/>
                <a:sym typeface="Arial"/>
              </a:rPr>
              <a:t> özünün fantaziya pyesində “R. U.R." ("Rossumun universal robotları") ağır fiziki işlərdə insanları əvəz etmək üçün nəzərdə tutulmuş mexaniki işçilər adlanan əsərində içlətmişdir. </a:t>
            </a:r>
            <a:endParaRPr b="1">
              <a:solidFill>
                <a:srgbClr val="FFFFFF"/>
              </a:solidFill>
              <a:highlight>
                <a:srgbClr val="FDFDFD"/>
              </a:highlight>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p:txBody>
      </p:sp>
      <p:sp>
        <p:nvSpPr>
          <p:cNvPr id="113" name="Google Shape;113;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2090150" y="374450"/>
            <a:ext cx="4416600" cy="147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900">
                <a:latin typeface="Arial"/>
                <a:ea typeface="Arial"/>
                <a:cs typeface="Arial"/>
                <a:sym typeface="Arial"/>
              </a:rPr>
              <a:t>AMF tərəfindən ilk robotların istehsalı</a:t>
            </a:r>
            <a:endParaRPr sz="1600">
              <a:latin typeface="Arial"/>
              <a:ea typeface="Arial"/>
              <a:cs typeface="Arial"/>
              <a:sym typeface="Arial"/>
            </a:endParaRPr>
          </a:p>
        </p:txBody>
      </p:sp>
      <p:sp>
        <p:nvSpPr>
          <p:cNvPr id="119" name="Google Shape;119;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17"/>
          <p:cNvSpPr/>
          <p:nvPr/>
        </p:nvSpPr>
        <p:spPr>
          <a:xfrm>
            <a:off x="5754956" y="2755950"/>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000">
                <a:solidFill>
                  <a:schemeClr val="dk1"/>
                </a:solidFill>
                <a:latin typeface="Titillium Web"/>
                <a:ea typeface="Titillium Web"/>
                <a:cs typeface="Titillium Web"/>
                <a:sym typeface="Titillium Web"/>
              </a:rPr>
              <a:t>1973-cü il</a:t>
            </a:r>
            <a:endParaRPr b="1" sz="1000">
              <a:solidFill>
                <a:schemeClr val="dk1"/>
              </a:solidFill>
              <a:latin typeface="Titillium Web"/>
              <a:ea typeface="Titillium Web"/>
              <a:cs typeface="Titillium Web"/>
              <a:sym typeface="Titillium Web"/>
            </a:endParaRPr>
          </a:p>
        </p:txBody>
      </p:sp>
      <p:sp>
        <p:nvSpPr>
          <p:cNvPr id="121" name="Google Shape;121;p17"/>
          <p:cNvSpPr/>
          <p:nvPr/>
        </p:nvSpPr>
        <p:spPr>
          <a:xfrm>
            <a:off x="5094872" y="2755950"/>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000">
                <a:solidFill>
                  <a:schemeClr val="dk1"/>
                </a:solidFill>
                <a:latin typeface="Titillium Web"/>
                <a:ea typeface="Titillium Web"/>
                <a:cs typeface="Titillium Web"/>
                <a:sym typeface="Titillium Web"/>
              </a:rPr>
              <a:t>1972-ci il</a:t>
            </a:r>
            <a:endParaRPr b="1" sz="1000">
              <a:solidFill>
                <a:schemeClr val="dk1"/>
              </a:solidFill>
              <a:latin typeface="Titillium Web"/>
              <a:ea typeface="Titillium Web"/>
              <a:cs typeface="Titillium Web"/>
              <a:sym typeface="Titillium Web"/>
            </a:endParaRPr>
          </a:p>
        </p:txBody>
      </p:sp>
      <p:sp>
        <p:nvSpPr>
          <p:cNvPr id="122" name="Google Shape;122;p17"/>
          <p:cNvSpPr/>
          <p:nvPr/>
        </p:nvSpPr>
        <p:spPr>
          <a:xfrm>
            <a:off x="4434788" y="2755950"/>
            <a:ext cx="8229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b="1" lang="en" sz="1000">
                <a:solidFill>
                  <a:schemeClr val="dk1"/>
                </a:solidFill>
                <a:latin typeface="Titillium Web"/>
                <a:ea typeface="Titillium Web"/>
                <a:cs typeface="Titillium Web"/>
                <a:sym typeface="Titillium Web"/>
              </a:rPr>
              <a:t>1971-ci il</a:t>
            </a:r>
            <a:endParaRPr b="1" sz="1000">
              <a:solidFill>
                <a:schemeClr val="dk1"/>
              </a:solidFill>
              <a:latin typeface="Titillium Web"/>
              <a:ea typeface="Titillium Web"/>
              <a:cs typeface="Titillium Web"/>
              <a:sym typeface="Titillium Web"/>
            </a:endParaRPr>
          </a:p>
        </p:txBody>
      </p:sp>
      <p:sp>
        <p:nvSpPr>
          <p:cNvPr id="123" name="Google Shape;123;p17"/>
          <p:cNvSpPr/>
          <p:nvPr/>
        </p:nvSpPr>
        <p:spPr>
          <a:xfrm>
            <a:off x="3774704" y="275595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1968-ci il</a:t>
            </a:r>
            <a:endParaRPr sz="1000">
              <a:solidFill>
                <a:schemeClr val="lt1"/>
              </a:solidFill>
              <a:latin typeface="Titillium Web"/>
              <a:ea typeface="Titillium Web"/>
              <a:cs typeface="Titillium Web"/>
              <a:sym typeface="Titillium Web"/>
            </a:endParaRPr>
          </a:p>
        </p:txBody>
      </p:sp>
      <p:sp>
        <p:nvSpPr>
          <p:cNvPr id="124" name="Google Shape;124;p17"/>
          <p:cNvSpPr/>
          <p:nvPr/>
        </p:nvSpPr>
        <p:spPr>
          <a:xfrm>
            <a:off x="3114619" y="275595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1967-ci il</a:t>
            </a:r>
            <a:endParaRPr sz="1000">
              <a:solidFill>
                <a:schemeClr val="lt1"/>
              </a:solidFill>
              <a:latin typeface="Titillium Web"/>
              <a:ea typeface="Titillium Web"/>
              <a:cs typeface="Titillium Web"/>
              <a:sym typeface="Titillium Web"/>
            </a:endParaRPr>
          </a:p>
        </p:txBody>
      </p:sp>
      <p:sp>
        <p:nvSpPr>
          <p:cNvPr id="125" name="Google Shape;125;p17"/>
          <p:cNvSpPr/>
          <p:nvPr/>
        </p:nvSpPr>
        <p:spPr>
          <a:xfrm>
            <a:off x="2454535" y="2755950"/>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1966-cı il</a:t>
            </a:r>
            <a:endParaRPr sz="1000">
              <a:solidFill>
                <a:schemeClr val="lt1"/>
              </a:solidFill>
              <a:latin typeface="Titillium Web"/>
              <a:ea typeface="Titillium Web"/>
              <a:cs typeface="Titillium Web"/>
              <a:sym typeface="Titillium Web"/>
            </a:endParaRPr>
          </a:p>
        </p:txBody>
      </p:sp>
      <p:sp>
        <p:nvSpPr>
          <p:cNvPr id="126" name="Google Shape;126;p17"/>
          <p:cNvSpPr/>
          <p:nvPr/>
        </p:nvSpPr>
        <p:spPr>
          <a:xfrm>
            <a:off x="1794451" y="2755950"/>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1962-ci il</a:t>
            </a:r>
            <a:endParaRPr sz="1000">
              <a:solidFill>
                <a:schemeClr val="lt1"/>
              </a:solidFill>
              <a:latin typeface="Titillium Web"/>
              <a:ea typeface="Titillium Web"/>
              <a:cs typeface="Titillium Web"/>
              <a:sym typeface="Titillium Web"/>
            </a:endParaRPr>
          </a:p>
        </p:txBody>
      </p:sp>
      <p:sp>
        <p:nvSpPr>
          <p:cNvPr id="127" name="Google Shape;127;p17"/>
          <p:cNvSpPr txBox="1"/>
          <p:nvPr/>
        </p:nvSpPr>
        <p:spPr>
          <a:xfrm>
            <a:off x="532950"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sz="900">
              <a:solidFill>
                <a:schemeClr val="lt1"/>
              </a:solidFill>
              <a:latin typeface="Titillium Web"/>
              <a:ea typeface="Titillium Web"/>
              <a:cs typeface="Titillium Web"/>
              <a:sym typeface="Titillium Web"/>
            </a:endParaRPr>
          </a:p>
          <a:p>
            <a:pPr indent="0" lvl="0" marL="0" marR="0" rtl="0" algn="l">
              <a:lnSpc>
                <a:spcPct val="100000"/>
              </a:lnSpc>
              <a:spcBef>
                <a:spcPts val="0"/>
              </a:spcBef>
              <a:spcAft>
                <a:spcPts val="0"/>
              </a:spcAft>
              <a:buNone/>
            </a:pPr>
            <a:r>
              <a:rPr lang="en" sz="900">
                <a:solidFill>
                  <a:schemeClr val="lt1"/>
                </a:solidFill>
                <a:latin typeface="Titillium Web"/>
                <a:ea typeface="Titillium Web"/>
                <a:cs typeface="Titillium Web"/>
                <a:sym typeface="Titillium Web"/>
              </a:rPr>
              <a:t>ir</a:t>
            </a:r>
            <a:endParaRPr sz="900">
              <a:solidFill>
                <a:schemeClr val="lt1"/>
              </a:solidFill>
              <a:latin typeface="Titillium Web"/>
              <a:ea typeface="Titillium Web"/>
              <a:cs typeface="Titillium Web"/>
              <a:sym typeface="Titillium Web"/>
            </a:endParaRPr>
          </a:p>
        </p:txBody>
      </p:sp>
      <p:cxnSp>
        <p:nvCxnSpPr>
          <p:cNvPr id="128" name="Google Shape;128;p17"/>
          <p:cNvCxnSpPr/>
          <p:nvPr/>
        </p:nvCxnSpPr>
        <p:spPr>
          <a:xfrm rot="10800000">
            <a:off x="2090158"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129" name="Google Shape;129;p17"/>
          <p:cNvSpPr txBox="1"/>
          <p:nvPr/>
        </p:nvSpPr>
        <p:spPr>
          <a:xfrm>
            <a:off x="2050642"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500">
                <a:solidFill>
                  <a:schemeClr val="lt1"/>
                </a:solidFill>
                <a:latin typeface="Titillium Web"/>
                <a:ea typeface="Titillium Web"/>
                <a:cs typeface="Titillium Web"/>
                <a:sym typeface="Titillium Web"/>
              </a:rPr>
              <a:t>ABŞ-da</a:t>
            </a:r>
            <a:r>
              <a:rPr lang="en" sz="900">
                <a:solidFill>
                  <a:schemeClr val="lt1"/>
                </a:solidFill>
                <a:latin typeface="Titillium Web"/>
                <a:ea typeface="Titillium Web"/>
                <a:cs typeface="Titillium Web"/>
                <a:sym typeface="Titillium Web"/>
              </a:rPr>
              <a:t> </a:t>
            </a:r>
            <a:endParaRPr sz="900">
              <a:solidFill>
                <a:schemeClr val="lt1"/>
              </a:solidFill>
              <a:latin typeface="Titillium Web"/>
              <a:ea typeface="Titillium Web"/>
              <a:cs typeface="Titillium Web"/>
              <a:sym typeface="Titillium Web"/>
            </a:endParaRPr>
          </a:p>
        </p:txBody>
      </p:sp>
      <p:cxnSp>
        <p:nvCxnSpPr>
          <p:cNvPr id="130" name="Google Shape;130;p17"/>
          <p:cNvCxnSpPr/>
          <p:nvPr/>
        </p:nvCxnSpPr>
        <p:spPr>
          <a:xfrm rot="10800000">
            <a:off x="3411393"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131" name="Google Shape;131;p17"/>
          <p:cNvSpPr txBox="1"/>
          <p:nvPr/>
        </p:nvSpPr>
        <p:spPr>
          <a:xfrm>
            <a:off x="3477463" y="1727200"/>
            <a:ext cx="1145400" cy="6153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200">
                <a:solidFill>
                  <a:schemeClr val="lt1"/>
                </a:solidFill>
                <a:latin typeface="Titillium Web"/>
                <a:ea typeface="Titillium Web"/>
                <a:cs typeface="Titillium Web"/>
                <a:sym typeface="Titillium Web"/>
              </a:rPr>
              <a:t>B</a:t>
            </a:r>
            <a:r>
              <a:rPr lang="en" sz="1500">
                <a:solidFill>
                  <a:schemeClr val="lt1"/>
                </a:solidFill>
                <a:latin typeface="Titillium Web"/>
                <a:ea typeface="Titillium Web"/>
                <a:cs typeface="Titillium Web"/>
                <a:sym typeface="Titillium Web"/>
              </a:rPr>
              <a:t>öyük Britaniyada</a:t>
            </a:r>
            <a:endParaRPr sz="1500">
              <a:solidFill>
                <a:schemeClr val="lt1"/>
              </a:solidFill>
              <a:latin typeface="Titillium Web"/>
              <a:ea typeface="Titillium Web"/>
              <a:cs typeface="Titillium Web"/>
              <a:sym typeface="Titillium Web"/>
            </a:endParaRPr>
          </a:p>
        </p:txBody>
      </p:sp>
      <p:cxnSp>
        <p:nvCxnSpPr>
          <p:cNvPr id="132" name="Google Shape;132;p17"/>
          <p:cNvCxnSpPr/>
          <p:nvPr/>
        </p:nvCxnSpPr>
        <p:spPr>
          <a:xfrm rot="10800000">
            <a:off x="4732628"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133" name="Google Shape;133;p17"/>
          <p:cNvSpPr txBox="1"/>
          <p:nvPr/>
        </p:nvSpPr>
        <p:spPr>
          <a:xfrm>
            <a:off x="4696126"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500">
                <a:solidFill>
                  <a:schemeClr val="lt1"/>
                </a:solidFill>
                <a:latin typeface="Titillium Web"/>
                <a:ea typeface="Titillium Web"/>
                <a:cs typeface="Titillium Web"/>
                <a:sym typeface="Titillium Web"/>
              </a:rPr>
              <a:t>Almaniyada</a:t>
            </a:r>
            <a:endParaRPr sz="1500">
              <a:solidFill>
                <a:schemeClr val="lt1"/>
              </a:solidFill>
              <a:latin typeface="Titillium Web"/>
              <a:ea typeface="Titillium Web"/>
              <a:cs typeface="Titillium Web"/>
              <a:sym typeface="Titillium Web"/>
            </a:endParaRPr>
          </a:p>
        </p:txBody>
      </p:sp>
      <p:cxnSp>
        <p:nvCxnSpPr>
          <p:cNvPr id="134" name="Google Shape;134;p17"/>
          <p:cNvCxnSpPr/>
          <p:nvPr/>
        </p:nvCxnSpPr>
        <p:spPr>
          <a:xfrm rot="10800000">
            <a:off x="6053863"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135" name="Google Shape;135;p17"/>
          <p:cNvSpPr txBox="1"/>
          <p:nvPr/>
        </p:nvSpPr>
        <p:spPr>
          <a:xfrm>
            <a:off x="6018868"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1500">
                <a:solidFill>
                  <a:schemeClr val="lt1"/>
                </a:solidFill>
                <a:latin typeface="Titillium Web"/>
                <a:ea typeface="Titillium Web"/>
                <a:cs typeface="Titillium Web"/>
                <a:sym typeface="Titillium Web"/>
              </a:rPr>
              <a:t>İtaliyada</a:t>
            </a:r>
            <a:endParaRPr sz="1500">
              <a:solidFill>
                <a:schemeClr val="lt1"/>
              </a:solidFill>
              <a:latin typeface="Titillium Web"/>
              <a:ea typeface="Titillium Web"/>
              <a:cs typeface="Titillium Web"/>
              <a:sym typeface="Titillium Web"/>
            </a:endParaRPr>
          </a:p>
        </p:txBody>
      </p:sp>
      <p:sp>
        <p:nvSpPr>
          <p:cNvPr id="136" name="Google Shape;136;p17"/>
          <p:cNvSpPr txBox="1"/>
          <p:nvPr/>
        </p:nvSpPr>
        <p:spPr>
          <a:xfrm>
            <a:off x="7341610" y="17272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sz="900">
              <a:solidFill>
                <a:schemeClr val="lt1"/>
              </a:solidFill>
              <a:latin typeface="Titillium Web"/>
              <a:ea typeface="Titillium Web"/>
              <a:cs typeface="Titillium Web"/>
              <a:sym typeface="Titillium Web"/>
            </a:endParaRPr>
          </a:p>
        </p:txBody>
      </p:sp>
      <p:sp>
        <p:nvSpPr>
          <p:cNvPr id="137" name="Google Shape;137;p17"/>
          <p:cNvSpPr txBox="1"/>
          <p:nvPr/>
        </p:nvSpPr>
        <p:spPr>
          <a:xfrm>
            <a:off x="1369548"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solidFill>
                <a:schemeClr val="lt1"/>
              </a:solidFill>
              <a:latin typeface="Titillium Web"/>
              <a:ea typeface="Titillium Web"/>
              <a:cs typeface="Titillium Web"/>
              <a:sym typeface="Titillium Web"/>
            </a:endParaRPr>
          </a:p>
        </p:txBody>
      </p:sp>
      <p:cxnSp>
        <p:nvCxnSpPr>
          <p:cNvPr id="138" name="Google Shape;138;p17"/>
          <p:cNvCxnSpPr/>
          <p:nvPr/>
        </p:nvCxnSpPr>
        <p:spPr>
          <a:xfrm rot="10800000">
            <a:off x="2760922"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139" name="Google Shape;139;p17"/>
          <p:cNvSpPr txBox="1"/>
          <p:nvPr/>
        </p:nvSpPr>
        <p:spPr>
          <a:xfrm>
            <a:off x="2699944"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500">
                <a:solidFill>
                  <a:schemeClr val="lt1"/>
                </a:solidFill>
                <a:latin typeface="Titillium Web"/>
                <a:ea typeface="Titillium Web"/>
                <a:cs typeface="Titillium Web"/>
                <a:sym typeface="Titillium Web"/>
              </a:rPr>
              <a:t>SSRİ-də </a:t>
            </a:r>
            <a:endParaRPr sz="1500">
              <a:solidFill>
                <a:schemeClr val="lt1"/>
              </a:solidFill>
              <a:latin typeface="Titillium Web"/>
              <a:ea typeface="Titillium Web"/>
              <a:cs typeface="Titillium Web"/>
              <a:sym typeface="Titillium Web"/>
            </a:endParaRPr>
          </a:p>
        </p:txBody>
      </p:sp>
      <p:cxnSp>
        <p:nvCxnSpPr>
          <p:cNvPr id="140" name="Google Shape;140;p17"/>
          <p:cNvCxnSpPr/>
          <p:nvPr/>
        </p:nvCxnSpPr>
        <p:spPr>
          <a:xfrm rot="10800000">
            <a:off x="4082157"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141" name="Google Shape;141;p17"/>
          <p:cNvSpPr txBox="1"/>
          <p:nvPr/>
        </p:nvSpPr>
        <p:spPr>
          <a:xfrm>
            <a:off x="4030339"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100">
                <a:solidFill>
                  <a:schemeClr val="lt1"/>
                </a:solidFill>
                <a:latin typeface="Titillium Web"/>
                <a:ea typeface="Titillium Web"/>
                <a:cs typeface="Titillium Web"/>
                <a:sym typeface="Titillium Web"/>
              </a:rPr>
              <a:t>İ</a:t>
            </a:r>
            <a:r>
              <a:rPr lang="en" sz="1500">
                <a:solidFill>
                  <a:schemeClr val="lt1"/>
                </a:solidFill>
                <a:latin typeface="Titillium Web"/>
                <a:ea typeface="Titillium Web"/>
                <a:cs typeface="Titillium Web"/>
                <a:sym typeface="Titillium Web"/>
              </a:rPr>
              <a:t>sveç və Yaponiyada</a:t>
            </a:r>
            <a:endParaRPr sz="1500">
              <a:solidFill>
                <a:schemeClr val="lt1"/>
              </a:solidFill>
              <a:latin typeface="Titillium Web"/>
              <a:ea typeface="Titillium Web"/>
              <a:cs typeface="Titillium Web"/>
              <a:sym typeface="Titillium Web"/>
            </a:endParaRPr>
          </a:p>
        </p:txBody>
      </p:sp>
      <p:cxnSp>
        <p:nvCxnSpPr>
          <p:cNvPr id="142" name="Google Shape;142;p17"/>
          <p:cNvCxnSpPr/>
          <p:nvPr/>
        </p:nvCxnSpPr>
        <p:spPr>
          <a:xfrm rot="10800000">
            <a:off x="5403392"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143" name="Google Shape;143;p17"/>
          <p:cNvSpPr txBox="1"/>
          <p:nvPr/>
        </p:nvSpPr>
        <p:spPr>
          <a:xfrm>
            <a:off x="5360735"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500">
                <a:solidFill>
                  <a:schemeClr val="lt1"/>
                </a:solidFill>
                <a:latin typeface="Titillium Web"/>
                <a:ea typeface="Titillium Web"/>
                <a:cs typeface="Titillium Web"/>
                <a:sym typeface="Titillium Web"/>
              </a:rPr>
              <a:t>Fransada</a:t>
            </a:r>
            <a:endParaRPr sz="1500">
              <a:solidFill>
                <a:schemeClr val="lt1"/>
              </a:solidFill>
              <a:latin typeface="Titillium Web"/>
              <a:ea typeface="Titillium Web"/>
              <a:cs typeface="Titillium Web"/>
              <a:sym typeface="Titillium Web"/>
            </a:endParaRPr>
          </a:p>
        </p:txBody>
      </p:sp>
      <p:sp>
        <p:nvSpPr>
          <p:cNvPr id="144" name="Google Shape;144;p17"/>
          <p:cNvSpPr txBox="1"/>
          <p:nvPr/>
        </p:nvSpPr>
        <p:spPr>
          <a:xfrm>
            <a:off x="6691131" y="36481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solidFill>
                <a:schemeClr val="lt1"/>
              </a:solidFill>
              <a:latin typeface="Titillium Web"/>
              <a:ea typeface="Titillium Web"/>
              <a:cs typeface="Titillium Web"/>
              <a:sym typeface="Titillium Web"/>
            </a:endParaRPr>
          </a:p>
        </p:txBody>
      </p:sp>
      <p:sp>
        <p:nvSpPr>
          <p:cNvPr id="145" name="Google Shape;145;p17"/>
          <p:cNvSpPr txBox="1"/>
          <p:nvPr/>
        </p:nvSpPr>
        <p:spPr>
          <a:xfrm>
            <a:off x="8008073" y="3648150"/>
            <a:ext cx="1034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solidFill>
                <a:schemeClr val="lt1"/>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Sənaye robotlarının nəsilləri</a:t>
            </a:r>
            <a:endParaRPr>
              <a:latin typeface="Arial"/>
              <a:ea typeface="Arial"/>
              <a:cs typeface="Arial"/>
              <a:sym typeface="Arial"/>
            </a:endParaRPr>
          </a:p>
        </p:txBody>
      </p:sp>
      <p:sp>
        <p:nvSpPr>
          <p:cNvPr id="151" name="Google Shape;151;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18"/>
          <p:cNvSpPr/>
          <p:nvPr/>
        </p:nvSpPr>
        <p:spPr>
          <a:xfrm>
            <a:off x="4662852" y="1444538"/>
            <a:ext cx="4002000" cy="1507800"/>
          </a:xfrm>
          <a:prstGeom prst="rect">
            <a:avLst/>
          </a:prstGeom>
          <a:solidFill>
            <a:srgbClr val="001230">
              <a:alpha val="18850"/>
            </a:srgbClr>
          </a:solidFill>
          <a:ln>
            <a:noFill/>
          </a:ln>
        </p:spPr>
        <p:txBody>
          <a:bodyPr anchorCtr="0" anchor="t" bIns="91425" lIns="1371600" spcFirstLastPara="1" rIns="91425" wrap="square" tIns="91425">
            <a:noAutofit/>
          </a:bodyPr>
          <a:lstStyle/>
          <a:p>
            <a:pPr indent="0" lvl="0" marL="0" rtl="0" algn="l">
              <a:spcBef>
                <a:spcPts val="0"/>
              </a:spcBef>
              <a:spcAft>
                <a:spcPts val="600"/>
              </a:spcAft>
              <a:buClr>
                <a:schemeClr val="dk1"/>
              </a:buClr>
              <a:buSzPts val="1100"/>
              <a:buFont typeface="Arial"/>
              <a:buNone/>
            </a:pPr>
            <a:r>
              <a:rPr lang="en" sz="1200">
                <a:solidFill>
                  <a:schemeClr val="lt1"/>
                </a:solidFill>
              </a:rPr>
              <a:t>Bunlara sərt proqramla işləyən, yenidən proqramlaşdırıla bilməyən robotlar daxildir: mexaniki qollar və CNC robotları.</a:t>
            </a:r>
            <a:r>
              <a:rPr b="1" lang="en" sz="1200">
                <a:solidFill>
                  <a:schemeClr val="lt1"/>
                </a:solidFill>
              </a:rPr>
              <a:t> </a:t>
            </a:r>
            <a:r>
              <a:rPr lang="en" sz="1200">
                <a:solidFill>
                  <a:schemeClr val="lt1"/>
                </a:solidFill>
              </a:rPr>
              <a:t>Onlar sadə istehsal vəzifələrini həll etmək üçün istifadə olunur.</a:t>
            </a:r>
            <a:endParaRPr>
              <a:solidFill>
                <a:schemeClr val="lt1"/>
              </a:solidFill>
            </a:endParaRPr>
          </a:p>
        </p:txBody>
      </p:sp>
      <p:sp>
        <p:nvSpPr>
          <p:cNvPr id="153" name="Google Shape;153;p18"/>
          <p:cNvSpPr/>
          <p:nvPr/>
        </p:nvSpPr>
        <p:spPr>
          <a:xfrm>
            <a:off x="495173" y="3117679"/>
            <a:ext cx="4002000" cy="1507800"/>
          </a:xfrm>
          <a:prstGeom prst="rect">
            <a:avLst/>
          </a:prstGeom>
          <a:solidFill>
            <a:srgbClr val="001230">
              <a:alpha val="18850"/>
            </a:srgbClr>
          </a:solidFill>
          <a:ln>
            <a:noFill/>
          </a:ln>
        </p:spPr>
        <p:txBody>
          <a:bodyPr anchorCtr="0" anchor="b" bIns="91425" lIns="91425" spcFirstLastPara="1" rIns="1371600" wrap="square" tIns="91425">
            <a:noAutofit/>
          </a:bodyPr>
          <a:lstStyle/>
          <a:p>
            <a:pPr indent="0" lvl="0" marL="0" rtl="0" algn="l">
              <a:spcBef>
                <a:spcPts val="0"/>
              </a:spcBef>
              <a:spcAft>
                <a:spcPts val="600"/>
              </a:spcAft>
              <a:buClr>
                <a:schemeClr val="dk1"/>
              </a:buClr>
              <a:buSzPts val="1100"/>
              <a:buFont typeface="Arial"/>
              <a:buNone/>
            </a:pPr>
            <a:r>
              <a:rPr lang="en" sz="1200">
                <a:solidFill>
                  <a:schemeClr val="lt1"/>
                </a:solidFill>
                <a:latin typeface="Times New Roman"/>
                <a:ea typeface="Times New Roman"/>
                <a:cs typeface="Times New Roman"/>
                <a:sym typeface="Times New Roman"/>
              </a:rPr>
              <a:t>Bunlara iş və istehsalat şəraitinə tam uyğunlaşa bilən, məlumatı avtomatik toplamaq və emal etmək qabiliyyətinə malik olan inteqral və ya intellektli (ağıllı robotlar) daxildir.</a:t>
            </a:r>
            <a:endParaRPr>
              <a:solidFill>
                <a:schemeClr val="lt1"/>
              </a:solidFill>
              <a:latin typeface="Titillium Web"/>
              <a:ea typeface="Titillium Web"/>
              <a:cs typeface="Titillium Web"/>
              <a:sym typeface="Titillium Web"/>
            </a:endParaRPr>
          </a:p>
        </p:txBody>
      </p:sp>
      <p:sp>
        <p:nvSpPr>
          <p:cNvPr id="154" name="Google Shape;154;p18"/>
          <p:cNvSpPr/>
          <p:nvPr/>
        </p:nvSpPr>
        <p:spPr>
          <a:xfrm>
            <a:off x="4662852" y="3117679"/>
            <a:ext cx="4002000" cy="1507800"/>
          </a:xfrm>
          <a:prstGeom prst="rect">
            <a:avLst/>
          </a:prstGeom>
          <a:solidFill>
            <a:srgbClr val="001230">
              <a:alpha val="18850"/>
            </a:srgbClr>
          </a:solidFill>
          <a:ln>
            <a:noFill/>
          </a:ln>
        </p:spPr>
        <p:txBody>
          <a:bodyPr anchorCtr="0" anchor="b" bIns="91425" lIns="1371600" spcFirstLastPara="1" rIns="91425" wrap="square" tIns="91425">
            <a:noAutofit/>
          </a:bodyPr>
          <a:lstStyle/>
          <a:p>
            <a:pPr indent="0" lvl="0" marL="0" rtl="0" algn="l">
              <a:spcBef>
                <a:spcPts val="0"/>
              </a:spcBef>
              <a:spcAft>
                <a:spcPts val="600"/>
              </a:spcAft>
              <a:buClr>
                <a:schemeClr val="dk1"/>
              </a:buClr>
              <a:buSzPts val="1100"/>
              <a:buFont typeface="Arial"/>
              <a:buNone/>
            </a:pPr>
            <a:r>
              <a:rPr lang="en" sz="1200">
                <a:solidFill>
                  <a:schemeClr val="lt1"/>
                </a:solidFill>
              </a:rPr>
              <a:t>Bunlar ətraf mühit sensorları və vizual sistemlərlə təchiz olunmuş çevik proqrama uyğun işləyən adaptiv robotlardır. Onları idarə etmək üçün mikrokompüterlər, mikroprosessorlar və son zamanlar nəzarətçilərdən istifadə olunur.</a:t>
            </a:r>
            <a:endParaRPr>
              <a:solidFill>
                <a:schemeClr val="lt1"/>
              </a:solidFill>
            </a:endParaRPr>
          </a:p>
        </p:txBody>
      </p:sp>
      <p:sp>
        <p:nvSpPr>
          <p:cNvPr id="155" name="Google Shape;155;p18"/>
          <p:cNvSpPr/>
          <p:nvPr/>
        </p:nvSpPr>
        <p:spPr>
          <a:xfrm rot="5400000">
            <a:off x="3514227" y="1801324"/>
            <a:ext cx="2299800" cy="22998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rot="10800000">
            <a:off x="3514227" y="1968390"/>
            <a:ext cx="2299800" cy="22998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rot="-5400000">
            <a:off x="3348458" y="1968390"/>
            <a:ext cx="2299800" cy="22998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txBox="1"/>
          <p:nvPr/>
        </p:nvSpPr>
        <p:spPr>
          <a:xfrm>
            <a:off x="4662850" y="2069800"/>
            <a:ext cx="115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rPr>
              <a:t>1-ci nəsil robotlar</a:t>
            </a:r>
            <a:endParaRPr b="1">
              <a:solidFill>
                <a:schemeClr val="accent5"/>
              </a:solidFill>
            </a:endParaRPr>
          </a:p>
        </p:txBody>
      </p:sp>
      <p:sp>
        <p:nvSpPr>
          <p:cNvPr id="159" name="Google Shape;159;p18"/>
          <p:cNvSpPr txBox="1"/>
          <p:nvPr/>
        </p:nvSpPr>
        <p:spPr>
          <a:xfrm>
            <a:off x="4662850" y="3239250"/>
            <a:ext cx="115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4CF8"/>
                </a:solidFill>
              </a:rPr>
              <a:t>2-ci nəsil robotlar</a:t>
            </a:r>
            <a:endParaRPr b="1">
              <a:solidFill>
                <a:srgbClr val="004CF8"/>
              </a:solidFill>
            </a:endParaRPr>
          </a:p>
        </p:txBody>
      </p:sp>
      <p:sp>
        <p:nvSpPr>
          <p:cNvPr id="160" name="Google Shape;160;p18"/>
          <p:cNvSpPr txBox="1"/>
          <p:nvPr/>
        </p:nvSpPr>
        <p:spPr>
          <a:xfrm>
            <a:off x="3511850" y="3239250"/>
            <a:ext cx="115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70C0"/>
                </a:solidFill>
              </a:rPr>
              <a:t>3-cü nəsil robotlar</a:t>
            </a:r>
            <a:endParaRPr b="1">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457200" y="867575"/>
            <a:ext cx="6025500" cy="3710100"/>
          </a:xfrm>
          <a:prstGeom prst="rect">
            <a:avLst/>
          </a:prstGeom>
        </p:spPr>
        <p:txBody>
          <a:bodyPr anchorCtr="0" anchor="t" bIns="0" lIns="0" spcFirstLastPara="1" rIns="0" wrap="square" tIns="0">
            <a:noAutofit/>
          </a:bodyPr>
          <a:lstStyle/>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SR(sənaye robotları) aşağıdakı əsas hissələrdən ibarətdir:</a:t>
            </a:r>
            <a:endParaRPr b="1"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 manipulyator və ya başqa şəkildə robotun mexaniki sistemi;</a:t>
            </a:r>
            <a:endParaRPr b="1"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 informasiya sistemi (IS);</a:t>
            </a:r>
            <a:endParaRPr b="1"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 proqramlaşdırılmış idarəetmə sistemi (SPU) və ya başqa bir idarəetmə cihazı;</a:t>
            </a:r>
            <a:endParaRPr b="1"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İnformasiya sistemi və proqramlaşdırılmış idarəetmə sistemi birlikdə götürüldükdə avtomatik idarəetmə qurğusunu (ACD-AİQ) təşkil edir.</a:t>
            </a:r>
            <a:endParaRPr b="1"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SR(sənaye robotları) manipulyatorlarının tərkibinə tutucu (ABŞ), qaynaq başlığı, boya çiləyicisi və s. şəklində işçi orqan daxildir, bütün motor funksiyalarını yerinə yetirmək üçün lazım olan mexanizmlər və digər mexanizmlər:</a:t>
            </a:r>
            <a:endParaRPr b="1"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 ötürmə mexanizmləri;</a:t>
            </a:r>
            <a:endParaRPr b="1"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 icra mexanizmləri;</a:t>
            </a:r>
            <a:endParaRPr b="1"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 sürücülər;</a:t>
            </a:r>
            <a:endParaRPr b="1" sz="1100">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 yükdaşıyan elementlər.</a:t>
            </a:r>
            <a:endParaRPr b="1" sz="1100">
              <a:latin typeface="Arial"/>
              <a:ea typeface="Arial"/>
              <a:cs typeface="Arial"/>
              <a:sym typeface="Arial"/>
            </a:endParaRPr>
          </a:p>
          <a:p>
            <a:pPr indent="0" lvl="0" marL="0" rtl="0" algn="l">
              <a:spcBef>
                <a:spcPts val="1200"/>
              </a:spcBef>
              <a:spcAft>
                <a:spcPts val="0"/>
              </a:spcAft>
              <a:buNone/>
            </a:pPr>
            <a:r>
              <a:t/>
            </a:r>
            <a:endParaRPr/>
          </a:p>
        </p:txBody>
      </p:sp>
      <p:sp>
        <p:nvSpPr>
          <p:cNvPr id="166" name="Google Shape;166;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19"/>
          <p:cNvSpPr txBox="1"/>
          <p:nvPr>
            <p:ph type="title"/>
          </p:nvPr>
        </p:nvSpPr>
        <p:spPr>
          <a:xfrm>
            <a:off x="457200" y="0"/>
            <a:ext cx="7549200" cy="79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Robotların tərkibi və iş rejimləri</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