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1"/>
  </p:notesMasterIdLst>
  <p:handoutMasterIdLst>
    <p:handoutMasterId r:id="rId22"/>
  </p:handoutMasterIdLst>
  <p:sldIdLst>
    <p:sldId id="256" r:id="rId5"/>
    <p:sldId id="2146847117" r:id="rId6"/>
    <p:sldId id="2146847116" r:id="rId7"/>
    <p:sldId id="2146847418" r:id="rId8"/>
    <p:sldId id="2146847480" r:id="rId9"/>
    <p:sldId id="257" r:id="rId10"/>
    <p:sldId id="2146847475" r:id="rId11"/>
    <p:sldId id="2146847122" r:id="rId12"/>
    <p:sldId id="2146847415" r:id="rId13"/>
    <p:sldId id="2146847416" r:id="rId14"/>
    <p:sldId id="2146847417" r:id="rId15"/>
    <p:sldId id="258" r:id="rId16"/>
    <p:sldId id="2146847141" r:id="rId17"/>
    <p:sldId id="2146847143" r:id="rId18"/>
    <p:sldId id="2146847144" r:id="rId19"/>
    <p:sldId id="214684714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399864-09D0-43AD-BDAE-84E21C68F2CE}">
          <p14:sldIdLst>
            <p14:sldId id="256"/>
            <p14:sldId id="2146847117"/>
            <p14:sldId id="2146847116"/>
            <p14:sldId id="2146847418"/>
            <p14:sldId id="2146847480"/>
            <p14:sldId id="257"/>
            <p14:sldId id="2146847475"/>
            <p14:sldId id="2146847122"/>
            <p14:sldId id="2146847415"/>
            <p14:sldId id="2146847416"/>
            <p14:sldId id="2146847417"/>
            <p14:sldId id="258"/>
            <p14:sldId id="2146847141"/>
            <p14:sldId id="2146847143"/>
            <p14:sldId id="2146847144"/>
            <p14:sldId id="21468471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6ACE32-6831-29F3-FB6B-76FA4BEE9305}" name="Motoyoshi,Koji" initials="Mo" userId="S::koji.motoyoshi@gartner.com::3bd06274-2bf7-4a6f-af6b-1a7ab72f010f" providerId="AD"/>
  <p188:author id="{3C0F224E-67F2-3803-E515-AECAA26867E6}" name="Mann,Keith James" initials="MJ" userId="S::keith.mann@gartner.com::e22b8330-5eed-4544-b798-d9e0ba4c0005" providerId="AD"/>
  <p188:author id="{38E236A0-2835-B8A6-76E6-F7AEF7B3D3EA}" name="Lee,Adrian" initials="Le" userId="S::adrian.lee@gartner.com::45f7dd31-7b21-4a9e-9236-701984d00865" providerId="AD"/>
  <p188:author id="{D72837AE-88CE-EE25-92B9-63DEC77682A2}" name="Shen,Sandy" initials="Sh" userId="S::sandy.shen@gartner.com::d02e2801-bea1-40ef-b8c5-1f336ca3b30e" providerId="AD"/>
  <p188:author id="{43BB9ED9-8BE6-BCDA-F7D5-AEA088BA3020}" name="Wong,Jason" initials="W" userId="S::Jason.Wong@gartner.com::f38bdb03-dffe-40c3-871d-019f69420ec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524DE-6B5D-45D8-B819-2EA423911FAF}" v="104" dt="2022-08-29T13:39:46.59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3" autoAdjust="0"/>
  </p:normalViewPr>
  <p:slideViewPr>
    <p:cSldViewPr snapToGrid="0">
      <p:cViewPr varScale="1">
        <p:scale>
          <a:sx n="100" d="100"/>
          <a:sy n="100" d="100"/>
        </p:scale>
        <p:origin x="1544"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4/28/25</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2022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036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https://corporate.walmart.com/askwalmart/how-many-people-work-at-Walmart</a:t>
            </a:r>
          </a:p>
          <a:p>
            <a:endParaRPr lang="en-US"/>
          </a:p>
          <a:p>
            <a:r>
              <a:rPr lang="en-US"/>
              <a:t>https://corporate.walmart.com/me-walmart-app</a:t>
            </a:r>
          </a:p>
        </p:txBody>
      </p:sp>
    </p:spTree>
    <p:extLst>
      <p:ext uri="{BB962C8B-B14F-4D97-AF65-F5344CB8AC3E}">
        <p14:creationId xmlns:p14="http://schemas.microsoft.com/office/powerpoint/2010/main" val="13877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https://www.business-standard.com/article/companies/tata-neu-app-downloaded-by-over-7-mn-users-in-seven-weeks-122071201228_1.html</a:t>
            </a:r>
          </a:p>
          <a:p>
            <a:endParaRPr lang="en-US"/>
          </a:p>
          <a:p>
            <a:r>
              <a:rPr lang="en-US"/>
              <a:t>https://economictimes.indiatimes.com/tech/technology/after-many-delays-tata-digital-unveils-super-app-tata-neu/articleshow/90709474.cms</a:t>
            </a:r>
          </a:p>
        </p:txBody>
      </p:sp>
    </p:spTree>
    <p:extLst>
      <p:ext uri="{BB962C8B-B14F-4D97-AF65-F5344CB8AC3E}">
        <p14:creationId xmlns:p14="http://schemas.microsoft.com/office/powerpoint/2010/main" val="37587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9825" y="747713"/>
            <a:ext cx="5035550" cy="2832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49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70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689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773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sz="2800" b="0" i="0" dirty="0">
                <a:solidFill>
                  <a:srgbClr val="5C6970"/>
                </a:solidFill>
                <a:effectLst/>
                <a:latin typeface="Gartner sans"/>
              </a:rPr>
              <a:t>A </a:t>
            </a:r>
            <a:r>
              <a:rPr lang="en-US" sz="2800" b="0" i="0" dirty="0" err="1">
                <a:solidFill>
                  <a:srgbClr val="5C6970"/>
                </a:solidFill>
                <a:effectLst/>
                <a:latin typeface="Gartner sans"/>
              </a:rPr>
              <a:t>superapp</a:t>
            </a:r>
            <a:r>
              <a:rPr lang="en-US" sz="2800" b="0" i="0" dirty="0">
                <a:solidFill>
                  <a:srgbClr val="5C6970"/>
                </a:solidFill>
                <a:effectLst/>
                <a:latin typeface="Gartner sans"/>
              </a:rPr>
              <a:t> is more than just a composite mobile app. It is built as a platform to deliver modular </a:t>
            </a:r>
            <a:r>
              <a:rPr lang="en-US" sz="2800" b="0" i="0" dirty="0" err="1">
                <a:solidFill>
                  <a:srgbClr val="5C6970"/>
                </a:solidFill>
                <a:effectLst/>
                <a:latin typeface="Gartner sans"/>
              </a:rPr>
              <a:t>miniapps</a:t>
            </a:r>
            <a:r>
              <a:rPr lang="en-US" sz="2800" b="0" i="0" dirty="0">
                <a:solidFill>
                  <a:srgbClr val="5C6970"/>
                </a:solidFill>
                <a:effectLst/>
                <a:latin typeface="Gartner sans"/>
              </a:rPr>
              <a:t> that users can activate for personalized app experiences. </a:t>
            </a:r>
            <a:endParaRPr lang="en-US" sz="1800" dirty="0">
              <a:solidFill>
                <a:srgbClr val="242424"/>
              </a:solidFill>
              <a:effectLst/>
              <a:latin typeface="Segoe UI" panose="020B0502040204020203" pitchFamily="34" charset="0"/>
              <a:ea typeface="Yu Gothic" panose="020B0400000000000000" pitchFamily="34" charset="-128"/>
            </a:endParaRPr>
          </a:p>
        </p:txBody>
      </p:sp>
    </p:spTree>
    <p:extLst>
      <p:ext uri="{BB962C8B-B14F-4D97-AF65-F5344CB8AC3E}">
        <p14:creationId xmlns:p14="http://schemas.microsoft.com/office/powerpoint/2010/main" val="218327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gn="l"/>
            <a:r>
              <a:rPr lang="en-US" b="0" i="0" dirty="0">
                <a:solidFill>
                  <a:srgbClr val="424242"/>
                </a:solidFill>
                <a:effectLst/>
                <a:latin typeface="Gartner sans"/>
              </a:rPr>
              <a:t>Although a </a:t>
            </a:r>
            <a:r>
              <a:rPr lang="en-US" b="0" i="0" dirty="0" err="1">
                <a:solidFill>
                  <a:srgbClr val="424242"/>
                </a:solidFill>
                <a:effectLst/>
                <a:latin typeface="Gartner sans"/>
              </a:rPr>
              <a:t>superapp</a:t>
            </a:r>
            <a:r>
              <a:rPr lang="en-US" b="0" i="0" dirty="0">
                <a:solidFill>
                  <a:srgbClr val="424242"/>
                </a:solidFill>
                <a:effectLst/>
                <a:latin typeface="Gartner sans"/>
              </a:rPr>
              <a:t> advances the concept of a composite application — aggregating services, features and functions into a single app — </a:t>
            </a:r>
            <a:r>
              <a:rPr lang="en-US" b="0" i="0" dirty="0" err="1">
                <a:solidFill>
                  <a:srgbClr val="424242"/>
                </a:solidFill>
                <a:effectLst/>
                <a:latin typeface="Gartner sans"/>
              </a:rPr>
              <a:t>superapps</a:t>
            </a:r>
            <a:r>
              <a:rPr lang="en-US" b="0" i="0" dirty="0">
                <a:solidFill>
                  <a:srgbClr val="424242"/>
                </a:solidFill>
                <a:effectLst/>
                <a:latin typeface="Gartner sans"/>
              </a:rPr>
              <a:t> are distinct in three key ways:</a:t>
            </a:r>
          </a:p>
          <a:p>
            <a:pPr algn="l">
              <a:buFont typeface="Arial" panose="020B0604020202020204" pitchFamily="34" charset="0"/>
              <a:buChar char="•"/>
            </a:pPr>
            <a:r>
              <a:rPr lang="en-US" b="0" i="0" dirty="0">
                <a:solidFill>
                  <a:srgbClr val="424242"/>
                </a:solidFill>
                <a:effectLst/>
                <a:latin typeface="Gartner sans"/>
              </a:rPr>
              <a:t>Multiple internal development teams and external partners can provide discrete services to users by building and deploying modular </a:t>
            </a:r>
            <a:r>
              <a:rPr lang="en-US" b="0" i="0" dirty="0" err="1">
                <a:solidFill>
                  <a:srgbClr val="424242"/>
                </a:solidFill>
                <a:effectLst/>
                <a:latin typeface="Gartner sans"/>
              </a:rPr>
              <a:t>miniapps</a:t>
            </a:r>
            <a:r>
              <a:rPr lang="en-US" b="0" i="0" dirty="0">
                <a:solidFill>
                  <a:srgbClr val="424242"/>
                </a:solidFill>
                <a:effectLst/>
                <a:latin typeface="Gartner sans"/>
              </a:rPr>
              <a:t> to the </a:t>
            </a:r>
            <a:r>
              <a:rPr lang="en-US" b="0" i="0" dirty="0" err="1">
                <a:solidFill>
                  <a:srgbClr val="424242"/>
                </a:solidFill>
                <a:effectLst/>
                <a:latin typeface="Gartner sans"/>
              </a:rPr>
              <a:t>superapp</a:t>
            </a:r>
            <a:r>
              <a:rPr lang="en-US" b="0" i="0" dirty="0">
                <a:solidFill>
                  <a:srgbClr val="424242"/>
                </a:solidFill>
                <a:effectLst/>
                <a:latin typeface="Gartner sans"/>
              </a:rPr>
              <a:t>.</a:t>
            </a:r>
          </a:p>
          <a:p>
            <a:pPr algn="l">
              <a:buFont typeface="Arial" panose="020B0604020202020204" pitchFamily="34" charset="0"/>
              <a:buChar char="•"/>
            </a:pPr>
            <a:r>
              <a:rPr lang="en-US" b="0" i="0" dirty="0">
                <a:solidFill>
                  <a:srgbClr val="424242"/>
                </a:solidFill>
                <a:effectLst/>
                <a:latin typeface="Gartner sans"/>
              </a:rPr>
              <a:t>App users can configure their </a:t>
            </a:r>
            <a:r>
              <a:rPr lang="en-US" b="0" i="0" dirty="0" err="1">
                <a:solidFill>
                  <a:srgbClr val="424242"/>
                </a:solidFill>
                <a:effectLst/>
                <a:latin typeface="Gartner sans"/>
              </a:rPr>
              <a:t>superapp</a:t>
            </a:r>
            <a:r>
              <a:rPr lang="en-US" b="0" i="0" dirty="0">
                <a:solidFill>
                  <a:srgbClr val="424242"/>
                </a:solidFill>
                <a:effectLst/>
                <a:latin typeface="Gartner sans"/>
              </a:rPr>
              <a:t> experience by selecting the </a:t>
            </a:r>
            <a:r>
              <a:rPr lang="en-US" b="0" i="0" dirty="0" err="1">
                <a:solidFill>
                  <a:srgbClr val="424242"/>
                </a:solidFill>
                <a:effectLst/>
                <a:latin typeface="Gartner sans"/>
              </a:rPr>
              <a:t>miniapp</a:t>
            </a:r>
            <a:r>
              <a:rPr lang="en-US" b="0" i="0" dirty="0">
                <a:solidFill>
                  <a:srgbClr val="424242"/>
                </a:solidFill>
                <a:effectLst/>
                <a:latin typeface="Gartner sans"/>
              </a:rPr>
              <a:t> they want to use when they need it in the </a:t>
            </a:r>
            <a:r>
              <a:rPr lang="en-US" b="0" i="0" dirty="0" err="1">
                <a:solidFill>
                  <a:srgbClr val="424242"/>
                </a:solidFill>
                <a:effectLst/>
                <a:latin typeface="Gartner sans"/>
              </a:rPr>
              <a:t>superapp</a:t>
            </a:r>
            <a:r>
              <a:rPr lang="en-US" b="0" i="0" dirty="0">
                <a:solidFill>
                  <a:srgbClr val="424242"/>
                </a:solidFill>
                <a:effectLst/>
                <a:latin typeface="Gartner sans"/>
              </a:rPr>
              <a:t>.</a:t>
            </a:r>
          </a:p>
          <a:p>
            <a:pPr algn="l">
              <a:buFont typeface="Arial" panose="020B0604020202020204" pitchFamily="34" charset="0"/>
              <a:buChar char="•"/>
            </a:pPr>
            <a:r>
              <a:rPr lang="en-US" b="0" i="0" dirty="0">
                <a:solidFill>
                  <a:srgbClr val="424242"/>
                </a:solidFill>
                <a:effectLst/>
                <a:latin typeface="Gartner sans"/>
              </a:rPr>
              <a:t>Data sharing is key, including simple user authentication, such as single-sign-on (SSO) and tracking user preferences or app usage history.</a:t>
            </a:r>
          </a:p>
          <a:p>
            <a:pPr algn="l"/>
            <a:endParaRPr lang="en-US" b="0" i="0" dirty="0">
              <a:solidFill>
                <a:srgbClr val="424242"/>
              </a:solidFill>
              <a:effectLst/>
              <a:latin typeface="Gartner sans"/>
            </a:endParaRPr>
          </a:p>
          <a:p>
            <a:pPr algn="l"/>
            <a:r>
              <a:rPr lang="en-US" b="0" i="0" dirty="0">
                <a:solidFill>
                  <a:srgbClr val="424242"/>
                </a:solidFill>
                <a:effectLst/>
                <a:latin typeface="Gartner sans"/>
              </a:rPr>
              <a:t>We expect </a:t>
            </a:r>
            <a:r>
              <a:rPr lang="en-US" b="0" i="0" dirty="0" err="1">
                <a:solidFill>
                  <a:srgbClr val="424242"/>
                </a:solidFill>
                <a:effectLst/>
                <a:latin typeface="Gartner sans"/>
              </a:rPr>
              <a:t>superapps</a:t>
            </a:r>
            <a:r>
              <a:rPr lang="en-US" b="0" i="0" dirty="0">
                <a:solidFill>
                  <a:srgbClr val="424242"/>
                </a:solidFill>
                <a:effectLst/>
                <a:latin typeface="Gartner sans"/>
              </a:rPr>
              <a:t> to continue to gain interest from early-adopter organizations that embrace composable business thinking.</a:t>
            </a:r>
          </a:p>
          <a:p>
            <a:endParaRPr lang="en-US" dirty="0"/>
          </a:p>
        </p:txBody>
      </p:sp>
    </p:spTree>
    <p:extLst>
      <p:ext uri="{BB962C8B-B14F-4D97-AF65-F5344CB8AC3E}">
        <p14:creationId xmlns:p14="http://schemas.microsoft.com/office/powerpoint/2010/main" val="244720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gn="l"/>
            <a:r>
              <a:rPr lang="en-US" b="0" i="0" dirty="0">
                <a:solidFill>
                  <a:srgbClr val="424242"/>
                </a:solidFill>
                <a:effectLst/>
                <a:latin typeface="Gartner sans"/>
              </a:rPr>
              <a:t>Application and software engineering leaders can create </a:t>
            </a:r>
            <a:r>
              <a:rPr lang="en-US" b="0" i="0" dirty="0" err="1">
                <a:solidFill>
                  <a:srgbClr val="424242"/>
                </a:solidFill>
                <a:effectLst/>
                <a:latin typeface="Gartner sans"/>
              </a:rPr>
              <a:t>superapps</a:t>
            </a:r>
            <a:r>
              <a:rPr lang="en-US" b="0" i="0" dirty="0">
                <a:solidFill>
                  <a:srgbClr val="424242"/>
                </a:solidFill>
                <a:effectLst/>
                <a:latin typeface="Gartner sans"/>
              </a:rPr>
              <a:t> for customers that consolidate multiple mobile apps or related services to reduce UX friction (such as context switching) and development effort. They can also build </a:t>
            </a:r>
            <a:r>
              <a:rPr lang="en-US" b="0" i="0" dirty="0" err="1">
                <a:solidFill>
                  <a:srgbClr val="424242"/>
                </a:solidFill>
                <a:effectLst/>
                <a:latin typeface="Gartner sans"/>
              </a:rPr>
              <a:t>superapps</a:t>
            </a:r>
            <a:r>
              <a:rPr lang="en-US" b="0" i="0" dirty="0">
                <a:solidFill>
                  <a:srgbClr val="424242"/>
                </a:solidFill>
                <a:effectLst/>
                <a:latin typeface="Gartner sans"/>
              </a:rPr>
              <a:t> to provide a more engaging experience for their employees. These </a:t>
            </a:r>
            <a:r>
              <a:rPr lang="en-US" b="0" i="0" dirty="0" err="1">
                <a:solidFill>
                  <a:srgbClr val="424242"/>
                </a:solidFill>
                <a:effectLst/>
                <a:latin typeface="Gartner sans"/>
              </a:rPr>
              <a:t>superapps</a:t>
            </a:r>
            <a:r>
              <a:rPr lang="en-US" b="0" i="0" dirty="0">
                <a:solidFill>
                  <a:srgbClr val="424242"/>
                </a:solidFill>
                <a:effectLst/>
                <a:latin typeface="Gartner sans"/>
              </a:rPr>
              <a:t> can help achieve economies of scale and leverage the network effect of a larger user base and multiple providers. Most importantly, they can improve the UX by enabling users to activate their own toolboxes of </a:t>
            </a:r>
            <a:r>
              <a:rPr lang="en-US" b="0" i="0" dirty="0" err="1">
                <a:solidFill>
                  <a:srgbClr val="424242"/>
                </a:solidFill>
                <a:effectLst/>
                <a:latin typeface="Gartner sans"/>
              </a:rPr>
              <a:t>miniapps</a:t>
            </a:r>
            <a:r>
              <a:rPr lang="en-US" b="0" i="0" dirty="0">
                <a:solidFill>
                  <a:srgbClr val="424242"/>
                </a:solidFill>
                <a:effectLst/>
                <a:latin typeface="Gartner sans"/>
              </a:rPr>
              <a:t> and services.</a:t>
            </a:r>
          </a:p>
          <a:p>
            <a:endParaRPr lang="en-US" dirty="0"/>
          </a:p>
          <a:p>
            <a:pPr algn="l"/>
            <a:r>
              <a:rPr lang="en-US" b="0" i="0" dirty="0">
                <a:solidFill>
                  <a:srgbClr val="424242"/>
                </a:solidFill>
                <a:effectLst/>
                <a:latin typeface="Gartner sans"/>
              </a:rPr>
              <a:t>A </a:t>
            </a:r>
            <a:r>
              <a:rPr lang="en-US" b="0" i="0" dirty="0" err="1">
                <a:solidFill>
                  <a:srgbClr val="424242"/>
                </a:solidFill>
                <a:effectLst/>
                <a:latin typeface="Gartner sans"/>
              </a:rPr>
              <a:t>superapp</a:t>
            </a:r>
            <a:r>
              <a:rPr lang="en-US" b="0" i="0" dirty="0">
                <a:solidFill>
                  <a:srgbClr val="424242"/>
                </a:solidFill>
                <a:effectLst/>
                <a:latin typeface="Gartner sans"/>
              </a:rPr>
              <a:t> serves as a platform for internally developed </a:t>
            </a:r>
            <a:r>
              <a:rPr lang="en-US" b="0" i="0" dirty="0" err="1">
                <a:solidFill>
                  <a:srgbClr val="424242"/>
                </a:solidFill>
                <a:effectLst/>
                <a:latin typeface="Gartner sans"/>
              </a:rPr>
              <a:t>miniapps</a:t>
            </a:r>
            <a:r>
              <a:rPr lang="en-US" b="0" i="0" dirty="0">
                <a:solidFill>
                  <a:srgbClr val="424242"/>
                </a:solidFill>
                <a:effectLst/>
                <a:latin typeface="Gartner sans"/>
              </a:rPr>
              <a:t> and for third-party, externally developed </a:t>
            </a:r>
            <a:r>
              <a:rPr lang="en-US" b="0" i="0" dirty="0" err="1">
                <a:solidFill>
                  <a:srgbClr val="424242"/>
                </a:solidFill>
                <a:effectLst/>
                <a:latin typeface="Gartner sans"/>
              </a:rPr>
              <a:t>miniapps</a:t>
            </a:r>
            <a:r>
              <a:rPr lang="en-US" b="0" i="0" dirty="0">
                <a:solidFill>
                  <a:srgbClr val="424242"/>
                </a:solidFill>
                <a:effectLst/>
                <a:latin typeface="Gartner sans"/>
              </a:rPr>
              <a:t>. Business partners to create an extended ecosystem for monetization by deploying </a:t>
            </a:r>
            <a:r>
              <a:rPr lang="en-US" b="0" i="0" dirty="0" err="1">
                <a:solidFill>
                  <a:srgbClr val="424242"/>
                </a:solidFill>
                <a:effectLst/>
                <a:latin typeface="Gartner sans"/>
              </a:rPr>
              <a:t>miniapps</a:t>
            </a:r>
            <a:r>
              <a:rPr lang="en-US" b="0" i="0" dirty="0">
                <a:solidFill>
                  <a:srgbClr val="424242"/>
                </a:solidFill>
                <a:effectLst/>
                <a:latin typeface="Gartner sans"/>
              </a:rPr>
              <a:t> to an established user base. This provider ecosystem also amplifies the </a:t>
            </a:r>
            <a:r>
              <a:rPr lang="en-US" b="0" i="0" dirty="0" err="1">
                <a:solidFill>
                  <a:srgbClr val="424242"/>
                </a:solidFill>
                <a:effectLst/>
                <a:latin typeface="Gartner sans"/>
              </a:rPr>
              <a:t>superapp’s</a:t>
            </a:r>
            <a:r>
              <a:rPr lang="en-US" b="0" i="0" dirty="0">
                <a:solidFill>
                  <a:srgbClr val="424242"/>
                </a:solidFill>
                <a:effectLst/>
                <a:latin typeface="Gartner sans"/>
              </a:rPr>
              <a:t> value by providing convenient access to a broader range of services within the app.</a:t>
            </a:r>
          </a:p>
          <a:p>
            <a:br>
              <a:rPr lang="en-US" dirty="0"/>
            </a:br>
            <a:br>
              <a:rPr lang="en-US" dirty="0"/>
            </a:br>
            <a:endParaRPr lang="en-GB" dirty="0"/>
          </a:p>
        </p:txBody>
      </p:sp>
    </p:spTree>
    <p:extLst>
      <p:ext uri="{BB962C8B-B14F-4D97-AF65-F5344CB8AC3E}">
        <p14:creationId xmlns:p14="http://schemas.microsoft.com/office/powerpoint/2010/main" val="358565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https://k-tai.watch.impress.co.jp/docs/news/1432932.html</a:t>
            </a:r>
            <a:endParaRPr lang="en-US" dirty="0"/>
          </a:p>
        </p:txBody>
      </p:sp>
    </p:spTree>
    <p:extLst>
      <p:ext uri="{BB962C8B-B14F-4D97-AF65-F5344CB8AC3E}">
        <p14:creationId xmlns:p14="http://schemas.microsoft.com/office/powerpoint/2010/main" val="212984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https://www.finextra.com/newsarticle/40646/revolut-surpasses-20-million-customer-milestone-on-seventh-anniversary</a:t>
            </a:r>
          </a:p>
        </p:txBody>
      </p:sp>
    </p:spTree>
    <p:extLst>
      <p:ext uri="{BB962C8B-B14F-4D97-AF65-F5344CB8AC3E}">
        <p14:creationId xmlns:p14="http://schemas.microsoft.com/office/powerpoint/2010/main" val="1114609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indent="-310896">
              <a:defRPr/>
            </a:lvl2pPr>
            <a:lvl3pPr marL="1389888" indent="-246888">
              <a:defRPr/>
            </a:lvl3pPr>
            <a:lvl4pPr marL="1883664" indent="-320040">
              <a:defRPr/>
            </a:lvl4pPr>
            <a:lvl5pPr marL="2322576" indent="-24688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335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indent="-310896">
              <a:buClrTx/>
              <a:defRPr/>
            </a:lvl2pPr>
            <a:lvl3pPr marL="1389888" indent="-246888">
              <a:buClrTx/>
              <a:defRPr/>
            </a:lvl3pPr>
            <a:lvl4pPr marL="1883664" indent="-320040">
              <a:buClrTx/>
              <a:defRPr/>
            </a:lvl4pPr>
            <a:lvl5pPr marL="2322576" indent="-246888">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BDBDBD"/>
                </a:solidFill>
              </a:rPr>
              <a:t>For information, please contact your Gartner representative.</a:t>
            </a:r>
          </a:p>
        </p:txBody>
      </p:sp>
    </p:spTree>
    <p:extLst>
      <p:ext uri="{BB962C8B-B14F-4D97-AF65-F5344CB8AC3E}">
        <p14:creationId xmlns:p14="http://schemas.microsoft.com/office/powerpoint/2010/main" val="53030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699059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Icon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0620" y="366713"/>
            <a:ext cx="10582593" cy="443198"/>
          </a:xfrm>
        </p:spPr>
        <p:txBody>
          <a:bodyPr/>
          <a:lstStyle/>
          <a:p>
            <a:r>
              <a:rPr lang="en-US"/>
              <a:t>Click to edit Master title style</a:t>
            </a:r>
          </a:p>
        </p:txBody>
      </p:sp>
    </p:spTree>
    <p:extLst>
      <p:ext uri="{BB962C8B-B14F-4D97-AF65-F5344CB8AC3E}">
        <p14:creationId xmlns:p14="http://schemas.microsoft.com/office/powerpoint/2010/main" val="3798646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83982694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5847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Icon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0620" y="366713"/>
            <a:ext cx="10582593" cy="443198"/>
          </a:xfrm>
        </p:spPr>
        <p:txBody>
          <a:bodyPr/>
          <a:lstStyle/>
          <a:p>
            <a:r>
              <a:rPr lang="en-US"/>
              <a:t>Click to edit Master title style</a:t>
            </a:r>
          </a:p>
        </p:txBody>
      </p:sp>
    </p:spTree>
    <p:extLst>
      <p:ext uri="{BB962C8B-B14F-4D97-AF65-F5344CB8AC3E}">
        <p14:creationId xmlns:p14="http://schemas.microsoft.com/office/powerpoint/2010/main" val="36325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4.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 id="2147483953" r:id="rId13"/>
    <p:sldLayoutId id="2147483955" r:id="rId14"/>
    <p:sldLayoutId id="2147483956" r:id="rId15"/>
    <p:sldLayoutId id="2147483957"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 id="2147483947" r:id="rId11"/>
    <p:sldLayoutId id="2147483948" r:id="rId12"/>
    <p:sldLayoutId id="2147483958"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hyperlink" Target="https://corporate.walmart.com/me-walmart-app"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apps.apple.com/in/app/tata-neu-shop-travel-pay/id1584669293"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hyperlink" Target="https://gartner.com/document/code/773313" TargetMode="External"/><Relationship Id="rId2" Type="http://schemas.openxmlformats.org/officeDocument/2006/relationships/hyperlink" Target="https://gartner.com/document/code/775990" TargetMode="External"/><Relationship Id="rId1" Type="http://schemas.openxmlformats.org/officeDocument/2006/relationships/slideLayout" Target="../slideLayouts/slideLayout29.xml"/><Relationship Id="rId5" Type="http://schemas.openxmlformats.org/officeDocument/2006/relationships/hyperlink" Target="https://www.gartner.com/interactive/hc/4017202" TargetMode="External"/><Relationship Id="rId4" Type="http://schemas.openxmlformats.org/officeDocument/2006/relationships/hyperlink" Target="https://www.gartner.com/document/401091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hyperlink" Target="https://unsplash.com/photos/2NuEzrmD2x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hyperlink" Target="https://play.google.com/store/apps/details?id=jp.ne.paypay.android.app&amp;hl=en_US&amp;gl=U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justuseapp.com/en/app/932493382/revolut"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62EFE4-D71E-4272-8C4C-9B7C4DD0A565}"/>
              </a:ext>
            </a:extLst>
          </p:cNvPr>
          <p:cNvSpPr>
            <a:spLocks noGrp="1"/>
          </p:cNvSpPr>
          <p:nvPr>
            <p:ph type="ctrTitle"/>
          </p:nvPr>
        </p:nvSpPr>
        <p:spPr>
          <a:xfrm>
            <a:off x="2167128" y="1815465"/>
            <a:ext cx="4544568" cy="1993392"/>
          </a:xfrm>
        </p:spPr>
        <p:txBody>
          <a:bodyPr/>
          <a:lstStyle/>
          <a:p>
            <a:r>
              <a:rPr lang="en-GB"/>
              <a:t>Strategic </a:t>
            </a:r>
            <a:r>
              <a:rPr lang="en-GB" dirty="0"/>
              <a:t>Technology Trends for 2023:</a:t>
            </a:r>
            <a:br>
              <a:rPr lang="en-GB" dirty="0"/>
            </a:br>
            <a:r>
              <a:rPr lang="en-GB" dirty="0" err="1"/>
              <a:t>Superapps</a:t>
            </a:r>
            <a:endParaRPr lang="en-GB" dirty="0"/>
          </a:p>
        </p:txBody>
      </p:sp>
      <p:sp>
        <p:nvSpPr>
          <p:cNvPr id="7" name="Subtitle 6">
            <a:extLst>
              <a:ext uri="{FF2B5EF4-FFF2-40B4-BE49-F238E27FC236}">
                <a16:creationId xmlns:a16="http://schemas.microsoft.com/office/drawing/2014/main" id="{A2710259-5E5D-418B-833F-3EBE70A70A2F}"/>
              </a:ext>
            </a:extLst>
          </p:cNvPr>
          <p:cNvSpPr>
            <a:spLocks noGrp="1"/>
          </p:cNvSpPr>
          <p:nvPr>
            <p:ph type="subTitle" idx="1"/>
          </p:nvPr>
        </p:nvSpPr>
        <p:spPr>
          <a:xfrm>
            <a:off x="2167128" y="3927729"/>
            <a:ext cx="4544568" cy="1661993"/>
          </a:xfrm>
        </p:spPr>
        <p:txBody>
          <a:bodyPr/>
          <a:lstStyle/>
          <a:p>
            <a:r>
              <a:rPr lang="en-US"/>
              <a:t>Jason Wong</a:t>
            </a:r>
          </a:p>
          <a:p>
            <a:r>
              <a:rPr lang="en-US"/>
              <a:t>Dennis </a:t>
            </a:r>
            <a:r>
              <a:rPr lang="en-US" err="1"/>
              <a:t>Gaughan</a:t>
            </a:r>
            <a:endParaRPr lang="en-US"/>
          </a:p>
          <a:p>
            <a:r>
              <a:rPr lang="en-US"/>
              <a:t>Mike </a:t>
            </a:r>
            <a:r>
              <a:rPr lang="en-US" err="1"/>
              <a:t>Gotta</a:t>
            </a:r>
            <a:endParaRPr lang="en-US"/>
          </a:p>
          <a:p>
            <a:r>
              <a:rPr lang="en-US"/>
              <a:t>Adrian </a:t>
            </a:r>
            <a:r>
              <a:rPr lang="en-US" err="1"/>
              <a:t>Leow</a:t>
            </a:r>
            <a:endParaRPr lang="en-US"/>
          </a:p>
          <a:p>
            <a:r>
              <a:rPr lang="en-US"/>
              <a:t>Koji </a:t>
            </a:r>
            <a:r>
              <a:rPr lang="en-US" err="1"/>
              <a:t>Motoyoshi</a:t>
            </a:r>
            <a:endParaRPr lang="en-US"/>
          </a:p>
          <a:p>
            <a:r>
              <a:rPr lang="en-US"/>
              <a:t>Sandy Shen</a:t>
            </a:r>
          </a:p>
        </p:txBody>
      </p:sp>
      <p:sp>
        <p:nvSpPr>
          <p:cNvPr id="8" name="TextBox 7">
            <a:extLst>
              <a:ext uri="{FF2B5EF4-FFF2-40B4-BE49-F238E27FC236}">
                <a16:creationId xmlns:a16="http://schemas.microsoft.com/office/drawing/2014/main" id="{68F2B2BA-42FF-4DBC-BF66-60C7DAD1A5FF}"/>
              </a:ext>
            </a:extLst>
          </p:cNvPr>
          <p:cNvSpPr txBox="1"/>
          <p:nvPr/>
        </p:nvSpPr>
        <p:spPr>
          <a:xfrm>
            <a:off x="2167127" y="5775785"/>
            <a:ext cx="4544567" cy="276999"/>
          </a:xfrm>
          <a:prstGeom prst="rect">
            <a:avLst/>
          </a:prstGeom>
          <a:noFill/>
        </p:spPr>
        <p:txBody>
          <a:bodyPr wrap="square" lIns="0" rIns="0" rtlCol="0">
            <a:spAutoFit/>
          </a:bodyPr>
          <a:lstStyle/>
          <a:p>
            <a:pPr algn="l"/>
            <a:r>
              <a:rPr lang="en-GB" sz="1200" dirty="0"/>
              <a:t>October 2022</a:t>
            </a:r>
          </a:p>
        </p:txBody>
      </p:sp>
    </p:spTree>
    <p:extLst>
      <p:ext uri="{BB962C8B-B14F-4D97-AF65-F5344CB8AC3E}">
        <p14:creationId xmlns:p14="http://schemas.microsoft.com/office/powerpoint/2010/main" val="923641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Walmart</a:t>
            </a:r>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Me@Wal</a:t>
            </a:r>
            <a:r>
              <a:rPr lang="en-US" sz="2400" b="1" err="1">
                <a:solidFill>
                  <a:srgbClr val="FFFFFF"/>
                </a:solidFill>
                <a:latin typeface="Arial" panose="020B0604020202020204" pitchFamily="34" charset="0"/>
                <a:cs typeface="Arial" panose="020B0604020202020204" pitchFamily="34" charset="0"/>
              </a:rPr>
              <a:t>Mart</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Workforce</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Walmart</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dirty="0" err="1">
                <a:latin typeface="Arial"/>
              </a:rPr>
              <a:t>Me@Walmart</a:t>
            </a:r>
            <a:r>
              <a:rPr lang="en-US" sz="2800" dirty="0">
                <a:latin typeface="Arial"/>
              </a:rPr>
              <a:t> app brings together personal and work needs of up to 2.3 million Walmart associates </a:t>
            </a:r>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dirty="0">
                <a:latin typeface="Arial"/>
              </a:rPr>
              <a:t>Features of this app includes being able to manage work schedule, request time-off, swap shifts, take COVID-19 health assessment and more</a:t>
            </a:r>
          </a:p>
        </p:txBody>
      </p:sp>
      <p:sp>
        <p:nvSpPr>
          <p:cNvPr id="12" name="Oval 11">
            <a:extLst>
              <a:ext uri="{FF2B5EF4-FFF2-40B4-BE49-F238E27FC236}">
                <a16:creationId xmlns:a16="http://schemas.microsoft.com/office/drawing/2014/main" id="{4280290A-F32F-37FE-2A61-A7373433E899}"/>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63024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Tata</a:t>
            </a:r>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a:solidFill>
                  <a:srgbClr val="FFFFFF"/>
                </a:solidFill>
                <a:latin typeface="Arial" panose="020B0604020202020204" pitchFamily="34" charset="0"/>
                <a:cs typeface="Arial" panose="020B0604020202020204" pitchFamily="34" charset="0"/>
              </a:rPr>
              <a:t>Tata Neu</a:t>
            </a: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Commerce</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Apple App Store</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a:latin typeface="Arial"/>
              </a:rPr>
              <a:t>Tata Neu allows 7+ million customers to buy everything from groceries to gadgets, and fitness to finance</a:t>
            </a:r>
          </a:p>
          <a:p>
            <a:pPr marL="246888" indent="-246888" defTabSz="914400">
              <a:lnSpc>
                <a:spcPct val="90000"/>
              </a:lnSpc>
              <a:spcBef>
                <a:spcPts val="1200"/>
              </a:spcBef>
              <a:buSzPct val="100000"/>
              <a:buFont typeface="Arial" panose="020B0604020202020204" pitchFamily="34" charset="0"/>
              <a:buChar char="•"/>
              <a:defRPr/>
            </a:pPr>
            <a:r>
              <a:rPr lang="en-US" sz="2800"/>
              <a:t>It offers loyalty rewards with </a:t>
            </a:r>
            <a:r>
              <a:rPr lang="en-US" sz="2800" err="1"/>
              <a:t>NeuPass</a:t>
            </a:r>
            <a:r>
              <a:rPr lang="en-US" sz="2800"/>
              <a:t> and </a:t>
            </a:r>
            <a:r>
              <a:rPr lang="en-US" sz="2800" err="1"/>
              <a:t>NeuCoins</a:t>
            </a:r>
            <a:endParaRPr lang="en-GB" sz="2400"/>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a:latin typeface="Arial"/>
              </a:rPr>
              <a:t>It is open to having non-Tata brands on the platform in the future</a:t>
            </a:r>
          </a:p>
        </p:txBody>
      </p:sp>
      <p:sp>
        <p:nvSpPr>
          <p:cNvPr id="12" name="Oval 11">
            <a:extLst>
              <a:ext uri="{FF2B5EF4-FFF2-40B4-BE49-F238E27FC236}">
                <a16:creationId xmlns:a16="http://schemas.microsoft.com/office/drawing/2014/main" id="{B40A5061-6C9B-B1EC-3F80-28E755B75F40}"/>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11522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152-964E-49E4-BE4E-8498807DD98A}"/>
              </a:ext>
            </a:extLst>
          </p:cNvPr>
          <p:cNvSpPr>
            <a:spLocks noGrp="1"/>
          </p:cNvSpPr>
          <p:nvPr>
            <p:ph type="title"/>
          </p:nvPr>
        </p:nvSpPr>
        <p:spPr/>
        <p:txBody>
          <a:bodyPr/>
          <a:lstStyle/>
          <a:p>
            <a:r>
              <a:rPr lang="en-GB"/>
              <a:t>Now Is The Time For </a:t>
            </a:r>
            <a:r>
              <a:rPr lang="en-GB" err="1"/>
              <a:t>Superapps</a:t>
            </a:r>
            <a:r>
              <a:rPr lang="en-GB"/>
              <a:t> Globally</a:t>
            </a:r>
          </a:p>
        </p:txBody>
      </p:sp>
      <p:sp>
        <p:nvSpPr>
          <p:cNvPr id="4" name="Content Placeholder 3">
            <a:extLst>
              <a:ext uri="{FF2B5EF4-FFF2-40B4-BE49-F238E27FC236}">
                <a16:creationId xmlns:a16="http://schemas.microsoft.com/office/drawing/2014/main" id="{5A6FFC7D-261D-4A7F-A513-044B52822931}"/>
              </a:ext>
            </a:extLst>
          </p:cNvPr>
          <p:cNvSpPr>
            <a:spLocks noGrp="1"/>
          </p:cNvSpPr>
          <p:nvPr>
            <p:ph idx="1"/>
          </p:nvPr>
        </p:nvSpPr>
        <p:spPr/>
        <p:txBody>
          <a:bodyPr/>
          <a:lstStyle/>
          <a:p>
            <a:r>
              <a:rPr lang="en-US" dirty="0" err="1"/>
              <a:t>Superapps</a:t>
            </a:r>
            <a:r>
              <a:rPr lang="en-US" dirty="0"/>
              <a:t> are common in Asia, and they have expanded globally. The use case is </a:t>
            </a:r>
            <a:r>
              <a:rPr lang="en-US" dirty="0">
                <a:solidFill>
                  <a:schemeClr val="accent5"/>
                </a:solidFill>
              </a:rPr>
              <a:t>not just for mass consumers</a:t>
            </a:r>
            <a:r>
              <a:rPr lang="en-US" dirty="0"/>
              <a:t>, but also for customers, partners, and employees. </a:t>
            </a:r>
          </a:p>
          <a:p>
            <a:r>
              <a:rPr lang="en-US" dirty="0"/>
              <a:t>Digital native vendors in FinTech, digital commerce and healthcare are using the </a:t>
            </a:r>
            <a:r>
              <a:rPr lang="en-US" dirty="0" err="1"/>
              <a:t>superapp</a:t>
            </a:r>
            <a:r>
              <a:rPr lang="en-US" dirty="0"/>
              <a:t> model to disrupt current business and technology models. </a:t>
            </a:r>
            <a:r>
              <a:rPr lang="en-US" dirty="0">
                <a:solidFill>
                  <a:schemeClr val="accent5"/>
                </a:solidFill>
              </a:rPr>
              <a:t>Creating a viable </a:t>
            </a:r>
            <a:r>
              <a:rPr lang="en-US" dirty="0" err="1">
                <a:solidFill>
                  <a:schemeClr val="accent5"/>
                </a:solidFill>
              </a:rPr>
              <a:t>superapp</a:t>
            </a:r>
            <a:r>
              <a:rPr lang="en-US" dirty="0">
                <a:solidFill>
                  <a:schemeClr val="accent5"/>
                </a:solidFill>
              </a:rPr>
              <a:t> provides a first-mover advantage</a:t>
            </a:r>
            <a:r>
              <a:rPr lang="en-US" dirty="0"/>
              <a:t> in your industry to be at the center of an ecosystem of apps and services.</a:t>
            </a:r>
          </a:p>
          <a:p>
            <a:r>
              <a:rPr lang="en-US" dirty="0"/>
              <a:t>A </a:t>
            </a:r>
            <a:r>
              <a:rPr lang="en-US" dirty="0" err="1"/>
              <a:t>superapp</a:t>
            </a:r>
            <a:r>
              <a:rPr lang="en-US" dirty="0"/>
              <a:t> is more than just a mobile app. </a:t>
            </a:r>
            <a:r>
              <a:rPr lang="en-US" dirty="0">
                <a:solidFill>
                  <a:schemeClr val="accent5"/>
                </a:solidFill>
              </a:rPr>
              <a:t>It is a platform engineered to power a composable ecosystem.</a:t>
            </a:r>
            <a:r>
              <a:rPr lang="en-US" dirty="0"/>
              <a:t> Application and software engineering leaders must evaluate creating </a:t>
            </a:r>
            <a:r>
              <a:rPr lang="en-US" dirty="0" err="1"/>
              <a:t>superapps</a:t>
            </a:r>
            <a:r>
              <a:rPr lang="en-US" dirty="0"/>
              <a:t> for customers, partners and employees, as well as participating in related </a:t>
            </a:r>
            <a:r>
              <a:rPr lang="en-US" dirty="0" err="1"/>
              <a:t>superapp</a:t>
            </a:r>
            <a:r>
              <a:rPr lang="en-US" dirty="0"/>
              <a:t> ecosystems via </a:t>
            </a:r>
            <a:r>
              <a:rPr lang="en-US" dirty="0" err="1"/>
              <a:t>miniapps</a:t>
            </a:r>
            <a:r>
              <a:rPr lang="en-US" dirty="0"/>
              <a:t>.</a:t>
            </a:r>
          </a:p>
        </p:txBody>
      </p:sp>
    </p:spTree>
    <p:extLst>
      <p:ext uri="{BB962C8B-B14F-4D97-AF65-F5344CB8AC3E}">
        <p14:creationId xmlns:p14="http://schemas.microsoft.com/office/powerpoint/2010/main" val="53855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78DC6-40A2-43D9-95D4-345968DFC455}"/>
              </a:ext>
            </a:extLst>
          </p:cNvPr>
          <p:cNvSpPr>
            <a:spLocks noGrp="1"/>
          </p:cNvSpPr>
          <p:nvPr>
            <p:ph type="title"/>
          </p:nvPr>
        </p:nvSpPr>
        <p:spPr/>
        <p:txBody>
          <a:bodyPr/>
          <a:lstStyle/>
          <a:p>
            <a:r>
              <a:rPr lang="en-GB" dirty="0"/>
              <a:t>Recommendations for IT Leaders</a:t>
            </a:r>
          </a:p>
        </p:txBody>
      </p:sp>
      <p:sp>
        <p:nvSpPr>
          <p:cNvPr id="5" name="Text Placeholder 4">
            <a:extLst>
              <a:ext uri="{FF2B5EF4-FFF2-40B4-BE49-F238E27FC236}">
                <a16:creationId xmlns:a16="http://schemas.microsoft.com/office/drawing/2014/main" id="{B8B358CD-10D5-4913-BB96-DE22AEDCE6C6}"/>
              </a:ext>
            </a:extLst>
          </p:cNvPr>
          <p:cNvSpPr>
            <a:spLocks noGrp="1"/>
          </p:cNvSpPr>
          <p:nvPr>
            <p:ph type="body" sz="quarter" idx="10"/>
          </p:nvPr>
        </p:nvSpPr>
        <p:spPr/>
        <p:txBody>
          <a:bodyPr/>
          <a:lstStyle/>
          <a:p>
            <a:r>
              <a:rPr lang="en-US" sz="2000" dirty="0"/>
              <a:t>Increase </a:t>
            </a:r>
            <a:r>
              <a:rPr lang="en-US" sz="2000" dirty="0" err="1"/>
              <a:t>superapp</a:t>
            </a:r>
            <a:r>
              <a:rPr lang="en-US" sz="2000" dirty="0"/>
              <a:t> delivery model effectiveness by designing for people-centric products, processes and services. Start by addressing high-volume sales and commerce, resource and workforce management and collaboration opportunities.</a:t>
            </a:r>
          </a:p>
          <a:p>
            <a:r>
              <a:rPr lang="en-US" sz="2000" dirty="0"/>
              <a:t>Identify core, high-engagement features in your </a:t>
            </a:r>
            <a:r>
              <a:rPr lang="en-US" sz="2000" dirty="0" err="1"/>
              <a:t>superapps</a:t>
            </a:r>
            <a:r>
              <a:rPr lang="en-US" sz="2000" dirty="0"/>
              <a:t> (such as payments, communications, collaboration, services, entertainment) that will drive a critical mass of adopters so that third-party developers will want to serve those users. </a:t>
            </a:r>
          </a:p>
          <a:p>
            <a:r>
              <a:rPr lang="en-US" sz="2000" dirty="0"/>
              <a:t>To attract and support development partners, ensure a sound business model and organizational structure to scale the distributed development ecosystem for </a:t>
            </a:r>
            <a:r>
              <a:rPr lang="en-US" sz="2000" dirty="0" err="1"/>
              <a:t>miniapps</a:t>
            </a:r>
            <a:r>
              <a:rPr lang="en-US" sz="2000" dirty="0"/>
              <a:t>. This requires executive sponsorship, so prepare the partnership strategy and financial case for funding as a digital business initiative.</a:t>
            </a:r>
          </a:p>
          <a:p>
            <a:r>
              <a:rPr lang="en-US" sz="2000" dirty="0"/>
              <a:t>Offer an easy developer experience and convenient developer tools (such as APIs, design guidelines, software development kits and frameworks) for partners to build, test, register and submit </a:t>
            </a:r>
            <a:r>
              <a:rPr lang="en-US" sz="2000" dirty="0" err="1"/>
              <a:t>miniapps</a:t>
            </a:r>
            <a:r>
              <a:rPr lang="en-US" sz="2000" dirty="0"/>
              <a:t> for potential monetization.</a:t>
            </a:r>
          </a:p>
          <a:p>
            <a:r>
              <a:rPr lang="en-US" sz="2000" dirty="0"/>
              <a:t>Define security and data protection requirements by establishing governance reinforced with common platform implementation to satisfy security and data protection constraints.</a:t>
            </a:r>
          </a:p>
          <a:p>
            <a:endParaRPr lang="en-GB" sz="2000" dirty="0"/>
          </a:p>
        </p:txBody>
      </p:sp>
    </p:spTree>
    <p:extLst>
      <p:ext uri="{BB962C8B-B14F-4D97-AF65-F5344CB8AC3E}">
        <p14:creationId xmlns:p14="http://schemas.microsoft.com/office/powerpoint/2010/main" val="239714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F93646-C32C-499A-97F3-FE194356BA5C}"/>
              </a:ext>
            </a:extLst>
          </p:cNvPr>
          <p:cNvSpPr>
            <a:spLocks noGrp="1"/>
          </p:cNvSpPr>
          <p:nvPr>
            <p:ph type="title"/>
          </p:nvPr>
        </p:nvSpPr>
        <p:spPr/>
        <p:txBody>
          <a:bodyPr/>
          <a:lstStyle/>
          <a:p>
            <a:r>
              <a:rPr lang="en-GB"/>
              <a:t>Recommended Gartner Research</a:t>
            </a:r>
          </a:p>
        </p:txBody>
      </p:sp>
      <p:sp>
        <p:nvSpPr>
          <p:cNvPr id="7" name="Text Placeholder 6">
            <a:extLst>
              <a:ext uri="{FF2B5EF4-FFF2-40B4-BE49-F238E27FC236}">
                <a16:creationId xmlns:a16="http://schemas.microsoft.com/office/drawing/2014/main" id="{66CC3916-D3D5-4EF9-A512-1B6C6E8BEBE9}"/>
              </a:ext>
            </a:extLst>
          </p:cNvPr>
          <p:cNvSpPr>
            <a:spLocks noGrp="1"/>
          </p:cNvSpPr>
          <p:nvPr>
            <p:ph type="body" sz="quarter" idx="10"/>
          </p:nvPr>
        </p:nvSpPr>
        <p:spPr/>
        <p:txBody>
          <a:bodyPr/>
          <a:lstStyle/>
          <a:p>
            <a:r>
              <a:rPr lang="en-GB" b="1" dirty="0">
                <a:hlinkClick r:id="rId2"/>
              </a:rPr>
              <a:t>Top Strategic Technology Trends for 2023</a:t>
            </a:r>
            <a:br>
              <a:rPr lang="en-GB" b="1" dirty="0"/>
            </a:br>
            <a:r>
              <a:rPr lang="en-GB" dirty="0"/>
              <a:t>David </a:t>
            </a:r>
            <a:r>
              <a:rPr lang="en-GB" dirty="0" err="1"/>
              <a:t>Groombridge</a:t>
            </a:r>
            <a:r>
              <a:rPr lang="en-GB" dirty="0"/>
              <a:t>, et al</a:t>
            </a:r>
            <a:endParaRPr lang="en-US" dirty="0"/>
          </a:p>
          <a:p>
            <a:r>
              <a:rPr lang="en-GB" b="1" dirty="0">
                <a:hlinkClick r:id="rId3"/>
              </a:rPr>
              <a:t>Top Strategic Technology Trends for 2023: </a:t>
            </a:r>
            <a:r>
              <a:rPr lang="en-GB" b="1" dirty="0" err="1">
                <a:hlinkClick r:id="rId3"/>
              </a:rPr>
              <a:t>Superapps</a:t>
            </a:r>
            <a:br>
              <a:rPr lang="en-GB" b="1" dirty="0"/>
            </a:br>
            <a:r>
              <a:rPr lang="en-GB" dirty="0"/>
              <a:t>Jason Wong, Adrian </a:t>
            </a:r>
            <a:r>
              <a:rPr lang="en-GB" dirty="0" err="1"/>
              <a:t>Leow</a:t>
            </a:r>
            <a:r>
              <a:rPr lang="en-GB" dirty="0"/>
              <a:t>, Sandy Shen et al</a:t>
            </a:r>
          </a:p>
          <a:p>
            <a:r>
              <a:rPr lang="en-US" b="1" dirty="0">
                <a:hlinkClick r:id="rId4"/>
              </a:rPr>
              <a:t>Quick Answer: What Is a </a:t>
            </a:r>
            <a:r>
              <a:rPr lang="en-US" b="1" dirty="0" err="1">
                <a:hlinkClick r:id="rId4"/>
              </a:rPr>
              <a:t>Superapp</a:t>
            </a:r>
            <a:r>
              <a:rPr lang="en-US" b="1" dirty="0">
                <a:hlinkClick r:id="rId4"/>
              </a:rPr>
              <a:t>?</a:t>
            </a:r>
            <a:br>
              <a:rPr lang="en-US" b="1" dirty="0"/>
            </a:br>
            <a:r>
              <a:rPr lang="en-US" dirty="0"/>
              <a:t>Jason Wong, Arun Batchu, Oleksandr </a:t>
            </a:r>
            <a:r>
              <a:rPr lang="en-US" dirty="0" err="1"/>
              <a:t>Matvitskyy</a:t>
            </a:r>
            <a:r>
              <a:rPr lang="en-US" dirty="0"/>
              <a:t>, Adrian </a:t>
            </a:r>
            <a:r>
              <a:rPr lang="en-US" dirty="0" err="1"/>
              <a:t>Leow</a:t>
            </a:r>
            <a:endParaRPr lang="en-US" dirty="0"/>
          </a:p>
          <a:p>
            <a:r>
              <a:rPr lang="en-GB" b="1" dirty="0">
                <a:hlinkClick r:id="rId5"/>
              </a:rPr>
              <a:t>Hype Cycle for Software Engineering, 2022</a:t>
            </a:r>
            <a:br>
              <a:rPr lang="en-GB" b="1" dirty="0"/>
            </a:br>
            <a:r>
              <a:rPr lang="en-GB" dirty="0"/>
              <a:t>Arun Batchu, Mark O'Neill, Joachim </a:t>
            </a:r>
            <a:r>
              <a:rPr lang="en-GB" dirty="0" err="1"/>
              <a:t>Herschmann</a:t>
            </a:r>
            <a:endParaRPr lang="en-GB" dirty="0"/>
          </a:p>
          <a:p>
            <a:endParaRPr lang="en-GB" dirty="0"/>
          </a:p>
        </p:txBody>
      </p:sp>
    </p:spTree>
    <p:extLst>
      <p:ext uri="{BB962C8B-B14F-4D97-AF65-F5344CB8AC3E}">
        <p14:creationId xmlns:p14="http://schemas.microsoft.com/office/powerpoint/2010/main" val="416124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4DB9-B258-4BD5-BC5C-200327E420F1}"/>
              </a:ext>
            </a:extLst>
          </p:cNvPr>
          <p:cNvSpPr>
            <a:spLocks noGrp="1"/>
          </p:cNvSpPr>
          <p:nvPr>
            <p:ph type="title"/>
          </p:nvPr>
        </p:nvSpPr>
        <p:spPr/>
        <p:txBody>
          <a:bodyPr/>
          <a:lstStyle/>
          <a:p>
            <a:r>
              <a:rPr lang="en-US"/>
              <a:t>Gartner Experts</a:t>
            </a:r>
          </a:p>
        </p:txBody>
      </p:sp>
    </p:spTree>
    <p:extLst>
      <p:ext uri="{BB962C8B-B14F-4D97-AF65-F5344CB8AC3E}">
        <p14:creationId xmlns:p14="http://schemas.microsoft.com/office/powerpoint/2010/main" val="1737882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Gartner Analysts Covering </a:t>
            </a:r>
            <a:r>
              <a:rPr lang="en-US" err="1"/>
              <a:t>Superapps</a:t>
            </a:r>
            <a:endParaRPr lang="en-US"/>
          </a:p>
        </p:txBody>
      </p:sp>
      <p:sp>
        <p:nvSpPr>
          <p:cNvPr id="18" name="Rectangle 17">
            <a:extLst>
              <a:ext uri="{FF2B5EF4-FFF2-40B4-BE49-F238E27FC236}">
                <a16:creationId xmlns:a16="http://schemas.microsoft.com/office/drawing/2014/main" id="{D29C6832-6A7F-4A66-B80B-850E3204A8F0}"/>
              </a:ext>
            </a:extLst>
          </p:cNvPr>
          <p:cNvSpPr/>
          <p:nvPr/>
        </p:nvSpPr>
        <p:spPr>
          <a:xfrm>
            <a:off x="1619504" y="118343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Jason Wong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Distinguished 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3" name="Oval 2">
            <a:extLst>
              <a:ext uri="{FF2B5EF4-FFF2-40B4-BE49-F238E27FC236}">
                <a16:creationId xmlns:a16="http://schemas.microsoft.com/office/drawing/2014/main" id="{0E006D00-A3FA-4DBE-82F3-8A264A469AD7}"/>
              </a:ext>
            </a:extLst>
          </p:cNvPr>
          <p:cNvSpPr>
            <a:spLocks noChangeAspect="1"/>
          </p:cNvSpPr>
          <p:nvPr/>
        </p:nvSpPr>
        <p:spPr>
          <a:xfrm>
            <a:off x="449067" y="1003436"/>
            <a:ext cx="1080000" cy="108000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7AAA0DD-68BB-4DF8-82F7-91EF66A4AF08}"/>
              </a:ext>
            </a:extLst>
          </p:cNvPr>
          <p:cNvSpPr/>
          <p:nvPr/>
        </p:nvSpPr>
        <p:spPr>
          <a:xfrm>
            <a:off x="7436881" y="118343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Koji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Motoyoshi</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lang="en-US" sz="1400">
                <a:solidFill>
                  <a:prstClr val="white"/>
                </a:solidFill>
                <a:latin typeface="Arial"/>
                <a:cs typeface="Arial" panose="020B0604020202020204" pitchFamily="34" charset="0"/>
              </a:rPr>
              <a:t>16 </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29" name="Oval 28">
            <a:extLst>
              <a:ext uri="{FF2B5EF4-FFF2-40B4-BE49-F238E27FC236}">
                <a16:creationId xmlns:a16="http://schemas.microsoft.com/office/drawing/2014/main" id="{70E7F663-2F93-4764-A131-02C5EFFE69A8}"/>
              </a:ext>
            </a:extLst>
          </p:cNvPr>
          <p:cNvSpPr>
            <a:spLocks noChangeAspect="1"/>
          </p:cNvSpPr>
          <p:nvPr/>
        </p:nvSpPr>
        <p:spPr>
          <a:xfrm>
            <a:off x="6266444" y="1003436"/>
            <a:ext cx="1080000" cy="108000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2" name="Rectangle 51">
            <a:extLst>
              <a:ext uri="{FF2B5EF4-FFF2-40B4-BE49-F238E27FC236}">
                <a16:creationId xmlns:a16="http://schemas.microsoft.com/office/drawing/2014/main" id="{514CCB9F-F8A1-4C37-B85A-EB1DADE231C4}"/>
              </a:ext>
            </a:extLst>
          </p:cNvPr>
          <p:cNvSpPr/>
          <p:nvPr/>
        </p:nvSpPr>
        <p:spPr>
          <a:xfrm>
            <a:off x="1619504" y="253325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effectLst/>
                <a:uLnTx/>
                <a:uFillTx/>
                <a:latin typeface="Arial"/>
                <a:ea typeface="+mn-ea"/>
                <a:cs typeface="Arial" panose="020B0604020202020204" pitchFamily="34" charset="0"/>
              </a:rPr>
              <a:t>Dennis </a:t>
            </a:r>
            <a:r>
              <a:rPr kumimoji="0" lang="en-US" sz="2400" b="1" i="0" u="none" strike="noStrike" kern="1200" cap="none" spc="0" normalizeH="0" baseline="0" noProof="0" err="1">
                <a:ln>
                  <a:noFill/>
                </a:ln>
                <a:effectLst/>
                <a:uLnTx/>
                <a:uFillTx/>
                <a:latin typeface="Arial"/>
                <a:ea typeface="+mn-ea"/>
                <a:cs typeface="Arial" panose="020B0604020202020204" pitchFamily="34" charset="0"/>
              </a:rPr>
              <a:t>Gaughan</a:t>
            </a:r>
            <a:endParaRPr kumimoji="0" lang="en-US" sz="2400" b="1" i="0" u="none" strike="noStrike" kern="1200" cap="none" spc="0" normalizeH="0" baseline="0" noProof="0">
              <a:ln>
                <a:noFill/>
              </a:ln>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Distinguished 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latin typeface="Arial"/>
                <a:cs typeface="Arial" panose="020B0604020202020204" pitchFamily="34" charset="0"/>
              </a:rPr>
              <a:t>15</a:t>
            </a:r>
            <a:r>
              <a:rPr lang="en-US" sz="1400">
                <a:latin typeface="Arial"/>
                <a:cs typeface="Arial" panose="020B0604020202020204" pitchFamily="34" charset="0"/>
              </a:rPr>
              <a:t> </a:t>
            </a:r>
            <a:r>
              <a:rPr kumimoji="0" lang="en-US" sz="1400" b="0" i="0" u="none" strike="noStrike" kern="1200" cap="none" spc="0" normalizeH="0" baseline="0" noProof="0">
                <a:ln>
                  <a:noFill/>
                </a:ln>
                <a:effectLst/>
                <a:uLnTx/>
                <a:uFillTx/>
                <a:latin typeface="Arial"/>
                <a:cs typeface="Arial" panose="020B0604020202020204" pitchFamily="34" charset="0"/>
              </a:rPr>
              <a:t>years at Gartner</a:t>
            </a:r>
            <a:endParaRPr kumimoji="0" lang="en-US" sz="1400" b="0" i="0" u="none" strike="noStrike" kern="1200" cap="none" spc="0" normalizeH="0" baseline="0" noProof="0">
              <a:ln>
                <a:noFill/>
              </a:ln>
              <a:effectLst/>
              <a:uLnTx/>
              <a:uFillTx/>
              <a:latin typeface="Arial"/>
              <a:ea typeface="Arial Unicode MS"/>
              <a:cs typeface="Arial Unicode MS"/>
            </a:endParaRPr>
          </a:p>
        </p:txBody>
      </p:sp>
      <p:sp>
        <p:nvSpPr>
          <p:cNvPr id="53" name="Oval 52">
            <a:extLst>
              <a:ext uri="{FF2B5EF4-FFF2-40B4-BE49-F238E27FC236}">
                <a16:creationId xmlns:a16="http://schemas.microsoft.com/office/drawing/2014/main" id="{AB5471FA-63F4-4AB0-A01A-DAA55DC39688}"/>
              </a:ext>
            </a:extLst>
          </p:cNvPr>
          <p:cNvSpPr>
            <a:spLocks noChangeAspect="1"/>
          </p:cNvSpPr>
          <p:nvPr/>
        </p:nvSpPr>
        <p:spPr>
          <a:xfrm>
            <a:off x="449067" y="2353251"/>
            <a:ext cx="1080000" cy="108000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0" name="Rectangle 49">
            <a:extLst>
              <a:ext uri="{FF2B5EF4-FFF2-40B4-BE49-F238E27FC236}">
                <a16:creationId xmlns:a16="http://schemas.microsoft.com/office/drawing/2014/main" id="{C304A4B2-F182-4E13-8B0C-FADA4C295DD9}"/>
              </a:ext>
            </a:extLst>
          </p:cNvPr>
          <p:cNvSpPr/>
          <p:nvPr/>
        </p:nvSpPr>
        <p:spPr>
          <a:xfrm>
            <a:off x="7436881" y="253325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Sandy Shen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19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51" name="Oval 50">
            <a:extLst>
              <a:ext uri="{FF2B5EF4-FFF2-40B4-BE49-F238E27FC236}">
                <a16:creationId xmlns:a16="http://schemas.microsoft.com/office/drawing/2014/main" id="{37F9AF81-0344-435F-864F-0508A2777984}"/>
              </a:ext>
            </a:extLst>
          </p:cNvPr>
          <p:cNvSpPr>
            <a:spLocks noChangeAspect="1"/>
          </p:cNvSpPr>
          <p:nvPr/>
        </p:nvSpPr>
        <p:spPr>
          <a:xfrm>
            <a:off x="6266444" y="2353251"/>
            <a:ext cx="1080000" cy="108000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9" name="Rectangle 58">
            <a:extLst>
              <a:ext uri="{FF2B5EF4-FFF2-40B4-BE49-F238E27FC236}">
                <a16:creationId xmlns:a16="http://schemas.microsoft.com/office/drawing/2014/main" id="{3DE6D4C9-CC3B-4E13-80DB-E9F82126F604}"/>
              </a:ext>
            </a:extLst>
          </p:cNvPr>
          <p:cNvSpPr/>
          <p:nvPr/>
        </p:nvSpPr>
        <p:spPr>
          <a:xfrm>
            <a:off x="1619504" y="388306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Mike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Gotta</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prstClr val="white"/>
                </a:solidFill>
                <a:latin typeface="Arial"/>
                <a:cs typeface="Arial" panose="020B0604020202020204" pitchFamily="34" charset="0"/>
              </a:rPr>
              <a:t>10</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0" name="Oval 59">
            <a:extLst>
              <a:ext uri="{FF2B5EF4-FFF2-40B4-BE49-F238E27FC236}">
                <a16:creationId xmlns:a16="http://schemas.microsoft.com/office/drawing/2014/main" id="{A5FD5DD9-A0C6-46FC-A7D5-237BE2A72AD0}"/>
              </a:ext>
            </a:extLst>
          </p:cNvPr>
          <p:cNvSpPr>
            <a:spLocks noChangeAspect="1"/>
          </p:cNvSpPr>
          <p:nvPr/>
        </p:nvSpPr>
        <p:spPr>
          <a:xfrm>
            <a:off x="449067" y="3703066"/>
            <a:ext cx="1080000" cy="108000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7" name="Rectangle 56">
            <a:extLst>
              <a:ext uri="{FF2B5EF4-FFF2-40B4-BE49-F238E27FC236}">
                <a16:creationId xmlns:a16="http://schemas.microsoft.com/office/drawing/2014/main" id="{DF02C73A-12DD-42D8-8CA2-E62FD4D46970}"/>
              </a:ext>
            </a:extLst>
          </p:cNvPr>
          <p:cNvSpPr/>
          <p:nvPr/>
        </p:nvSpPr>
        <p:spPr>
          <a:xfrm>
            <a:off x="7436881" y="388306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Arun Batchu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prstClr val="white"/>
                </a:solidFill>
                <a:latin typeface="Arial"/>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3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58" name="Oval 57">
            <a:extLst>
              <a:ext uri="{FF2B5EF4-FFF2-40B4-BE49-F238E27FC236}">
                <a16:creationId xmlns:a16="http://schemas.microsoft.com/office/drawing/2014/main" id="{E1697B2F-C586-4AA9-B166-50BE20EE388C}"/>
              </a:ext>
            </a:extLst>
          </p:cNvPr>
          <p:cNvSpPr>
            <a:spLocks noChangeAspect="1"/>
          </p:cNvSpPr>
          <p:nvPr/>
        </p:nvSpPr>
        <p:spPr>
          <a:xfrm>
            <a:off x="6266444" y="3703066"/>
            <a:ext cx="1080000" cy="1080000"/>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6" name="Rectangle 65">
            <a:extLst>
              <a:ext uri="{FF2B5EF4-FFF2-40B4-BE49-F238E27FC236}">
                <a16:creationId xmlns:a16="http://schemas.microsoft.com/office/drawing/2014/main" id="{8A4EEA71-8618-473E-83B4-75AA1D49DEF1}"/>
              </a:ext>
            </a:extLst>
          </p:cNvPr>
          <p:cNvSpPr/>
          <p:nvPr/>
        </p:nvSpPr>
        <p:spPr>
          <a:xfrm>
            <a:off x="1619504" y="523288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Adrian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Leow</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7" name="Oval 66">
            <a:extLst>
              <a:ext uri="{FF2B5EF4-FFF2-40B4-BE49-F238E27FC236}">
                <a16:creationId xmlns:a16="http://schemas.microsoft.com/office/drawing/2014/main" id="{6DEC54CC-7076-4268-98B6-951C42310021}"/>
              </a:ext>
            </a:extLst>
          </p:cNvPr>
          <p:cNvSpPr>
            <a:spLocks noChangeAspect="1"/>
          </p:cNvSpPr>
          <p:nvPr/>
        </p:nvSpPr>
        <p:spPr>
          <a:xfrm>
            <a:off x="449067" y="5052881"/>
            <a:ext cx="1080000" cy="1080000"/>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4" name="Rectangle 63">
            <a:extLst>
              <a:ext uri="{FF2B5EF4-FFF2-40B4-BE49-F238E27FC236}">
                <a16:creationId xmlns:a16="http://schemas.microsoft.com/office/drawing/2014/main" id="{BB1E5AAA-4C69-466D-B8FF-4EA43ADE0E71}"/>
              </a:ext>
            </a:extLst>
          </p:cNvPr>
          <p:cNvSpPr/>
          <p:nvPr/>
        </p:nvSpPr>
        <p:spPr>
          <a:xfrm>
            <a:off x="7436881" y="523288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Keith Mann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prstClr val="white"/>
                </a:solidFill>
                <a:latin typeface="Arial"/>
                <a:cs typeface="Arial" panose="020B0604020202020204" pitchFamily="34" charset="0"/>
              </a:rPr>
              <a:t>Sr Director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lang="en-US" sz="1400">
                <a:solidFill>
                  <a:prstClr val="white"/>
                </a:solidFill>
                <a:latin typeface="Arial"/>
                <a:cs typeface="Arial" panose="020B0604020202020204" pitchFamily="34" charset="0"/>
              </a:rPr>
              <a:t>7 </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5" name="Oval 64">
            <a:extLst>
              <a:ext uri="{FF2B5EF4-FFF2-40B4-BE49-F238E27FC236}">
                <a16:creationId xmlns:a16="http://schemas.microsoft.com/office/drawing/2014/main" id="{6BC8BE5A-45EE-48A2-9114-003336104F7D}"/>
              </a:ext>
            </a:extLst>
          </p:cNvPr>
          <p:cNvSpPr>
            <a:spLocks noChangeAspect="1"/>
          </p:cNvSpPr>
          <p:nvPr/>
        </p:nvSpPr>
        <p:spPr>
          <a:xfrm>
            <a:off x="6266444" y="5052881"/>
            <a:ext cx="1080000" cy="1080000"/>
          </a:xfrm>
          <a:prstGeom prst="ellipse">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387106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1FE515-5815-4797-8C7D-FFEC563B1F28}"/>
              </a:ext>
            </a:extLst>
          </p:cNvPr>
          <p:cNvSpPr>
            <a:spLocks noGrp="1"/>
          </p:cNvSpPr>
          <p:nvPr>
            <p:ph type="title"/>
          </p:nvPr>
        </p:nvSpPr>
        <p:spPr/>
        <p:txBody>
          <a:bodyPr/>
          <a:lstStyle/>
          <a:p>
            <a:r>
              <a:rPr lang="en-US" sz="3600" b="1">
                <a:solidFill>
                  <a:schemeClr val="tx1"/>
                </a:solidFill>
                <a:latin typeface="+mn-lt"/>
              </a:rPr>
              <a:t>By 2027, more than 50% of the global population will be daily active users of multiple </a:t>
            </a:r>
            <a:r>
              <a:rPr lang="en-US" sz="3600" b="1" err="1">
                <a:solidFill>
                  <a:schemeClr val="tx1"/>
                </a:solidFill>
                <a:latin typeface="+mn-lt"/>
              </a:rPr>
              <a:t>superapps</a:t>
            </a:r>
            <a:r>
              <a:rPr lang="en-US" sz="3600" b="1">
                <a:solidFill>
                  <a:schemeClr val="tx1"/>
                </a:solidFill>
                <a:latin typeface="+mn-lt"/>
              </a:rPr>
              <a:t>.</a:t>
            </a:r>
            <a:endParaRPr lang="en-GB"/>
          </a:p>
        </p:txBody>
      </p:sp>
      <p:sp>
        <p:nvSpPr>
          <p:cNvPr id="5" name="Text Placeholder 4">
            <a:extLst>
              <a:ext uri="{FF2B5EF4-FFF2-40B4-BE49-F238E27FC236}">
                <a16:creationId xmlns:a16="http://schemas.microsoft.com/office/drawing/2014/main" id="{7DE10382-0215-49D0-95AB-CBFA6FE1DFC5}"/>
              </a:ext>
            </a:extLst>
          </p:cNvPr>
          <p:cNvSpPr>
            <a:spLocks noGrp="1"/>
          </p:cNvSpPr>
          <p:nvPr>
            <p:ph type="body" sz="quarter" idx="12"/>
          </p:nvPr>
        </p:nvSpPr>
        <p:spPr/>
        <p:txBody>
          <a:bodyPr/>
          <a:lstStyle/>
          <a:p>
            <a:r>
              <a:rPr lang="en-GB">
                <a:solidFill>
                  <a:srgbClr val="D3D3D3"/>
                </a:solidFill>
              </a:rPr>
              <a:t>Gartner Strategic Planning Assumption</a:t>
            </a:r>
          </a:p>
        </p:txBody>
      </p:sp>
      <p:sp>
        <p:nvSpPr>
          <p:cNvPr id="6" name="TextBox 5">
            <a:extLst>
              <a:ext uri="{FF2B5EF4-FFF2-40B4-BE49-F238E27FC236}">
                <a16:creationId xmlns:a16="http://schemas.microsoft.com/office/drawing/2014/main" id="{79476367-D54D-4142-9FF2-18BB525DB8E8}"/>
              </a:ext>
            </a:extLst>
          </p:cNvPr>
          <p:cNvSpPr txBox="1"/>
          <p:nvPr/>
        </p:nvSpPr>
        <p:spPr>
          <a:xfrm>
            <a:off x="1014717" y="1381740"/>
            <a:ext cx="9439175" cy="64633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err="1">
                <a:ln>
                  <a:noFill/>
                </a:ln>
                <a:solidFill>
                  <a:srgbClr val="FF540A"/>
                </a:solidFill>
                <a:effectLst/>
                <a:uLnTx/>
                <a:uFillTx/>
                <a:latin typeface="Arial Black"/>
                <a:ea typeface="+mn-ea"/>
                <a:cs typeface="+mn-cs"/>
              </a:rPr>
              <a:t>Superapps</a:t>
            </a:r>
            <a:endParaRPr kumimoji="0" lang="en-GB" sz="3600" b="0" i="0" u="none" strike="noStrike" kern="1200" cap="none" spc="0" normalizeH="0" baseline="0" noProof="0">
              <a:ln>
                <a:noFill/>
              </a:ln>
              <a:solidFill>
                <a:srgbClr val="FF540A"/>
              </a:solidFill>
              <a:effectLst/>
              <a:uLnTx/>
              <a:uFillTx/>
              <a:latin typeface="Arial Black"/>
              <a:ea typeface="+mn-ea"/>
              <a:cs typeface="+mn-cs"/>
            </a:endParaRPr>
          </a:p>
        </p:txBody>
      </p:sp>
    </p:spTree>
    <p:extLst>
      <p:ext uri="{BB962C8B-B14F-4D97-AF65-F5344CB8AC3E}">
        <p14:creationId xmlns:p14="http://schemas.microsoft.com/office/powerpoint/2010/main" val="29191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AE663-0111-42F4-9741-E33DF62453B7}"/>
              </a:ext>
            </a:extLst>
          </p:cNvPr>
          <p:cNvSpPr>
            <a:spLocks noGrp="1"/>
          </p:cNvSpPr>
          <p:nvPr>
            <p:ph type="title"/>
          </p:nvPr>
        </p:nvSpPr>
        <p:spPr/>
        <p:txBody>
          <a:bodyPr/>
          <a:lstStyle/>
          <a:p>
            <a:pPr marL="0" indent="0"/>
            <a:r>
              <a:rPr lang="en-US" sz="2800" b="1" i="0" u="none" strike="noStrike" dirty="0">
                <a:solidFill>
                  <a:schemeClr val="accent5"/>
                </a:solidFill>
                <a:effectLst/>
                <a:latin typeface="Arial" panose="020B0604020202020204" pitchFamily="34" charset="0"/>
              </a:rPr>
              <a:t>A </a:t>
            </a:r>
            <a:r>
              <a:rPr lang="en-US" sz="2800" b="1" i="0" u="none" strike="noStrike" dirty="0" err="1">
                <a:solidFill>
                  <a:schemeClr val="accent5"/>
                </a:solidFill>
                <a:effectLst/>
                <a:latin typeface="Arial" panose="020B0604020202020204" pitchFamily="34" charset="0"/>
              </a:rPr>
              <a:t>superapp</a:t>
            </a:r>
            <a:r>
              <a:rPr lang="en-US" sz="2800" b="1" i="0" u="none" strike="noStrike" dirty="0">
                <a:solidFill>
                  <a:schemeClr val="accent5"/>
                </a:solidFill>
                <a:effectLst/>
                <a:latin typeface="Arial" panose="020B0604020202020204" pitchFamily="34" charset="0"/>
              </a:rPr>
              <a:t> is an app that provides end-users (customers, partners or employees) with a set of core features plus access to independently created </a:t>
            </a:r>
            <a:r>
              <a:rPr lang="en-US" sz="2800" b="1" i="0" u="none" strike="noStrike" dirty="0" err="1">
                <a:solidFill>
                  <a:schemeClr val="accent5"/>
                </a:solidFill>
                <a:effectLst/>
                <a:latin typeface="Arial" panose="020B0604020202020204" pitchFamily="34" charset="0"/>
              </a:rPr>
              <a:t>miniapps</a:t>
            </a:r>
            <a:r>
              <a:rPr lang="en-US" sz="2800" b="1" i="0" u="none" strike="noStrike" dirty="0">
                <a:solidFill>
                  <a:schemeClr val="accent5"/>
                </a:solidFill>
                <a:effectLst/>
                <a:latin typeface="Arial" panose="020B0604020202020204" pitchFamily="34" charset="0"/>
              </a:rPr>
              <a:t>. </a:t>
            </a:r>
            <a:br>
              <a:rPr lang="en-US" sz="2400" i="0" u="none" strike="noStrike" dirty="0">
                <a:solidFill>
                  <a:schemeClr val="tx1"/>
                </a:solidFill>
                <a:effectLst/>
                <a:latin typeface="Arial" panose="020B0604020202020204" pitchFamily="34" charset="0"/>
              </a:rPr>
            </a:br>
            <a:br>
              <a:rPr lang="en-US" sz="2400" i="0" u="none" strike="noStrike" dirty="0">
                <a:solidFill>
                  <a:schemeClr val="tx1"/>
                </a:solidFill>
                <a:effectLst/>
                <a:latin typeface="Arial" panose="020B0604020202020204" pitchFamily="34" charset="0"/>
              </a:rPr>
            </a:br>
            <a:r>
              <a:rPr lang="en-US" sz="2400" i="0" u="none" strike="noStrike" dirty="0">
                <a:solidFill>
                  <a:schemeClr val="tx1"/>
                </a:solidFill>
                <a:effectLst/>
                <a:latin typeface="Arial" panose="020B0604020202020204" pitchFamily="34" charset="0"/>
              </a:rPr>
              <a:t>The </a:t>
            </a:r>
            <a:r>
              <a:rPr lang="en-US" sz="2400" i="0" u="none" strike="noStrike" dirty="0" err="1">
                <a:solidFill>
                  <a:schemeClr val="tx1"/>
                </a:solidFill>
                <a:effectLst/>
                <a:latin typeface="Arial" panose="020B0604020202020204" pitchFamily="34" charset="0"/>
              </a:rPr>
              <a:t>superapp</a:t>
            </a:r>
            <a:r>
              <a:rPr lang="en-US" sz="2400" i="0" u="none" strike="noStrike" dirty="0">
                <a:solidFill>
                  <a:schemeClr val="tx1"/>
                </a:solidFill>
                <a:effectLst/>
                <a:latin typeface="Arial" panose="020B0604020202020204" pitchFamily="34" charset="0"/>
              </a:rPr>
              <a:t> is built as a platform to deliver a </a:t>
            </a:r>
            <a:r>
              <a:rPr lang="en-US" sz="2400" i="0" u="none" strike="noStrike" dirty="0" err="1">
                <a:solidFill>
                  <a:schemeClr val="tx1"/>
                </a:solidFill>
                <a:effectLst/>
                <a:latin typeface="Arial" panose="020B0604020202020204" pitchFamily="34" charset="0"/>
              </a:rPr>
              <a:t>miniapps</a:t>
            </a:r>
            <a:r>
              <a:rPr lang="en-US" sz="2400" i="0" u="none" strike="noStrike" dirty="0">
                <a:solidFill>
                  <a:schemeClr val="tx1"/>
                </a:solidFill>
                <a:effectLst/>
                <a:latin typeface="Arial" panose="020B0604020202020204" pitchFamily="34" charset="0"/>
              </a:rPr>
              <a:t> ecosystem that users can choose from to activate for consistent and personalized app experiences. There is no separate app store or marketplace for </a:t>
            </a:r>
            <a:r>
              <a:rPr lang="en-US" sz="2400" i="0" u="none" strike="noStrike" dirty="0" err="1">
                <a:solidFill>
                  <a:schemeClr val="tx1"/>
                </a:solidFill>
                <a:effectLst/>
                <a:latin typeface="Arial" panose="020B0604020202020204" pitchFamily="34" charset="0"/>
              </a:rPr>
              <a:t>miniapps</a:t>
            </a:r>
            <a:r>
              <a:rPr lang="en-US" sz="2400" i="0" u="none" strike="noStrike" dirty="0">
                <a:solidFill>
                  <a:schemeClr val="tx1"/>
                </a:solidFill>
                <a:effectLst/>
                <a:latin typeface="Arial" panose="020B0604020202020204" pitchFamily="34" charset="0"/>
              </a:rPr>
              <a:t>. They are discovered and activated by the </a:t>
            </a:r>
            <a:r>
              <a:rPr lang="en-US" sz="2400" i="0" u="none" strike="noStrike" dirty="0" err="1">
                <a:solidFill>
                  <a:schemeClr val="tx1"/>
                </a:solidFill>
                <a:effectLst/>
                <a:latin typeface="Arial" panose="020B0604020202020204" pitchFamily="34" charset="0"/>
              </a:rPr>
              <a:t>superapp</a:t>
            </a:r>
            <a:r>
              <a:rPr lang="en-US" sz="2400" i="0" u="none" strike="noStrike" dirty="0">
                <a:solidFill>
                  <a:schemeClr val="tx1"/>
                </a:solidFill>
                <a:effectLst/>
                <a:latin typeface="Arial" panose="020B0604020202020204" pitchFamily="34" charset="0"/>
              </a:rPr>
              <a:t> users, and once used, they can also be easily removed from the UI.</a:t>
            </a:r>
            <a:endParaRPr lang="en-GB" sz="2400" dirty="0">
              <a:solidFill>
                <a:schemeClr val="tx1"/>
              </a:solidFill>
            </a:endParaRPr>
          </a:p>
        </p:txBody>
      </p:sp>
      <p:sp>
        <p:nvSpPr>
          <p:cNvPr id="5" name="Text Placeholder 4">
            <a:extLst>
              <a:ext uri="{FF2B5EF4-FFF2-40B4-BE49-F238E27FC236}">
                <a16:creationId xmlns:a16="http://schemas.microsoft.com/office/drawing/2014/main" id="{0B4889FB-812E-4D62-8777-6964CEB57EA3}"/>
              </a:ext>
            </a:extLst>
          </p:cNvPr>
          <p:cNvSpPr>
            <a:spLocks noGrp="1"/>
          </p:cNvSpPr>
          <p:nvPr>
            <p:ph type="body" idx="1"/>
          </p:nvPr>
        </p:nvSpPr>
        <p:spPr/>
        <p:txBody>
          <a:bodyPr/>
          <a:lstStyle/>
          <a:p>
            <a:r>
              <a:rPr lang="en-GB" sz="1600"/>
              <a:t>Gartner, October 2022</a:t>
            </a:r>
          </a:p>
        </p:txBody>
      </p:sp>
    </p:spTree>
    <p:extLst>
      <p:ext uri="{BB962C8B-B14F-4D97-AF65-F5344CB8AC3E}">
        <p14:creationId xmlns:p14="http://schemas.microsoft.com/office/powerpoint/2010/main" val="48799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D4BCC46-E4F4-1E37-FDBF-343BDAA2834A}"/>
              </a:ext>
            </a:extLst>
          </p:cNvPr>
          <p:cNvSpPr>
            <a:spLocks noGrp="1"/>
          </p:cNvSpPr>
          <p:nvPr>
            <p:ph sz="half" idx="1"/>
          </p:nvPr>
        </p:nvSpPr>
        <p:spPr/>
        <p:txBody>
          <a:bodyPr/>
          <a:lstStyle/>
          <a:p>
            <a:pPr marL="0" indent="0">
              <a:buNone/>
            </a:pPr>
            <a:r>
              <a:rPr lang="en-US" sz="3200" dirty="0"/>
              <a:t>A </a:t>
            </a:r>
            <a:r>
              <a:rPr lang="en-US" sz="3200" dirty="0" err="1"/>
              <a:t>superapp</a:t>
            </a:r>
            <a:r>
              <a:rPr lang="en-US" sz="3200" dirty="0"/>
              <a:t> is like a </a:t>
            </a:r>
            <a:br>
              <a:rPr lang="en-US" sz="3200" dirty="0"/>
            </a:br>
            <a:r>
              <a:rPr lang="en-US" sz="3200" dirty="0"/>
              <a:t>Swiss army knife with </a:t>
            </a:r>
            <a:br>
              <a:rPr lang="en-US" sz="3200" dirty="0"/>
            </a:br>
            <a:r>
              <a:rPr lang="en-US" sz="3200" dirty="0"/>
              <a:t>many tools that serve multiple purposes, and the tools </a:t>
            </a:r>
            <a:br>
              <a:rPr lang="en-US" sz="3200" dirty="0"/>
            </a:br>
            <a:r>
              <a:rPr lang="en-US" sz="3200" dirty="0"/>
              <a:t>(</a:t>
            </a:r>
            <a:r>
              <a:rPr lang="en-US" sz="3200" dirty="0" err="1"/>
              <a:t>miniapps</a:t>
            </a:r>
            <a:r>
              <a:rPr lang="en-US" sz="3200" dirty="0"/>
              <a:t>) can be discovered, used and removed as the user needs. </a:t>
            </a:r>
          </a:p>
        </p:txBody>
      </p:sp>
      <p:pic>
        <p:nvPicPr>
          <p:cNvPr id="5122" name="Picture 2">
            <a:extLst>
              <a:ext uri="{FF2B5EF4-FFF2-40B4-BE49-F238E27FC236}">
                <a16:creationId xmlns:a16="http://schemas.microsoft.com/office/drawing/2014/main" id="{9B287A97-5801-22F8-4336-6EB8D0938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006" y="1321295"/>
            <a:ext cx="5495544" cy="36655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4514CF-15FE-DBAA-D75C-D7946060B559}"/>
              </a:ext>
            </a:extLst>
          </p:cNvPr>
          <p:cNvSpPr txBox="1"/>
          <p:nvPr/>
        </p:nvSpPr>
        <p:spPr>
          <a:xfrm>
            <a:off x="689479" y="6125046"/>
            <a:ext cx="1949252" cy="246221"/>
          </a:xfrm>
          <a:prstGeom prst="rect">
            <a:avLst/>
          </a:prstGeom>
          <a:noFill/>
        </p:spPr>
        <p:txBody>
          <a:bodyPr wrap="none" lIns="0" rIns="0" rtlCol="0">
            <a:spAutoFit/>
          </a:bodyPr>
          <a:lstStyle/>
          <a:p>
            <a:pPr algn="l"/>
            <a:r>
              <a:rPr lang="en-US" sz="1000"/>
              <a:t>Photo by </a:t>
            </a:r>
            <a:r>
              <a:rPr lang="en-US" sz="1000">
                <a:hlinkClick r:id="rId4"/>
              </a:rPr>
              <a:t>Patrick on Unsplash.com</a:t>
            </a:r>
            <a:endParaRPr lang="en-US" sz="1000"/>
          </a:p>
        </p:txBody>
      </p:sp>
    </p:spTree>
    <p:extLst>
      <p:ext uri="{BB962C8B-B14F-4D97-AF65-F5344CB8AC3E}">
        <p14:creationId xmlns:p14="http://schemas.microsoft.com/office/powerpoint/2010/main" val="702369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F7858-511A-4861-B427-A2B0B686BE37}"/>
              </a:ext>
            </a:extLst>
          </p:cNvPr>
          <p:cNvSpPr>
            <a:spLocks noGrp="1"/>
          </p:cNvSpPr>
          <p:nvPr>
            <p:ph type="title"/>
          </p:nvPr>
        </p:nvSpPr>
        <p:spPr/>
        <p:txBody>
          <a:bodyPr/>
          <a:lstStyle/>
          <a:p>
            <a:r>
              <a:rPr lang="en-GB"/>
              <a:t>Key Characteristics Of A </a:t>
            </a:r>
            <a:r>
              <a:rPr lang="en-GB" err="1"/>
              <a:t>Superapp</a:t>
            </a:r>
            <a:endParaRPr lang="en-US"/>
          </a:p>
        </p:txBody>
      </p:sp>
      <p:sp>
        <p:nvSpPr>
          <p:cNvPr id="7" name="TextBox 6">
            <a:extLst>
              <a:ext uri="{FF2B5EF4-FFF2-40B4-BE49-F238E27FC236}">
                <a16:creationId xmlns:a16="http://schemas.microsoft.com/office/drawing/2014/main" id="{8E912B7A-1347-4623-9F3B-722EB329B341}"/>
              </a:ext>
            </a:extLst>
          </p:cNvPr>
          <p:cNvSpPr txBox="1"/>
          <p:nvPr/>
        </p:nvSpPr>
        <p:spPr>
          <a:xfrm>
            <a:off x="4692819" y="879584"/>
            <a:ext cx="2764192" cy="954107"/>
          </a:xfrm>
          <a:prstGeom prst="rect">
            <a:avLst/>
          </a:prstGeom>
          <a:noFill/>
        </p:spPr>
        <p:txBody>
          <a:bodyPr wrap="square" lIns="0" rIns="0" rtlCol="0">
            <a:spAutoFit/>
          </a:bodyPr>
          <a:lstStyle/>
          <a:p>
            <a:pPr algn="ctr"/>
            <a:r>
              <a:rPr lang="en-US" sz="2800" b="1"/>
              <a:t>Core </a:t>
            </a:r>
            <a:br>
              <a:rPr lang="en-US" sz="2800" b="1"/>
            </a:br>
            <a:r>
              <a:rPr lang="en-US" sz="2800" b="1"/>
              <a:t>features</a:t>
            </a:r>
          </a:p>
        </p:txBody>
      </p:sp>
      <p:sp>
        <p:nvSpPr>
          <p:cNvPr id="9" name="TextBox 8">
            <a:extLst>
              <a:ext uri="{FF2B5EF4-FFF2-40B4-BE49-F238E27FC236}">
                <a16:creationId xmlns:a16="http://schemas.microsoft.com/office/drawing/2014/main" id="{3D34177F-31EE-4A60-81BD-6721CBCB7086}"/>
              </a:ext>
            </a:extLst>
          </p:cNvPr>
          <p:cNvSpPr txBox="1"/>
          <p:nvPr/>
        </p:nvSpPr>
        <p:spPr>
          <a:xfrm>
            <a:off x="8189592" y="4692721"/>
            <a:ext cx="2898379" cy="954107"/>
          </a:xfrm>
          <a:prstGeom prst="rect">
            <a:avLst/>
          </a:prstGeom>
          <a:noFill/>
        </p:spPr>
        <p:txBody>
          <a:bodyPr wrap="square" lIns="0" rIns="0" rtlCol="0">
            <a:spAutoFit/>
          </a:bodyPr>
          <a:lstStyle/>
          <a:p>
            <a:pPr algn="l"/>
            <a:r>
              <a:rPr lang="en-US" sz="2800" b="1" dirty="0" err="1"/>
              <a:t>Miniapp</a:t>
            </a:r>
            <a:r>
              <a:rPr lang="en-US" sz="2800" b="1" dirty="0"/>
              <a:t> publication</a:t>
            </a:r>
          </a:p>
        </p:txBody>
      </p:sp>
      <p:sp>
        <p:nvSpPr>
          <p:cNvPr id="10" name="TextBox 9">
            <a:extLst>
              <a:ext uri="{FF2B5EF4-FFF2-40B4-BE49-F238E27FC236}">
                <a16:creationId xmlns:a16="http://schemas.microsoft.com/office/drawing/2014/main" id="{396DA833-00CC-42FB-99A9-EB6BB740F044}"/>
              </a:ext>
            </a:extLst>
          </p:cNvPr>
          <p:cNvSpPr txBox="1"/>
          <p:nvPr/>
        </p:nvSpPr>
        <p:spPr>
          <a:xfrm>
            <a:off x="1104029" y="4692721"/>
            <a:ext cx="2789295" cy="954107"/>
          </a:xfrm>
          <a:prstGeom prst="rect">
            <a:avLst/>
          </a:prstGeom>
          <a:noFill/>
        </p:spPr>
        <p:txBody>
          <a:bodyPr wrap="square" lIns="0" rIns="0" rtlCol="0">
            <a:spAutoFit/>
          </a:bodyPr>
          <a:lstStyle/>
          <a:p>
            <a:pPr algn="r"/>
            <a:r>
              <a:rPr lang="en-US" sz="2800" b="1"/>
              <a:t>Data </a:t>
            </a:r>
            <a:br>
              <a:rPr lang="en-US" sz="2800" b="1"/>
            </a:br>
            <a:r>
              <a:rPr lang="en-US" sz="2800" b="1"/>
              <a:t>sharing</a:t>
            </a:r>
          </a:p>
        </p:txBody>
      </p:sp>
      <p:sp>
        <p:nvSpPr>
          <p:cNvPr id="8" name="TextBox 7">
            <a:extLst>
              <a:ext uri="{FF2B5EF4-FFF2-40B4-BE49-F238E27FC236}">
                <a16:creationId xmlns:a16="http://schemas.microsoft.com/office/drawing/2014/main" id="{BC9DEE9A-59E4-459F-997A-686F846FB324}"/>
              </a:ext>
            </a:extLst>
          </p:cNvPr>
          <p:cNvSpPr txBox="1"/>
          <p:nvPr/>
        </p:nvSpPr>
        <p:spPr>
          <a:xfrm>
            <a:off x="9038399" y="1927433"/>
            <a:ext cx="2906834" cy="954107"/>
          </a:xfrm>
          <a:prstGeom prst="rect">
            <a:avLst/>
          </a:prstGeom>
          <a:noFill/>
        </p:spPr>
        <p:txBody>
          <a:bodyPr wrap="square" lIns="0" rIns="0" rtlCol="0">
            <a:spAutoFit/>
          </a:bodyPr>
          <a:lstStyle/>
          <a:p>
            <a:pPr algn="l"/>
            <a:r>
              <a:rPr lang="en-US" sz="2800" b="1" dirty="0" err="1"/>
              <a:t>Miniapp</a:t>
            </a:r>
            <a:r>
              <a:rPr lang="en-US" sz="2800" b="1" dirty="0"/>
              <a:t> development</a:t>
            </a:r>
          </a:p>
        </p:txBody>
      </p:sp>
      <p:sp>
        <p:nvSpPr>
          <p:cNvPr id="24" name="TextBox 23">
            <a:extLst>
              <a:ext uri="{FF2B5EF4-FFF2-40B4-BE49-F238E27FC236}">
                <a16:creationId xmlns:a16="http://schemas.microsoft.com/office/drawing/2014/main" id="{A17EB018-5E3A-61D1-6A9D-7CFBD21F1E72}"/>
              </a:ext>
            </a:extLst>
          </p:cNvPr>
          <p:cNvSpPr txBox="1"/>
          <p:nvPr/>
        </p:nvSpPr>
        <p:spPr>
          <a:xfrm>
            <a:off x="246768" y="1927433"/>
            <a:ext cx="2906834" cy="954107"/>
          </a:xfrm>
          <a:prstGeom prst="rect">
            <a:avLst/>
          </a:prstGeom>
          <a:noFill/>
        </p:spPr>
        <p:txBody>
          <a:bodyPr wrap="square" lIns="0" rIns="0" rtlCol="0">
            <a:spAutoFit/>
          </a:bodyPr>
          <a:lstStyle/>
          <a:p>
            <a:pPr algn="r"/>
            <a:r>
              <a:rPr lang="en-US" sz="2800" b="1"/>
              <a:t>User </a:t>
            </a:r>
            <a:br>
              <a:rPr lang="en-US" sz="2800" b="1"/>
            </a:br>
            <a:r>
              <a:rPr lang="en-US" sz="2800" b="1"/>
              <a:t>activated</a:t>
            </a:r>
          </a:p>
        </p:txBody>
      </p:sp>
      <p:grpSp>
        <p:nvGrpSpPr>
          <p:cNvPr id="13" name="Group 12">
            <a:extLst>
              <a:ext uri="{FF2B5EF4-FFF2-40B4-BE49-F238E27FC236}">
                <a16:creationId xmlns:a16="http://schemas.microsoft.com/office/drawing/2014/main" id="{B5D0C9BE-245A-DA52-A522-B89EE5938647}"/>
              </a:ext>
            </a:extLst>
          </p:cNvPr>
          <p:cNvGrpSpPr/>
          <p:nvPr/>
        </p:nvGrpSpPr>
        <p:grpSpPr>
          <a:xfrm>
            <a:off x="3321171" y="2308860"/>
            <a:ext cx="5522733" cy="3746291"/>
            <a:chOff x="3212796" y="2234068"/>
            <a:chExt cx="5740080" cy="3893728"/>
          </a:xfrm>
        </p:grpSpPr>
        <p:cxnSp>
          <p:nvCxnSpPr>
            <p:cNvPr id="25" name="Straight Connector 24">
              <a:extLst>
                <a:ext uri="{FF2B5EF4-FFF2-40B4-BE49-F238E27FC236}">
                  <a16:creationId xmlns:a16="http://schemas.microsoft.com/office/drawing/2014/main" id="{2258FCA7-1CFE-A933-5A5D-2BCE99D6C936}"/>
                </a:ext>
              </a:extLst>
            </p:cNvPr>
            <p:cNvCxnSpPr>
              <a:cxnSpLocks/>
            </p:cNvCxnSpPr>
            <p:nvPr/>
          </p:nvCxnSpPr>
          <p:spPr>
            <a:xfrm flipH="1" flipV="1">
              <a:off x="7804204" y="2241988"/>
              <a:ext cx="1148672" cy="1088458"/>
            </a:xfrm>
            <a:prstGeom prst="line">
              <a:avLst/>
            </a:prstGeom>
            <a:ln w="76200" cap="rnd">
              <a:gradFill flip="none" rotWithShape="1">
                <a:gsLst>
                  <a:gs pos="0">
                    <a:srgbClr val="009AD7"/>
                  </a:gs>
                  <a:gs pos="50000">
                    <a:srgbClr val="009AD7"/>
                  </a:gs>
                  <a:gs pos="50000">
                    <a:srgbClr val="06C4B0"/>
                  </a:gs>
                </a:gsLst>
                <a:lin ang="1350000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CBACA7-742F-D4A7-717D-B7BBD8DE5BD4}"/>
                </a:ext>
              </a:extLst>
            </p:cNvPr>
            <p:cNvCxnSpPr>
              <a:cxnSpLocks/>
            </p:cNvCxnSpPr>
            <p:nvPr/>
          </p:nvCxnSpPr>
          <p:spPr>
            <a:xfrm flipH="1">
              <a:off x="6077621" y="3334404"/>
              <a:ext cx="2865785" cy="2793392"/>
            </a:xfrm>
            <a:prstGeom prst="line">
              <a:avLst/>
            </a:prstGeom>
            <a:ln w="76200" cap="rnd">
              <a:solidFill>
                <a:srgbClr val="06C4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8A2302-5A37-50BA-B7D7-643618080B8F}"/>
                </a:ext>
              </a:extLst>
            </p:cNvPr>
            <p:cNvCxnSpPr>
              <a:cxnSpLocks/>
            </p:cNvCxnSpPr>
            <p:nvPr/>
          </p:nvCxnSpPr>
          <p:spPr>
            <a:xfrm flipV="1">
              <a:off x="3212796" y="2234068"/>
              <a:ext cx="1182104" cy="1120136"/>
            </a:xfrm>
            <a:prstGeom prst="line">
              <a:avLst/>
            </a:prstGeom>
            <a:ln w="76200" cap="rnd">
              <a:gradFill flip="none" rotWithShape="1">
                <a:gsLst>
                  <a:gs pos="0">
                    <a:srgbClr val="FEC10D"/>
                  </a:gs>
                  <a:gs pos="49000">
                    <a:srgbClr val="FEC10D"/>
                  </a:gs>
                  <a:gs pos="50000">
                    <a:srgbClr val="009AD7"/>
                  </a:gs>
                </a:gsLst>
                <a:lin ang="270000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CFAEDA-6F08-692F-D979-8C9F8B1AEFA5}"/>
                </a:ext>
              </a:extLst>
            </p:cNvPr>
            <p:cNvCxnSpPr>
              <a:cxnSpLocks/>
            </p:cNvCxnSpPr>
            <p:nvPr/>
          </p:nvCxnSpPr>
          <p:spPr>
            <a:xfrm>
              <a:off x="3229830" y="3365929"/>
              <a:ext cx="2833442" cy="2761866"/>
            </a:xfrm>
            <a:prstGeom prst="line">
              <a:avLst/>
            </a:prstGeom>
            <a:ln w="76200" cap="rnd" cmpd="sng" algn="ctr">
              <a:solidFill>
                <a:srgbClr val="FEC10D"/>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C5FE18-AA49-1246-9E89-B435C075DC59}"/>
                </a:ext>
              </a:extLst>
            </p:cNvPr>
            <p:cNvCxnSpPr>
              <a:cxnSpLocks/>
            </p:cNvCxnSpPr>
            <p:nvPr/>
          </p:nvCxnSpPr>
          <p:spPr>
            <a:xfrm>
              <a:off x="4419600" y="2234068"/>
              <a:ext cx="3364163" cy="0"/>
            </a:xfrm>
            <a:prstGeom prst="line">
              <a:avLst/>
            </a:prstGeom>
            <a:ln w="76200" cap="rnd">
              <a:gradFill flip="none" rotWithShape="1">
                <a:gsLst>
                  <a:gs pos="0">
                    <a:srgbClr val="009AD7"/>
                  </a:gs>
                  <a:gs pos="100000">
                    <a:srgbClr val="009AD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3E9B0EAB-0DDE-3C61-BAFB-F7F7239BA087}"/>
              </a:ext>
            </a:extLst>
          </p:cNvPr>
          <p:cNvSpPr txBox="1"/>
          <p:nvPr/>
        </p:nvSpPr>
        <p:spPr>
          <a:xfrm>
            <a:off x="4940158" y="1806510"/>
            <a:ext cx="2269515" cy="400110"/>
          </a:xfrm>
          <a:prstGeom prst="rect">
            <a:avLst/>
          </a:prstGeom>
          <a:noFill/>
        </p:spPr>
        <p:txBody>
          <a:bodyPr wrap="square" lIns="0" rtlCol="0">
            <a:spAutoFit/>
          </a:bodyPr>
          <a:lstStyle/>
          <a:p>
            <a:pPr algn="ctr"/>
            <a:r>
              <a:rPr lang="en-US" sz="2000">
                <a:solidFill>
                  <a:srgbClr val="009AD7"/>
                </a:solidFill>
                <a:latin typeface="+mj-lt"/>
              </a:rPr>
              <a:t>App</a:t>
            </a:r>
          </a:p>
        </p:txBody>
      </p:sp>
      <p:sp>
        <p:nvSpPr>
          <p:cNvPr id="68" name="TextBox 67">
            <a:extLst>
              <a:ext uri="{FF2B5EF4-FFF2-40B4-BE49-F238E27FC236}">
                <a16:creationId xmlns:a16="http://schemas.microsoft.com/office/drawing/2014/main" id="{DC0B504F-980B-EC5B-F728-299D2CE47BD9}"/>
              </a:ext>
            </a:extLst>
          </p:cNvPr>
          <p:cNvSpPr txBox="1"/>
          <p:nvPr/>
        </p:nvSpPr>
        <p:spPr>
          <a:xfrm rot="18926861">
            <a:off x="6583952" y="4715432"/>
            <a:ext cx="2269515" cy="400110"/>
          </a:xfrm>
          <a:prstGeom prst="rect">
            <a:avLst/>
          </a:prstGeom>
          <a:noFill/>
        </p:spPr>
        <p:txBody>
          <a:bodyPr wrap="square" lIns="0" rtlCol="0">
            <a:spAutoFit/>
          </a:bodyPr>
          <a:lstStyle/>
          <a:p>
            <a:pPr algn="ctr"/>
            <a:r>
              <a:rPr lang="en-US" sz="2000">
                <a:solidFill>
                  <a:srgbClr val="06C4B0"/>
                </a:solidFill>
                <a:latin typeface="+mj-lt"/>
              </a:rPr>
              <a:t>Platform</a:t>
            </a:r>
          </a:p>
        </p:txBody>
      </p:sp>
      <p:sp>
        <p:nvSpPr>
          <p:cNvPr id="69" name="TextBox 68">
            <a:extLst>
              <a:ext uri="{FF2B5EF4-FFF2-40B4-BE49-F238E27FC236}">
                <a16:creationId xmlns:a16="http://schemas.microsoft.com/office/drawing/2014/main" id="{9F4985C3-7A00-B134-CEB1-663BD6ED8AFC}"/>
              </a:ext>
            </a:extLst>
          </p:cNvPr>
          <p:cNvSpPr txBox="1"/>
          <p:nvPr/>
        </p:nvSpPr>
        <p:spPr>
          <a:xfrm rot="2640000">
            <a:off x="3227149" y="4639253"/>
            <a:ext cx="2269515" cy="400110"/>
          </a:xfrm>
          <a:prstGeom prst="rect">
            <a:avLst/>
          </a:prstGeom>
          <a:noFill/>
        </p:spPr>
        <p:txBody>
          <a:bodyPr wrap="square" lIns="0" rtlCol="0">
            <a:spAutoFit/>
          </a:bodyPr>
          <a:lstStyle/>
          <a:p>
            <a:pPr algn="ctr"/>
            <a:r>
              <a:rPr lang="en-US" sz="2000">
                <a:solidFill>
                  <a:srgbClr val="FEC10D"/>
                </a:solidFill>
                <a:latin typeface="+mj-lt"/>
              </a:rPr>
              <a:t>Ecosystem</a:t>
            </a:r>
          </a:p>
        </p:txBody>
      </p:sp>
      <p:grpSp>
        <p:nvGrpSpPr>
          <p:cNvPr id="82" name="Group 81">
            <a:extLst>
              <a:ext uri="{FF2B5EF4-FFF2-40B4-BE49-F238E27FC236}">
                <a16:creationId xmlns:a16="http://schemas.microsoft.com/office/drawing/2014/main" id="{CE728171-3FE7-D2A9-84AA-98156C2AB701}"/>
              </a:ext>
            </a:extLst>
          </p:cNvPr>
          <p:cNvGrpSpPr/>
          <p:nvPr/>
        </p:nvGrpSpPr>
        <p:grpSpPr>
          <a:xfrm>
            <a:off x="3608206" y="2504096"/>
            <a:ext cx="4943475" cy="3286125"/>
            <a:chOff x="3617537" y="2504096"/>
            <a:chExt cx="4943475" cy="3286125"/>
          </a:xfrm>
        </p:grpSpPr>
        <p:sp>
          <p:nvSpPr>
            <p:cNvPr id="81" name="Freeform: Shape 80">
              <a:extLst>
                <a:ext uri="{FF2B5EF4-FFF2-40B4-BE49-F238E27FC236}">
                  <a16:creationId xmlns:a16="http://schemas.microsoft.com/office/drawing/2014/main" id="{826969EF-AE07-8299-987F-7776E76FF6A8}"/>
                </a:ext>
              </a:extLst>
            </p:cNvPr>
            <p:cNvSpPr/>
            <p:nvPr/>
          </p:nvSpPr>
          <p:spPr>
            <a:xfrm>
              <a:off x="3617537" y="2504096"/>
              <a:ext cx="4943475" cy="3286125"/>
            </a:xfrm>
            <a:custGeom>
              <a:avLst/>
              <a:gdLst>
                <a:gd name="connsiteX0" fmla="*/ 923925 w 4943475"/>
                <a:gd name="connsiteY0" fmla="*/ 9525 h 3286125"/>
                <a:gd name="connsiteX1" fmla="*/ 4048125 w 4943475"/>
                <a:gd name="connsiteY1" fmla="*/ 0 h 3286125"/>
                <a:gd name="connsiteX2" fmla="*/ 4943475 w 4943475"/>
                <a:gd name="connsiteY2" fmla="*/ 857250 h 3286125"/>
                <a:gd name="connsiteX3" fmla="*/ 2466975 w 4943475"/>
                <a:gd name="connsiteY3" fmla="*/ 3286125 h 3286125"/>
                <a:gd name="connsiteX4" fmla="*/ 0 w 4943475"/>
                <a:gd name="connsiteY4" fmla="*/ 876300 h 3286125"/>
                <a:gd name="connsiteX5" fmla="*/ 923925 w 4943475"/>
                <a:gd name="connsiteY5" fmla="*/ 9525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3475" h="3286125">
                  <a:moveTo>
                    <a:pt x="923925" y="9525"/>
                  </a:moveTo>
                  <a:lnTo>
                    <a:pt x="4048125" y="0"/>
                  </a:lnTo>
                  <a:lnTo>
                    <a:pt x="4943475" y="857250"/>
                  </a:lnTo>
                  <a:lnTo>
                    <a:pt x="2466975" y="3286125"/>
                  </a:lnTo>
                  <a:lnTo>
                    <a:pt x="0" y="876300"/>
                  </a:lnTo>
                  <a:lnTo>
                    <a:pt x="923925" y="9525"/>
                  </a:lnTo>
                  <a:close/>
                </a:path>
              </a:pathLst>
            </a:custGeom>
            <a:solidFill>
              <a:schemeClr val="tx1"/>
            </a:solidFill>
            <a:ln w="152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80" name="Group 79">
              <a:extLst>
                <a:ext uri="{FF2B5EF4-FFF2-40B4-BE49-F238E27FC236}">
                  <a16:creationId xmlns:a16="http://schemas.microsoft.com/office/drawing/2014/main" id="{C9CBD3B3-9DAC-1741-AEC3-339D3334359C}"/>
                </a:ext>
              </a:extLst>
            </p:cNvPr>
            <p:cNvGrpSpPr/>
            <p:nvPr/>
          </p:nvGrpSpPr>
          <p:grpSpPr>
            <a:xfrm>
              <a:off x="4354809" y="2759368"/>
              <a:ext cx="3468930" cy="2416944"/>
              <a:chOff x="4220529" y="2759368"/>
              <a:chExt cx="3468930" cy="2416944"/>
            </a:xfrm>
          </p:grpSpPr>
          <p:pic>
            <p:nvPicPr>
              <p:cNvPr id="55" name="Picture 2">
                <a:extLst>
                  <a:ext uri="{FF2B5EF4-FFF2-40B4-BE49-F238E27FC236}">
                    <a16:creationId xmlns:a16="http://schemas.microsoft.com/office/drawing/2014/main" id="{EB0A4BBE-61C0-5E6B-A1C4-CE58ACBFC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063" y="2908001"/>
                <a:ext cx="1890532" cy="1890532"/>
              </a:xfrm>
              <a:prstGeom prst="rect">
                <a:avLst/>
              </a:prstGeom>
              <a:noFill/>
              <a:extLst>
                <a:ext uri="{909E8E84-426E-40DD-AFC4-6F175D3DCCD1}">
                  <a14:hiddenFill xmlns:a14="http://schemas.microsoft.com/office/drawing/2010/main">
                    <a:solidFill>
                      <a:srgbClr val="FFFFFF"/>
                    </a:solidFill>
                  </a14:hiddenFill>
                </a:ext>
              </a:extLst>
            </p:spPr>
          </p:pic>
          <p:sp>
            <p:nvSpPr>
              <p:cNvPr id="56" name="Oval 55">
                <a:extLst>
                  <a:ext uri="{FF2B5EF4-FFF2-40B4-BE49-F238E27FC236}">
                    <a16:creationId xmlns:a16="http://schemas.microsoft.com/office/drawing/2014/main" id="{4D6CA139-4353-C7CC-7425-7A4DA2FA1375}"/>
                  </a:ext>
                </a:extLst>
              </p:cNvPr>
              <p:cNvSpPr/>
              <p:nvPr/>
            </p:nvSpPr>
            <p:spPr>
              <a:xfrm>
                <a:off x="4757512" y="2759368"/>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2D01D307-393B-D7A6-4770-6710B71A3764}"/>
                  </a:ext>
                </a:extLst>
              </p:cNvPr>
              <p:cNvSpPr/>
              <p:nvPr/>
            </p:nvSpPr>
            <p:spPr>
              <a:xfrm>
                <a:off x="4220529" y="3328106"/>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87183DE8-FBA9-394C-B528-6DA255AB83EA}"/>
                  </a:ext>
                </a:extLst>
              </p:cNvPr>
              <p:cNvSpPr/>
              <p:nvPr/>
            </p:nvSpPr>
            <p:spPr>
              <a:xfrm>
                <a:off x="7073132" y="2759368"/>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Oval 58">
                <a:extLst>
                  <a:ext uri="{FF2B5EF4-FFF2-40B4-BE49-F238E27FC236}">
                    <a16:creationId xmlns:a16="http://schemas.microsoft.com/office/drawing/2014/main" id="{0A3B4D48-B2E3-4A7C-7216-8766FD2CB1F5}"/>
                  </a:ext>
                </a:extLst>
              </p:cNvPr>
              <p:cNvSpPr/>
              <p:nvPr/>
            </p:nvSpPr>
            <p:spPr>
              <a:xfrm>
                <a:off x="5916483" y="4949839"/>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Oval 59">
                <a:extLst>
                  <a:ext uri="{FF2B5EF4-FFF2-40B4-BE49-F238E27FC236}">
                    <a16:creationId xmlns:a16="http://schemas.microsoft.com/office/drawing/2014/main" id="{EBBBBA9C-80A0-F2B8-5047-4E1279B2A1CC}"/>
                  </a:ext>
                </a:extLst>
              </p:cNvPr>
              <p:cNvSpPr/>
              <p:nvPr/>
            </p:nvSpPr>
            <p:spPr>
              <a:xfrm>
                <a:off x="7462986" y="3328106"/>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1" name="Straight Connector 60">
                <a:extLst>
                  <a:ext uri="{FF2B5EF4-FFF2-40B4-BE49-F238E27FC236}">
                    <a16:creationId xmlns:a16="http://schemas.microsoft.com/office/drawing/2014/main" id="{E587A307-300F-DDFA-37DD-D6CFB4D6DEE5}"/>
                  </a:ext>
                </a:extLst>
              </p:cNvPr>
              <p:cNvCxnSpPr>
                <a:cxnSpLocks/>
              </p:cNvCxnSpPr>
              <p:nvPr/>
            </p:nvCxnSpPr>
            <p:spPr>
              <a:xfrm>
                <a:off x="4959568" y="2945859"/>
                <a:ext cx="651612" cy="30049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B8EB3D-F036-6E73-A297-69648BF24761}"/>
                  </a:ext>
                </a:extLst>
              </p:cNvPr>
              <p:cNvCxnSpPr>
                <a:cxnSpLocks/>
                <a:stCxn id="58" idx="3"/>
              </p:cNvCxnSpPr>
              <p:nvPr/>
            </p:nvCxnSpPr>
            <p:spPr>
              <a:xfrm flipH="1">
                <a:off x="6275340" y="2952674"/>
                <a:ext cx="830958" cy="31197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8806CD7-3732-C754-C2F9-403D3B8018B5}"/>
                  </a:ext>
                </a:extLst>
              </p:cNvPr>
              <p:cNvCxnSpPr>
                <a:cxnSpLocks/>
                <a:stCxn id="57" idx="6"/>
              </p:cNvCxnSpPr>
              <p:nvPr/>
            </p:nvCxnSpPr>
            <p:spPr>
              <a:xfrm>
                <a:off x="4447002" y="3441343"/>
                <a:ext cx="116417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3AB6CA-BEBC-B7D9-C64D-0B21675196A1}"/>
                  </a:ext>
                </a:extLst>
              </p:cNvPr>
              <p:cNvCxnSpPr>
                <a:cxnSpLocks/>
              </p:cNvCxnSpPr>
              <p:nvPr/>
            </p:nvCxnSpPr>
            <p:spPr>
              <a:xfrm>
                <a:off x="6286177" y="3441343"/>
                <a:ext cx="116417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990E4C-E1DF-88FA-5ACD-DB8516B7C4C6}"/>
                  </a:ext>
                </a:extLst>
              </p:cNvPr>
              <p:cNvCxnSpPr>
                <a:cxnSpLocks/>
              </p:cNvCxnSpPr>
              <p:nvPr/>
            </p:nvCxnSpPr>
            <p:spPr>
              <a:xfrm flipV="1">
                <a:off x="6013444" y="4219714"/>
                <a:ext cx="0" cy="70667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4829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F7858-511A-4861-B427-A2B0B686BE37}"/>
              </a:ext>
            </a:extLst>
          </p:cNvPr>
          <p:cNvSpPr>
            <a:spLocks noGrp="1"/>
          </p:cNvSpPr>
          <p:nvPr>
            <p:ph type="title"/>
          </p:nvPr>
        </p:nvSpPr>
        <p:spPr/>
        <p:txBody>
          <a:bodyPr/>
          <a:lstStyle/>
          <a:p>
            <a:r>
              <a:rPr lang="en-GB"/>
              <a:t>What Makes An App “Super”?</a:t>
            </a:r>
          </a:p>
        </p:txBody>
      </p:sp>
      <p:graphicFrame>
        <p:nvGraphicFramePr>
          <p:cNvPr id="2" name="Table 2">
            <a:extLst>
              <a:ext uri="{FF2B5EF4-FFF2-40B4-BE49-F238E27FC236}">
                <a16:creationId xmlns:a16="http://schemas.microsoft.com/office/drawing/2014/main" id="{499E087D-9A2C-4D9A-95CF-860E00377067}"/>
              </a:ext>
            </a:extLst>
          </p:cNvPr>
          <p:cNvGraphicFramePr>
            <a:graphicFrameLocks noGrp="1"/>
          </p:cNvGraphicFramePr>
          <p:nvPr>
            <p:extLst>
              <p:ext uri="{D42A27DB-BD31-4B8C-83A1-F6EECF244321}">
                <p14:modId xmlns:p14="http://schemas.microsoft.com/office/powerpoint/2010/main" val="615236687"/>
              </p:ext>
            </p:extLst>
          </p:nvPr>
        </p:nvGraphicFramePr>
        <p:xfrm>
          <a:off x="855677" y="1645339"/>
          <a:ext cx="10583848" cy="3840480"/>
        </p:xfrm>
        <a:graphic>
          <a:graphicData uri="http://schemas.openxmlformats.org/drawingml/2006/table">
            <a:tbl>
              <a:tblPr firstRow="1" bandRow="1">
                <a:tableStyleId>{74C1A8A3-306A-4EB7-A6B1-4F7E0EB9C5D6}</a:tableStyleId>
              </a:tblPr>
              <a:tblGrid>
                <a:gridCol w="3906823">
                  <a:extLst>
                    <a:ext uri="{9D8B030D-6E8A-4147-A177-3AD203B41FA5}">
                      <a16:colId xmlns:a16="http://schemas.microsoft.com/office/drawing/2014/main" val="2989588766"/>
                    </a:ext>
                  </a:extLst>
                </a:gridCol>
                <a:gridCol w="2266950">
                  <a:extLst>
                    <a:ext uri="{9D8B030D-6E8A-4147-A177-3AD203B41FA5}">
                      <a16:colId xmlns:a16="http://schemas.microsoft.com/office/drawing/2014/main" val="3214698074"/>
                    </a:ext>
                  </a:extLst>
                </a:gridCol>
                <a:gridCol w="2505075">
                  <a:extLst>
                    <a:ext uri="{9D8B030D-6E8A-4147-A177-3AD203B41FA5}">
                      <a16:colId xmlns:a16="http://schemas.microsoft.com/office/drawing/2014/main" val="512682950"/>
                    </a:ext>
                  </a:extLst>
                </a:gridCol>
                <a:gridCol w="1905000">
                  <a:extLst>
                    <a:ext uri="{9D8B030D-6E8A-4147-A177-3AD203B41FA5}">
                      <a16:colId xmlns:a16="http://schemas.microsoft.com/office/drawing/2014/main" val="3953596737"/>
                    </a:ext>
                  </a:extLst>
                </a:gridCol>
              </a:tblGrid>
              <a:tr h="370840">
                <a:tc>
                  <a:txBody>
                    <a:bodyPr/>
                    <a:lstStyle/>
                    <a:p>
                      <a:r>
                        <a:rPr lang="en-US" dirty="0"/>
                        <a:t>Key Capabilities</a:t>
                      </a:r>
                    </a:p>
                  </a:txBody>
                  <a:tcPr/>
                </a:tc>
                <a:tc>
                  <a:txBody>
                    <a:bodyPr/>
                    <a:lstStyle/>
                    <a:p>
                      <a:pPr algn="ctr"/>
                      <a:r>
                        <a:rPr lang="en-US"/>
                        <a:t>Traditional Web/Mobile App</a:t>
                      </a:r>
                    </a:p>
                  </a:txBody>
                  <a:tcPr/>
                </a:tc>
                <a:tc>
                  <a:txBody>
                    <a:bodyPr/>
                    <a:lstStyle/>
                    <a:p>
                      <a:pPr algn="ctr"/>
                      <a:r>
                        <a:rPr lang="en-US"/>
                        <a:t>Composite App/Portal</a:t>
                      </a:r>
                    </a:p>
                  </a:txBody>
                  <a:tcPr/>
                </a:tc>
                <a:tc>
                  <a:txBody>
                    <a:bodyPr/>
                    <a:lstStyle/>
                    <a:p>
                      <a:pPr algn="ctr"/>
                      <a:r>
                        <a:rPr lang="en-US" err="1"/>
                        <a:t>Superapp</a:t>
                      </a:r>
                      <a:endParaRPr lang="en-US"/>
                    </a:p>
                  </a:txBody>
                  <a:tcPr/>
                </a:tc>
                <a:extLst>
                  <a:ext uri="{0D108BD9-81ED-4DB2-BD59-A6C34878D82A}">
                    <a16:rowId xmlns:a16="http://schemas.microsoft.com/office/drawing/2014/main" val="547666063"/>
                  </a:ext>
                </a:extLst>
              </a:tr>
              <a:tr h="370840">
                <a:tc>
                  <a:txBody>
                    <a:bodyPr/>
                    <a:lstStyle/>
                    <a:p>
                      <a:r>
                        <a:rPr lang="en-US" dirty="0"/>
                        <a:t>1. Core features to draw in users  (e.g., payments, communications)</a:t>
                      </a:r>
                    </a:p>
                  </a:txBody>
                  <a:tcPr/>
                </a:tc>
                <a:tc>
                  <a:txBody>
                    <a:bodyPr/>
                    <a:lstStyle/>
                    <a:p>
                      <a:pPr algn="ctr"/>
                      <a:r>
                        <a:rPr lang="en-US"/>
                        <a:t>Maybe</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3521753595"/>
                  </a:ext>
                </a:extLst>
              </a:tr>
              <a:tr h="370840">
                <a:tc>
                  <a:txBody>
                    <a:bodyPr/>
                    <a:lstStyle/>
                    <a:p>
                      <a:r>
                        <a:rPr lang="en-US" dirty="0"/>
                        <a:t>2. Design and development framework for </a:t>
                      </a:r>
                      <a:r>
                        <a:rPr lang="en-US" dirty="0" err="1"/>
                        <a:t>miniapps</a:t>
                      </a:r>
                      <a:endParaRPr lang="en-US" dirty="0"/>
                    </a:p>
                  </a:txBody>
                  <a:tcPr/>
                </a:tc>
                <a:tc>
                  <a:txBody>
                    <a:bodyPr/>
                    <a:lstStyle/>
                    <a:p>
                      <a:pPr algn="ctr"/>
                      <a:r>
                        <a:rPr lang="en-US"/>
                        <a:t>No</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1186421860"/>
                  </a:ext>
                </a:extLst>
              </a:tr>
              <a:tr h="370840">
                <a:tc>
                  <a:txBody>
                    <a:bodyPr/>
                    <a:lstStyle/>
                    <a:p>
                      <a:r>
                        <a:rPr lang="en-US" dirty="0"/>
                        <a:t>3. Publication mechanism for </a:t>
                      </a:r>
                      <a:r>
                        <a:rPr lang="en-US" dirty="0" err="1"/>
                        <a:t>miniapps</a:t>
                      </a:r>
                      <a:r>
                        <a:rPr lang="en-US" dirty="0"/>
                        <a:t> ecosystem</a:t>
                      </a:r>
                    </a:p>
                  </a:txBody>
                  <a:tcPr/>
                </a:tc>
                <a:tc>
                  <a:txBody>
                    <a:bodyPr/>
                    <a:lstStyle/>
                    <a:p>
                      <a:pPr algn="ctr"/>
                      <a:r>
                        <a:rPr lang="en-US"/>
                        <a:t>No</a:t>
                      </a:r>
                    </a:p>
                  </a:txBody>
                  <a:tcPr/>
                </a:tc>
                <a:tc>
                  <a:txBody>
                    <a:bodyPr/>
                    <a:lstStyle/>
                    <a:p>
                      <a:pPr algn="ctr"/>
                      <a:r>
                        <a:rPr lang="en-US"/>
                        <a:t>No</a:t>
                      </a:r>
                    </a:p>
                  </a:txBody>
                  <a:tcPr/>
                </a:tc>
                <a:tc>
                  <a:txBody>
                    <a:bodyPr/>
                    <a:lstStyle/>
                    <a:p>
                      <a:pPr algn="ctr"/>
                      <a:r>
                        <a:rPr lang="en-US"/>
                        <a:t>Yes</a:t>
                      </a:r>
                    </a:p>
                  </a:txBody>
                  <a:tcPr/>
                </a:tc>
                <a:extLst>
                  <a:ext uri="{0D108BD9-81ED-4DB2-BD59-A6C34878D82A}">
                    <a16:rowId xmlns:a16="http://schemas.microsoft.com/office/drawing/2014/main" val="1108499149"/>
                  </a:ext>
                </a:extLst>
              </a:tr>
              <a:tr h="370840">
                <a:tc>
                  <a:txBody>
                    <a:bodyPr/>
                    <a:lstStyle/>
                    <a:p>
                      <a:r>
                        <a:rPr lang="en-US" dirty="0"/>
                        <a:t>4. Data sharing between </a:t>
                      </a:r>
                      <a:r>
                        <a:rPr lang="en-US" dirty="0" err="1"/>
                        <a:t>superapp</a:t>
                      </a:r>
                      <a:r>
                        <a:rPr lang="en-US" dirty="0"/>
                        <a:t> and </a:t>
                      </a:r>
                      <a:r>
                        <a:rPr lang="en-US" dirty="0" err="1"/>
                        <a:t>miniapps</a:t>
                      </a:r>
                      <a:endParaRPr lang="en-US" dirty="0"/>
                    </a:p>
                  </a:txBody>
                  <a:tcPr/>
                </a:tc>
                <a:tc>
                  <a:txBody>
                    <a:bodyPr/>
                    <a:lstStyle/>
                    <a:p>
                      <a:pPr algn="ctr"/>
                      <a:r>
                        <a:rPr lang="en-US"/>
                        <a:t> No</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212378504"/>
                  </a:ext>
                </a:extLst>
              </a:tr>
              <a:tr h="370840">
                <a:tc>
                  <a:txBody>
                    <a:bodyPr/>
                    <a:lstStyle/>
                    <a:p>
                      <a:r>
                        <a:rPr lang="en-US" dirty="0"/>
                        <a:t>5. User discovery and activation of </a:t>
                      </a:r>
                      <a:r>
                        <a:rPr lang="en-US" dirty="0" err="1"/>
                        <a:t>miniapps</a:t>
                      </a:r>
                      <a:endParaRPr lang="en-US" dirty="0"/>
                    </a:p>
                  </a:txBody>
                  <a:tcPr/>
                </a:tc>
                <a:tc>
                  <a:txBody>
                    <a:bodyPr/>
                    <a:lstStyle/>
                    <a:p>
                      <a:pPr algn="ctr"/>
                      <a:r>
                        <a:rPr lang="en-US"/>
                        <a:t>No</a:t>
                      </a:r>
                    </a:p>
                  </a:txBody>
                  <a:tcPr/>
                </a:tc>
                <a:tc>
                  <a:txBody>
                    <a:bodyPr/>
                    <a:lstStyle/>
                    <a:p>
                      <a:pPr algn="ctr"/>
                      <a:r>
                        <a:rPr lang="en-US"/>
                        <a:t>No</a:t>
                      </a:r>
                    </a:p>
                  </a:txBody>
                  <a:tcPr/>
                </a:tc>
                <a:tc>
                  <a:txBody>
                    <a:bodyPr/>
                    <a:lstStyle/>
                    <a:p>
                      <a:pPr algn="ctr"/>
                      <a:r>
                        <a:rPr lang="en-US" dirty="0"/>
                        <a:t>Yes</a:t>
                      </a:r>
                    </a:p>
                  </a:txBody>
                  <a:tcPr/>
                </a:tc>
                <a:extLst>
                  <a:ext uri="{0D108BD9-81ED-4DB2-BD59-A6C34878D82A}">
                    <a16:rowId xmlns:a16="http://schemas.microsoft.com/office/drawing/2014/main" val="1727352101"/>
                  </a:ext>
                </a:extLst>
              </a:tr>
            </a:tbl>
          </a:graphicData>
        </a:graphic>
      </p:graphicFrame>
    </p:spTree>
    <p:extLst>
      <p:ext uri="{BB962C8B-B14F-4D97-AF65-F5344CB8AC3E}">
        <p14:creationId xmlns:p14="http://schemas.microsoft.com/office/powerpoint/2010/main" val="28311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09CD220-3696-1397-CD8B-790A16B66CA6}"/>
              </a:ext>
            </a:extLst>
          </p:cNvPr>
          <p:cNvSpPr/>
          <p:nvPr/>
        </p:nvSpPr>
        <p:spPr>
          <a:xfrm>
            <a:off x="2260600" y="3427888"/>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4A79842-DFC0-F750-3AFF-C02854706310}"/>
              </a:ext>
            </a:extLst>
          </p:cNvPr>
          <p:cNvSpPr/>
          <p:nvPr/>
        </p:nvSpPr>
        <p:spPr>
          <a:xfrm>
            <a:off x="2260600" y="3872389"/>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563440C-661E-4EE5-97BF-2FE11EE594FF}"/>
              </a:ext>
            </a:extLst>
          </p:cNvPr>
          <p:cNvSpPr/>
          <p:nvPr/>
        </p:nvSpPr>
        <p:spPr>
          <a:xfrm>
            <a:off x="2089150" y="4316890"/>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00D6B78-403B-5DEC-074A-0467DA924254}"/>
              </a:ext>
            </a:extLst>
          </p:cNvPr>
          <p:cNvSpPr/>
          <p:nvPr/>
        </p:nvSpPr>
        <p:spPr>
          <a:xfrm>
            <a:off x="1733273" y="4761393"/>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B55C146-2D2F-2288-A8CB-601A5A4051EE}"/>
              </a:ext>
            </a:extLst>
          </p:cNvPr>
          <p:cNvSpPr/>
          <p:nvPr/>
        </p:nvSpPr>
        <p:spPr>
          <a:xfrm>
            <a:off x="2089427" y="2983387"/>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E2D6EC4-60D9-2D34-5DA5-A75BFF5010AF}"/>
              </a:ext>
            </a:extLst>
          </p:cNvPr>
          <p:cNvSpPr/>
          <p:nvPr/>
        </p:nvSpPr>
        <p:spPr>
          <a:xfrm>
            <a:off x="1733827" y="2538886"/>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7FD6F7E-1ED6-F123-AEC9-7D5605438E00}"/>
              </a:ext>
            </a:extLst>
          </p:cNvPr>
          <p:cNvGrpSpPr/>
          <p:nvPr/>
        </p:nvGrpSpPr>
        <p:grpSpPr>
          <a:xfrm>
            <a:off x="1798320" y="1691640"/>
            <a:ext cx="1752600" cy="1798320"/>
            <a:chOff x="1798320" y="1691640"/>
            <a:chExt cx="1752600" cy="1798320"/>
          </a:xfrm>
        </p:grpSpPr>
        <p:sp>
          <p:nvSpPr>
            <p:cNvPr id="40" name="Freeform: Shape 39">
              <a:extLst>
                <a:ext uri="{FF2B5EF4-FFF2-40B4-BE49-F238E27FC236}">
                  <a16:creationId xmlns:a16="http://schemas.microsoft.com/office/drawing/2014/main" id="{6053EB7C-1BDE-BEE7-5606-CDA5D9A6845D}"/>
                </a:ext>
              </a:extLst>
            </p:cNvPr>
            <p:cNvSpPr/>
            <p:nvPr/>
          </p:nvSpPr>
          <p:spPr>
            <a:xfrm>
              <a:off x="2331720" y="3308564"/>
              <a:ext cx="1211580" cy="181396"/>
            </a:xfrm>
            <a:custGeom>
              <a:avLst/>
              <a:gdLst>
                <a:gd name="connsiteX0" fmla="*/ 0 w 1234440"/>
                <a:gd name="connsiteY0" fmla="*/ 181396 h 181396"/>
                <a:gd name="connsiteX1" fmla="*/ 586740 w 1234440"/>
                <a:gd name="connsiteY1" fmla="*/ 21376 h 181396"/>
                <a:gd name="connsiteX2" fmla="*/ 1234440 w 1234440"/>
                <a:gd name="connsiteY2" fmla="*/ 6136 h 181396"/>
              </a:gdLst>
              <a:ahLst/>
              <a:cxnLst>
                <a:cxn ang="0">
                  <a:pos x="connsiteX0" y="connsiteY0"/>
                </a:cxn>
                <a:cxn ang="0">
                  <a:pos x="connsiteX1" y="connsiteY1"/>
                </a:cxn>
                <a:cxn ang="0">
                  <a:pos x="connsiteX2" y="connsiteY2"/>
                </a:cxn>
              </a:cxnLst>
              <a:rect l="l" t="t" r="r" b="b"/>
              <a:pathLst>
                <a:path w="1234440" h="181396">
                  <a:moveTo>
                    <a:pt x="0" y="181396"/>
                  </a:moveTo>
                  <a:cubicBezTo>
                    <a:pt x="190500" y="115991"/>
                    <a:pt x="381000" y="50586"/>
                    <a:pt x="586740" y="21376"/>
                  </a:cubicBezTo>
                  <a:cubicBezTo>
                    <a:pt x="792480" y="-7834"/>
                    <a:pt x="1013460" y="-849"/>
                    <a:pt x="1234440" y="6136"/>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8731B6A-71CD-74E0-8B36-BE3F493CD3C2}"/>
                </a:ext>
              </a:extLst>
            </p:cNvPr>
            <p:cNvSpPr/>
            <p:nvPr/>
          </p:nvSpPr>
          <p:spPr>
            <a:xfrm>
              <a:off x="2141220" y="2509169"/>
              <a:ext cx="1409700" cy="523591"/>
            </a:xfrm>
            <a:custGeom>
              <a:avLst/>
              <a:gdLst>
                <a:gd name="connsiteX0" fmla="*/ 0 w 1409700"/>
                <a:gd name="connsiteY0" fmla="*/ 523591 h 523591"/>
                <a:gd name="connsiteX1" fmla="*/ 784860 w 1409700"/>
                <a:gd name="connsiteY1" fmla="*/ 74011 h 523591"/>
                <a:gd name="connsiteX2" fmla="*/ 1409700 w 1409700"/>
                <a:gd name="connsiteY2" fmla="*/ 5431 h 523591"/>
              </a:gdLst>
              <a:ahLst/>
              <a:cxnLst>
                <a:cxn ang="0">
                  <a:pos x="connsiteX0" y="connsiteY0"/>
                </a:cxn>
                <a:cxn ang="0">
                  <a:pos x="connsiteX1" y="connsiteY1"/>
                </a:cxn>
                <a:cxn ang="0">
                  <a:pos x="connsiteX2" y="connsiteY2"/>
                </a:cxn>
              </a:cxnLst>
              <a:rect l="l" t="t" r="r" b="b"/>
              <a:pathLst>
                <a:path w="1409700" h="523591">
                  <a:moveTo>
                    <a:pt x="0" y="523591"/>
                  </a:moveTo>
                  <a:cubicBezTo>
                    <a:pt x="274955" y="341981"/>
                    <a:pt x="549910" y="160371"/>
                    <a:pt x="784860" y="74011"/>
                  </a:cubicBezTo>
                  <a:cubicBezTo>
                    <a:pt x="1019810" y="-12349"/>
                    <a:pt x="1214755" y="-3459"/>
                    <a:pt x="1409700" y="5431"/>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D666BC-97C3-4FAB-66B3-E24E5FF89185}"/>
                </a:ext>
              </a:extLst>
            </p:cNvPr>
            <p:cNvSpPr/>
            <p:nvPr/>
          </p:nvSpPr>
          <p:spPr>
            <a:xfrm>
              <a:off x="1798320" y="1691640"/>
              <a:ext cx="1744980" cy="914400"/>
            </a:xfrm>
            <a:custGeom>
              <a:avLst/>
              <a:gdLst>
                <a:gd name="connsiteX0" fmla="*/ 0 w 1744980"/>
                <a:gd name="connsiteY0" fmla="*/ 914400 h 914400"/>
                <a:gd name="connsiteX1" fmla="*/ 1120140 w 1744980"/>
                <a:gd name="connsiteY1" fmla="*/ 152400 h 914400"/>
                <a:gd name="connsiteX2" fmla="*/ 1744980 w 1744980"/>
                <a:gd name="connsiteY2" fmla="*/ 0 h 914400"/>
              </a:gdLst>
              <a:ahLst/>
              <a:cxnLst>
                <a:cxn ang="0">
                  <a:pos x="connsiteX0" y="connsiteY0"/>
                </a:cxn>
                <a:cxn ang="0">
                  <a:pos x="connsiteX1" y="connsiteY1"/>
                </a:cxn>
                <a:cxn ang="0">
                  <a:pos x="connsiteX2" y="connsiteY2"/>
                </a:cxn>
              </a:cxnLst>
              <a:rect l="l" t="t" r="r" b="b"/>
              <a:pathLst>
                <a:path w="1744980" h="914400">
                  <a:moveTo>
                    <a:pt x="0" y="914400"/>
                  </a:moveTo>
                  <a:cubicBezTo>
                    <a:pt x="414655" y="609600"/>
                    <a:pt x="829310" y="304800"/>
                    <a:pt x="1120140" y="152400"/>
                  </a:cubicBezTo>
                  <a:cubicBezTo>
                    <a:pt x="1410970" y="0"/>
                    <a:pt x="1577975" y="0"/>
                    <a:pt x="1744980" y="0"/>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5A5527B-771A-44FD-1DF0-6E515511B208}"/>
              </a:ext>
            </a:extLst>
          </p:cNvPr>
          <p:cNvGrpSpPr/>
          <p:nvPr/>
        </p:nvGrpSpPr>
        <p:grpSpPr>
          <a:xfrm>
            <a:off x="1798320" y="3946234"/>
            <a:ext cx="1752600" cy="1781446"/>
            <a:chOff x="1798320" y="3946234"/>
            <a:chExt cx="1752600" cy="1781446"/>
          </a:xfrm>
        </p:grpSpPr>
        <p:sp>
          <p:nvSpPr>
            <p:cNvPr id="64" name="Freeform: Shape 63">
              <a:extLst>
                <a:ext uri="{FF2B5EF4-FFF2-40B4-BE49-F238E27FC236}">
                  <a16:creationId xmlns:a16="http://schemas.microsoft.com/office/drawing/2014/main" id="{D7B4BA03-D9AB-FBF5-AA2F-1FD6B45248CB}"/>
                </a:ext>
              </a:extLst>
            </p:cNvPr>
            <p:cNvSpPr/>
            <p:nvPr/>
          </p:nvSpPr>
          <p:spPr>
            <a:xfrm flipV="1">
              <a:off x="2331720" y="3946234"/>
              <a:ext cx="1211580" cy="181396"/>
            </a:xfrm>
            <a:custGeom>
              <a:avLst/>
              <a:gdLst>
                <a:gd name="connsiteX0" fmla="*/ 0 w 1234440"/>
                <a:gd name="connsiteY0" fmla="*/ 181396 h 181396"/>
                <a:gd name="connsiteX1" fmla="*/ 586740 w 1234440"/>
                <a:gd name="connsiteY1" fmla="*/ 21376 h 181396"/>
                <a:gd name="connsiteX2" fmla="*/ 1234440 w 1234440"/>
                <a:gd name="connsiteY2" fmla="*/ 6136 h 181396"/>
              </a:gdLst>
              <a:ahLst/>
              <a:cxnLst>
                <a:cxn ang="0">
                  <a:pos x="connsiteX0" y="connsiteY0"/>
                </a:cxn>
                <a:cxn ang="0">
                  <a:pos x="connsiteX1" y="connsiteY1"/>
                </a:cxn>
                <a:cxn ang="0">
                  <a:pos x="connsiteX2" y="connsiteY2"/>
                </a:cxn>
              </a:cxnLst>
              <a:rect l="l" t="t" r="r" b="b"/>
              <a:pathLst>
                <a:path w="1234440" h="181396">
                  <a:moveTo>
                    <a:pt x="0" y="181396"/>
                  </a:moveTo>
                  <a:cubicBezTo>
                    <a:pt x="190500" y="115991"/>
                    <a:pt x="381000" y="50586"/>
                    <a:pt x="586740" y="21376"/>
                  </a:cubicBezTo>
                  <a:cubicBezTo>
                    <a:pt x="792480" y="-7834"/>
                    <a:pt x="1013460" y="-849"/>
                    <a:pt x="1234440" y="6136"/>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7DDD3D4-C291-11E7-CD9E-C3D3F2A4258C}"/>
                </a:ext>
              </a:extLst>
            </p:cNvPr>
            <p:cNvSpPr/>
            <p:nvPr/>
          </p:nvSpPr>
          <p:spPr>
            <a:xfrm flipV="1">
              <a:off x="1798320" y="4813280"/>
              <a:ext cx="1744980" cy="914400"/>
            </a:xfrm>
            <a:custGeom>
              <a:avLst/>
              <a:gdLst>
                <a:gd name="connsiteX0" fmla="*/ 0 w 1744980"/>
                <a:gd name="connsiteY0" fmla="*/ 914400 h 914400"/>
                <a:gd name="connsiteX1" fmla="*/ 1120140 w 1744980"/>
                <a:gd name="connsiteY1" fmla="*/ 152400 h 914400"/>
                <a:gd name="connsiteX2" fmla="*/ 1744980 w 1744980"/>
                <a:gd name="connsiteY2" fmla="*/ 0 h 914400"/>
              </a:gdLst>
              <a:ahLst/>
              <a:cxnLst>
                <a:cxn ang="0">
                  <a:pos x="connsiteX0" y="connsiteY0"/>
                </a:cxn>
                <a:cxn ang="0">
                  <a:pos x="connsiteX1" y="connsiteY1"/>
                </a:cxn>
                <a:cxn ang="0">
                  <a:pos x="connsiteX2" y="connsiteY2"/>
                </a:cxn>
              </a:cxnLst>
              <a:rect l="l" t="t" r="r" b="b"/>
              <a:pathLst>
                <a:path w="1744980" h="914400">
                  <a:moveTo>
                    <a:pt x="0" y="914400"/>
                  </a:moveTo>
                  <a:cubicBezTo>
                    <a:pt x="414655" y="609600"/>
                    <a:pt x="829310" y="304800"/>
                    <a:pt x="1120140" y="152400"/>
                  </a:cubicBezTo>
                  <a:cubicBezTo>
                    <a:pt x="1410970" y="0"/>
                    <a:pt x="1577975" y="0"/>
                    <a:pt x="1744980" y="0"/>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687667C-9B1A-7A84-D239-15A4A29544AB}"/>
                </a:ext>
              </a:extLst>
            </p:cNvPr>
            <p:cNvSpPr/>
            <p:nvPr/>
          </p:nvSpPr>
          <p:spPr>
            <a:xfrm flipV="1">
              <a:off x="2141220" y="4402169"/>
              <a:ext cx="1409700" cy="523591"/>
            </a:xfrm>
            <a:custGeom>
              <a:avLst/>
              <a:gdLst>
                <a:gd name="connsiteX0" fmla="*/ 0 w 1409700"/>
                <a:gd name="connsiteY0" fmla="*/ 523591 h 523591"/>
                <a:gd name="connsiteX1" fmla="*/ 784860 w 1409700"/>
                <a:gd name="connsiteY1" fmla="*/ 74011 h 523591"/>
                <a:gd name="connsiteX2" fmla="*/ 1409700 w 1409700"/>
                <a:gd name="connsiteY2" fmla="*/ 5431 h 523591"/>
              </a:gdLst>
              <a:ahLst/>
              <a:cxnLst>
                <a:cxn ang="0">
                  <a:pos x="connsiteX0" y="connsiteY0"/>
                </a:cxn>
                <a:cxn ang="0">
                  <a:pos x="connsiteX1" y="connsiteY1"/>
                </a:cxn>
                <a:cxn ang="0">
                  <a:pos x="connsiteX2" y="connsiteY2"/>
                </a:cxn>
              </a:cxnLst>
              <a:rect l="l" t="t" r="r" b="b"/>
              <a:pathLst>
                <a:path w="1409700" h="523591">
                  <a:moveTo>
                    <a:pt x="0" y="523591"/>
                  </a:moveTo>
                  <a:cubicBezTo>
                    <a:pt x="274955" y="341981"/>
                    <a:pt x="549910" y="160371"/>
                    <a:pt x="784860" y="74011"/>
                  </a:cubicBezTo>
                  <a:cubicBezTo>
                    <a:pt x="1019810" y="-12349"/>
                    <a:pt x="1214755" y="-3459"/>
                    <a:pt x="1409700" y="5431"/>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CC9993-742A-D516-F445-7E4D16658735}"/>
              </a:ext>
            </a:extLst>
          </p:cNvPr>
          <p:cNvGrpSpPr/>
          <p:nvPr/>
        </p:nvGrpSpPr>
        <p:grpSpPr>
          <a:xfrm>
            <a:off x="-489474" y="2295525"/>
            <a:ext cx="2836230" cy="2836230"/>
            <a:chOff x="-489474" y="2295525"/>
            <a:chExt cx="2836230" cy="2836230"/>
          </a:xfrm>
        </p:grpSpPr>
        <p:sp>
          <p:nvSpPr>
            <p:cNvPr id="36" name="Arc 35">
              <a:extLst>
                <a:ext uri="{FF2B5EF4-FFF2-40B4-BE49-F238E27FC236}">
                  <a16:creationId xmlns:a16="http://schemas.microsoft.com/office/drawing/2014/main" id="{2A09095B-0429-4E04-DE21-6005EF244B32}"/>
                </a:ext>
              </a:extLst>
            </p:cNvPr>
            <p:cNvSpPr/>
            <p:nvPr/>
          </p:nvSpPr>
          <p:spPr>
            <a:xfrm>
              <a:off x="-489474" y="2295525"/>
              <a:ext cx="2836230" cy="2836230"/>
            </a:xfrm>
            <a:prstGeom prst="arc">
              <a:avLst>
                <a:gd name="adj1" fmla="val 16118661"/>
                <a:gd name="adj2" fmla="val 5478571"/>
              </a:avLst>
            </a:prstGeom>
            <a:noFill/>
            <a:ln w="127000" cap="rnd">
              <a:solidFill>
                <a:schemeClr val="bg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Arc 32">
              <a:extLst>
                <a:ext uri="{FF2B5EF4-FFF2-40B4-BE49-F238E27FC236}">
                  <a16:creationId xmlns:a16="http://schemas.microsoft.com/office/drawing/2014/main" id="{410BE5AE-C4E7-5F70-7A6E-9017787A354C}"/>
                </a:ext>
              </a:extLst>
            </p:cNvPr>
            <p:cNvSpPr/>
            <p:nvPr/>
          </p:nvSpPr>
          <p:spPr>
            <a:xfrm>
              <a:off x="-472024" y="2315578"/>
              <a:ext cx="2796124" cy="2796124"/>
            </a:xfrm>
            <a:prstGeom prst="arc">
              <a:avLst>
                <a:gd name="adj1" fmla="val 16118661"/>
                <a:gd name="adj2" fmla="val 5478571"/>
              </a:avLst>
            </a:prstGeom>
            <a:solidFill>
              <a:schemeClr val="bg2"/>
            </a:solid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Arc 19">
              <a:extLst>
                <a:ext uri="{FF2B5EF4-FFF2-40B4-BE49-F238E27FC236}">
                  <a16:creationId xmlns:a16="http://schemas.microsoft.com/office/drawing/2014/main" id="{821D1A6D-806A-401F-DC6D-278DC28DEF8C}"/>
                </a:ext>
              </a:extLst>
            </p:cNvPr>
            <p:cNvSpPr/>
            <p:nvPr/>
          </p:nvSpPr>
          <p:spPr>
            <a:xfrm>
              <a:off x="116086" y="2952533"/>
              <a:ext cx="1522214" cy="1522214"/>
            </a:xfrm>
            <a:prstGeom prst="arc">
              <a:avLst>
                <a:gd name="adj1" fmla="val 16190413"/>
                <a:gd name="adj2" fmla="val 5322327"/>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Arc 31">
              <a:extLst>
                <a:ext uri="{FF2B5EF4-FFF2-40B4-BE49-F238E27FC236}">
                  <a16:creationId xmlns:a16="http://schemas.microsoft.com/office/drawing/2014/main" id="{43B6BAE6-39B6-6DA3-D9B6-9C83C39691AD}"/>
                </a:ext>
              </a:extLst>
            </p:cNvPr>
            <p:cNvSpPr/>
            <p:nvPr/>
          </p:nvSpPr>
          <p:spPr>
            <a:xfrm>
              <a:off x="-218172" y="2620304"/>
              <a:ext cx="2186672" cy="2186672"/>
            </a:xfrm>
            <a:prstGeom prst="arc">
              <a:avLst>
                <a:gd name="adj1" fmla="val 16200000"/>
                <a:gd name="adj2" fmla="val 5423391"/>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9" name="Group 18">
            <a:extLst>
              <a:ext uri="{FF2B5EF4-FFF2-40B4-BE49-F238E27FC236}">
                <a16:creationId xmlns:a16="http://schemas.microsoft.com/office/drawing/2014/main" id="{2C0B4519-18DF-8AC4-CB5A-B7AE0715DE26}"/>
              </a:ext>
            </a:extLst>
          </p:cNvPr>
          <p:cNvGrpSpPr/>
          <p:nvPr/>
        </p:nvGrpSpPr>
        <p:grpSpPr>
          <a:xfrm>
            <a:off x="3807622" y="3866387"/>
            <a:ext cx="2463962" cy="571570"/>
            <a:chOff x="3807622" y="3866387"/>
            <a:chExt cx="2463962" cy="571570"/>
          </a:xfrm>
        </p:grpSpPr>
        <p:sp>
          <p:nvSpPr>
            <p:cNvPr id="11" name="Graphic 20">
              <a:extLst>
                <a:ext uri="{FF2B5EF4-FFF2-40B4-BE49-F238E27FC236}">
                  <a16:creationId xmlns:a16="http://schemas.microsoft.com/office/drawing/2014/main" id="{AE69F817-0FA6-B57E-7B38-C2C282B698D4}"/>
                </a:ext>
              </a:extLst>
            </p:cNvPr>
            <p:cNvSpPr/>
            <p:nvPr/>
          </p:nvSpPr>
          <p:spPr>
            <a:xfrm>
              <a:off x="3807622" y="3866387"/>
              <a:ext cx="442486" cy="571570"/>
            </a:xfrm>
            <a:custGeom>
              <a:avLst/>
              <a:gdLst>
                <a:gd name="connsiteX0" fmla="*/ 668219 w 710169"/>
                <a:gd name="connsiteY0" fmla="*/ 198946 h 917342"/>
                <a:gd name="connsiteX1" fmla="*/ 533505 w 710169"/>
                <a:gd name="connsiteY1" fmla="*/ 198946 h 917342"/>
                <a:gd name="connsiteX2" fmla="*/ 533505 w 710169"/>
                <a:gd name="connsiteY2" fmla="*/ 184521 h 917342"/>
                <a:gd name="connsiteX3" fmla="*/ 349002 w 710169"/>
                <a:gd name="connsiteY3" fmla="*/ 0 h 917342"/>
                <a:gd name="connsiteX4" fmla="*/ 164464 w 710169"/>
                <a:gd name="connsiteY4" fmla="*/ 184521 h 917342"/>
                <a:gd name="connsiteX5" fmla="*/ 164464 w 710169"/>
                <a:gd name="connsiteY5" fmla="*/ 198946 h 917342"/>
                <a:gd name="connsiteX6" fmla="*/ 36336 w 710169"/>
                <a:gd name="connsiteY6" fmla="*/ 198946 h 917342"/>
                <a:gd name="connsiteX7" fmla="*/ 0 w 710169"/>
                <a:gd name="connsiteY7" fmla="*/ 917343 h 917342"/>
                <a:gd name="connsiteX8" fmla="*/ 710169 w 710169"/>
                <a:gd name="connsiteY8" fmla="*/ 917343 h 917342"/>
                <a:gd name="connsiteX9" fmla="*/ 668219 w 710169"/>
                <a:gd name="connsiteY9" fmla="*/ 198946 h 917342"/>
                <a:gd name="connsiteX10" fmla="*/ 235087 w 710169"/>
                <a:gd name="connsiteY10" fmla="*/ 184521 h 917342"/>
                <a:gd name="connsiteX11" fmla="*/ 349002 w 710169"/>
                <a:gd name="connsiteY11" fmla="*/ 70623 h 917342"/>
                <a:gd name="connsiteX12" fmla="*/ 462882 w 710169"/>
                <a:gd name="connsiteY12" fmla="*/ 184521 h 917342"/>
                <a:gd name="connsiteX13" fmla="*/ 462882 w 710169"/>
                <a:gd name="connsiteY13" fmla="*/ 198946 h 917342"/>
                <a:gd name="connsiteX14" fmla="*/ 235087 w 710169"/>
                <a:gd name="connsiteY14" fmla="*/ 198946 h 917342"/>
                <a:gd name="connsiteX15" fmla="*/ 235087 w 710169"/>
                <a:gd name="connsiteY15" fmla="*/ 184521 h 917342"/>
                <a:gd name="connsiteX16" fmla="*/ 74296 w 710169"/>
                <a:gd name="connsiteY16" fmla="*/ 846719 h 917342"/>
                <a:gd name="connsiteX17" fmla="*/ 103481 w 710169"/>
                <a:gd name="connsiteY17" fmla="*/ 269569 h 917342"/>
                <a:gd name="connsiteX18" fmla="*/ 164464 w 710169"/>
                <a:gd name="connsiteY18" fmla="*/ 269569 h 917342"/>
                <a:gd name="connsiteX19" fmla="*/ 164464 w 710169"/>
                <a:gd name="connsiteY19" fmla="*/ 333271 h 917342"/>
                <a:gd name="connsiteX20" fmla="*/ 235087 w 710169"/>
                <a:gd name="connsiteY20" fmla="*/ 333271 h 917342"/>
                <a:gd name="connsiteX21" fmla="*/ 235087 w 710169"/>
                <a:gd name="connsiteY21" fmla="*/ 269569 h 917342"/>
                <a:gd name="connsiteX22" fmla="*/ 462865 w 710169"/>
                <a:gd name="connsiteY22" fmla="*/ 269569 h 917342"/>
                <a:gd name="connsiteX23" fmla="*/ 462865 w 710169"/>
                <a:gd name="connsiteY23" fmla="*/ 333271 h 917342"/>
                <a:gd name="connsiteX24" fmla="*/ 533488 w 710169"/>
                <a:gd name="connsiteY24" fmla="*/ 333271 h 917342"/>
                <a:gd name="connsiteX25" fmla="*/ 533488 w 710169"/>
                <a:gd name="connsiteY25" fmla="*/ 269569 h 917342"/>
                <a:gd name="connsiteX26" fmla="*/ 601569 w 710169"/>
                <a:gd name="connsiteY26" fmla="*/ 269569 h 917342"/>
                <a:gd name="connsiteX27" fmla="*/ 635291 w 710169"/>
                <a:gd name="connsiteY27" fmla="*/ 846719 h 917342"/>
                <a:gd name="connsiteX28" fmla="*/ 74296 w 710169"/>
                <a:gd name="connsiteY28" fmla="*/ 846719 h 9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169" h="917342">
                  <a:moveTo>
                    <a:pt x="668219" y="198946"/>
                  </a:moveTo>
                  <a:lnTo>
                    <a:pt x="533505" y="198946"/>
                  </a:lnTo>
                  <a:lnTo>
                    <a:pt x="533505" y="184521"/>
                  </a:lnTo>
                  <a:cubicBezTo>
                    <a:pt x="533505" y="82770"/>
                    <a:pt x="450735" y="0"/>
                    <a:pt x="349002" y="0"/>
                  </a:cubicBezTo>
                  <a:cubicBezTo>
                    <a:pt x="247270" y="0"/>
                    <a:pt x="164464" y="82770"/>
                    <a:pt x="164464" y="184521"/>
                  </a:cubicBezTo>
                  <a:lnTo>
                    <a:pt x="164464" y="198946"/>
                  </a:lnTo>
                  <a:lnTo>
                    <a:pt x="36336" y="198946"/>
                  </a:lnTo>
                  <a:lnTo>
                    <a:pt x="0" y="917343"/>
                  </a:lnTo>
                  <a:lnTo>
                    <a:pt x="710169" y="917343"/>
                  </a:lnTo>
                  <a:lnTo>
                    <a:pt x="668219" y="198946"/>
                  </a:lnTo>
                  <a:close/>
                  <a:moveTo>
                    <a:pt x="235087" y="184521"/>
                  </a:moveTo>
                  <a:cubicBezTo>
                    <a:pt x="235087" y="121719"/>
                    <a:pt x="286183" y="70623"/>
                    <a:pt x="349002" y="70623"/>
                  </a:cubicBezTo>
                  <a:cubicBezTo>
                    <a:pt x="411804" y="70623"/>
                    <a:pt x="462882" y="121719"/>
                    <a:pt x="462882" y="184521"/>
                  </a:cubicBezTo>
                  <a:lnTo>
                    <a:pt x="462882" y="198946"/>
                  </a:lnTo>
                  <a:lnTo>
                    <a:pt x="235087" y="198946"/>
                  </a:lnTo>
                  <a:lnTo>
                    <a:pt x="235087" y="184521"/>
                  </a:lnTo>
                  <a:close/>
                  <a:moveTo>
                    <a:pt x="74296" y="846719"/>
                  </a:moveTo>
                  <a:lnTo>
                    <a:pt x="103481" y="269569"/>
                  </a:lnTo>
                  <a:lnTo>
                    <a:pt x="164464" y="269569"/>
                  </a:lnTo>
                  <a:lnTo>
                    <a:pt x="164464" y="333271"/>
                  </a:lnTo>
                  <a:lnTo>
                    <a:pt x="235087" y="333271"/>
                  </a:lnTo>
                  <a:lnTo>
                    <a:pt x="235087" y="269569"/>
                  </a:lnTo>
                  <a:lnTo>
                    <a:pt x="462865" y="269569"/>
                  </a:lnTo>
                  <a:lnTo>
                    <a:pt x="462865" y="333271"/>
                  </a:lnTo>
                  <a:lnTo>
                    <a:pt x="533488" y="333271"/>
                  </a:lnTo>
                  <a:lnTo>
                    <a:pt x="533488" y="269569"/>
                  </a:lnTo>
                  <a:lnTo>
                    <a:pt x="601569" y="269569"/>
                  </a:lnTo>
                  <a:lnTo>
                    <a:pt x="635291" y="846719"/>
                  </a:lnTo>
                  <a:lnTo>
                    <a:pt x="74296" y="846719"/>
                  </a:lnTo>
                  <a:close/>
                </a:path>
              </a:pathLst>
            </a:custGeom>
            <a:solidFill>
              <a:srgbClr val="FF540A"/>
            </a:solidFill>
            <a:ln w="1759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244E30B2-6FE7-CC55-EA98-1CB5EBCD7E5C}"/>
                </a:ext>
              </a:extLst>
            </p:cNvPr>
            <p:cNvSpPr txBox="1"/>
            <p:nvPr/>
          </p:nvSpPr>
          <p:spPr>
            <a:xfrm>
              <a:off x="4292836" y="3921340"/>
              <a:ext cx="1978748" cy="461665"/>
            </a:xfrm>
            <a:prstGeom prst="rect">
              <a:avLst/>
            </a:prstGeom>
            <a:noFill/>
          </p:spPr>
          <p:txBody>
            <a:bodyPr wrap="none" lIns="182880" rIns="182880" rtlCol="0">
              <a:spAutoFit/>
            </a:bodyPr>
            <a:lstStyle/>
            <a:p>
              <a:r>
                <a:rPr lang="en-US" sz="2400" b="1"/>
                <a:t>Customers</a:t>
              </a:r>
            </a:p>
          </p:txBody>
        </p:sp>
      </p:grpSp>
      <p:grpSp>
        <p:nvGrpSpPr>
          <p:cNvPr id="22" name="Group 21">
            <a:extLst>
              <a:ext uri="{FF2B5EF4-FFF2-40B4-BE49-F238E27FC236}">
                <a16:creationId xmlns:a16="http://schemas.microsoft.com/office/drawing/2014/main" id="{E405815A-55DD-3CEA-DB50-F35BDB15417B}"/>
              </a:ext>
            </a:extLst>
          </p:cNvPr>
          <p:cNvGrpSpPr/>
          <p:nvPr/>
        </p:nvGrpSpPr>
        <p:grpSpPr>
          <a:xfrm>
            <a:off x="3764846" y="5531019"/>
            <a:ext cx="2522768" cy="506036"/>
            <a:chOff x="3764846" y="5531019"/>
            <a:chExt cx="2522768" cy="506036"/>
          </a:xfrm>
        </p:grpSpPr>
        <p:sp>
          <p:nvSpPr>
            <p:cNvPr id="9" name="Graphic 36">
              <a:extLst>
                <a:ext uri="{FF2B5EF4-FFF2-40B4-BE49-F238E27FC236}">
                  <a16:creationId xmlns:a16="http://schemas.microsoft.com/office/drawing/2014/main" id="{735136FE-A677-1B93-8966-7FE7CECFC268}"/>
                </a:ext>
              </a:extLst>
            </p:cNvPr>
            <p:cNvSpPr/>
            <p:nvPr/>
          </p:nvSpPr>
          <p:spPr>
            <a:xfrm>
              <a:off x="3764846" y="5531019"/>
              <a:ext cx="528038" cy="506036"/>
            </a:xfrm>
            <a:custGeom>
              <a:avLst/>
              <a:gdLst>
                <a:gd name="connsiteX0" fmla="*/ 847478 w 847478"/>
                <a:gd name="connsiteY0" fmla="*/ 326632 h 812166"/>
                <a:gd name="connsiteX1" fmla="*/ 709127 w 847478"/>
                <a:gd name="connsiteY1" fmla="*/ 199652 h 812166"/>
                <a:gd name="connsiteX2" fmla="*/ 556599 w 847478"/>
                <a:gd name="connsiteY2" fmla="*/ 63137 h 812166"/>
                <a:gd name="connsiteX3" fmla="*/ 502819 w 847478"/>
                <a:gd name="connsiteY3" fmla="*/ 0 h 812166"/>
                <a:gd name="connsiteX4" fmla="*/ 344200 w 847478"/>
                <a:gd name="connsiteY4" fmla="*/ 0 h 812166"/>
                <a:gd name="connsiteX5" fmla="*/ 293934 w 847478"/>
                <a:gd name="connsiteY5" fmla="*/ 61707 h 812166"/>
                <a:gd name="connsiteX6" fmla="*/ 138368 w 847478"/>
                <a:gd name="connsiteY6" fmla="*/ 199652 h 812166"/>
                <a:gd name="connsiteX7" fmla="*/ 0 w 847478"/>
                <a:gd name="connsiteY7" fmla="*/ 326632 h 812166"/>
                <a:gd name="connsiteX8" fmla="*/ 91227 w 847478"/>
                <a:gd name="connsiteY8" fmla="*/ 434562 h 812166"/>
                <a:gd name="connsiteX9" fmla="*/ 88279 w 847478"/>
                <a:gd name="connsiteY9" fmla="*/ 476707 h 812166"/>
                <a:gd name="connsiteX10" fmla="*/ 423739 w 847478"/>
                <a:gd name="connsiteY10" fmla="*/ 812167 h 812166"/>
                <a:gd name="connsiteX11" fmla="*/ 759199 w 847478"/>
                <a:gd name="connsiteY11" fmla="*/ 476707 h 812166"/>
                <a:gd name="connsiteX12" fmla="*/ 756251 w 847478"/>
                <a:gd name="connsiteY12" fmla="*/ 434562 h 812166"/>
                <a:gd name="connsiteX13" fmla="*/ 847478 w 847478"/>
                <a:gd name="connsiteY13" fmla="*/ 326632 h 812166"/>
                <a:gd name="connsiteX14" fmla="*/ 688576 w 847478"/>
                <a:gd name="connsiteY14" fmla="*/ 476707 h 812166"/>
                <a:gd name="connsiteX15" fmla="*/ 423739 w 847478"/>
                <a:gd name="connsiteY15" fmla="*/ 741544 h 812166"/>
                <a:gd name="connsiteX16" fmla="*/ 158902 w 847478"/>
                <a:gd name="connsiteY16" fmla="*/ 476707 h 812166"/>
                <a:gd name="connsiteX17" fmla="*/ 159732 w 847478"/>
                <a:gd name="connsiteY17" fmla="*/ 460428 h 812166"/>
                <a:gd name="connsiteX18" fmla="*/ 423739 w 847478"/>
                <a:gd name="connsiteY18" fmla="*/ 494363 h 812166"/>
                <a:gd name="connsiteX19" fmla="*/ 687746 w 847478"/>
                <a:gd name="connsiteY19" fmla="*/ 460428 h 812166"/>
                <a:gd name="connsiteX20" fmla="*/ 688576 w 847478"/>
                <a:gd name="connsiteY20" fmla="*/ 476707 h 812166"/>
                <a:gd name="connsiteX21" fmla="*/ 707291 w 847478"/>
                <a:gd name="connsiteY21" fmla="*/ 378964 h 812166"/>
                <a:gd name="connsiteX22" fmla="*/ 673922 w 847478"/>
                <a:gd name="connsiteY22" fmla="*/ 390599 h 812166"/>
                <a:gd name="connsiteX23" fmla="*/ 423739 w 847478"/>
                <a:gd name="connsiteY23" fmla="*/ 423739 h 812166"/>
                <a:gd name="connsiteX24" fmla="*/ 173556 w 847478"/>
                <a:gd name="connsiteY24" fmla="*/ 390599 h 812166"/>
                <a:gd name="connsiteX25" fmla="*/ 140187 w 847478"/>
                <a:gd name="connsiteY25" fmla="*/ 378964 h 812166"/>
                <a:gd name="connsiteX26" fmla="*/ 108106 w 847478"/>
                <a:gd name="connsiteY26" fmla="*/ 364151 h 812166"/>
                <a:gd name="connsiteX27" fmla="*/ 70623 w 847478"/>
                <a:gd name="connsiteY27" fmla="*/ 326632 h 812166"/>
                <a:gd name="connsiteX28" fmla="*/ 129011 w 847478"/>
                <a:gd name="connsiteY28" fmla="*/ 278997 h 812166"/>
                <a:gd name="connsiteX29" fmla="*/ 141246 w 847478"/>
                <a:gd name="connsiteY29" fmla="*/ 282493 h 812166"/>
                <a:gd name="connsiteX30" fmla="*/ 149068 w 847478"/>
                <a:gd name="connsiteY30" fmla="*/ 284717 h 812166"/>
                <a:gd name="connsiteX31" fmla="*/ 175216 w 847478"/>
                <a:gd name="connsiteY31" fmla="*/ 292168 h 812166"/>
                <a:gd name="connsiteX32" fmla="*/ 178429 w 847478"/>
                <a:gd name="connsiteY32" fmla="*/ 282493 h 812166"/>
                <a:gd name="connsiteX33" fmla="*/ 187699 w 847478"/>
                <a:gd name="connsiteY33" fmla="*/ 258410 h 812166"/>
                <a:gd name="connsiteX34" fmla="*/ 209963 w 847478"/>
                <a:gd name="connsiteY34" fmla="*/ 218438 h 812166"/>
                <a:gd name="connsiteX35" fmla="*/ 211834 w 847478"/>
                <a:gd name="connsiteY35" fmla="*/ 215683 h 812166"/>
                <a:gd name="connsiteX36" fmla="*/ 250236 w 847478"/>
                <a:gd name="connsiteY36" fmla="*/ 172462 h 812166"/>
                <a:gd name="connsiteX37" fmla="*/ 270769 w 847478"/>
                <a:gd name="connsiteY37" fmla="*/ 155777 h 812166"/>
                <a:gd name="connsiteX38" fmla="*/ 268456 w 847478"/>
                <a:gd name="connsiteY38" fmla="*/ 169655 h 812166"/>
                <a:gd name="connsiteX39" fmla="*/ 266655 w 847478"/>
                <a:gd name="connsiteY39" fmla="*/ 180495 h 812166"/>
                <a:gd name="connsiteX40" fmla="*/ 262383 w 847478"/>
                <a:gd name="connsiteY40" fmla="*/ 206184 h 812166"/>
                <a:gd name="connsiteX41" fmla="*/ 259099 w 847478"/>
                <a:gd name="connsiteY41" fmla="*/ 225906 h 812166"/>
                <a:gd name="connsiteX42" fmla="*/ 256203 w 847478"/>
                <a:gd name="connsiteY42" fmla="*/ 243244 h 812166"/>
                <a:gd name="connsiteX43" fmla="*/ 250624 w 847478"/>
                <a:gd name="connsiteY43" fmla="*/ 276772 h 812166"/>
                <a:gd name="connsiteX44" fmla="*/ 249635 w 847478"/>
                <a:gd name="connsiteY44" fmla="*/ 282493 h 812166"/>
                <a:gd name="connsiteX45" fmla="*/ 247658 w 847478"/>
                <a:gd name="connsiteY45" fmla="*/ 294340 h 812166"/>
                <a:gd name="connsiteX46" fmla="*/ 282493 w 847478"/>
                <a:gd name="connsiteY46" fmla="*/ 300149 h 812166"/>
                <a:gd name="connsiteX47" fmla="*/ 317328 w 847478"/>
                <a:gd name="connsiteY47" fmla="*/ 305957 h 812166"/>
                <a:gd name="connsiteX48" fmla="*/ 318281 w 847478"/>
                <a:gd name="connsiteY48" fmla="*/ 300149 h 812166"/>
                <a:gd name="connsiteX49" fmla="*/ 321229 w 847478"/>
                <a:gd name="connsiteY49" fmla="*/ 282493 h 812166"/>
                <a:gd name="connsiteX50" fmla="*/ 329351 w 847478"/>
                <a:gd name="connsiteY50" fmla="*/ 233780 h 812166"/>
                <a:gd name="connsiteX51" fmla="*/ 330093 w 847478"/>
                <a:gd name="connsiteY51" fmla="*/ 229296 h 812166"/>
                <a:gd name="connsiteX52" fmla="*/ 335354 w 847478"/>
                <a:gd name="connsiteY52" fmla="*/ 197710 h 812166"/>
                <a:gd name="connsiteX53" fmla="*/ 336731 w 847478"/>
                <a:gd name="connsiteY53" fmla="*/ 189482 h 812166"/>
                <a:gd name="connsiteX54" fmla="*/ 341322 w 847478"/>
                <a:gd name="connsiteY54" fmla="*/ 161886 h 812166"/>
                <a:gd name="connsiteX55" fmla="*/ 343052 w 847478"/>
                <a:gd name="connsiteY55" fmla="*/ 151469 h 812166"/>
                <a:gd name="connsiteX56" fmla="*/ 348825 w 847478"/>
                <a:gd name="connsiteY56" fmla="*/ 116846 h 812166"/>
                <a:gd name="connsiteX57" fmla="*/ 351085 w 847478"/>
                <a:gd name="connsiteY57" fmla="*/ 103322 h 812166"/>
                <a:gd name="connsiteX58" fmla="*/ 374780 w 847478"/>
                <a:gd name="connsiteY58" fmla="*/ 74243 h 812166"/>
                <a:gd name="connsiteX59" fmla="*/ 377746 w 847478"/>
                <a:gd name="connsiteY59" fmla="*/ 70623 h 812166"/>
                <a:gd name="connsiteX60" fmla="*/ 413375 w 847478"/>
                <a:gd name="connsiteY60" fmla="*/ 70623 h 812166"/>
                <a:gd name="connsiteX61" fmla="*/ 434138 w 847478"/>
                <a:gd name="connsiteY61" fmla="*/ 70623 h 812166"/>
                <a:gd name="connsiteX62" fmla="*/ 470244 w 847478"/>
                <a:gd name="connsiteY62" fmla="*/ 70623 h 812166"/>
                <a:gd name="connsiteX63" fmla="*/ 473422 w 847478"/>
                <a:gd name="connsiteY63" fmla="*/ 74349 h 812166"/>
                <a:gd name="connsiteX64" fmla="*/ 498352 w 847478"/>
                <a:gd name="connsiteY64" fmla="*/ 103604 h 812166"/>
                <a:gd name="connsiteX65" fmla="*/ 500524 w 847478"/>
                <a:gd name="connsiteY65" fmla="*/ 117393 h 812166"/>
                <a:gd name="connsiteX66" fmla="*/ 505944 w 847478"/>
                <a:gd name="connsiteY66" fmla="*/ 151858 h 812166"/>
                <a:gd name="connsiteX67" fmla="*/ 507533 w 847478"/>
                <a:gd name="connsiteY67" fmla="*/ 161992 h 812166"/>
                <a:gd name="connsiteX68" fmla="*/ 511894 w 847478"/>
                <a:gd name="connsiteY68" fmla="*/ 189765 h 812166"/>
                <a:gd name="connsiteX69" fmla="*/ 513148 w 847478"/>
                <a:gd name="connsiteY69" fmla="*/ 197780 h 812166"/>
                <a:gd name="connsiteX70" fmla="*/ 518145 w 847478"/>
                <a:gd name="connsiteY70" fmla="*/ 229561 h 812166"/>
                <a:gd name="connsiteX71" fmla="*/ 518815 w 847478"/>
                <a:gd name="connsiteY71" fmla="*/ 233833 h 812166"/>
                <a:gd name="connsiteX72" fmla="*/ 526460 w 847478"/>
                <a:gd name="connsiteY72" fmla="*/ 282493 h 812166"/>
                <a:gd name="connsiteX73" fmla="*/ 529232 w 847478"/>
                <a:gd name="connsiteY73" fmla="*/ 300149 h 812166"/>
                <a:gd name="connsiteX74" fmla="*/ 530097 w 847478"/>
                <a:gd name="connsiteY74" fmla="*/ 305640 h 812166"/>
                <a:gd name="connsiteX75" fmla="*/ 564985 w 847478"/>
                <a:gd name="connsiteY75" fmla="*/ 300149 h 812166"/>
                <a:gd name="connsiteX76" fmla="*/ 599873 w 847478"/>
                <a:gd name="connsiteY76" fmla="*/ 294658 h 812166"/>
                <a:gd name="connsiteX77" fmla="*/ 597949 w 847478"/>
                <a:gd name="connsiteY77" fmla="*/ 282493 h 812166"/>
                <a:gd name="connsiteX78" fmla="*/ 597084 w 847478"/>
                <a:gd name="connsiteY78" fmla="*/ 276949 h 812166"/>
                <a:gd name="connsiteX79" fmla="*/ 591787 w 847478"/>
                <a:gd name="connsiteY79" fmla="*/ 243332 h 812166"/>
                <a:gd name="connsiteX80" fmla="*/ 589121 w 847478"/>
                <a:gd name="connsiteY80" fmla="*/ 226347 h 812166"/>
                <a:gd name="connsiteX81" fmla="*/ 585978 w 847478"/>
                <a:gd name="connsiteY81" fmla="*/ 206326 h 812166"/>
                <a:gd name="connsiteX82" fmla="*/ 582006 w 847478"/>
                <a:gd name="connsiteY82" fmla="*/ 181078 h 812166"/>
                <a:gd name="connsiteX83" fmla="*/ 580240 w 847478"/>
                <a:gd name="connsiteY83" fmla="*/ 169866 h 812166"/>
                <a:gd name="connsiteX84" fmla="*/ 578192 w 847478"/>
                <a:gd name="connsiteY84" fmla="*/ 156801 h 812166"/>
                <a:gd name="connsiteX85" fmla="*/ 597278 w 847478"/>
                <a:gd name="connsiteY85" fmla="*/ 172480 h 812166"/>
                <a:gd name="connsiteX86" fmla="*/ 635679 w 847478"/>
                <a:gd name="connsiteY86" fmla="*/ 215701 h 812166"/>
                <a:gd name="connsiteX87" fmla="*/ 637551 w 847478"/>
                <a:gd name="connsiteY87" fmla="*/ 218438 h 812166"/>
                <a:gd name="connsiteX88" fmla="*/ 659815 w 847478"/>
                <a:gd name="connsiteY88" fmla="*/ 258410 h 812166"/>
                <a:gd name="connsiteX89" fmla="*/ 669084 w 847478"/>
                <a:gd name="connsiteY89" fmla="*/ 282493 h 812166"/>
                <a:gd name="connsiteX90" fmla="*/ 672297 w 847478"/>
                <a:gd name="connsiteY90" fmla="*/ 292168 h 812166"/>
                <a:gd name="connsiteX91" fmla="*/ 698445 w 847478"/>
                <a:gd name="connsiteY91" fmla="*/ 284717 h 812166"/>
                <a:gd name="connsiteX92" fmla="*/ 706232 w 847478"/>
                <a:gd name="connsiteY92" fmla="*/ 282493 h 812166"/>
                <a:gd name="connsiteX93" fmla="*/ 718467 w 847478"/>
                <a:gd name="connsiteY93" fmla="*/ 278997 h 812166"/>
                <a:gd name="connsiteX94" fmla="*/ 776855 w 847478"/>
                <a:gd name="connsiteY94" fmla="*/ 326632 h 812166"/>
                <a:gd name="connsiteX95" fmla="*/ 739354 w 847478"/>
                <a:gd name="connsiteY95" fmla="*/ 364151 h 812166"/>
                <a:gd name="connsiteX96" fmla="*/ 707291 w 847478"/>
                <a:gd name="connsiteY96" fmla="*/ 378964 h 812166"/>
                <a:gd name="connsiteX97" fmla="*/ 282493 w 847478"/>
                <a:gd name="connsiteY97" fmla="*/ 547330 h 812166"/>
                <a:gd name="connsiteX98" fmla="*/ 353116 w 847478"/>
                <a:gd name="connsiteY98" fmla="*/ 547330 h 812166"/>
                <a:gd name="connsiteX99" fmla="*/ 353116 w 847478"/>
                <a:gd name="connsiteY99" fmla="*/ 617953 h 812166"/>
                <a:gd name="connsiteX100" fmla="*/ 282493 w 847478"/>
                <a:gd name="connsiteY100" fmla="*/ 617953 h 812166"/>
                <a:gd name="connsiteX101" fmla="*/ 282493 w 847478"/>
                <a:gd name="connsiteY101" fmla="*/ 547330 h 812166"/>
                <a:gd name="connsiteX102" fmla="*/ 564985 w 847478"/>
                <a:gd name="connsiteY102" fmla="*/ 617953 h 812166"/>
                <a:gd name="connsiteX103" fmla="*/ 494362 w 847478"/>
                <a:gd name="connsiteY103" fmla="*/ 617953 h 812166"/>
                <a:gd name="connsiteX104" fmla="*/ 494362 w 847478"/>
                <a:gd name="connsiteY104" fmla="*/ 547330 h 812166"/>
                <a:gd name="connsiteX105" fmla="*/ 564985 w 847478"/>
                <a:gd name="connsiteY105" fmla="*/ 547330 h 812166"/>
                <a:gd name="connsiteX106" fmla="*/ 564985 w 847478"/>
                <a:gd name="connsiteY106" fmla="*/ 617953 h 812166"/>
                <a:gd name="connsiteX107" fmla="*/ 472840 w 847478"/>
                <a:gd name="connsiteY107" fmla="*/ 195309 h 812166"/>
                <a:gd name="connsiteX108" fmla="*/ 476706 w 847478"/>
                <a:gd name="connsiteY108" fmla="*/ 211110 h 812166"/>
                <a:gd name="connsiteX109" fmla="*/ 476706 w 847478"/>
                <a:gd name="connsiteY109" fmla="*/ 217219 h 812166"/>
                <a:gd name="connsiteX110" fmla="*/ 476706 w 847478"/>
                <a:gd name="connsiteY110" fmla="*/ 230956 h 812166"/>
                <a:gd name="connsiteX111" fmla="*/ 476706 w 847478"/>
                <a:gd name="connsiteY111" fmla="*/ 282493 h 812166"/>
                <a:gd name="connsiteX112" fmla="*/ 370772 w 847478"/>
                <a:gd name="connsiteY112" fmla="*/ 282493 h 812166"/>
                <a:gd name="connsiteX113" fmla="*/ 370772 w 847478"/>
                <a:gd name="connsiteY113" fmla="*/ 230938 h 812166"/>
                <a:gd name="connsiteX114" fmla="*/ 370772 w 847478"/>
                <a:gd name="connsiteY114" fmla="*/ 217202 h 812166"/>
                <a:gd name="connsiteX115" fmla="*/ 370772 w 847478"/>
                <a:gd name="connsiteY115" fmla="*/ 211093 h 812166"/>
                <a:gd name="connsiteX116" fmla="*/ 374638 w 847478"/>
                <a:gd name="connsiteY116" fmla="*/ 195291 h 812166"/>
                <a:gd name="connsiteX117" fmla="*/ 387386 w 847478"/>
                <a:gd name="connsiteY117" fmla="*/ 178959 h 812166"/>
                <a:gd name="connsiteX118" fmla="*/ 421585 w 847478"/>
                <a:gd name="connsiteY118" fmla="*/ 158902 h 812166"/>
                <a:gd name="connsiteX119" fmla="*/ 423739 w 847478"/>
                <a:gd name="connsiteY119" fmla="*/ 158143 h 812166"/>
                <a:gd name="connsiteX120" fmla="*/ 425893 w 847478"/>
                <a:gd name="connsiteY120" fmla="*/ 158920 h 812166"/>
                <a:gd name="connsiteX121" fmla="*/ 460092 w 847478"/>
                <a:gd name="connsiteY121" fmla="*/ 178977 h 812166"/>
                <a:gd name="connsiteX122" fmla="*/ 472840 w 847478"/>
                <a:gd name="connsiteY122" fmla="*/ 195309 h 8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847478" h="812166">
                  <a:moveTo>
                    <a:pt x="847478" y="326632"/>
                  </a:moveTo>
                  <a:cubicBezTo>
                    <a:pt x="847478" y="270346"/>
                    <a:pt x="791703" y="227813"/>
                    <a:pt x="709127" y="199652"/>
                  </a:cubicBezTo>
                  <a:cubicBezTo>
                    <a:pt x="674045" y="138986"/>
                    <a:pt x="620213" y="91281"/>
                    <a:pt x="556599" y="63137"/>
                  </a:cubicBezTo>
                  <a:lnTo>
                    <a:pt x="502819" y="0"/>
                  </a:lnTo>
                  <a:lnTo>
                    <a:pt x="344200" y="0"/>
                  </a:lnTo>
                  <a:lnTo>
                    <a:pt x="293934" y="61707"/>
                  </a:lnTo>
                  <a:cubicBezTo>
                    <a:pt x="228996" y="89656"/>
                    <a:pt x="174016" y="138015"/>
                    <a:pt x="138368" y="199652"/>
                  </a:cubicBezTo>
                  <a:cubicBezTo>
                    <a:pt x="55775" y="227813"/>
                    <a:pt x="0" y="270346"/>
                    <a:pt x="0" y="326632"/>
                  </a:cubicBezTo>
                  <a:cubicBezTo>
                    <a:pt x="0" y="371407"/>
                    <a:pt x="35241" y="407496"/>
                    <a:pt x="91227" y="434562"/>
                  </a:cubicBezTo>
                  <a:cubicBezTo>
                    <a:pt x="89480" y="448404"/>
                    <a:pt x="88279" y="462405"/>
                    <a:pt x="88279" y="476707"/>
                  </a:cubicBezTo>
                  <a:cubicBezTo>
                    <a:pt x="88279" y="661687"/>
                    <a:pt x="238759" y="812167"/>
                    <a:pt x="423739" y="812167"/>
                  </a:cubicBezTo>
                  <a:cubicBezTo>
                    <a:pt x="608719" y="812167"/>
                    <a:pt x="759199" y="661687"/>
                    <a:pt x="759199" y="476707"/>
                  </a:cubicBezTo>
                  <a:cubicBezTo>
                    <a:pt x="759199" y="462405"/>
                    <a:pt x="757998" y="448404"/>
                    <a:pt x="756251" y="434562"/>
                  </a:cubicBezTo>
                  <a:cubicBezTo>
                    <a:pt x="812237" y="407496"/>
                    <a:pt x="847478" y="371407"/>
                    <a:pt x="847478" y="326632"/>
                  </a:cubicBezTo>
                  <a:close/>
                  <a:moveTo>
                    <a:pt x="688576" y="476707"/>
                  </a:moveTo>
                  <a:cubicBezTo>
                    <a:pt x="688576" y="622738"/>
                    <a:pt x="569770" y="741544"/>
                    <a:pt x="423739" y="741544"/>
                  </a:cubicBezTo>
                  <a:cubicBezTo>
                    <a:pt x="277708" y="741544"/>
                    <a:pt x="158902" y="622738"/>
                    <a:pt x="158902" y="476707"/>
                  </a:cubicBezTo>
                  <a:cubicBezTo>
                    <a:pt x="158902" y="471216"/>
                    <a:pt x="159396" y="465848"/>
                    <a:pt x="159732" y="460428"/>
                  </a:cubicBezTo>
                  <a:cubicBezTo>
                    <a:pt x="235511" y="482886"/>
                    <a:pt x="329863" y="494363"/>
                    <a:pt x="423739" y="494363"/>
                  </a:cubicBezTo>
                  <a:cubicBezTo>
                    <a:pt x="517615" y="494363"/>
                    <a:pt x="611967" y="482886"/>
                    <a:pt x="687746" y="460428"/>
                  </a:cubicBezTo>
                  <a:cubicBezTo>
                    <a:pt x="688082" y="465848"/>
                    <a:pt x="688576" y="471216"/>
                    <a:pt x="688576" y="476707"/>
                  </a:cubicBezTo>
                  <a:close/>
                  <a:moveTo>
                    <a:pt x="707291" y="378964"/>
                  </a:moveTo>
                  <a:cubicBezTo>
                    <a:pt x="697227" y="382972"/>
                    <a:pt x="686016" y="386856"/>
                    <a:pt x="673922" y="390599"/>
                  </a:cubicBezTo>
                  <a:cubicBezTo>
                    <a:pt x="613415" y="409332"/>
                    <a:pt x="528420" y="423739"/>
                    <a:pt x="423739" y="423739"/>
                  </a:cubicBezTo>
                  <a:cubicBezTo>
                    <a:pt x="319058" y="423739"/>
                    <a:pt x="234063" y="409332"/>
                    <a:pt x="173556" y="390599"/>
                  </a:cubicBezTo>
                  <a:cubicBezTo>
                    <a:pt x="161462" y="386856"/>
                    <a:pt x="150268" y="382972"/>
                    <a:pt x="140187" y="378964"/>
                  </a:cubicBezTo>
                  <a:cubicBezTo>
                    <a:pt x="128022" y="374109"/>
                    <a:pt x="117199" y="369148"/>
                    <a:pt x="108106" y="364151"/>
                  </a:cubicBezTo>
                  <a:cubicBezTo>
                    <a:pt x="83635" y="350715"/>
                    <a:pt x="70623" y="337279"/>
                    <a:pt x="70623" y="326632"/>
                  </a:cubicBezTo>
                  <a:cubicBezTo>
                    <a:pt x="70623" y="313302"/>
                    <a:pt x="91210" y="295629"/>
                    <a:pt x="129011" y="278997"/>
                  </a:cubicBezTo>
                  <a:lnTo>
                    <a:pt x="141246" y="282493"/>
                  </a:lnTo>
                  <a:lnTo>
                    <a:pt x="149068" y="284717"/>
                  </a:lnTo>
                  <a:lnTo>
                    <a:pt x="175216" y="292168"/>
                  </a:lnTo>
                  <a:cubicBezTo>
                    <a:pt x="176152" y="288884"/>
                    <a:pt x="177352" y="285724"/>
                    <a:pt x="178429" y="282493"/>
                  </a:cubicBezTo>
                  <a:cubicBezTo>
                    <a:pt x="181148" y="274265"/>
                    <a:pt x="184221" y="266214"/>
                    <a:pt x="187699" y="258410"/>
                  </a:cubicBezTo>
                  <a:cubicBezTo>
                    <a:pt x="193984" y="244356"/>
                    <a:pt x="201382" y="230956"/>
                    <a:pt x="209963" y="218438"/>
                  </a:cubicBezTo>
                  <a:cubicBezTo>
                    <a:pt x="210581" y="217520"/>
                    <a:pt x="211199" y="216601"/>
                    <a:pt x="211834" y="215683"/>
                  </a:cubicBezTo>
                  <a:cubicBezTo>
                    <a:pt x="222993" y="199828"/>
                    <a:pt x="235917" y="185368"/>
                    <a:pt x="250236" y="172462"/>
                  </a:cubicBezTo>
                  <a:cubicBezTo>
                    <a:pt x="256786" y="166547"/>
                    <a:pt x="263654" y="161003"/>
                    <a:pt x="270769" y="155777"/>
                  </a:cubicBezTo>
                  <a:lnTo>
                    <a:pt x="268456" y="169655"/>
                  </a:lnTo>
                  <a:lnTo>
                    <a:pt x="266655" y="180495"/>
                  </a:lnTo>
                  <a:lnTo>
                    <a:pt x="262383" y="206184"/>
                  </a:lnTo>
                  <a:lnTo>
                    <a:pt x="259099" y="225906"/>
                  </a:lnTo>
                  <a:lnTo>
                    <a:pt x="256203" y="243244"/>
                  </a:lnTo>
                  <a:lnTo>
                    <a:pt x="250624" y="276772"/>
                  </a:lnTo>
                  <a:lnTo>
                    <a:pt x="249635" y="282493"/>
                  </a:lnTo>
                  <a:lnTo>
                    <a:pt x="247658" y="294340"/>
                  </a:lnTo>
                  <a:lnTo>
                    <a:pt x="282493" y="300149"/>
                  </a:lnTo>
                  <a:lnTo>
                    <a:pt x="317328" y="305957"/>
                  </a:lnTo>
                  <a:lnTo>
                    <a:pt x="318281" y="300149"/>
                  </a:lnTo>
                  <a:lnTo>
                    <a:pt x="321229" y="282493"/>
                  </a:lnTo>
                  <a:lnTo>
                    <a:pt x="329351" y="233780"/>
                  </a:lnTo>
                  <a:lnTo>
                    <a:pt x="330093" y="229296"/>
                  </a:lnTo>
                  <a:lnTo>
                    <a:pt x="335354" y="197710"/>
                  </a:lnTo>
                  <a:lnTo>
                    <a:pt x="336731" y="189482"/>
                  </a:lnTo>
                  <a:lnTo>
                    <a:pt x="341322" y="161886"/>
                  </a:lnTo>
                  <a:lnTo>
                    <a:pt x="343052" y="151469"/>
                  </a:lnTo>
                  <a:lnTo>
                    <a:pt x="348825" y="116846"/>
                  </a:lnTo>
                  <a:lnTo>
                    <a:pt x="351085" y="103322"/>
                  </a:lnTo>
                  <a:lnTo>
                    <a:pt x="374780" y="74243"/>
                  </a:lnTo>
                  <a:lnTo>
                    <a:pt x="377746" y="70623"/>
                  </a:lnTo>
                  <a:lnTo>
                    <a:pt x="413375" y="70623"/>
                  </a:lnTo>
                  <a:lnTo>
                    <a:pt x="434138" y="70623"/>
                  </a:lnTo>
                  <a:lnTo>
                    <a:pt x="470244" y="70623"/>
                  </a:lnTo>
                  <a:lnTo>
                    <a:pt x="473422" y="74349"/>
                  </a:lnTo>
                  <a:lnTo>
                    <a:pt x="498352" y="103604"/>
                  </a:lnTo>
                  <a:lnTo>
                    <a:pt x="500524" y="117393"/>
                  </a:lnTo>
                  <a:lnTo>
                    <a:pt x="505944" y="151858"/>
                  </a:lnTo>
                  <a:lnTo>
                    <a:pt x="507533" y="161992"/>
                  </a:lnTo>
                  <a:lnTo>
                    <a:pt x="511894" y="189765"/>
                  </a:lnTo>
                  <a:lnTo>
                    <a:pt x="513148" y="197780"/>
                  </a:lnTo>
                  <a:lnTo>
                    <a:pt x="518145" y="229561"/>
                  </a:lnTo>
                  <a:lnTo>
                    <a:pt x="518815" y="233833"/>
                  </a:lnTo>
                  <a:lnTo>
                    <a:pt x="526460" y="282493"/>
                  </a:lnTo>
                  <a:lnTo>
                    <a:pt x="529232" y="300149"/>
                  </a:lnTo>
                  <a:lnTo>
                    <a:pt x="530097" y="305640"/>
                  </a:lnTo>
                  <a:lnTo>
                    <a:pt x="564985" y="300149"/>
                  </a:lnTo>
                  <a:lnTo>
                    <a:pt x="599873" y="294658"/>
                  </a:lnTo>
                  <a:lnTo>
                    <a:pt x="597949" y="282493"/>
                  </a:lnTo>
                  <a:lnTo>
                    <a:pt x="597084" y="276949"/>
                  </a:lnTo>
                  <a:lnTo>
                    <a:pt x="591787" y="243332"/>
                  </a:lnTo>
                  <a:lnTo>
                    <a:pt x="589121" y="226347"/>
                  </a:lnTo>
                  <a:lnTo>
                    <a:pt x="585978" y="206326"/>
                  </a:lnTo>
                  <a:lnTo>
                    <a:pt x="582006" y="181078"/>
                  </a:lnTo>
                  <a:lnTo>
                    <a:pt x="580240" y="169866"/>
                  </a:lnTo>
                  <a:lnTo>
                    <a:pt x="578192" y="156801"/>
                  </a:lnTo>
                  <a:cubicBezTo>
                    <a:pt x="584813" y="161710"/>
                    <a:pt x="591151" y="166971"/>
                    <a:pt x="597278" y="172480"/>
                  </a:cubicBezTo>
                  <a:cubicBezTo>
                    <a:pt x="611597" y="185368"/>
                    <a:pt x="624503" y="199828"/>
                    <a:pt x="635679" y="215701"/>
                  </a:cubicBezTo>
                  <a:cubicBezTo>
                    <a:pt x="636315" y="216601"/>
                    <a:pt x="636915" y="217537"/>
                    <a:pt x="637551" y="218438"/>
                  </a:cubicBezTo>
                  <a:cubicBezTo>
                    <a:pt x="646131" y="230956"/>
                    <a:pt x="653529" y="244356"/>
                    <a:pt x="659815" y="258410"/>
                  </a:cubicBezTo>
                  <a:cubicBezTo>
                    <a:pt x="663310" y="266232"/>
                    <a:pt x="666383" y="274265"/>
                    <a:pt x="669084" y="282493"/>
                  </a:cubicBezTo>
                  <a:cubicBezTo>
                    <a:pt x="670143" y="285724"/>
                    <a:pt x="671344" y="288884"/>
                    <a:pt x="672297" y="292168"/>
                  </a:cubicBezTo>
                  <a:lnTo>
                    <a:pt x="698445" y="284717"/>
                  </a:lnTo>
                  <a:lnTo>
                    <a:pt x="706232" y="282493"/>
                  </a:lnTo>
                  <a:lnTo>
                    <a:pt x="718467" y="278997"/>
                  </a:lnTo>
                  <a:cubicBezTo>
                    <a:pt x="756268" y="295629"/>
                    <a:pt x="776855" y="313302"/>
                    <a:pt x="776855" y="326632"/>
                  </a:cubicBezTo>
                  <a:cubicBezTo>
                    <a:pt x="776855" y="337279"/>
                    <a:pt x="763843" y="350715"/>
                    <a:pt x="739354" y="364151"/>
                  </a:cubicBezTo>
                  <a:cubicBezTo>
                    <a:pt x="730279" y="369130"/>
                    <a:pt x="719456" y="374109"/>
                    <a:pt x="707291" y="378964"/>
                  </a:cubicBezTo>
                  <a:close/>
                  <a:moveTo>
                    <a:pt x="282493" y="547330"/>
                  </a:moveTo>
                  <a:lnTo>
                    <a:pt x="353116" y="547330"/>
                  </a:lnTo>
                  <a:lnTo>
                    <a:pt x="353116" y="617953"/>
                  </a:lnTo>
                  <a:lnTo>
                    <a:pt x="282493" y="617953"/>
                  </a:lnTo>
                  <a:lnTo>
                    <a:pt x="282493" y="547330"/>
                  </a:lnTo>
                  <a:close/>
                  <a:moveTo>
                    <a:pt x="564985" y="617953"/>
                  </a:moveTo>
                  <a:lnTo>
                    <a:pt x="494362" y="617953"/>
                  </a:lnTo>
                  <a:lnTo>
                    <a:pt x="494362" y="547330"/>
                  </a:lnTo>
                  <a:lnTo>
                    <a:pt x="564985" y="547330"/>
                  </a:lnTo>
                  <a:lnTo>
                    <a:pt x="564985" y="617953"/>
                  </a:lnTo>
                  <a:close/>
                  <a:moveTo>
                    <a:pt x="472840" y="195309"/>
                  </a:moveTo>
                  <a:cubicBezTo>
                    <a:pt x="475206" y="200111"/>
                    <a:pt x="476706" y="205355"/>
                    <a:pt x="476706" y="211110"/>
                  </a:cubicBezTo>
                  <a:lnTo>
                    <a:pt x="476706" y="217219"/>
                  </a:lnTo>
                  <a:lnTo>
                    <a:pt x="476706" y="230956"/>
                  </a:lnTo>
                  <a:lnTo>
                    <a:pt x="476706" y="282493"/>
                  </a:lnTo>
                  <a:lnTo>
                    <a:pt x="370772" y="282493"/>
                  </a:lnTo>
                  <a:lnTo>
                    <a:pt x="370772" y="230938"/>
                  </a:lnTo>
                  <a:lnTo>
                    <a:pt x="370772" y="217202"/>
                  </a:lnTo>
                  <a:lnTo>
                    <a:pt x="370772" y="211093"/>
                  </a:lnTo>
                  <a:cubicBezTo>
                    <a:pt x="370772" y="205337"/>
                    <a:pt x="372272" y="200111"/>
                    <a:pt x="374638" y="195291"/>
                  </a:cubicBezTo>
                  <a:cubicBezTo>
                    <a:pt x="377675" y="189076"/>
                    <a:pt x="382177" y="183603"/>
                    <a:pt x="387386" y="178959"/>
                  </a:cubicBezTo>
                  <a:cubicBezTo>
                    <a:pt x="399921" y="167748"/>
                    <a:pt x="415882" y="161074"/>
                    <a:pt x="421585" y="158902"/>
                  </a:cubicBezTo>
                  <a:cubicBezTo>
                    <a:pt x="422927" y="158408"/>
                    <a:pt x="423739" y="158143"/>
                    <a:pt x="423739" y="158143"/>
                  </a:cubicBezTo>
                  <a:cubicBezTo>
                    <a:pt x="423739" y="158143"/>
                    <a:pt x="424551" y="158408"/>
                    <a:pt x="425893" y="158920"/>
                  </a:cubicBezTo>
                  <a:cubicBezTo>
                    <a:pt x="431596" y="161074"/>
                    <a:pt x="447539" y="167765"/>
                    <a:pt x="460092" y="178977"/>
                  </a:cubicBezTo>
                  <a:cubicBezTo>
                    <a:pt x="465301" y="183620"/>
                    <a:pt x="469821" y="189094"/>
                    <a:pt x="472840" y="195309"/>
                  </a:cubicBezTo>
                  <a:close/>
                </a:path>
              </a:pathLst>
            </a:custGeom>
            <a:solidFill>
              <a:srgbClr val="FF540A"/>
            </a:solidFill>
            <a:ln w="17595"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8B6CC338-72FB-D75F-0FBA-B224D9582F28}"/>
                </a:ext>
              </a:extLst>
            </p:cNvPr>
            <p:cNvSpPr txBox="1"/>
            <p:nvPr/>
          </p:nvSpPr>
          <p:spPr>
            <a:xfrm>
              <a:off x="4292836" y="5553204"/>
              <a:ext cx="1994778" cy="461665"/>
            </a:xfrm>
            <a:prstGeom prst="rect">
              <a:avLst/>
            </a:prstGeom>
            <a:noFill/>
          </p:spPr>
          <p:txBody>
            <a:bodyPr wrap="none" lIns="182880" rIns="182880" rtlCol="0">
              <a:spAutoFit/>
            </a:bodyPr>
            <a:lstStyle/>
            <a:p>
              <a:r>
                <a:rPr lang="en-US" sz="2400" b="1"/>
                <a:t>Employees</a:t>
              </a:r>
            </a:p>
          </p:txBody>
        </p:sp>
      </p:grpSp>
      <p:grpSp>
        <p:nvGrpSpPr>
          <p:cNvPr id="21" name="Group 20">
            <a:extLst>
              <a:ext uri="{FF2B5EF4-FFF2-40B4-BE49-F238E27FC236}">
                <a16:creationId xmlns:a16="http://schemas.microsoft.com/office/drawing/2014/main" id="{C97C8AD8-C7DA-0BA4-657A-9E20DBE33534}"/>
              </a:ext>
            </a:extLst>
          </p:cNvPr>
          <p:cNvGrpSpPr/>
          <p:nvPr/>
        </p:nvGrpSpPr>
        <p:grpSpPr>
          <a:xfrm>
            <a:off x="3690178" y="4743453"/>
            <a:ext cx="2222333" cy="482068"/>
            <a:chOff x="3690178" y="4743453"/>
            <a:chExt cx="2222333" cy="482068"/>
          </a:xfrm>
        </p:grpSpPr>
        <p:sp>
          <p:nvSpPr>
            <p:cNvPr id="10" name="Graphic 33">
              <a:extLst>
                <a:ext uri="{FF2B5EF4-FFF2-40B4-BE49-F238E27FC236}">
                  <a16:creationId xmlns:a16="http://schemas.microsoft.com/office/drawing/2014/main" id="{AD12EBF0-005A-1EE6-975D-333E2766734A}"/>
                </a:ext>
              </a:extLst>
            </p:cNvPr>
            <p:cNvSpPr/>
            <p:nvPr/>
          </p:nvSpPr>
          <p:spPr>
            <a:xfrm>
              <a:off x="3690178" y="4743453"/>
              <a:ext cx="677374" cy="482068"/>
            </a:xfrm>
            <a:custGeom>
              <a:avLst/>
              <a:gdLst>
                <a:gd name="connsiteX0" fmla="*/ 978589 w 979859"/>
                <a:gd name="connsiteY0" fmla="*/ 332835 h 697338"/>
                <a:gd name="connsiteX1" fmla="*/ 937998 w 979859"/>
                <a:gd name="connsiteY1" fmla="*/ 266591 h 697338"/>
                <a:gd name="connsiteX2" fmla="*/ 862449 w 979859"/>
                <a:gd name="connsiteY2" fmla="*/ 248440 h 697338"/>
                <a:gd name="connsiteX3" fmla="*/ 796187 w 979859"/>
                <a:gd name="connsiteY3" fmla="*/ 289031 h 697338"/>
                <a:gd name="connsiteX4" fmla="*/ 782045 w 979859"/>
                <a:gd name="connsiteY4" fmla="*/ 317810 h 697338"/>
                <a:gd name="connsiteX5" fmla="*/ 712640 w 979859"/>
                <a:gd name="connsiteY5" fmla="*/ 317810 h 697338"/>
                <a:gd name="connsiteX6" fmla="*/ 690729 w 979859"/>
                <a:gd name="connsiteY6" fmla="*/ 247540 h 697338"/>
                <a:gd name="connsiteX7" fmla="*/ 758068 w 979859"/>
                <a:gd name="connsiteY7" fmla="*/ 189823 h 697338"/>
                <a:gd name="connsiteX8" fmla="*/ 807487 w 979859"/>
                <a:gd name="connsiteY8" fmla="*/ 203083 h 697338"/>
                <a:gd name="connsiteX9" fmla="*/ 823589 w 979859"/>
                <a:gd name="connsiteY9" fmla="*/ 201811 h 697338"/>
                <a:gd name="connsiteX10" fmla="*/ 889833 w 979859"/>
                <a:gd name="connsiteY10" fmla="*/ 161221 h 697338"/>
                <a:gd name="connsiteX11" fmla="*/ 907966 w 979859"/>
                <a:gd name="connsiteY11" fmla="*/ 85672 h 697338"/>
                <a:gd name="connsiteX12" fmla="*/ 867375 w 979859"/>
                <a:gd name="connsiteY12" fmla="*/ 19427 h 697338"/>
                <a:gd name="connsiteX13" fmla="*/ 791826 w 979859"/>
                <a:gd name="connsiteY13" fmla="*/ 1277 h 697338"/>
                <a:gd name="connsiteX14" fmla="*/ 725564 w 979859"/>
                <a:gd name="connsiteY14" fmla="*/ 41868 h 697338"/>
                <a:gd name="connsiteX15" fmla="*/ 707431 w 979859"/>
                <a:gd name="connsiteY15" fmla="*/ 117417 h 697338"/>
                <a:gd name="connsiteX16" fmla="*/ 716136 w 979859"/>
                <a:gd name="connsiteY16" fmla="*/ 144377 h 697338"/>
                <a:gd name="connsiteX17" fmla="*/ 655294 w 979859"/>
                <a:gd name="connsiteY17" fmla="*/ 196532 h 697338"/>
                <a:gd name="connsiteX18" fmla="*/ 489912 w 979859"/>
                <a:gd name="connsiteY18" fmla="*/ 123614 h 697338"/>
                <a:gd name="connsiteX19" fmla="*/ 324530 w 979859"/>
                <a:gd name="connsiteY19" fmla="*/ 196532 h 697338"/>
                <a:gd name="connsiteX20" fmla="*/ 263688 w 979859"/>
                <a:gd name="connsiteY20" fmla="*/ 144377 h 697338"/>
                <a:gd name="connsiteX21" fmla="*/ 272393 w 979859"/>
                <a:gd name="connsiteY21" fmla="*/ 117417 h 697338"/>
                <a:gd name="connsiteX22" fmla="*/ 254260 w 979859"/>
                <a:gd name="connsiteY22" fmla="*/ 41868 h 697338"/>
                <a:gd name="connsiteX23" fmla="*/ 188016 w 979859"/>
                <a:gd name="connsiteY23" fmla="*/ 1277 h 697338"/>
                <a:gd name="connsiteX24" fmla="*/ 112466 w 979859"/>
                <a:gd name="connsiteY24" fmla="*/ 19410 h 697338"/>
                <a:gd name="connsiteX25" fmla="*/ 71876 w 979859"/>
                <a:gd name="connsiteY25" fmla="*/ 85654 h 697338"/>
                <a:gd name="connsiteX26" fmla="*/ 90008 w 979859"/>
                <a:gd name="connsiteY26" fmla="*/ 161203 h 697338"/>
                <a:gd name="connsiteX27" fmla="*/ 156253 w 979859"/>
                <a:gd name="connsiteY27" fmla="*/ 201794 h 697338"/>
                <a:gd name="connsiteX28" fmla="*/ 172355 w 979859"/>
                <a:gd name="connsiteY28" fmla="*/ 203065 h 697338"/>
                <a:gd name="connsiteX29" fmla="*/ 221791 w 979859"/>
                <a:gd name="connsiteY29" fmla="*/ 189806 h 697338"/>
                <a:gd name="connsiteX30" fmla="*/ 289130 w 979859"/>
                <a:gd name="connsiteY30" fmla="*/ 247522 h 697338"/>
                <a:gd name="connsiteX31" fmla="*/ 267219 w 979859"/>
                <a:gd name="connsiteY31" fmla="*/ 317792 h 697338"/>
                <a:gd name="connsiteX32" fmla="*/ 197797 w 979859"/>
                <a:gd name="connsiteY32" fmla="*/ 317792 h 697338"/>
                <a:gd name="connsiteX33" fmla="*/ 183655 w 979859"/>
                <a:gd name="connsiteY33" fmla="*/ 289013 h 697338"/>
                <a:gd name="connsiteX34" fmla="*/ 117410 w 979859"/>
                <a:gd name="connsiteY34" fmla="*/ 248423 h 697338"/>
                <a:gd name="connsiteX35" fmla="*/ 41861 w 979859"/>
                <a:gd name="connsiteY35" fmla="*/ 266555 h 697338"/>
                <a:gd name="connsiteX36" fmla="*/ 1270 w 979859"/>
                <a:gd name="connsiteY36" fmla="*/ 332800 h 697338"/>
                <a:gd name="connsiteX37" fmla="*/ 19403 w 979859"/>
                <a:gd name="connsiteY37" fmla="*/ 408349 h 697338"/>
                <a:gd name="connsiteX38" fmla="*/ 101661 w 979859"/>
                <a:gd name="connsiteY38" fmla="*/ 450158 h 697338"/>
                <a:gd name="connsiteX39" fmla="*/ 161214 w 979859"/>
                <a:gd name="connsiteY39" fmla="*/ 430807 h 697338"/>
                <a:gd name="connsiteX40" fmla="*/ 197903 w 979859"/>
                <a:gd name="connsiteY40" fmla="*/ 379570 h 697338"/>
                <a:gd name="connsiteX41" fmla="*/ 267237 w 979859"/>
                <a:gd name="connsiteY41" fmla="*/ 379570 h 697338"/>
                <a:gd name="connsiteX42" fmla="*/ 289148 w 979859"/>
                <a:gd name="connsiteY42" fmla="*/ 449840 h 697338"/>
                <a:gd name="connsiteX43" fmla="*/ 221915 w 979859"/>
                <a:gd name="connsiteY43" fmla="*/ 507468 h 697338"/>
                <a:gd name="connsiteX44" fmla="*/ 112484 w 979859"/>
                <a:gd name="connsiteY44" fmla="*/ 513719 h 697338"/>
                <a:gd name="connsiteX45" fmla="*/ 90026 w 979859"/>
                <a:gd name="connsiteY45" fmla="*/ 655530 h 697338"/>
                <a:gd name="connsiteX46" fmla="*/ 172284 w 979859"/>
                <a:gd name="connsiteY46" fmla="*/ 697339 h 697338"/>
                <a:gd name="connsiteX47" fmla="*/ 231837 w 979859"/>
                <a:gd name="connsiteY47" fmla="*/ 677988 h 697338"/>
                <a:gd name="connsiteX48" fmla="*/ 264041 w 979859"/>
                <a:gd name="connsiteY48" fmla="*/ 552756 h 697338"/>
                <a:gd name="connsiteX49" fmla="*/ 324583 w 979859"/>
                <a:gd name="connsiteY49" fmla="*/ 500865 h 697338"/>
                <a:gd name="connsiteX50" fmla="*/ 489965 w 979859"/>
                <a:gd name="connsiteY50" fmla="*/ 573784 h 697338"/>
                <a:gd name="connsiteX51" fmla="*/ 655347 w 979859"/>
                <a:gd name="connsiteY51" fmla="*/ 500865 h 697338"/>
                <a:gd name="connsiteX52" fmla="*/ 715888 w 979859"/>
                <a:gd name="connsiteY52" fmla="*/ 552756 h 697338"/>
                <a:gd name="connsiteX53" fmla="*/ 748093 w 979859"/>
                <a:gd name="connsiteY53" fmla="*/ 677988 h 697338"/>
                <a:gd name="connsiteX54" fmla="*/ 807628 w 979859"/>
                <a:gd name="connsiteY54" fmla="*/ 697339 h 697338"/>
                <a:gd name="connsiteX55" fmla="*/ 889886 w 979859"/>
                <a:gd name="connsiteY55" fmla="*/ 655530 h 697338"/>
                <a:gd name="connsiteX56" fmla="*/ 867428 w 979859"/>
                <a:gd name="connsiteY56" fmla="*/ 513719 h 697338"/>
                <a:gd name="connsiteX57" fmla="*/ 758015 w 979859"/>
                <a:gd name="connsiteY57" fmla="*/ 507468 h 697338"/>
                <a:gd name="connsiteX58" fmla="*/ 690782 w 979859"/>
                <a:gd name="connsiteY58" fmla="*/ 449840 h 697338"/>
                <a:gd name="connsiteX59" fmla="*/ 712693 w 979859"/>
                <a:gd name="connsiteY59" fmla="*/ 379570 h 697338"/>
                <a:gd name="connsiteX60" fmla="*/ 782009 w 979859"/>
                <a:gd name="connsiteY60" fmla="*/ 379570 h 697338"/>
                <a:gd name="connsiteX61" fmla="*/ 818716 w 979859"/>
                <a:gd name="connsiteY61" fmla="*/ 430807 h 697338"/>
                <a:gd name="connsiteX62" fmla="*/ 878251 w 979859"/>
                <a:gd name="connsiteY62" fmla="*/ 450158 h 697338"/>
                <a:gd name="connsiteX63" fmla="*/ 960509 w 979859"/>
                <a:gd name="connsiteY63" fmla="*/ 408349 h 697338"/>
                <a:gd name="connsiteX64" fmla="*/ 978589 w 979859"/>
                <a:gd name="connsiteY64" fmla="*/ 332835 h 697338"/>
                <a:gd name="connsiteX65" fmla="*/ 775565 w 979859"/>
                <a:gd name="connsiteY65" fmla="*/ 78186 h 697338"/>
                <a:gd name="connsiteX66" fmla="*/ 801484 w 979859"/>
                <a:gd name="connsiteY66" fmla="*/ 62295 h 697338"/>
                <a:gd name="connsiteX67" fmla="*/ 807787 w 979859"/>
                <a:gd name="connsiteY67" fmla="*/ 61801 h 697338"/>
                <a:gd name="connsiteX68" fmla="*/ 831039 w 979859"/>
                <a:gd name="connsiteY68" fmla="*/ 69411 h 697338"/>
                <a:gd name="connsiteX69" fmla="*/ 846912 w 979859"/>
                <a:gd name="connsiteY69" fmla="*/ 95329 h 697338"/>
                <a:gd name="connsiteX70" fmla="*/ 839814 w 979859"/>
                <a:gd name="connsiteY70" fmla="*/ 124903 h 697338"/>
                <a:gd name="connsiteX71" fmla="*/ 813896 w 979859"/>
                <a:gd name="connsiteY71" fmla="*/ 140775 h 697338"/>
                <a:gd name="connsiteX72" fmla="*/ 784322 w 979859"/>
                <a:gd name="connsiteY72" fmla="*/ 133678 h 697338"/>
                <a:gd name="connsiteX73" fmla="*/ 768450 w 979859"/>
                <a:gd name="connsiteY73" fmla="*/ 107759 h 697338"/>
                <a:gd name="connsiteX74" fmla="*/ 775565 w 979859"/>
                <a:gd name="connsiteY74" fmla="*/ 78186 h 697338"/>
                <a:gd name="connsiteX75" fmla="*/ 165875 w 979859"/>
                <a:gd name="connsiteY75" fmla="*/ 140758 h 697338"/>
                <a:gd name="connsiteX76" fmla="*/ 139956 w 979859"/>
                <a:gd name="connsiteY76" fmla="*/ 124868 h 697338"/>
                <a:gd name="connsiteX77" fmla="*/ 132859 w 979859"/>
                <a:gd name="connsiteY77" fmla="*/ 95312 h 697338"/>
                <a:gd name="connsiteX78" fmla="*/ 148749 w 979859"/>
                <a:gd name="connsiteY78" fmla="*/ 69393 h 697338"/>
                <a:gd name="connsiteX79" fmla="*/ 172002 w 979859"/>
                <a:gd name="connsiteY79" fmla="*/ 61801 h 697338"/>
                <a:gd name="connsiteX80" fmla="*/ 178305 w 979859"/>
                <a:gd name="connsiteY80" fmla="*/ 62295 h 697338"/>
                <a:gd name="connsiteX81" fmla="*/ 204224 w 979859"/>
                <a:gd name="connsiteY81" fmla="*/ 78186 h 697338"/>
                <a:gd name="connsiteX82" fmla="*/ 204224 w 979859"/>
                <a:gd name="connsiteY82" fmla="*/ 78186 h 697338"/>
                <a:gd name="connsiteX83" fmla="*/ 211321 w 979859"/>
                <a:gd name="connsiteY83" fmla="*/ 107741 h 697338"/>
                <a:gd name="connsiteX84" fmla="*/ 195431 w 979859"/>
                <a:gd name="connsiteY84" fmla="*/ 133660 h 697338"/>
                <a:gd name="connsiteX85" fmla="*/ 165875 w 979859"/>
                <a:gd name="connsiteY85" fmla="*/ 140758 h 697338"/>
                <a:gd name="connsiteX86" fmla="*/ 195449 w 979859"/>
                <a:gd name="connsiteY86" fmla="*/ 628022 h 697338"/>
                <a:gd name="connsiteX87" fmla="*/ 139956 w 979859"/>
                <a:gd name="connsiteY87" fmla="*/ 619247 h 697338"/>
                <a:gd name="connsiteX88" fmla="*/ 148731 w 979859"/>
                <a:gd name="connsiteY88" fmla="*/ 563737 h 697338"/>
                <a:gd name="connsiteX89" fmla="*/ 172037 w 979859"/>
                <a:gd name="connsiteY89" fmla="*/ 556163 h 697338"/>
                <a:gd name="connsiteX90" fmla="*/ 204224 w 979859"/>
                <a:gd name="connsiteY90" fmla="*/ 572512 h 697338"/>
                <a:gd name="connsiteX91" fmla="*/ 195449 w 979859"/>
                <a:gd name="connsiteY91" fmla="*/ 628022 h 697338"/>
                <a:gd name="connsiteX92" fmla="*/ 831022 w 979859"/>
                <a:gd name="connsiteY92" fmla="*/ 563755 h 697338"/>
                <a:gd name="connsiteX93" fmla="*/ 839814 w 979859"/>
                <a:gd name="connsiteY93" fmla="*/ 619265 h 697338"/>
                <a:gd name="connsiteX94" fmla="*/ 813896 w 979859"/>
                <a:gd name="connsiteY94" fmla="*/ 635137 h 697338"/>
                <a:gd name="connsiteX95" fmla="*/ 784340 w 979859"/>
                <a:gd name="connsiteY95" fmla="*/ 628040 h 697338"/>
                <a:gd name="connsiteX96" fmla="*/ 775547 w 979859"/>
                <a:gd name="connsiteY96" fmla="*/ 572530 h 697338"/>
                <a:gd name="connsiteX97" fmla="*/ 831022 w 979859"/>
                <a:gd name="connsiteY97" fmla="*/ 563755 h 697338"/>
                <a:gd name="connsiteX98" fmla="*/ 489894 w 979859"/>
                <a:gd name="connsiteY98" fmla="*/ 185392 h 697338"/>
                <a:gd name="connsiteX99" fmla="*/ 653210 w 979859"/>
                <a:gd name="connsiteY99" fmla="*/ 348708 h 697338"/>
                <a:gd name="connsiteX100" fmla="*/ 609071 w 979859"/>
                <a:gd name="connsiteY100" fmla="*/ 460010 h 697338"/>
                <a:gd name="connsiteX101" fmla="*/ 609071 w 979859"/>
                <a:gd name="connsiteY101" fmla="*/ 406089 h 697338"/>
                <a:gd name="connsiteX102" fmla="*/ 573512 w 979859"/>
                <a:gd name="connsiteY102" fmla="*/ 406089 h 697338"/>
                <a:gd name="connsiteX103" fmla="*/ 572029 w 979859"/>
                <a:gd name="connsiteY103" fmla="*/ 289049 h 697338"/>
                <a:gd name="connsiteX104" fmla="*/ 572029 w 979859"/>
                <a:gd name="connsiteY104" fmla="*/ 289049 h 697338"/>
                <a:gd name="connsiteX105" fmla="*/ 505767 w 979859"/>
                <a:gd name="connsiteY105" fmla="*/ 248458 h 697338"/>
                <a:gd name="connsiteX106" fmla="*/ 430218 w 979859"/>
                <a:gd name="connsiteY106" fmla="*/ 266591 h 697338"/>
                <a:gd name="connsiteX107" fmla="*/ 389627 w 979859"/>
                <a:gd name="connsiteY107" fmla="*/ 332835 h 697338"/>
                <a:gd name="connsiteX108" fmla="*/ 406418 w 979859"/>
                <a:gd name="connsiteY108" fmla="*/ 406089 h 697338"/>
                <a:gd name="connsiteX109" fmla="*/ 370718 w 979859"/>
                <a:gd name="connsiteY109" fmla="*/ 406089 h 697338"/>
                <a:gd name="connsiteX110" fmla="*/ 370718 w 979859"/>
                <a:gd name="connsiteY110" fmla="*/ 460010 h 697338"/>
                <a:gd name="connsiteX111" fmla="*/ 326578 w 979859"/>
                <a:gd name="connsiteY111" fmla="*/ 348708 h 697338"/>
                <a:gd name="connsiteX112" fmla="*/ 489894 w 979859"/>
                <a:gd name="connsiteY112" fmla="*/ 185392 h 697338"/>
                <a:gd name="connsiteX113" fmla="*/ 450663 w 979859"/>
                <a:gd name="connsiteY113" fmla="*/ 342493 h 697338"/>
                <a:gd name="connsiteX114" fmla="*/ 466553 w 979859"/>
                <a:gd name="connsiteY114" fmla="*/ 316574 h 697338"/>
                <a:gd name="connsiteX115" fmla="*/ 489806 w 979859"/>
                <a:gd name="connsiteY115" fmla="*/ 308982 h 697338"/>
                <a:gd name="connsiteX116" fmla="*/ 496109 w 979859"/>
                <a:gd name="connsiteY116" fmla="*/ 309476 h 697338"/>
                <a:gd name="connsiteX117" fmla="*/ 522028 w 979859"/>
                <a:gd name="connsiteY117" fmla="*/ 325367 h 697338"/>
                <a:gd name="connsiteX118" fmla="*/ 513253 w 979859"/>
                <a:gd name="connsiteY118" fmla="*/ 380859 h 697338"/>
                <a:gd name="connsiteX119" fmla="*/ 457743 w 979859"/>
                <a:gd name="connsiteY119" fmla="*/ 372084 h 697338"/>
                <a:gd name="connsiteX120" fmla="*/ 450663 w 979859"/>
                <a:gd name="connsiteY120" fmla="*/ 342493 h 697338"/>
                <a:gd name="connsiteX121" fmla="*/ 140698 w 979859"/>
                <a:gd name="connsiteY121" fmla="*/ 354922 h 697338"/>
                <a:gd name="connsiteX122" fmla="*/ 124825 w 979859"/>
                <a:gd name="connsiteY122" fmla="*/ 380841 h 697338"/>
                <a:gd name="connsiteX123" fmla="*/ 69333 w 979859"/>
                <a:gd name="connsiteY123" fmla="*/ 372066 h 697338"/>
                <a:gd name="connsiteX124" fmla="*/ 62236 w 979859"/>
                <a:gd name="connsiteY124" fmla="*/ 342493 h 697338"/>
                <a:gd name="connsiteX125" fmla="*/ 78126 w 979859"/>
                <a:gd name="connsiteY125" fmla="*/ 316574 h 697338"/>
                <a:gd name="connsiteX126" fmla="*/ 101379 w 979859"/>
                <a:gd name="connsiteY126" fmla="*/ 308982 h 697338"/>
                <a:gd name="connsiteX127" fmla="*/ 107682 w 979859"/>
                <a:gd name="connsiteY127" fmla="*/ 309476 h 697338"/>
                <a:gd name="connsiteX128" fmla="*/ 133600 w 979859"/>
                <a:gd name="connsiteY128" fmla="*/ 325367 h 697338"/>
                <a:gd name="connsiteX129" fmla="*/ 133600 w 979859"/>
                <a:gd name="connsiteY129" fmla="*/ 325367 h 697338"/>
                <a:gd name="connsiteX130" fmla="*/ 140698 w 979859"/>
                <a:gd name="connsiteY130" fmla="*/ 354922 h 697338"/>
                <a:gd name="connsiteX131" fmla="*/ 432513 w 979859"/>
                <a:gd name="connsiteY131" fmla="*/ 501412 h 697338"/>
                <a:gd name="connsiteX132" fmla="*/ 432513 w 979859"/>
                <a:gd name="connsiteY132" fmla="*/ 467884 h 697338"/>
                <a:gd name="connsiteX133" fmla="*/ 547276 w 979859"/>
                <a:gd name="connsiteY133" fmla="*/ 467884 h 697338"/>
                <a:gd name="connsiteX134" fmla="*/ 547276 w 979859"/>
                <a:gd name="connsiteY134" fmla="*/ 501412 h 697338"/>
                <a:gd name="connsiteX135" fmla="*/ 489894 w 979859"/>
                <a:gd name="connsiteY135" fmla="*/ 512024 h 697338"/>
                <a:gd name="connsiteX136" fmla="*/ 432513 w 979859"/>
                <a:gd name="connsiteY136" fmla="*/ 501412 h 697338"/>
                <a:gd name="connsiteX137" fmla="*/ 910438 w 979859"/>
                <a:gd name="connsiteY137" fmla="*/ 372066 h 697338"/>
                <a:gd name="connsiteX138" fmla="*/ 884519 w 979859"/>
                <a:gd name="connsiteY138" fmla="*/ 387939 h 697338"/>
                <a:gd name="connsiteX139" fmla="*/ 854963 w 979859"/>
                <a:gd name="connsiteY139" fmla="*/ 380841 h 697338"/>
                <a:gd name="connsiteX140" fmla="*/ 839073 w 979859"/>
                <a:gd name="connsiteY140" fmla="*/ 354922 h 697338"/>
                <a:gd name="connsiteX141" fmla="*/ 846171 w 979859"/>
                <a:gd name="connsiteY141" fmla="*/ 325367 h 697338"/>
                <a:gd name="connsiteX142" fmla="*/ 872089 w 979859"/>
                <a:gd name="connsiteY142" fmla="*/ 309476 h 697338"/>
                <a:gd name="connsiteX143" fmla="*/ 878392 w 979859"/>
                <a:gd name="connsiteY143" fmla="*/ 308982 h 697338"/>
                <a:gd name="connsiteX144" fmla="*/ 901645 w 979859"/>
                <a:gd name="connsiteY144" fmla="*/ 316592 h 697338"/>
                <a:gd name="connsiteX145" fmla="*/ 917518 w 979859"/>
                <a:gd name="connsiteY145" fmla="*/ 342510 h 697338"/>
                <a:gd name="connsiteX146" fmla="*/ 910438 w 979859"/>
                <a:gd name="connsiteY146" fmla="*/ 372066 h 69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979859" h="697338">
                  <a:moveTo>
                    <a:pt x="978589" y="332835"/>
                  </a:moveTo>
                  <a:cubicBezTo>
                    <a:pt x="974352" y="306051"/>
                    <a:pt x="959927" y="282516"/>
                    <a:pt x="937998" y="266591"/>
                  </a:cubicBezTo>
                  <a:cubicBezTo>
                    <a:pt x="916052" y="250647"/>
                    <a:pt x="889162" y="244221"/>
                    <a:pt x="862449" y="248440"/>
                  </a:cubicBezTo>
                  <a:cubicBezTo>
                    <a:pt x="835665" y="252678"/>
                    <a:pt x="812130" y="267103"/>
                    <a:pt x="796187" y="289031"/>
                  </a:cubicBezTo>
                  <a:cubicBezTo>
                    <a:pt x="789760" y="297894"/>
                    <a:pt x="785311" y="307676"/>
                    <a:pt x="782045" y="317810"/>
                  </a:cubicBezTo>
                  <a:lnTo>
                    <a:pt x="712640" y="317810"/>
                  </a:lnTo>
                  <a:cubicBezTo>
                    <a:pt x="709197" y="292845"/>
                    <a:pt x="701676" y="269204"/>
                    <a:pt x="690729" y="247540"/>
                  </a:cubicBezTo>
                  <a:lnTo>
                    <a:pt x="758068" y="189823"/>
                  </a:lnTo>
                  <a:cubicBezTo>
                    <a:pt x="773252" y="198404"/>
                    <a:pt x="790131" y="203083"/>
                    <a:pt x="807487" y="203083"/>
                  </a:cubicBezTo>
                  <a:cubicBezTo>
                    <a:pt x="812836" y="203083"/>
                    <a:pt x="818204" y="202659"/>
                    <a:pt x="823589" y="201811"/>
                  </a:cubicBezTo>
                  <a:cubicBezTo>
                    <a:pt x="850373" y="197574"/>
                    <a:pt x="873908" y="183149"/>
                    <a:pt x="889833" y="161221"/>
                  </a:cubicBezTo>
                  <a:cubicBezTo>
                    <a:pt x="905759" y="139275"/>
                    <a:pt x="912221" y="112456"/>
                    <a:pt x="907966" y="85672"/>
                  </a:cubicBezTo>
                  <a:cubicBezTo>
                    <a:pt x="903711" y="58888"/>
                    <a:pt x="889304" y="35353"/>
                    <a:pt x="867375" y="19427"/>
                  </a:cubicBezTo>
                  <a:cubicBezTo>
                    <a:pt x="845447" y="3484"/>
                    <a:pt x="818539" y="-2960"/>
                    <a:pt x="791826" y="1277"/>
                  </a:cubicBezTo>
                  <a:cubicBezTo>
                    <a:pt x="765042" y="5514"/>
                    <a:pt x="741507" y="19939"/>
                    <a:pt x="725564" y="41868"/>
                  </a:cubicBezTo>
                  <a:cubicBezTo>
                    <a:pt x="709638" y="63814"/>
                    <a:pt x="703176" y="90633"/>
                    <a:pt x="707431" y="117417"/>
                  </a:cubicBezTo>
                  <a:cubicBezTo>
                    <a:pt x="708950" y="126951"/>
                    <a:pt x="712163" y="135867"/>
                    <a:pt x="716136" y="144377"/>
                  </a:cubicBezTo>
                  <a:lnTo>
                    <a:pt x="655294" y="196532"/>
                  </a:lnTo>
                  <a:cubicBezTo>
                    <a:pt x="614120" y="151828"/>
                    <a:pt x="555327" y="123614"/>
                    <a:pt x="489912" y="123614"/>
                  </a:cubicBezTo>
                  <a:cubicBezTo>
                    <a:pt x="424497" y="123614"/>
                    <a:pt x="365686" y="151828"/>
                    <a:pt x="324530" y="196532"/>
                  </a:cubicBezTo>
                  <a:lnTo>
                    <a:pt x="263688" y="144377"/>
                  </a:lnTo>
                  <a:cubicBezTo>
                    <a:pt x="267661" y="135867"/>
                    <a:pt x="270892" y="126951"/>
                    <a:pt x="272393" y="117417"/>
                  </a:cubicBezTo>
                  <a:cubicBezTo>
                    <a:pt x="276630" y="90633"/>
                    <a:pt x="270186" y="63796"/>
                    <a:pt x="254260" y="41868"/>
                  </a:cubicBezTo>
                  <a:cubicBezTo>
                    <a:pt x="238317" y="19939"/>
                    <a:pt x="214799" y="5514"/>
                    <a:pt x="188016" y="1277"/>
                  </a:cubicBezTo>
                  <a:cubicBezTo>
                    <a:pt x="161179" y="-2978"/>
                    <a:pt x="134395" y="3484"/>
                    <a:pt x="112466" y="19410"/>
                  </a:cubicBezTo>
                  <a:cubicBezTo>
                    <a:pt x="90538" y="35353"/>
                    <a:pt x="76113" y="58870"/>
                    <a:pt x="71876" y="85654"/>
                  </a:cubicBezTo>
                  <a:cubicBezTo>
                    <a:pt x="67638" y="112438"/>
                    <a:pt x="74083" y="139275"/>
                    <a:pt x="90008" y="161203"/>
                  </a:cubicBezTo>
                  <a:cubicBezTo>
                    <a:pt x="105951" y="183132"/>
                    <a:pt x="129469" y="197556"/>
                    <a:pt x="156253" y="201794"/>
                  </a:cubicBezTo>
                  <a:cubicBezTo>
                    <a:pt x="161638" y="202641"/>
                    <a:pt x="167005" y="203065"/>
                    <a:pt x="172355" y="203065"/>
                  </a:cubicBezTo>
                  <a:cubicBezTo>
                    <a:pt x="189728" y="203065"/>
                    <a:pt x="206589" y="198369"/>
                    <a:pt x="221791" y="189806"/>
                  </a:cubicBezTo>
                  <a:lnTo>
                    <a:pt x="289130" y="247522"/>
                  </a:lnTo>
                  <a:cubicBezTo>
                    <a:pt x="278166" y="269186"/>
                    <a:pt x="270662" y="292827"/>
                    <a:pt x="267219" y="317792"/>
                  </a:cubicBezTo>
                  <a:lnTo>
                    <a:pt x="197797" y="317792"/>
                  </a:lnTo>
                  <a:cubicBezTo>
                    <a:pt x="194531" y="307658"/>
                    <a:pt x="190099" y="297877"/>
                    <a:pt x="183655" y="289013"/>
                  </a:cubicBezTo>
                  <a:cubicBezTo>
                    <a:pt x="167711" y="267085"/>
                    <a:pt x="144194" y="252660"/>
                    <a:pt x="117410" y="248423"/>
                  </a:cubicBezTo>
                  <a:cubicBezTo>
                    <a:pt x="90591" y="244168"/>
                    <a:pt x="63789" y="250630"/>
                    <a:pt x="41861" y="266555"/>
                  </a:cubicBezTo>
                  <a:cubicBezTo>
                    <a:pt x="19932" y="282498"/>
                    <a:pt x="5508" y="306016"/>
                    <a:pt x="1270" y="332800"/>
                  </a:cubicBezTo>
                  <a:cubicBezTo>
                    <a:pt x="-2967" y="359584"/>
                    <a:pt x="3477" y="386420"/>
                    <a:pt x="19403" y="408349"/>
                  </a:cubicBezTo>
                  <a:cubicBezTo>
                    <a:pt x="39248" y="435662"/>
                    <a:pt x="70234" y="450158"/>
                    <a:pt x="101661" y="450158"/>
                  </a:cubicBezTo>
                  <a:cubicBezTo>
                    <a:pt x="122354" y="450158"/>
                    <a:pt x="143223" y="443872"/>
                    <a:pt x="161214" y="430807"/>
                  </a:cubicBezTo>
                  <a:cubicBezTo>
                    <a:pt x="178905" y="417936"/>
                    <a:pt x="191388" y="400015"/>
                    <a:pt x="197903" y="379570"/>
                  </a:cubicBezTo>
                  <a:lnTo>
                    <a:pt x="267237" y="379570"/>
                  </a:lnTo>
                  <a:cubicBezTo>
                    <a:pt x="270680" y="404535"/>
                    <a:pt x="278184" y="428176"/>
                    <a:pt x="289148" y="449840"/>
                  </a:cubicBezTo>
                  <a:lnTo>
                    <a:pt x="221915" y="507468"/>
                  </a:lnTo>
                  <a:cubicBezTo>
                    <a:pt x="188386" y="488665"/>
                    <a:pt x="145571" y="489689"/>
                    <a:pt x="112484" y="513719"/>
                  </a:cubicBezTo>
                  <a:cubicBezTo>
                    <a:pt x="67215" y="546629"/>
                    <a:pt x="57133" y="610260"/>
                    <a:pt x="90026" y="655530"/>
                  </a:cubicBezTo>
                  <a:cubicBezTo>
                    <a:pt x="109871" y="682843"/>
                    <a:pt x="140857" y="697339"/>
                    <a:pt x="172284" y="697339"/>
                  </a:cubicBezTo>
                  <a:cubicBezTo>
                    <a:pt x="192977" y="697339"/>
                    <a:pt x="213846" y="691053"/>
                    <a:pt x="231837" y="677988"/>
                  </a:cubicBezTo>
                  <a:cubicBezTo>
                    <a:pt x="271810" y="648927"/>
                    <a:pt x="284293" y="595942"/>
                    <a:pt x="264041" y="552756"/>
                  </a:cubicBezTo>
                  <a:lnTo>
                    <a:pt x="324583" y="500865"/>
                  </a:lnTo>
                  <a:cubicBezTo>
                    <a:pt x="365756" y="545570"/>
                    <a:pt x="424550" y="573784"/>
                    <a:pt x="489965" y="573784"/>
                  </a:cubicBezTo>
                  <a:cubicBezTo>
                    <a:pt x="555380" y="573784"/>
                    <a:pt x="614191" y="545570"/>
                    <a:pt x="655347" y="500865"/>
                  </a:cubicBezTo>
                  <a:lnTo>
                    <a:pt x="715888" y="552756"/>
                  </a:lnTo>
                  <a:cubicBezTo>
                    <a:pt x="695620" y="595942"/>
                    <a:pt x="708102" y="648927"/>
                    <a:pt x="748093" y="677988"/>
                  </a:cubicBezTo>
                  <a:cubicBezTo>
                    <a:pt x="766084" y="691053"/>
                    <a:pt x="786935" y="697339"/>
                    <a:pt x="807628" y="697339"/>
                  </a:cubicBezTo>
                  <a:cubicBezTo>
                    <a:pt x="839055" y="697339"/>
                    <a:pt x="870059" y="682843"/>
                    <a:pt x="889886" y="655530"/>
                  </a:cubicBezTo>
                  <a:cubicBezTo>
                    <a:pt x="922779" y="610260"/>
                    <a:pt x="912715" y="546629"/>
                    <a:pt x="867428" y="513719"/>
                  </a:cubicBezTo>
                  <a:cubicBezTo>
                    <a:pt x="834341" y="489707"/>
                    <a:pt x="791543" y="488683"/>
                    <a:pt x="758015" y="507468"/>
                  </a:cubicBezTo>
                  <a:lnTo>
                    <a:pt x="690782" y="449840"/>
                  </a:lnTo>
                  <a:cubicBezTo>
                    <a:pt x="701746" y="428176"/>
                    <a:pt x="709250" y="404535"/>
                    <a:pt x="712693" y="379570"/>
                  </a:cubicBezTo>
                  <a:lnTo>
                    <a:pt x="782009" y="379570"/>
                  </a:lnTo>
                  <a:cubicBezTo>
                    <a:pt x="788524" y="400033"/>
                    <a:pt x="801007" y="417954"/>
                    <a:pt x="818716" y="430807"/>
                  </a:cubicBezTo>
                  <a:cubicBezTo>
                    <a:pt x="836707" y="443872"/>
                    <a:pt x="857559" y="450158"/>
                    <a:pt x="878251" y="450158"/>
                  </a:cubicBezTo>
                  <a:cubicBezTo>
                    <a:pt x="909678" y="450158"/>
                    <a:pt x="940682" y="435662"/>
                    <a:pt x="960509" y="408349"/>
                  </a:cubicBezTo>
                  <a:cubicBezTo>
                    <a:pt x="976382" y="386456"/>
                    <a:pt x="982826" y="359619"/>
                    <a:pt x="978589" y="332835"/>
                  </a:cubicBezTo>
                  <a:close/>
                  <a:moveTo>
                    <a:pt x="775565" y="78186"/>
                  </a:moveTo>
                  <a:cubicBezTo>
                    <a:pt x="781815" y="69605"/>
                    <a:pt x="791014" y="63955"/>
                    <a:pt x="801484" y="62295"/>
                  </a:cubicBezTo>
                  <a:cubicBezTo>
                    <a:pt x="803585" y="61960"/>
                    <a:pt x="805686" y="61801"/>
                    <a:pt x="807787" y="61801"/>
                  </a:cubicBezTo>
                  <a:cubicBezTo>
                    <a:pt x="816103" y="61801"/>
                    <a:pt x="824189" y="64414"/>
                    <a:pt x="831039" y="69411"/>
                  </a:cubicBezTo>
                  <a:cubicBezTo>
                    <a:pt x="839620" y="75643"/>
                    <a:pt x="845270" y="84860"/>
                    <a:pt x="846912" y="95329"/>
                  </a:cubicBezTo>
                  <a:cubicBezTo>
                    <a:pt x="848572" y="105817"/>
                    <a:pt x="846047" y="116304"/>
                    <a:pt x="839814" y="124903"/>
                  </a:cubicBezTo>
                  <a:cubicBezTo>
                    <a:pt x="833582" y="133484"/>
                    <a:pt x="824383" y="139133"/>
                    <a:pt x="813896" y="140775"/>
                  </a:cubicBezTo>
                  <a:cubicBezTo>
                    <a:pt x="803408" y="142488"/>
                    <a:pt x="792921" y="139928"/>
                    <a:pt x="784322" y="133678"/>
                  </a:cubicBezTo>
                  <a:cubicBezTo>
                    <a:pt x="775742" y="127445"/>
                    <a:pt x="770092" y="118229"/>
                    <a:pt x="768450" y="107759"/>
                  </a:cubicBezTo>
                  <a:cubicBezTo>
                    <a:pt x="766808" y="97254"/>
                    <a:pt x="769315" y="86766"/>
                    <a:pt x="775565" y="78186"/>
                  </a:cubicBezTo>
                  <a:close/>
                  <a:moveTo>
                    <a:pt x="165875" y="140758"/>
                  </a:moveTo>
                  <a:cubicBezTo>
                    <a:pt x="155405" y="139098"/>
                    <a:pt x="146189" y="133448"/>
                    <a:pt x="139956" y="124868"/>
                  </a:cubicBezTo>
                  <a:cubicBezTo>
                    <a:pt x="133724" y="116287"/>
                    <a:pt x="131199" y="105782"/>
                    <a:pt x="132859" y="95312"/>
                  </a:cubicBezTo>
                  <a:cubicBezTo>
                    <a:pt x="134519" y="84842"/>
                    <a:pt x="140168" y="75626"/>
                    <a:pt x="148749" y="69393"/>
                  </a:cubicBezTo>
                  <a:cubicBezTo>
                    <a:pt x="155617" y="64414"/>
                    <a:pt x="163686" y="61801"/>
                    <a:pt x="172002" y="61801"/>
                  </a:cubicBezTo>
                  <a:cubicBezTo>
                    <a:pt x="174085" y="61801"/>
                    <a:pt x="176204" y="61960"/>
                    <a:pt x="178305" y="62295"/>
                  </a:cubicBezTo>
                  <a:cubicBezTo>
                    <a:pt x="188775" y="63955"/>
                    <a:pt x="197991" y="69605"/>
                    <a:pt x="204224" y="78186"/>
                  </a:cubicBezTo>
                  <a:lnTo>
                    <a:pt x="204224" y="78186"/>
                  </a:lnTo>
                  <a:cubicBezTo>
                    <a:pt x="210456" y="86766"/>
                    <a:pt x="212981" y="97272"/>
                    <a:pt x="211321" y="107741"/>
                  </a:cubicBezTo>
                  <a:cubicBezTo>
                    <a:pt x="209662" y="118211"/>
                    <a:pt x="204012" y="127428"/>
                    <a:pt x="195431" y="133660"/>
                  </a:cubicBezTo>
                  <a:cubicBezTo>
                    <a:pt x="186850" y="139893"/>
                    <a:pt x="176380" y="142435"/>
                    <a:pt x="165875" y="140758"/>
                  </a:cubicBezTo>
                  <a:close/>
                  <a:moveTo>
                    <a:pt x="195449" y="628022"/>
                  </a:moveTo>
                  <a:cubicBezTo>
                    <a:pt x="177722" y="640929"/>
                    <a:pt x="152845" y="636938"/>
                    <a:pt x="139956" y="619247"/>
                  </a:cubicBezTo>
                  <a:cubicBezTo>
                    <a:pt x="127085" y="601521"/>
                    <a:pt x="131023" y="576626"/>
                    <a:pt x="148731" y="563737"/>
                  </a:cubicBezTo>
                  <a:cubicBezTo>
                    <a:pt x="155776" y="558617"/>
                    <a:pt x="163933" y="556163"/>
                    <a:pt x="172037" y="556163"/>
                  </a:cubicBezTo>
                  <a:cubicBezTo>
                    <a:pt x="184326" y="556163"/>
                    <a:pt x="196455" y="561831"/>
                    <a:pt x="204224" y="572512"/>
                  </a:cubicBezTo>
                  <a:cubicBezTo>
                    <a:pt x="217095" y="590256"/>
                    <a:pt x="213157" y="615151"/>
                    <a:pt x="195449" y="628022"/>
                  </a:cubicBezTo>
                  <a:close/>
                  <a:moveTo>
                    <a:pt x="831022" y="563755"/>
                  </a:moveTo>
                  <a:cubicBezTo>
                    <a:pt x="848748" y="576626"/>
                    <a:pt x="852703" y="601538"/>
                    <a:pt x="839814" y="619265"/>
                  </a:cubicBezTo>
                  <a:cubicBezTo>
                    <a:pt x="833582" y="627828"/>
                    <a:pt x="824383" y="633478"/>
                    <a:pt x="813896" y="635137"/>
                  </a:cubicBezTo>
                  <a:cubicBezTo>
                    <a:pt x="803408" y="636797"/>
                    <a:pt x="792921" y="634272"/>
                    <a:pt x="784340" y="628040"/>
                  </a:cubicBezTo>
                  <a:cubicBezTo>
                    <a:pt x="766614" y="615169"/>
                    <a:pt x="762659" y="590256"/>
                    <a:pt x="775547" y="572530"/>
                  </a:cubicBezTo>
                  <a:cubicBezTo>
                    <a:pt x="788418" y="554839"/>
                    <a:pt x="813348" y="550849"/>
                    <a:pt x="831022" y="563755"/>
                  </a:cubicBezTo>
                  <a:close/>
                  <a:moveTo>
                    <a:pt x="489894" y="185392"/>
                  </a:moveTo>
                  <a:cubicBezTo>
                    <a:pt x="579957" y="185392"/>
                    <a:pt x="653210" y="258645"/>
                    <a:pt x="653210" y="348708"/>
                  </a:cubicBezTo>
                  <a:cubicBezTo>
                    <a:pt x="653210" y="391735"/>
                    <a:pt x="636367" y="430807"/>
                    <a:pt x="609071" y="460010"/>
                  </a:cubicBezTo>
                  <a:lnTo>
                    <a:pt x="609071" y="406089"/>
                  </a:lnTo>
                  <a:lnTo>
                    <a:pt x="573512" y="406089"/>
                  </a:lnTo>
                  <a:cubicBezTo>
                    <a:pt x="597083" y="371642"/>
                    <a:pt x="597912" y="324696"/>
                    <a:pt x="572029" y="289049"/>
                  </a:cubicBezTo>
                  <a:lnTo>
                    <a:pt x="572029" y="289049"/>
                  </a:lnTo>
                  <a:cubicBezTo>
                    <a:pt x="556086" y="267103"/>
                    <a:pt x="532551" y="252695"/>
                    <a:pt x="505767" y="248458"/>
                  </a:cubicBezTo>
                  <a:cubicBezTo>
                    <a:pt x="479001" y="244221"/>
                    <a:pt x="452164" y="250665"/>
                    <a:pt x="430218" y="266591"/>
                  </a:cubicBezTo>
                  <a:cubicBezTo>
                    <a:pt x="408289" y="282534"/>
                    <a:pt x="393864" y="306051"/>
                    <a:pt x="389627" y="332835"/>
                  </a:cubicBezTo>
                  <a:cubicBezTo>
                    <a:pt x="385531" y="358736"/>
                    <a:pt x="391622" y="384584"/>
                    <a:pt x="406418" y="406089"/>
                  </a:cubicBezTo>
                  <a:lnTo>
                    <a:pt x="370718" y="406089"/>
                  </a:lnTo>
                  <a:lnTo>
                    <a:pt x="370718" y="460010"/>
                  </a:lnTo>
                  <a:cubicBezTo>
                    <a:pt x="343422" y="430807"/>
                    <a:pt x="326578" y="391735"/>
                    <a:pt x="326578" y="348708"/>
                  </a:cubicBezTo>
                  <a:cubicBezTo>
                    <a:pt x="326578" y="258645"/>
                    <a:pt x="399832" y="185392"/>
                    <a:pt x="489894" y="185392"/>
                  </a:cubicBezTo>
                  <a:close/>
                  <a:moveTo>
                    <a:pt x="450663" y="342493"/>
                  </a:moveTo>
                  <a:cubicBezTo>
                    <a:pt x="452323" y="332023"/>
                    <a:pt x="457973" y="322807"/>
                    <a:pt x="466553" y="316574"/>
                  </a:cubicBezTo>
                  <a:cubicBezTo>
                    <a:pt x="473421" y="311595"/>
                    <a:pt x="481490" y="308982"/>
                    <a:pt x="489806" y="308982"/>
                  </a:cubicBezTo>
                  <a:cubicBezTo>
                    <a:pt x="491907" y="308982"/>
                    <a:pt x="494008" y="309141"/>
                    <a:pt x="496109" y="309476"/>
                  </a:cubicBezTo>
                  <a:cubicBezTo>
                    <a:pt x="506597" y="311136"/>
                    <a:pt x="515795" y="316786"/>
                    <a:pt x="522028" y="325367"/>
                  </a:cubicBezTo>
                  <a:cubicBezTo>
                    <a:pt x="534899" y="343093"/>
                    <a:pt x="530962" y="367988"/>
                    <a:pt x="513253" y="380859"/>
                  </a:cubicBezTo>
                  <a:cubicBezTo>
                    <a:pt x="495509" y="393695"/>
                    <a:pt x="470632" y="389775"/>
                    <a:pt x="457743" y="372084"/>
                  </a:cubicBezTo>
                  <a:cubicBezTo>
                    <a:pt x="451528" y="363468"/>
                    <a:pt x="449003" y="352980"/>
                    <a:pt x="450663" y="342493"/>
                  </a:cubicBezTo>
                  <a:close/>
                  <a:moveTo>
                    <a:pt x="140698" y="354922"/>
                  </a:moveTo>
                  <a:cubicBezTo>
                    <a:pt x="139038" y="365410"/>
                    <a:pt x="133389" y="374609"/>
                    <a:pt x="124825" y="380841"/>
                  </a:cubicBezTo>
                  <a:cubicBezTo>
                    <a:pt x="107099" y="393748"/>
                    <a:pt x="82222" y="389757"/>
                    <a:pt x="69333" y="372066"/>
                  </a:cubicBezTo>
                  <a:cubicBezTo>
                    <a:pt x="63101" y="363468"/>
                    <a:pt x="60576" y="352963"/>
                    <a:pt x="62236" y="342493"/>
                  </a:cubicBezTo>
                  <a:cubicBezTo>
                    <a:pt x="63895" y="332023"/>
                    <a:pt x="69545" y="322807"/>
                    <a:pt x="78126" y="316574"/>
                  </a:cubicBezTo>
                  <a:cubicBezTo>
                    <a:pt x="84994" y="311595"/>
                    <a:pt x="93063" y="308982"/>
                    <a:pt x="101379" y="308982"/>
                  </a:cubicBezTo>
                  <a:cubicBezTo>
                    <a:pt x="103462" y="308982"/>
                    <a:pt x="105581" y="309141"/>
                    <a:pt x="107682" y="309476"/>
                  </a:cubicBezTo>
                  <a:cubicBezTo>
                    <a:pt x="118152" y="311136"/>
                    <a:pt x="127368" y="316786"/>
                    <a:pt x="133600" y="325367"/>
                  </a:cubicBezTo>
                  <a:lnTo>
                    <a:pt x="133600" y="325367"/>
                  </a:lnTo>
                  <a:cubicBezTo>
                    <a:pt x="139833" y="333947"/>
                    <a:pt x="142358" y="344435"/>
                    <a:pt x="140698" y="354922"/>
                  </a:cubicBezTo>
                  <a:close/>
                  <a:moveTo>
                    <a:pt x="432513" y="501412"/>
                  </a:moveTo>
                  <a:lnTo>
                    <a:pt x="432513" y="467884"/>
                  </a:lnTo>
                  <a:lnTo>
                    <a:pt x="547276" y="467884"/>
                  </a:lnTo>
                  <a:lnTo>
                    <a:pt x="547276" y="501412"/>
                  </a:lnTo>
                  <a:cubicBezTo>
                    <a:pt x="529390" y="508157"/>
                    <a:pt x="510110" y="512024"/>
                    <a:pt x="489894" y="512024"/>
                  </a:cubicBezTo>
                  <a:cubicBezTo>
                    <a:pt x="469678" y="512024"/>
                    <a:pt x="450398" y="508157"/>
                    <a:pt x="432513" y="501412"/>
                  </a:cubicBezTo>
                  <a:close/>
                  <a:moveTo>
                    <a:pt x="910438" y="372066"/>
                  </a:moveTo>
                  <a:cubicBezTo>
                    <a:pt x="904205" y="380629"/>
                    <a:pt x="895006" y="386279"/>
                    <a:pt x="884519" y="387939"/>
                  </a:cubicBezTo>
                  <a:cubicBezTo>
                    <a:pt x="874014" y="389598"/>
                    <a:pt x="863544" y="387074"/>
                    <a:pt x="854963" y="380841"/>
                  </a:cubicBezTo>
                  <a:cubicBezTo>
                    <a:pt x="846382" y="374591"/>
                    <a:pt x="840715" y="365392"/>
                    <a:pt x="839073" y="354922"/>
                  </a:cubicBezTo>
                  <a:cubicBezTo>
                    <a:pt x="837431" y="344453"/>
                    <a:pt x="839938" y="333947"/>
                    <a:pt x="846171" y="325367"/>
                  </a:cubicBezTo>
                  <a:cubicBezTo>
                    <a:pt x="852403" y="316786"/>
                    <a:pt x="861619" y="311136"/>
                    <a:pt x="872089" y="309476"/>
                  </a:cubicBezTo>
                  <a:cubicBezTo>
                    <a:pt x="874190" y="309141"/>
                    <a:pt x="876291" y="308982"/>
                    <a:pt x="878392" y="308982"/>
                  </a:cubicBezTo>
                  <a:cubicBezTo>
                    <a:pt x="886708" y="308982"/>
                    <a:pt x="894795" y="311595"/>
                    <a:pt x="901645" y="316592"/>
                  </a:cubicBezTo>
                  <a:cubicBezTo>
                    <a:pt x="910226" y="322824"/>
                    <a:pt x="915876" y="332041"/>
                    <a:pt x="917518" y="342510"/>
                  </a:cubicBezTo>
                  <a:cubicBezTo>
                    <a:pt x="919195" y="352980"/>
                    <a:pt x="916688" y="363468"/>
                    <a:pt x="910438" y="372066"/>
                  </a:cubicBezTo>
                  <a:close/>
                </a:path>
              </a:pathLst>
            </a:custGeom>
            <a:solidFill>
              <a:srgbClr val="FF540A"/>
            </a:solidFill>
            <a:ln w="17595" cap="flat">
              <a:noFill/>
              <a:prstDash val="solid"/>
              <a:miter/>
            </a:ln>
          </p:spPr>
          <p:txBody>
            <a:bodyPr rtlCol="0" anchor="ctr"/>
            <a:lstStyle/>
            <a:p>
              <a:endParaRPr lang="en-US"/>
            </a:p>
          </p:txBody>
        </p:sp>
        <p:sp>
          <p:nvSpPr>
            <p:cNvPr id="35" name="TextBox 34">
              <a:extLst>
                <a:ext uri="{FF2B5EF4-FFF2-40B4-BE49-F238E27FC236}">
                  <a16:creationId xmlns:a16="http://schemas.microsoft.com/office/drawing/2014/main" id="{0C022613-337E-6215-5175-93FD3610968A}"/>
                </a:ext>
              </a:extLst>
            </p:cNvPr>
            <p:cNvSpPr txBox="1"/>
            <p:nvPr/>
          </p:nvSpPr>
          <p:spPr>
            <a:xfrm>
              <a:off x="4292836" y="4753655"/>
              <a:ext cx="1619675" cy="461665"/>
            </a:xfrm>
            <a:prstGeom prst="rect">
              <a:avLst/>
            </a:prstGeom>
            <a:noFill/>
          </p:spPr>
          <p:txBody>
            <a:bodyPr wrap="none" lIns="182880" rIns="182880" rtlCol="0">
              <a:spAutoFit/>
            </a:bodyPr>
            <a:lstStyle/>
            <a:p>
              <a:r>
                <a:rPr lang="en-US" sz="2400" b="1"/>
                <a:t>Partners</a:t>
              </a:r>
            </a:p>
          </p:txBody>
        </p:sp>
      </p:grpSp>
      <p:grpSp>
        <p:nvGrpSpPr>
          <p:cNvPr id="13" name="Group 12">
            <a:extLst>
              <a:ext uri="{FF2B5EF4-FFF2-40B4-BE49-F238E27FC236}">
                <a16:creationId xmlns:a16="http://schemas.microsoft.com/office/drawing/2014/main" id="{2D3F7D25-24C2-7F7D-0FE0-E75F23C9AC33}"/>
              </a:ext>
            </a:extLst>
          </p:cNvPr>
          <p:cNvGrpSpPr/>
          <p:nvPr/>
        </p:nvGrpSpPr>
        <p:grpSpPr>
          <a:xfrm>
            <a:off x="3742905" y="1444819"/>
            <a:ext cx="2074644" cy="461665"/>
            <a:chOff x="3742905" y="1444819"/>
            <a:chExt cx="2074644" cy="461665"/>
          </a:xfrm>
        </p:grpSpPr>
        <p:sp>
          <p:nvSpPr>
            <p:cNvPr id="15" name="Graphic 13">
              <a:extLst>
                <a:ext uri="{FF2B5EF4-FFF2-40B4-BE49-F238E27FC236}">
                  <a16:creationId xmlns:a16="http://schemas.microsoft.com/office/drawing/2014/main" id="{EA16209D-DF5A-08F9-9026-1C45620533AE}"/>
                </a:ext>
              </a:extLst>
            </p:cNvPr>
            <p:cNvSpPr/>
            <p:nvPr/>
          </p:nvSpPr>
          <p:spPr>
            <a:xfrm>
              <a:off x="3742905" y="1505175"/>
              <a:ext cx="571920" cy="340954"/>
            </a:xfrm>
            <a:custGeom>
              <a:avLst/>
              <a:gdLst>
                <a:gd name="connsiteX0" fmla="*/ 75371 w 570661"/>
                <a:gd name="connsiteY0" fmla="*/ 214684 h 340204"/>
                <a:gd name="connsiteX1" fmla="*/ 113471 w 570661"/>
                <a:gd name="connsiteY1" fmla="*/ 214684 h 340204"/>
                <a:gd name="connsiteX2" fmla="*/ 113471 w 570661"/>
                <a:gd name="connsiteY2" fmla="*/ 252784 h 340204"/>
                <a:gd name="connsiteX3" fmla="*/ 75371 w 570661"/>
                <a:gd name="connsiteY3" fmla="*/ 252784 h 340204"/>
                <a:gd name="connsiteX4" fmla="*/ 75371 w 570661"/>
                <a:gd name="connsiteY4" fmla="*/ 214684 h 340204"/>
                <a:gd name="connsiteX5" fmla="*/ 514064 w 570661"/>
                <a:gd name="connsiteY5" fmla="*/ 60398 h 340204"/>
                <a:gd name="connsiteX6" fmla="*/ 514064 w 570661"/>
                <a:gd name="connsiteY6" fmla="*/ 302104 h 340204"/>
                <a:gd name="connsiteX7" fmla="*/ 570662 w 570661"/>
                <a:gd name="connsiteY7" fmla="*/ 302104 h 340204"/>
                <a:gd name="connsiteX8" fmla="*/ 570662 w 570661"/>
                <a:gd name="connsiteY8" fmla="*/ 340204 h 340204"/>
                <a:gd name="connsiteX9" fmla="*/ 475964 w 570661"/>
                <a:gd name="connsiteY9" fmla="*/ 340204 h 340204"/>
                <a:gd name="connsiteX10" fmla="*/ 475964 w 570661"/>
                <a:gd name="connsiteY10" fmla="*/ 308286 h 340204"/>
                <a:gd name="connsiteX11" fmla="*/ 460162 w 570661"/>
                <a:gd name="connsiteY11" fmla="*/ 308286 h 340204"/>
                <a:gd name="connsiteX12" fmla="*/ 397688 w 570661"/>
                <a:gd name="connsiteY12" fmla="*/ 274844 h 340204"/>
                <a:gd name="connsiteX13" fmla="*/ 390449 w 570661"/>
                <a:gd name="connsiteY13" fmla="*/ 263985 h 340204"/>
                <a:gd name="connsiteX14" fmla="*/ 390449 w 570661"/>
                <a:gd name="connsiteY14" fmla="*/ 268843 h 340204"/>
                <a:gd name="connsiteX15" fmla="*/ 347663 w 570661"/>
                <a:gd name="connsiteY15" fmla="*/ 311629 h 340204"/>
                <a:gd name="connsiteX16" fmla="*/ 42786 w 570661"/>
                <a:gd name="connsiteY16" fmla="*/ 311629 h 340204"/>
                <a:gd name="connsiteX17" fmla="*/ 0 w 570661"/>
                <a:gd name="connsiteY17" fmla="*/ 268843 h 340204"/>
                <a:gd name="connsiteX18" fmla="*/ 0 w 570661"/>
                <a:gd name="connsiteY18" fmla="*/ 106766 h 340204"/>
                <a:gd name="connsiteX19" fmla="*/ 42786 w 570661"/>
                <a:gd name="connsiteY19" fmla="*/ 63979 h 340204"/>
                <a:gd name="connsiteX20" fmla="*/ 174593 w 570661"/>
                <a:gd name="connsiteY20" fmla="*/ 63979 h 340204"/>
                <a:gd name="connsiteX21" fmla="*/ 218027 w 570661"/>
                <a:gd name="connsiteY21" fmla="*/ 20536 h 340204"/>
                <a:gd name="connsiteX22" fmla="*/ 267595 w 570661"/>
                <a:gd name="connsiteY22" fmla="*/ 0 h 340204"/>
                <a:gd name="connsiteX23" fmla="*/ 369141 w 570661"/>
                <a:gd name="connsiteY23" fmla="*/ 0 h 340204"/>
                <a:gd name="connsiteX24" fmla="*/ 475964 w 570661"/>
                <a:gd name="connsiteY24" fmla="*/ 44510 h 340204"/>
                <a:gd name="connsiteX25" fmla="*/ 475964 w 570661"/>
                <a:gd name="connsiteY25" fmla="*/ 10297 h 340204"/>
                <a:gd name="connsiteX26" fmla="*/ 570662 w 570661"/>
                <a:gd name="connsiteY26" fmla="*/ 10297 h 340204"/>
                <a:gd name="connsiteX27" fmla="*/ 570662 w 570661"/>
                <a:gd name="connsiteY27" fmla="*/ 48397 h 340204"/>
                <a:gd name="connsiteX28" fmla="*/ 514064 w 570661"/>
                <a:gd name="connsiteY28" fmla="*/ 48397 h 340204"/>
                <a:gd name="connsiteX29" fmla="*/ 514064 w 570661"/>
                <a:gd name="connsiteY29" fmla="*/ 60398 h 340204"/>
                <a:gd name="connsiteX30" fmla="*/ 38100 w 570661"/>
                <a:gd name="connsiteY30" fmla="*/ 106766 h 340204"/>
                <a:gd name="connsiteX31" fmla="*/ 38100 w 570661"/>
                <a:gd name="connsiteY31" fmla="*/ 139551 h 340204"/>
                <a:gd name="connsiteX32" fmla="*/ 99022 w 570661"/>
                <a:gd name="connsiteY32" fmla="*/ 139551 h 340204"/>
                <a:gd name="connsiteX33" fmla="*/ 136493 w 570661"/>
                <a:gd name="connsiteY33" fmla="*/ 102079 h 340204"/>
                <a:gd name="connsiteX34" fmla="*/ 42786 w 570661"/>
                <a:gd name="connsiteY34" fmla="*/ 102079 h 340204"/>
                <a:gd name="connsiteX35" fmla="*/ 38100 w 570661"/>
                <a:gd name="connsiteY35" fmla="*/ 106766 h 340204"/>
                <a:gd name="connsiteX36" fmla="*/ 352349 w 570661"/>
                <a:gd name="connsiteY36" fmla="*/ 206835 h 340204"/>
                <a:gd name="connsiteX37" fmla="*/ 311906 w 570661"/>
                <a:gd name="connsiteY37" fmla="*/ 146180 h 340204"/>
                <a:gd name="connsiteX38" fmla="*/ 275987 w 570661"/>
                <a:gd name="connsiteY38" fmla="*/ 146180 h 340204"/>
                <a:gd name="connsiteX39" fmla="*/ 248688 w 570661"/>
                <a:gd name="connsiteY39" fmla="*/ 173641 h 340204"/>
                <a:gd name="connsiteX40" fmla="*/ 181651 w 570661"/>
                <a:gd name="connsiteY40" fmla="*/ 201520 h 340204"/>
                <a:gd name="connsiteX41" fmla="*/ 181604 w 570661"/>
                <a:gd name="connsiteY41" fmla="*/ 201520 h 340204"/>
                <a:gd name="connsiteX42" fmla="*/ 119015 w 570661"/>
                <a:gd name="connsiteY42" fmla="*/ 177660 h 340204"/>
                <a:gd name="connsiteX43" fmla="*/ 38100 w 570661"/>
                <a:gd name="connsiteY43" fmla="*/ 177660 h 340204"/>
                <a:gd name="connsiteX44" fmla="*/ 38100 w 570661"/>
                <a:gd name="connsiteY44" fmla="*/ 268853 h 340204"/>
                <a:gd name="connsiteX45" fmla="*/ 42786 w 570661"/>
                <a:gd name="connsiteY45" fmla="*/ 273529 h 340204"/>
                <a:gd name="connsiteX46" fmla="*/ 347663 w 570661"/>
                <a:gd name="connsiteY46" fmla="*/ 273529 h 340204"/>
                <a:gd name="connsiteX47" fmla="*/ 352349 w 570661"/>
                <a:gd name="connsiteY47" fmla="*/ 268843 h 340204"/>
                <a:gd name="connsiteX48" fmla="*/ 352349 w 570661"/>
                <a:gd name="connsiteY48" fmla="*/ 206835 h 340204"/>
                <a:gd name="connsiteX49" fmla="*/ 475964 w 570661"/>
                <a:gd name="connsiteY49" fmla="*/ 270186 h 340204"/>
                <a:gd name="connsiteX50" fmla="*/ 475964 w 570661"/>
                <a:gd name="connsiteY50" fmla="*/ 85801 h 340204"/>
                <a:gd name="connsiteX51" fmla="*/ 361521 w 570661"/>
                <a:gd name="connsiteY51" fmla="*/ 38110 h 340204"/>
                <a:gd name="connsiteX52" fmla="*/ 267595 w 570661"/>
                <a:gd name="connsiteY52" fmla="*/ 38110 h 340204"/>
                <a:gd name="connsiteX53" fmla="*/ 244964 w 570661"/>
                <a:gd name="connsiteY53" fmla="*/ 47482 h 340204"/>
                <a:gd name="connsiteX54" fmla="*/ 190500 w 570661"/>
                <a:gd name="connsiteY54" fmla="*/ 101946 h 340204"/>
                <a:gd name="connsiteX55" fmla="*/ 190500 w 570661"/>
                <a:gd name="connsiteY55" fmla="*/ 102079 h 340204"/>
                <a:gd name="connsiteX56" fmla="*/ 190367 w 570661"/>
                <a:gd name="connsiteY56" fmla="*/ 102079 h 340204"/>
                <a:gd name="connsiteX57" fmla="*/ 143704 w 570661"/>
                <a:gd name="connsiteY57" fmla="*/ 148742 h 340204"/>
                <a:gd name="connsiteX58" fmla="*/ 181632 w 570661"/>
                <a:gd name="connsiteY58" fmla="*/ 163411 h 340204"/>
                <a:gd name="connsiteX59" fmla="*/ 181661 w 570661"/>
                <a:gd name="connsiteY59" fmla="*/ 163411 h 340204"/>
                <a:gd name="connsiteX60" fmla="*/ 221685 w 570661"/>
                <a:gd name="connsiteY60" fmla="*/ 146771 h 340204"/>
                <a:gd name="connsiteX61" fmla="*/ 260147 w 570661"/>
                <a:gd name="connsiteY61" fmla="*/ 108080 h 340204"/>
                <a:gd name="connsiteX62" fmla="*/ 332299 w 570661"/>
                <a:gd name="connsiteY62" fmla="*/ 108080 h 340204"/>
                <a:gd name="connsiteX63" fmla="*/ 429387 w 570661"/>
                <a:gd name="connsiteY63" fmla="*/ 253717 h 340204"/>
                <a:gd name="connsiteX64" fmla="*/ 460162 w 570661"/>
                <a:gd name="connsiteY64" fmla="*/ 270186 h 340204"/>
                <a:gd name="connsiteX65" fmla="*/ 475964 w 570661"/>
                <a:gd name="connsiteY65" fmla="*/ 270186 h 3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70661" h="340204">
                  <a:moveTo>
                    <a:pt x="75371" y="214684"/>
                  </a:moveTo>
                  <a:lnTo>
                    <a:pt x="113471" y="214684"/>
                  </a:lnTo>
                  <a:lnTo>
                    <a:pt x="113471" y="252784"/>
                  </a:lnTo>
                  <a:lnTo>
                    <a:pt x="75371" y="252784"/>
                  </a:lnTo>
                  <a:lnTo>
                    <a:pt x="75371" y="214684"/>
                  </a:lnTo>
                  <a:close/>
                  <a:moveTo>
                    <a:pt x="514064" y="60398"/>
                  </a:moveTo>
                  <a:lnTo>
                    <a:pt x="514064" y="302104"/>
                  </a:lnTo>
                  <a:lnTo>
                    <a:pt x="570662" y="302104"/>
                  </a:lnTo>
                  <a:lnTo>
                    <a:pt x="570662" y="340204"/>
                  </a:lnTo>
                  <a:lnTo>
                    <a:pt x="475964" y="340204"/>
                  </a:lnTo>
                  <a:lnTo>
                    <a:pt x="475964" y="308286"/>
                  </a:lnTo>
                  <a:lnTo>
                    <a:pt x="460162" y="308286"/>
                  </a:lnTo>
                  <a:cubicBezTo>
                    <a:pt x="435007" y="308286"/>
                    <a:pt x="411651" y="295789"/>
                    <a:pt x="397688" y="274844"/>
                  </a:cubicBezTo>
                  <a:lnTo>
                    <a:pt x="390449" y="263985"/>
                  </a:lnTo>
                  <a:lnTo>
                    <a:pt x="390449" y="268843"/>
                  </a:lnTo>
                  <a:cubicBezTo>
                    <a:pt x="390449" y="292437"/>
                    <a:pt x="371256" y="311629"/>
                    <a:pt x="347663" y="311629"/>
                  </a:cubicBezTo>
                  <a:lnTo>
                    <a:pt x="42786" y="311629"/>
                  </a:lnTo>
                  <a:cubicBezTo>
                    <a:pt x="19193" y="311629"/>
                    <a:pt x="0" y="292437"/>
                    <a:pt x="0" y="268843"/>
                  </a:cubicBezTo>
                  <a:lnTo>
                    <a:pt x="0" y="106766"/>
                  </a:lnTo>
                  <a:cubicBezTo>
                    <a:pt x="0" y="83172"/>
                    <a:pt x="19193" y="63979"/>
                    <a:pt x="42786" y="63979"/>
                  </a:cubicBezTo>
                  <a:lnTo>
                    <a:pt x="174593" y="63979"/>
                  </a:lnTo>
                  <a:lnTo>
                    <a:pt x="218027" y="20536"/>
                  </a:lnTo>
                  <a:cubicBezTo>
                    <a:pt x="231277" y="7296"/>
                    <a:pt x="248879" y="0"/>
                    <a:pt x="267595" y="0"/>
                  </a:cubicBezTo>
                  <a:lnTo>
                    <a:pt x="369141" y="0"/>
                  </a:lnTo>
                  <a:lnTo>
                    <a:pt x="475964" y="44510"/>
                  </a:lnTo>
                  <a:lnTo>
                    <a:pt x="475964" y="10297"/>
                  </a:lnTo>
                  <a:lnTo>
                    <a:pt x="570662" y="10297"/>
                  </a:lnTo>
                  <a:lnTo>
                    <a:pt x="570662" y="48397"/>
                  </a:lnTo>
                  <a:lnTo>
                    <a:pt x="514064" y="48397"/>
                  </a:lnTo>
                  <a:lnTo>
                    <a:pt x="514064" y="60398"/>
                  </a:lnTo>
                  <a:close/>
                  <a:moveTo>
                    <a:pt x="38100" y="106766"/>
                  </a:moveTo>
                  <a:lnTo>
                    <a:pt x="38100" y="139551"/>
                  </a:lnTo>
                  <a:lnTo>
                    <a:pt x="99022" y="139551"/>
                  </a:lnTo>
                  <a:lnTo>
                    <a:pt x="136493" y="102079"/>
                  </a:lnTo>
                  <a:lnTo>
                    <a:pt x="42786" y="102079"/>
                  </a:lnTo>
                  <a:cubicBezTo>
                    <a:pt x="40205" y="102079"/>
                    <a:pt x="38100" y="104184"/>
                    <a:pt x="38100" y="106766"/>
                  </a:cubicBezTo>
                  <a:close/>
                  <a:moveTo>
                    <a:pt x="352349" y="206835"/>
                  </a:moveTo>
                  <a:lnTo>
                    <a:pt x="311906" y="146180"/>
                  </a:lnTo>
                  <a:lnTo>
                    <a:pt x="275987" y="146180"/>
                  </a:lnTo>
                  <a:lnTo>
                    <a:pt x="248688" y="173641"/>
                  </a:lnTo>
                  <a:cubicBezTo>
                    <a:pt x="230810" y="191624"/>
                    <a:pt x="207007" y="201520"/>
                    <a:pt x="181651" y="201520"/>
                  </a:cubicBezTo>
                  <a:cubicBezTo>
                    <a:pt x="181642" y="201520"/>
                    <a:pt x="181623" y="201520"/>
                    <a:pt x="181604" y="201520"/>
                  </a:cubicBezTo>
                  <a:cubicBezTo>
                    <a:pt x="158267" y="201511"/>
                    <a:pt x="136303" y="193024"/>
                    <a:pt x="119015" y="177660"/>
                  </a:cubicBezTo>
                  <a:lnTo>
                    <a:pt x="38100" y="177660"/>
                  </a:lnTo>
                  <a:lnTo>
                    <a:pt x="38100" y="268853"/>
                  </a:lnTo>
                  <a:cubicBezTo>
                    <a:pt x="38100" y="271424"/>
                    <a:pt x="40205" y="273529"/>
                    <a:pt x="42786" y="273529"/>
                  </a:cubicBezTo>
                  <a:lnTo>
                    <a:pt x="347663" y="273529"/>
                  </a:lnTo>
                  <a:cubicBezTo>
                    <a:pt x="350244" y="273529"/>
                    <a:pt x="352349" y="271424"/>
                    <a:pt x="352349" y="268843"/>
                  </a:cubicBezTo>
                  <a:lnTo>
                    <a:pt x="352349" y="206835"/>
                  </a:lnTo>
                  <a:close/>
                  <a:moveTo>
                    <a:pt x="475964" y="270186"/>
                  </a:moveTo>
                  <a:lnTo>
                    <a:pt x="475964" y="85801"/>
                  </a:lnTo>
                  <a:lnTo>
                    <a:pt x="361521" y="38110"/>
                  </a:lnTo>
                  <a:lnTo>
                    <a:pt x="267595" y="38110"/>
                  </a:lnTo>
                  <a:cubicBezTo>
                    <a:pt x="259051" y="38110"/>
                    <a:pt x="251012" y="41443"/>
                    <a:pt x="244964" y="47482"/>
                  </a:cubicBezTo>
                  <a:lnTo>
                    <a:pt x="190500" y="101946"/>
                  </a:lnTo>
                  <a:lnTo>
                    <a:pt x="190500" y="102079"/>
                  </a:lnTo>
                  <a:lnTo>
                    <a:pt x="190367" y="102079"/>
                  </a:lnTo>
                  <a:lnTo>
                    <a:pt x="143704" y="148742"/>
                  </a:lnTo>
                  <a:cubicBezTo>
                    <a:pt x="154105" y="158220"/>
                    <a:pt x="167459" y="163411"/>
                    <a:pt x="181632" y="163411"/>
                  </a:cubicBezTo>
                  <a:cubicBezTo>
                    <a:pt x="181642" y="163411"/>
                    <a:pt x="181651" y="163411"/>
                    <a:pt x="181661" y="163411"/>
                  </a:cubicBezTo>
                  <a:cubicBezTo>
                    <a:pt x="196796" y="163411"/>
                    <a:pt x="211007" y="157505"/>
                    <a:pt x="221685" y="146771"/>
                  </a:cubicBezTo>
                  <a:lnTo>
                    <a:pt x="260147" y="108080"/>
                  </a:lnTo>
                  <a:lnTo>
                    <a:pt x="332299" y="108080"/>
                  </a:lnTo>
                  <a:lnTo>
                    <a:pt x="429387" y="253717"/>
                  </a:lnTo>
                  <a:cubicBezTo>
                    <a:pt x="436264" y="264033"/>
                    <a:pt x="447770" y="270186"/>
                    <a:pt x="460162" y="270186"/>
                  </a:cubicBezTo>
                  <a:lnTo>
                    <a:pt x="475964" y="270186"/>
                  </a:lnTo>
                  <a:close/>
                </a:path>
              </a:pathLst>
            </a:custGeom>
            <a:solidFill>
              <a:srgbClr val="FF540A"/>
            </a:solidFill>
            <a:ln w="9525" cap="flat">
              <a:noFill/>
              <a:prstDash val="solid"/>
              <a:miter/>
            </a:ln>
          </p:spPr>
          <p:txBody>
            <a:bodyPr rtlCol="0" anchor="ctr"/>
            <a:lstStyle/>
            <a:p>
              <a:endParaRPr lang="en-US"/>
            </a:p>
          </p:txBody>
        </p:sp>
        <p:sp>
          <p:nvSpPr>
            <p:cNvPr id="65" name="TextBox 64">
              <a:extLst>
                <a:ext uri="{FF2B5EF4-FFF2-40B4-BE49-F238E27FC236}">
                  <a16:creationId xmlns:a16="http://schemas.microsoft.com/office/drawing/2014/main" id="{BF1CFB14-1434-3AE6-C252-F71EC200E584}"/>
                </a:ext>
              </a:extLst>
            </p:cNvPr>
            <p:cNvSpPr txBox="1"/>
            <p:nvPr/>
          </p:nvSpPr>
          <p:spPr>
            <a:xfrm>
              <a:off x="4292836" y="1444819"/>
              <a:ext cx="1524713" cy="461665"/>
            </a:xfrm>
            <a:prstGeom prst="rect">
              <a:avLst/>
            </a:prstGeom>
            <a:noFill/>
          </p:spPr>
          <p:txBody>
            <a:bodyPr wrap="none" lIns="182880" rIns="182880" rtlCol="0">
              <a:spAutoFit/>
            </a:bodyPr>
            <a:lstStyle/>
            <a:p>
              <a:r>
                <a:rPr lang="en-US" sz="2400" b="1"/>
                <a:t>FinTech</a:t>
              </a:r>
            </a:p>
          </p:txBody>
        </p:sp>
      </p:grpSp>
      <p:grpSp>
        <p:nvGrpSpPr>
          <p:cNvPr id="17" name="Group 16">
            <a:extLst>
              <a:ext uri="{FF2B5EF4-FFF2-40B4-BE49-F238E27FC236}">
                <a16:creationId xmlns:a16="http://schemas.microsoft.com/office/drawing/2014/main" id="{6D2146E2-73FF-B747-E10E-D1A70C122552}"/>
              </a:ext>
            </a:extLst>
          </p:cNvPr>
          <p:cNvGrpSpPr/>
          <p:nvPr/>
        </p:nvGrpSpPr>
        <p:grpSpPr>
          <a:xfrm>
            <a:off x="3793910" y="3088935"/>
            <a:ext cx="3485962" cy="471956"/>
            <a:chOff x="3793910" y="3088935"/>
            <a:chExt cx="3485962" cy="471956"/>
          </a:xfrm>
        </p:grpSpPr>
        <p:sp>
          <p:nvSpPr>
            <p:cNvPr id="8" name="Graphic 61">
              <a:extLst>
                <a:ext uri="{FF2B5EF4-FFF2-40B4-BE49-F238E27FC236}">
                  <a16:creationId xmlns:a16="http://schemas.microsoft.com/office/drawing/2014/main" id="{D1DF2956-43AD-E831-D699-1EE7E0A6E94B}"/>
                </a:ext>
              </a:extLst>
            </p:cNvPr>
            <p:cNvSpPr/>
            <p:nvPr/>
          </p:nvSpPr>
          <p:spPr>
            <a:xfrm>
              <a:off x="3793910" y="3088935"/>
              <a:ext cx="469910" cy="471956"/>
            </a:xfrm>
            <a:custGeom>
              <a:avLst/>
              <a:gdLst>
                <a:gd name="connsiteX0" fmla="*/ 287807 w 754184"/>
                <a:gd name="connsiteY0" fmla="*/ 402288 h 757469"/>
                <a:gd name="connsiteX1" fmla="*/ 388922 w 754184"/>
                <a:gd name="connsiteY1" fmla="*/ 386079 h 757469"/>
                <a:gd name="connsiteX2" fmla="*/ 388922 w 754184"/>
                <a:gd name="connsiteY2" fmla="*/ 457603 h 757469"/>
                <a:gd name="connsiteX3" fmla="*/ 242855 w 754184"/>
                <a:gd name="connsiteY3" fmla="*/ 481015 h 757469"/>
                <a:gd name="connsiteX4" fmla="*/ 81693 w 754184"/>
                <a:gd name="connsiteY4" fmla="*/ 70623 h 757469"/>
                <a:gd name="connsiteX5" fmla="*/ 0 w 754184"/>
                <a:gd name="connsiteY5" fmla="*/ 70623 h 757469"/>
                <a:gd name="connsiteX6" fmla="*/ 0 w 754184"/>
                <a:gd name="connsiteY6" fmla="*/ 0 h 757469"/>
                <a:gd name="connsiteX7" fmla="*/ 129841 w 754184"/>
                <a:gd name="connsiteY7" fmla="*/ 0 h 757469"/>
                <a:gd name="connsiteX8" fmla="*/ 164552 w 754184"/>
                <a:gd name="connsiteY8" fmla="*/ 88420 h 757469"/>
                <a:gd name="connsiteX9" fmla="*/ 742038 w 754184"/>
                <a:gd name="connsiteY9" fmla="*/ 88420 h 757469"/>
                <a:gd name="connsiteX10" fmla="*/ 742038 w 754184"/>
                <a:gd name="connsiteY10" fmla="*/ 401016 h 757469"/>
                <a:gd name="connsiteX11" fmla="*/ 664529 w 754184"/>
                <a:gd name="connsiteY11" fmla="*/ 413428 h 757469"/>
                <a:gd name="connsiteX12" fmla="*/ 591434 w 754184"/>
                <a:gd name="connsiteY12" fmla="*/ 353610 h 757469"/>
                <a:gd name="connsiteX13" fmla="*/ 671414 w 754184"/>
                <a:gd name="connsiteY13" fmla="*/ 340810 h 757469"/>
                <a:gd name="connsiteX14" fmla="*/ 671414 w 754184"/>
                <a:gd name="connsiteY14" fmla="*/ 159043 h 757469"/>
                <a:gd name="connsiteX15" fmla="*/ 192289 w 754184"/>
                <a:gd name="connsiteY15" fmla="*/ 159043 h 757469"/>
                <a:gd name="connsiteX16" fmla="*/ 287807 w 754184"/>
                <a:gd name="connsiteY16" fmla="*/ 402288 h 757469"/>
                <a:gd name="connsiteX17" fmla="*/ 300961 w 754184"/>
                <a:gd name="connsiteY17" fmla="*/ 512160 h 757469"/>
                <a:gd name="connsiteX18" fmla="*/ 247993 w 754184"/>
                <a:gd name="connsiteY18" fmla="*/ 565127 h 757469"/>
                <a:gd name="connsiteX19" fmla="*/ 300961 w 754184"/>
                <a:gd name="connsiteY19" fmla="*/ 618094 h 757469"/>
                <a:gd name="connsiteX20" fmla="*/ 353928 w 754184"/>
                <a:gd name="connsiteY20" fmla="*/ 565127 h 757469"/>
                <a:gd name="connsiteX21" fmla="*/ 300961 w 754184"/>
                <a:gd name="connsiteY21" fmla="*/ 512160 h 757469"/>
                <a:gd name="connsiteX22" fmla="*/ 622190 w 754184"/>
                <a:gd name="connsiteY22" fmla="*/ 599573 h 757469"/>
                <a:gd name="connsiteX23" fmla="*/ 685345 w 754184"/>
                <a:gd name="connsiteY23" fmla="*/ 725883 h 757469"/>
                <a:gd name="connsiteX24" fmla="*/ 622172 w 754184"/>
                <a:gd name="connsiteY24" fmla="*/ 757469 h 757469"/>
                <a:gd name="connsiteX25" fmla="*/ 558029 w 754184"/>
                <a:gd name="connsiteY25" fmla="*/ 629182 h 757469"/>
                <a:gd name="connsiteX26" fmla="*/ 424233 w 754184"/>
                <a:gd name="connsiteY26" fmla="*/ 690942 h 757469"/>
                <a:gd name="connsiteX27" fmla="*/ 424233 w 754184"/>
                <a:gd name="connsiteY27" fmla="*/ 259470 h 757469"/>
                <a:gd name="connsiteX28" fmla="*/ 754185 w 754184"/>
                <a:gd name="connsiteY28" fmla="*/ 538661 h 757469"/>
                <a:gd name="connsiteX29" fmla="*/ 622190 w 754184"/>
                <a:gd name="connsiteY29" fmla="*/ 599573 h 757469"/>
                <a:gd name="connsiteX30" fmla="*/ 623956 w 754184"/>
                <a:gd name="connsiteY30" fmla="*/ 520970 h 757469"/>
                <a:gd name="connsiteX31" fmla="*/ 494857 w 754184"/>
                <a:gd name="connsiteY31" fmla="*/ 411733 h 757469"/>
                <a:gd name="connsiteX32" fmla="*/ 494857 w 754184"/>
                <a:gd name="connsiteY32" fmla="*/ 580558 h 757469"/>
                <a:gd name="connsiteX33" fmla="*/ 623956 w 754184"/>
                <a:gd name="connsiteY33" fmla="*/ 520970 h 75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4184" h="757469">
                  <a:moveTo>
                    <a:pt x="287807" y="402288"/>
                  </a:moveTo>
                  <a:lnTo>
                    <a:pt x="388922" y="386079"/>
                  </a:lnTo>
                  <a:lnTo>
                    <a:pt x="388922" y="457603"/>
                  </a:lnTo>
                  <a:lnTo>
                    <a:pt x="242855" y="481015"/>
                  </a:lnTo>
                  <a:lnTo>
                    <a:pt x="81693" y="70623"/>
                  </a:lnTo>
                  <a:lnTo>
                    <a:pt x="0" y="70623"/>
                  </a:lnTo>
                  <a:lnTo>
                    <a:pt x="0" y="0"/>
                  </a:lnTo>
                  <a:lnTo>
                    <a:pt x="129841" y="0"/>
                  </a:lnTo>
                  <a:lnTo>
                    <a:pt x="164552" y="88420"/>
                  </a:lnTo>
                  <a:lnTo>
                    <a:pt x="742038" y="88420"/>
                  </a:lnTo>
                  <a:lnTo>
                    <a:pt x="742038" y="401016"/>
                  </a:lnTo>
                  <a:lnTo>
                    <a:pt x="664529" y="413428"/>
                  </a:lnTo>
                  <a:lnTo>
                    <a:pt x="591434" y="353610"/>
                  </a:lnTo>
                  <a:lnTo>
                    <a:pt x="671414" y="340810"/>
                  </a:lnTo>
                  <a:lnTo>
                    <a:pt x="671414" y="159043"/>
                  </a:lnTo>
                  <a:lnTo>
                    <a:pt x="192289" y="159043"/>
                  </a:lnTo>
                  <a:lnTo>
                    <a:pt x="287807" y="402288"/>
                  </a:lnTo>
                  <a:close/>
                  <a:moveTo>
                    <a:pt x="300961" y="512160"/>
                  </a:moveTo>
                  <a:cubicBezTo>
                    <a:pt x="271705" y="512160"/>
                    <a:pt x="247993" y="535871"/>
                    <a:pt x="247993" y="565127"/>
                  </a:cubicBezTo>
                  <a:cubicBezTo>
                    <a:pt x="247993" y="594383"/>
                    <a:pt x="271705" y="618094"/>
                    <a:pt x="300961" y="618094"/>
                  </a:cubicBezTo>
                  <a:cubicBezTo>
                    <a:pt x="330216" y="618094"/>
                    <a:pt x="353928" y="594383"/>
                    <a:pt x="353928" y="565127"/>
                  </a:cubicBezTo>
                  <a:cubicBezTo>
                    <a:pt x="353928" y="535871"/>
                    <a:pt x="330216" y="512160"/>
                    <a:pt x="300961" y="512160"/>
                  </a:cubicBezTo>
                  <a:close/>
                  <a:moveTo>
                    <a:pt x="622190" y="599573"/>
                  </a:moveTo>
                  <a:lnTo>
                    <a:pt x="685345" y="725883"/>
                  </a:lnTo>
                  <a:lnTo>
                    <a:pt x="622172" y="757469"/>
                  </a:lnTo>
                  <a:lnTo>
                    <a:pt x="558029" y="629182"/>
                  </a:lnTo>
                  <a:lnTo>
                    <a:pt x="424233" y="690942"/>
                  </a:lnTo>
                  <a:lnTo>
                    <a:pt x="424233" y="259470"/>
                  </a:lnTo>
                  <a:lnTo>
                    <a:pt x="754185" y="538661"/>
                  </a:lnTo>
                  <a:lnTo>
                    <a:pt x="622190" y="599573"/>
                  </a:lnTo>
                  <a:close/>
                  <a:moveTo>
                    <a:pt x="623956" y="520970"/>
                  </a:moveTo>
                  <a:lnTo>
                    <a:pt x="494857" y="411733"/>
                  </a:lnTo>
                  <a:lnTo>
                    <a:pt x="494857" y="580558"/>
                  </a:lnTo>
                  <a:lnTo>
                    <a:pt x="623956" y="520970"/>
                  </a:lnTo>
                  <a:close/>
                </a:path>
              </a:pathLst>
            </a:custGeom>
            <a:solidFill>
              <a:srgbClr val="FF540A"/>
            </a:solidFill>
            <a:ln w="17595" cap="flat">
              <a:noFill/>
              <a:prstDash val="solid"/>
              <a:miter/>
            </a:ln>
          </p:spPr>
          <p:txBody>
            <a:bodyPr rtlCol="0" anchor="ctr"/>
            <a:lstStyle/>
            <a:p>
              <a:endParaRPr lang="en-US"/>
            </a:p>
          </p:txBody>
        </p:sp>
        <p:sp>
          <p:nvSpPr>
            <p:cNvPr id="63" name="TextBox 62">
              <a:extLst>
                <a:ext uri="{FF2B5EF4-FFF2-40B4-BE49-F238E27FC236}">
                  <a16:creationId xmlns:a16="http://schemas.microsoft.com/office/drawing/2014/main" id="{95BCDE1E-6436-CAA5-0396-54E022DE8C75}"/>
                </a:ext>
              </a:extLst>
            </p:cNvPr>
            <p:cNvSpPr txBox="1"/>
            <p:nvPr/>
          </p:nvSpPr>
          <p:spPr>
            <a:xfrm>
              <a:off x="4292836" y="3094081"/>
              <a:ext cx="2987036" cy="461665"/>
            </a:xfrm>
            <a:prstGeom prst="rect">
              <a:avLst/>
            </a:prstGeom>
            <a:noFill/>
          </p:spPr>
          <p:txBody>
            <a:bodyPr wrap="none" lIns="182880" rIns="182880" rtlCol="0">
              <a:spAutoFit/>
            </a:bodyPr>
            <a:lstStyle/>
            <a:p>
              <a:r>
                <a:rPr lang="en-US" sz="2400" b="1"/>
                <a:t>Digital Commerce</a:t>
              </a:r>
            </a:p>
          </p:txBody>
        </p:sp>
      </p:grpSp>
      <p:grpSp>
        <p:nvGrpSpPr>
          <p:cNvPr id="14" name="Group 13">
            <a:extLst>
              <a:ext uri="{FF2B5EF4-FFF2-40B4-BE49-F238E27FC236}">
                <a16:creationId xmlns:a16="http://schemas.microsoft.com/office/drawing/2014/main" id="{B68CEF0D-4F10-7F59-892E-EC87254A2DAD}"/>
              </a:ext>
            </a:extLst>
          </p:cNvPr>
          <p:cNvGrpSpPr/>
          <p:nvPr/>
        </p:nvGrpSpPr>
        <p:grpSpPr>
          <a:xfrm>
            <a:off x="3764894" y="2265211"/>
            <a:ext cx="2473026" cy="518228"/>
            <a:chOff x="3764894" y="2265211"/>
            <a:chExt cx="2473026" cy="518228"/>
          </a:xfrm>
        </p:grpSpPr>
        <p:sp>
          <p:nvSpPr>
            <p:cNvPr id="7" name="Graphic 59">
              <a:extLst>
                <a:ext uri="{FF2B5EF4-FFF2-40B4-BE49-F238E27FC236}">
                  <a16:creationId xmlns:a16="http://schemas.microsoft.com/office/drawing/2014/main" id="{7FA8CB6D-409D-C53B-015C-F09B0FD6B978}"/>
                </a:ext>
              </a:extLst>
            </p:cNvPr>
            <p:cNvSpPr/>
            <p:nvPr/>
          </p:nvSpPr>
          <p:spPr>
            <a:xfrm>
              <a:off x="3764894" y="2265211"/>
              <a:ext cx="527942" cy="518228"/>
            </a:xfrm>
            <a:custGeom>
              <a:avLst/>
              <a:gdLst>
                <a:gd name="connsiteX0" fmla="*/ 845816 w 847323"/>
                <a:gd name="connsiteY0" fmla="*/ 214365 h 831735"/>
                <a:gd name="connsiteX1" fmla="*/ 756866 w 847323"/>
                <a:gd name="connsiteY1" fmla="*/ 52832 h 831735"/>
                <a:gd name="connsiteX2" fmla="*/ 423560 w 847323"/>
                <a:gd name="connsiteY2" fmla="*/ 83995 h 831735"/>
                <a:gd name="connsiteX3" fmla="*/ 267377 w 847323"/>
                <a:gd name="connsiteY3" fmla="*/ 1525 h 831735"/>
                <a:gd name="connsiteX4" fmla="*/ 90254 w 847323"/>
                <a:gd name="connsiteY4" fmla="*/ 52850 h 831735"/>
                <a:gd name="connsiteX5" fmla="*/ 17318 w 847323"/>
                <a:gd name="connsiteY5" fmla="*/ 331300 h 831735"/>
                <a:gd name="connsiteX6" fmla="*/ 82804 w 847323"/>
                <a:gd name="connsiteY6" fmla="*/ 304816 h 831735"/>
                <a:gd name="connsiteX7" fmla="*/ 134359 w 847323"/>
                <a:gd name="connsiteY7" fmla="*/ 108007 h 831735"/>
                <a:gd name="connsiteX8" fmla="*/ 259573 w 847323"/>
                <a:gd name="connsiteY8" fmla="*/ 71724 h 831735"/>
                <a:gd name="connsiteX9" fmla="*/ 373789 w 847323"/>
                <a:gd name="connsiteY9" fmla="*/ 134596 h 831735"/>
                <a:gd name="connsiteX10" fmla="*/ 423560 w 847323"/>
                <a:gd name="connsiteY10" fmla="*/ 196851 h 831735"/>
                <a:gd name="connsiteX11" fmla="*/ 473332 w 847323"/>
                <a:gd name="connsiteY11" fmla="*/ 134614 h 831735"/>
                <a:gd name="connsiteX12" fmla="*/ 712762 w 847323"/>
                <a:gd name="connsiteY12" fmla="*/ 108007 h 831735"/>
                <a:gd name="connsiteX13" fmla="*/ 775635 w 847323"/>
                <a:gd name="connsiteY13" fmla="*/ 222205 h 831735"/>
                <a:gd name="connsiteX14" fmla="*/ 739934 w 847323"/>
                <a:gd name="connsiteY14" fmla="*/ 346713 h 831735"/>
                <a:gd name="connsiteX15" fmla="*/ 704729 w 847323"/>
                <a:gd name="connsiteY15" fmla="*/ 388487 h 831735"/>
                <a:gd name="connsiteX16" fmla="*/ 456524 w 847323"/>
                <a:gd name="connsiteY16" fmla="*/ 388487 h 831735"/>
                <a:gd name="connsiteX17" fmla="*/ 428804 w 847323"/>
                <a:gd name="connsiteY17" fmla="*/ 434727 h 831735"/>
                <a:gd name="connsiteX18" fmla="*/ 310387 w 847323"/>
                <a:gd name="connsiteY18" fmla="*/ 158767 h 831735"/>
                <a:gd name="connsiteX19" fmla="*/ 246879 w 847323"/>
                <a:gd name="connsiteY19" fmla="*/ 388646 h 831735"/>
                <a:gd name="connsiteX20" fmla="*/ 50176 w 847323"/>
                <a:gd name="connsiteY20" fmla="*/ 388646 h 831735"/>
                <a:gd name="connsiteX21" fmla="*/ 423560 w 847323"/>
                <a:gd name="connsiteY21" fmla="*/ 831736 h 831735"/>
                <a:gd name="connsiteX22" fmla="*/ 794491 w 847323"/>
                <a:gd name="connsiteY22" fmla="*/ 391559 h 831735"/>
                <a:gd name="connsiteX23" fmla="*/ 845816 w 847323"/>
                <a:gd name="connsiteY23" fmla="*/ 214365 h 831735"/>
                <a:gd name="connsiteX24" fmla="*/ 423560 w 847323"/>
                <a:gd name="connsiteY24" fmla="*/ 722076 h 831735"/>
                <a:gd name="connsiteX25" fmla="*/ 202033 w 847323"/>
                <a:gd name="connsiteY25" fmla="*/ 459198 h 831735"/>
                <a:gd name="connsiteX26" fmla="*/ 300641 w 847323"/>
                <a:gd name="connsiteY26" fmla="*/ 459198 h 831735"/>
                <a:gd name="connsiteX27" fmla="*/ 324864 w 847323"/>
                <a:gd name="connsiteY27" fmla="*/ 371537 h 831735"/>
                <a:gd name="connsiteX28" fmla="*/ 418317 w 847323"/>
                <a:gd name="connsiteY28" fmla="*/ 589375 h 831735"/>
                <a:gd name="connsiteX29" fmla="*/ 496532 w 847323"/>
                <a:gd name="connsiteY29" fmla="*/ 459057 h 831735"/>
                <a:gd name="connsiteX30" fmla="*/ 645211 w 847323"/>
                <a:gd name="connsiteY30" fmla="*/ 459057 h 831735"/>
                <a:gd name="connsiteX31" fmla="*/ 423560 w 847323"/>
                <a:gd name="connsiteY31" fmla="*/ 722076 h 83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7323" h="831735">
                  <a:moveTo>
                    <a:pt x="845816" y="214365"/>
                  </a:moveTo>
                  <a:cubicBezTo>
                    <a:pt x="838719" y="150398"/>
                    <a:pt x="807132" y="93035"/>
                    <a:pt x="756866" y="52832"/>
                  </a:cubicBezTo>
                  <a:cubicBezTo>
                    <a:pt x="655310" y="-28384"/>
                    <a:pt x="507620" y="-13959"/>
                    <a:pt x="423560" y="83995"/>
                  </a:cubicBezTo>
                  <a:cubicBezTo>
                    <a:pt x="383694" y="37507"/>
                    <a:pt x="328555" y="8304"/>
                    <a:pt x="267377" y="1525"/>
                  </a:cubicBezTo>
                  <a:cubicBezTo>
                    <a:pt x="203304" y="-5644"/>
                    <a:pt x="140485" y="12630"/>
                    <a:pt x="90254" y="52850"/>
                  </a:cubicBezTo>
                  <a:cubicBezTo>
                    <a:pt x="7696" y="118883"/>
                    <a:pt x="-22284" y="233381"/>
                    <a:pt x="17318" y="331300"/>
                  </a:cubicBezTo>
                  <a:lnTo>
                    <a:pt x="82804" y="304816"/>
                  </a:lnTo>
                  <a:cubicBezTo>
                    <a:pt x="54801" y="235623"/>
                    <a:pt x="76006" y="154689"/>
                    <a:pt x="134359" y="108007"/>
                  </a:cubicBezTo>
                  <a:cubicBezTo>
                    <a:pt x="169882" y="79581"/>
                    <a:pt x="214304" y="66622"/>
                    <a:pt x="259573" y="71724"/>
                  </a:cubicBezTo>
                  <a:cubicBezTo>
                    <a:pt x="304808" y="76738"/>
                    <a:pt x="345345" y="99073"/>
                    <a:pt x="373789" y="134596"/>
                  </a:cubicBezTo>
                  <a:lnTo>
                    <a:pt x="423560" y="196851"/>
                  </a:lnTo>
                  <a:lnTo>
                    <a:pt x="473332" y="134614"/>
                  </a:lnTo>
                  <a:cubicBezTo>
                    <a:pt x="532038" y="61272"/>
                    <a:pt x="639438" y="49372"/>
                    <a:pt x="712762" y="108007"/>
                  </a:cubicBezTo>
                  <a:cubicBezTo>
                    <a:pt x="748286" y="136433"/>
                    <a:pt x="770603" y="176988"/>
                    <a:pt x="775635" y="222205"/>
                  </a:cubicBezTo>
                  <a:cubicBezTo>
                    <a:pt x="780666" y="267421"/>
                    <a:pt x="767778" y="311878"/>
                    <a:pt x="739934" y="346713"/>
                  </a:cubicBezTo>
                  <a:lnTo>
                    <a:pt x="704729" y="388487"/>
                  </a:lnTo>
                  <a:lnTo>
                    <a:pt x="456524" y="388487"/>
                  </a:lnTo>
                  <a:lnTo>
                    <a:pt x="428804" y="434727"/>
                  </a:lnTo>
                  <a:lnTo>
                    <a:pt x="310387" y="158767"/>
                  </a:lnTo>
                  <a:lnTo>
                    <a:pt x="246879" y="388646"/>
                  </a:lnTo>
                  <a:lnTo>
                    <a:pt x="50176" y="388646"/>
                  </a:lnTo>
                  <a:lnTo>
                    <a:pt x="423560" y="831736"/>
                  </a:lnTo>
                  <a:lnTo>
                    <a:pt x="794491" y="391559"/>
                  </a:lnTo>
                  <a:cubicBezTo>
                    <a:pt x="834693" y="341222"/>
                    <a:pt x="852932" y="278332"/>
                    <a:pt x="845816" y="214365"/>
                  </a:cubicBezTo>
                  <a:close/>
                  <a:moveTo>
                    <a:pt x="423560" y="722076"/>
                  </a:moveTo>
                  <a:lnTo>
                    <a:pt x="202033" y="459198"/>
                  </a:lnTo>
                  <a:lnTo>
                    <a:pt x="300641" y="459198"/>
                  </a:lnTo>
                  <a:lnTo>
                    <a:pt x="324864" y="371537"/>
                  </a:lnTo>
                  <a:lnTo>
                    <a:pt x="418317" y="589375"/>
                  </a:lnTo>
                  <a:lnTo>
                    <a:pt x="496532" y="459057"/>
                  </a:lnTo>
                  <a:lnTo>
                    <a:pt x="645211" y="459057"/>
                  </a:lnTo>
                  <a:lnTo>
                    <a:pt x="423560" y="722076"/>
                  </a:lnTo>
                  <a:close/>
                </a:path>
              </a:pathLst>
            </a:custGeom>
            <a:solidFill>
              <a:srgbClr val="FF540A"/>
            </a:solidFill>
            <a:ln w="17595" cap="flat">
              <a:noFill/>
              <a:prstDash val="solid"/>
              <a:miter/>
            </a:ln>
          </p:spPr>
          <p:txBody>
            <a:bodyPr rtlCol="0" anchor="ctr"/>
            <a:lstStyle/>
            <a:p>
              <a:endParaRPr lang="en-US"/>
            </a:p>
          </p:txBody>
        </p:sp>
        <p:sp>
          <p:nvSpPr>
            <p:cNvPr id="61" name="TextBox 60">
              <a:extLst>
                <a:ext uri="{FF2B5EF4-FFF2-40B4-BE49-F238E27FC236}">
                  <a16:creationId xmlns:a16="http://schemas.microsoft.com/office/drawing/2014/main" id="{5B6DD447-980E-A004-2A92-45E31EAE0E3C}"/>
                </a:ext>
              </a:extLst>
            </p:cNvPr>
            <p:cNvSpPr txBox="1"/>
            <p:nvPr/>
          </p:nvSpPr>
          <p:spPr>
            <a:xfrm>
              <a:off x="4292836" y="2293493"/>
              <a:ext cx="1945084" cy="461665"/>
            </a:xfrm>
            <a:prstGeom prst="rect">
              <a:avLst/>
            </a:prstGeom>
            <a:noFill/>
          </p:spPr>
          <p:txBody>
            <a:bodyPr wrap="none" lIns="182880" rIns="182880" rtlCol="0">
              <a:spAutoFit/>
            </a:bodyPr>
            <a:lstStyle/>
            <a:p>
              <a:r>
                <a:rPr lang="en-US" sz="2400" b="1"/>
                <a:t>Healthcare</a:t>
              </a:r>
            </a:p>
          </p:txBody>
        </p:sp>
      </p:grpSp>
      <p:sp>
        <p:nvSpPr>
          <p:cNvPr id="91" name="TextBox 90">
            <a:extLst>
              <a:ext uri="{FF2B5EF4-FFF2-40B4-BE49-F238E27FC236}">
                <a16:creationId xmlns:a16="http://schemas.microsoft.com/office/drawing/2014/main" id="{AB69C07F-E8CD-A245-4187-68EDA77B293B}"/>
              </a:ext>
            </a:extLst>
          </p:cNvPr>
          <p:cNvSpPr txBox="1"/>
          <p:nvPr/>
        </p:nvSpPr>
        <p:spPr>
          <a:xfrm>
            <a:off x="7928182" y="2962315"/>
            <a:ext cx="3501818" cy="1502650"/>
          </a:xfrm>
          <a:prstGeom prst="rightArrow">
            <a:avLst>
              <a:gd name="adj1" fmla="val 76200"/>
              <a:gd name="adj2" fmla="val 50000"/>
            </a:avLst>
          </a:prstGeom>
          <a:solidFill>
            <a:srgbClr val="FF540A"/>
          </a:solidFill>
        </p:spPr>
        <p:txBody>
          <a:bodyPr wrap="square" lIns="182880" rIns="0" rtlCol="0" anchor="ctr" anchorCtr="0">
            <a:noAutofit/>
          </a:bodyPr>
          <a:lstStyle/>
          <a:p>
            <a:r>
              <a:rPr lang="en-US" sz="2800">
                <a:latin typeface="+mj-lt"/>
              </a:rPr>
              <a:t>First-Mover</a:t>
            </a:r>
            <a:br>
              <a:rPr lang="en-US" sz="2800">
                <a:latin typeface="+mj-lt"/>
              </a:rPr>
            </a:br>
            <a:r>
              <a:rPr lang="en-US" sz="2800">
                <a:latin typeface="+mj-lt"/>
              </a:rPr>
              <a:t>Advantage</a:t>
            </a:r>
          </a:p>
        </p:txBody>
      </p:sp>
      <p:pic>
        <p:nvPicPr>
          <p:cNvPr id="4" name="Graphic 3">
            <a:extLst>
              <a:ext uri="{FF2B5EF4-FFF2-40B4-BE49-F238E27FC236}">
                <a16:creationId xmlns:a16="http://schemas.microsoft.com/office/drawing/2014/main" id="{79F7A45C-AF3F-25DF-F81E-D284B1312C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042" y="3332800"/>
            <a:ext cx="979302" cy="761680"/>
          </a:xfrm>
          <a:prstGeom prst="rect">
            <a:avLst/>
          </a:prstGeom>
        </p:spPr>
      </p:pic>
      <p:sp>
        <p:nvSpPr>
          <p:cNvPr id="5" name="Title 4">
            <a:extLst>
              <a:ext uri="{FF2B5EF4-FFF2-40B4-BE49-F238E27FC236}">
                <a16:creationId xmlns:a16="http://schemas.microsoft.com/office/drawing/2014/main" id="{640C2BEB-58E2-6B0B-F70A-466D5F11F783}"/>
              </a:ext>
            </a:extLst>
          </p:cNvPr>
          <p:cNvSpPr>
            <a:spLocks noGrp="1"/>
          </p:cNvSpPr>
          <p:nvPr>
            <p:ph type="title"/>
          </p:nvPr>
        </p:nvSpPr>
        <p:spPr/>
        <p:txBody>
          <a:bodyPr/>
          <a:lstStyle/>
          <a:p>
            <a:r>
              <a:rPr lang="en-US" err="1"/>
              <a:t>Superapps</a:t>
            </a:r>
            <a:r>
              <a:rPr lang="en-US"/>
              <a:t> Expansion Leads To Opportunities</a:t>
            </a:r>
          </a:p>
        </p:txBody>
      </p:sp>
    </p:spTree>
    <p:extLst>
      <p:ext uri="{BB962C8B-B14F-4D97-AF65-F5344CB8AC3E}">
        <p14:creationId xmlns:p14="http://schemas.microsoft.com/office/powerpoint/2010/main" val="255910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500"/>
                                        <p:tgtEl>
                                          <p:spTgt spid="23"/>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1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1500"/>
                                        <p:tgtEl>
                                          <p:spTgt spid="24"/>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1500"/>
                                        <p:tgtEl>
                                          <p:spTgt spid="19"/>
                                        </p:tgtEl>
                                      </p:cBhvr>
                                    </p:animEffect>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1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1500"/>
                                        <p:tgtEl>
                                          <p:spTgt spid="22"/>
                                        </p:tgtEl>
                                      </p:cBhvr>
                                    </p:animEffect>
                                  </p:childTnLst>
                                </p:cTn>
                              </p:par>
                            </p:childTnLst>
                          </p:cTn>
                        </p:par>
                        <p:par>
                          <p:cTn id="37" fill="hold">
                            <p:stCondLst>
                              <p:cond delay="3000"/>
                            </p:stCondLst>
                            <p:childTnLst>
                              <p:par>
                                <p:cTn id="38" presetID="12" presetClass="entr" presetSubtype="8" fill="hold" grpId="0" nodeType="after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additive="base">
                                        <p:cTn id="40" dur="1500"/>
                                        <p:tgtEl>
                                          <p:spTgt spid="91"/>
                                        </p:tgtEl>
                                        <p:attrNameLst>
                                          <p:attrName>ppt_x</p:attrName>
                                        </p:attrNameLst>
                                      </p:cBhvr>
                                      <p:tavLst>
                                        <p:tav tm="0">
                                          <p:val>
                                            <p:strVal val="#ppt_x-#ppt_w*1.125000"/>
                                          </p:val>
                                        </p:tav>
                                        <p:tav tm="100000">
                                          <p:val>
                                            <p:strVal val="#ppt_x"/>
                                          </p:val>
                                        </p:tav>
                                      </p:tavLst>
                                    </p:anim>
                                    <p:animEffect transition="in" filter="wipe(right)">
                                      <p:cBhvr>
                                        <p:cTn id="41" dur="1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a:t>
            </a:r>
            <a:r>
              <a:rPr lang="en-GB" err="1"/>
              <a:t>PayPay</a:t>
            </a:r>
            <a:endParaRPr lang="en-GB"/>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PayPay</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Commerce</a:t>
            </a:r>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err="1"/>
              <a:t>PayPay</a:t>
            </a:r>
            <a:r>
              <a:rPr lang="en-GB" sz="1000"/>
              <a:t> app in </a:t>
            </a:r>
            <a:r>
              <a:rPr lang="en-GB" sz="1000">
                <a:hlinkClick r:id="rId3"/>
              </a:rPr>
              <a:t>Google Play</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85750" indent="-285750" algn="l">
              <a:buFont typeface="Arial" panose="020B0604020202020204" pitchFamily="34" charset="0"/>
              <a:buChar char="•"/>
            </a:pPr>
            <a:r>
              <a:rPr lang="en-US" sz="2800" dirty="0" err="1"/>
              <a:t>PayPay</a:t>
            </a:r>
            <a:r>
              <a:rPr lang="en-US" sz="2800" dirty="0"/>
              <a:t> is a </a:t>
            </a:r>
            <a:r>
              <a:rPr lang="en-US" sz="2800" dirty="0" err="1"/>
              <a:t>superapp</a:t>
            </a:r>
            <a:r>
              <a:rPr lang="en-US" sz="2800" dirty="0"/>
              <a:t> with 50 million users in Japan</a:t>
            </a:r>
          </a:p>
          <a:p>
            <a:pPr marL="285750" indent="-285750" algn="l">
              <a:buFont typeface="Arial" panose="020B0604020202020204" pitchFamily="34" charset="0"/>
              <a:buChar char="•"/>
            </a:pPr>
            <a:r>
              <a:rPr lang="en-US" sz="2800" dirty="0"/>
              <a:t>It offers financial management services, retail shopping and mobile payments</a:t>
            </a:r>
          </a:p>
          <a:p>
            <a:pPr marL="285750" indent="-285750" algn="l">
              <a:buFont typeface="Arial" panose="020B0604020202020204" pitchFamily="34" charset="0"/>
              <a:buChar char="•"/>
            </a:pPr>
            <a:r>
              <a:rPr lang="en-US" sz="2800" dirty="0"/>
              <a:t>It provides third-party </a:t>
            </a:r>
            <a:r>
              <a:rPr lang="en-US" sz="2800" dirty="0" err="1"/>
              <a:t>miniapps</a:t>
            </a:r>
            <a:r>
              <a:rPr lang="en-US" sz="2800" dirty="0"/>
              <a:t> for buying cinema tickets, ordering food, bicycle sharing, and more</a:t>
            </a:r>
            <a:endParaRPr lang="en-GB" sz="2800" dirty="0"/>
          </a:p>
        </p:txBody>
      </p:sp>
      <p:grpSp>
        <p:nvGrpSpPr>
          <p:cNvPr id="13" name="Group 12">
            <a:extLst>
              <a:ext uri="{FF2B5EF4-FFF2-40B4-BE49-F238E27FC236}">
                <a16:creationId xmlns:a16="http://schemas.microsoft.com/office/drawing/2014/main" id="{A9230EAF-FE13-10CB-EA70-B2512D42BCE0}"/>
              </a:ext>
            </a:extLst>
          </p:cNvPr>
          <p:cNvGrpSpPr/>
          <p:nvPr/>
        </p:nvGrpSpPr>
        <p:grpSpPr>
          <a:xfrm>
            <a:off x="1326934" y="1305417"/>
            <a:ext cx="3794162" cy="3794159"/>
            <a:chOff x="1435214" y="906563"/>
            <a:chExt cx="3577602" cy="3577602"/>
          </a:xfrm>
        </p:grpSpPr>
        <p:pic>
          <p:nvPicPr>
            <p:cNvPr id="14" name="Picture 13">
              <a:extLst>
                <a:ext uri="{FF2B5EF4-FFF2-40B4-BE49-F238E27FC236}">
                  <a16:creationId xmlns:a16="http://schemas.microsoft.com/office/drawing/2014/main" id="{4042C065-026B-AB61-6449-430CDD294F04}"/>
                </a:ext>
              </a:extLst>
            </p:cNvPr>
            <p:cNvPicPr>
              <a:picLocks noChangeAspect="1"/>
            </p:cNvPicPr>
            <p:nvPr/>
          </p:nvPicPr>
          <p:blipFill rotWithShape="1">
            <a:blip r:embed="rId4"/>
            <a:srcRect t="30033" b="13944"/>
            <a:stretch/>
          </p:blipFill>
          <p:spPr>
            <a:xfrm>
              <a:off x="1578094" y="1050397"/>
              <a:ext cx="3291841" cy="3289933"/>
            </a:xfrm>
            <a:prstGeom prst="ellipse">
              <a:avLst/>
            </a:prstGeom>
          </p:spPr>
        </p:pic>
        <p:sp>
          <p:nvSpPr>
            <p:cNvPr id="15" name="Oval 14">
              <a:extLst>
                <a:ext uri="{FF2B5EF4-FFF2-40B4-BE49-F238E27FC236}">
                  <a16:creationId xmlns:a16="http://schemas.microsoft.com/office/drawing/2014/main" id="{BBBDEC33-6A2C-D4CF-8147-CB3593A90966}"/>
                </a:ext>
              </a:extLst>
            </p:cNvPr>
            <p:cNvSpPr/>
            <p:nvPr/>
          </p:nvSpPr>
          <p:spPr>
            <a:xfrm>
              <a:off x="1435214" y="906563"/>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4912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a:t>
            </a:r>
            <a:r>
              <a:rPr lang="en-GB" err="1"/>
              <a:t>Revolut</a:t>
            </a:r>
            <a:endParaRPr lang="en-GB"/>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Revolut</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FinTech</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Justuseapp</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GB" sz="2800" err="1">
                <a:latin typeface="Arial"/>
              </a:rPr>
              <a:t>Revolut</a:t>
            </a:r>
            <a:r>
              <a:rPr lang="en-GB" sz="2800">
                <a:latin typeface="Arial"/>
              </a:rPr>
              <a:t> in a FinTech </a:t>
            </a:r>
            <a:r>
              <a:rPr lang="en-GB" sz="2800" err="1">
                <a:latin typeface="Arial"/>
              </a:rPr>
              <a:t>superapp</a:t>
            </a:r>
            <a:r>
              <a:rPr lang="en-GB" sz="2800">
                <a:latin typeface="Arial"/>
              </a:rPr>
              <a:t> with more than 20 million users</a:t>
            </a:r>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GB" sz="2800">
                <a:latin typeface="Arial"/>
              </a:rPr>
              <a:t>It </a:t>
            </a:r>
            <a:r>
              <a:rPr lang="en-US" sz="2800">
                <a:latin typeface="Arial"/>
              </a:rPr>
              <a:t>offers digital banking services for consumers and have expanded their ecosystem into businesses, where SMBs and freelancers can offer services in the </a:t>
            </a:r>
            <a:r>
              <a:rPr lang="en-US" sz="2800" err="1">
                <a:latin typeface="Arial"/>
              </a:rPr>
              <a:t>superapp</a:t>
            </a:r>
            <a:endParaRPr kumimoji="0" lang="en-GB" sz="2400" b="0" i="0" u="none" strike="noStrike" kern="1200" cap="none" spc="0" normalizeH="0" baseline="0" noProof="0">
              <a:ln>
                <a:noFill/>
              </a:ln>
              <a:effectLst/>
              <a:uLnTx/>
              <a:uFillTx/>
              <a:latin typeface="Arial"/>
              <a:ea typeface="+mn-ea"/>
              <a:cs typeface="+mn-cs"/>
            </a:endParaRPr>
          </a:p>
        </p:txBody>
      </p:sp>
      <p:sp>
        <p:nvSpPr>
          <p:cNvPr id="17" name="Oval 16">
            <a:extLst>
              <a:ext uri="{FF2B5EF4-FFF2-40B4-BE49-F238E27FC236}">
                <a16:creationId xmlns:a16="http://schemas.microsoft.com/office/drawing/2014/main" id="{575AB8FA-3E8E-BF27-E0E2-3640217A07A9}"/>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77811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8EBAFE6-1D5B-4A71-A3C6-1E0DA8D9A5AE}"/>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3692858F-C047-42E5-B6DB-6A256EF1D3D1}"/>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70C1E0E-E1AE-45C6-96D2-FA1B63BC38D7}"/>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1F55B1D3-B136-437B-AB33-307E463007C6}"/>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1355</Words>
  <Application>Microsoft Macintosh PowerPoint</Application>
  <PresentationFormat>Widescreen</PresentationFormat>
  <Paragraphs>138</Paragraphs>
  <Slides>16</Slides>
  <Notes>12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Arial</vt:lpstr>
      <vt:lpstr>Arial Black</vt:lpstr>
      <vt:lpstr>Gartner sans</vt:lpstr>
      <vt:lpstr>Segoe UI</vt:lpstr>
      <vt:lpstr>White bkgrnd master</vt:lpstr>
      <vt:lpstr>Blue bkgrnd master</vt:lpstr>
      <vt:lpstr>White bk accent color options</vt:lpstr>
      <vt:lpstr>Blue bk accent color options</vt:lpstr>
      <vt:lpstr>Strategic Technology Trends for 2023: Superapps</vt:lpstr>
      <vt:lpstr>By 2027, more than 50% of the global population will be daily active users of multiple superapps.</vt:lpstr>
      <vt:lpstr>A superapp is an app that provides end-users (customers, partners or employees) with a set of core features plus access to independently created miniapps.   The superapp is built as a platform to deliver a miniapps ecosystem that users can choose from to activate for consistent and personalized app experiences. There is no separate app store or marketplace for miniapps. They are discovered and activated by the superapp users, and once used, they can also be easily removed from the UI.</vt:lpstr>
      <vt:lpstr>PowerPoint Presentation</vt:lpstr>
      <vt:lpstr>Key Characteristics Of A Superapp</vt:lpstr>
      <vt:lpstr>What Makes An App “Super”?</vt:lpstr>
      <vt:lpstr>Superapps Expansion Leads To Opportunities</vt:lpstr>
      <vt:lpstr>Example Case Study: PayPay</vt:lpstr>
      <vt:lpstr>Example Case Study: Revolut</vt:lpstr>
      <vt:lpstr>Example Case Study: Walmart</vt:lpstr>
      <vt:lpstr>Example Case Study: Tata</vt:lpstr>
      <vt:lpstr>Now Is The Time For Superapps Globally</vt:lpstr>
      <vt:lpstr>Recommendations for IT Leaders</vt:lpstr>
      <vt:lpstr>Recommended Gartner Research</vt:lpstr>
      <vt:lpstr>Gartner Experts</vt:lpstr>
      <vt:lpstr>Gartner Analysts Covering Superapps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2022-12-12T01:32:57Z</dcterms:created>
  <dcterms:modified xsi:type="dcterms:W3CDTF">2025-04-27T20:10:14Z</dcterms:modified>
</cp:coreProperties>
</file>