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0" r:id="rId3"/>
    <p:sldId id="264" r:id="rId4"/>
    <p:sldId id="261" r:id="rId5"/>
    <p:sldId id="302" r:id="rId6"/>
    <p:sldId id="262" r:id="rId7"/>
    <p:sldId id="263" r:id="rId8"/>
    <p:sldId id="285" r:id="rId9"/>
    <p:sldId id="277" r:id="rId10"/>
    <p:sldId id="276" r:id="rId11"/>
    <p:sldId id="268" r:id="rId12"/>
    <p:sldId id="287" r:id="rId13"/>
    <p:sldId id="286" r:id="rId14"/>
    <p:sldId id="279" r:id="rId15"/>
    <p:sldId id="283" r:id="rId16"/>
    <p:sldId id="289" r:id="rId17"/>
    <p:sldId id="288" r:id="rId18"/>
    <p:sldId id="284" r:id="rId19"/>
    <p:sldId id="266" r:id="rId20"/>
    <p:sldId id="265" r:id="rId21"/>
    <p:sldId id="303" r:id="rId22"/>
    <p:sldId id="267" r:id="rId23"/>
    <p:sldId id="270" r:id="rId24"/>
    <p:sldId id="271" r:id="rId25"/>
    <p:sldId id="272" r:id="rId26"/>
    <p:sldId id="278" r:id="rId27"/>
    <p:sldId id="273" r:id="rId28"/>
    <p:sldId id="280" r:id="rId29"/>
    <p:sldId id="300" r:id="rId30"/>
    <p:sldId id="274" r:id="rId31"/>
    <p:sldId id="310" r:id="rId32"/>
    <p:sldId id="304" r:id="rId33"/>
    <p:sldId id="290" r:id="rId34"/>
    <p:sldId id="291" r:id="rId35"/>
    <p:sldId id="292" r:id="rId36"/>
    <p:sldId id="294" r:id="rId37"/>
    <p:sldId id="311" r:id="rId38"/>
    <p:sldId id="293" r:id="rId39"/>
    <p:sldId id="295" r:id="rId40"/>
    <p:sldId id="296" r:id="rId41"/>
    <p:sldId id="297" r:id="rId42"/>
    <p:sldId id="309" r:id="rId43"/>
    <p:sldId id="307" r:id="rId44"/>
    <p:sldId id="308" r:id="rId45"/>
    <p:sldId id="299" r:id="rId46"/>
    <p:sldId id="312" r:id="rId47"/>
    <p:sldId id="313" r:id="rId48"/>
    <p:sldId id="301" r:id="rId49"/>
    <p:sldId id="25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44A"/>
    <a:srgbClr val="38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2621" autoAdjust="0"/>
  </p:normalViewPr>
  <p:slideViewPr>
    <p:cSldViewPr>
      <p:cViewPr varScale="1">
        <p:scale>
          <a:sx n="106" d="100"/>
          <a:sy n="106" d="100"/>
        </p:scale>
        <p:origin x="154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30"/>
    </p:cViewPr>
  </p:sorterViewPr>
  <p:notesViewPr>
    <p:cSldViewPr>
      <p:cViewPr varScale="1">
        <p:scale>
          <a:sx n="92" d="100"/>
          <a:sy n="92" d="100"/>
        </p:scale>
        <p:origin x="35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E611D-103D-4C51-9379-EA0C885C04C3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22A0A-61E6-492D-904F-90657CEE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3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22A0A-61E6-492D-904F-90657CEE10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5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22A0A-61E6-492D-904F-90657CEE10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8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22A0A-61E6-492D-904F-90657CEE10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6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219200" y="51054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 by:</a:t>
            </a:r>
            <a:endParaRPr lang="en-US" sz="1600" b="1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219200" y="31242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ID:</a:t>
            </a:r>
            <a:endParaRPr lang="en-US" sz="1600" b="1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2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1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2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0" y="15240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ID: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10"/>
          <p:cNvSpPr txBox="1">
            <a:spLocks/>
          </p:cNvSpPr>
          <p:nvPr userDrawn="1"/>
        </p:nvSpPr>
        <p:spPr>
          <a:xfrm>
            <a:off x="23948" y="650964"/>
            <a:ext cx="6072051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Please complete the session evaluation</a:t>
            </a:r>
          </a:p>
        </p:txBody>
      </p:sp>
    </p:spTree>
    <p:extLst>
      <p:ext uri="{BB962C8B-B14F-4D97-AF65-F5344CB8AC3E}">
        <p14:creationId xmlns:p14="http://schemas.microsoft.com/office/powerpoint/2010/main" val="197350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ADD3B-63A1-43A3-A166-5E87734021AB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0810D-FEE1-40AD-9AB4-A95AE83A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5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HTTP_status_codes" TargetMode="External"/><Relationship Id="rId3" Type="http://schemas.openxmlformats.org/officeDocument/2006/relationships/hyperlink" Target="http://docs.oracle.com/cd/E17566_01/epm91pbr0/eng/psbooks/psft_homepage.htm" TargetMode="External"/><Relationship Id="rId7" Type="http://schemas.openxmlformats.org/officeDocument/2006/relationships/hyperlink" Target="https://en.wikipedia.org/wiki/Main_Page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hyperlink" Target="https://github.com/mdwelborn/RECONNECT201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cd/E66686_01/pt855pbr0/eng/pt/tibr/task_PeopleSoftIntegrationBrokerOverview-07659b.html" TargetMode="External"/><Relationship Id="rId11" Type="http://schemas.openxmlformats.org/officeDocument/2006/relationships/hyperlink" Target="https://en.wikipedia.org/wiki/Uniform_Resource_Identifier" TargetMode="External"/><Relationship Id="rId5" Type="http://schemas.openxmlformats.org/officeDocument/2006/relationships/hyperlink" Target="http://docs.oracle.com/cd/E66686_01/pt855pbr0/eng/pt/tpcr/concept_UnderstandingMessageClasses-0712a3.html" TargetMode="External"/><Relationship Id="rId10" Type="http://schemas.openxmlformats.org/officeDocument/2006/relationships/hyperlink" Target="https://en.wikipedia.org/wiki/Uniform_Resource_Locator" TargetMode="External"/><Relationship Id="rId4" Type="http://schemas.openxmlformats.org/officeDocument/2006/relationships/hyperlink" Target="http://docs.oracle.com/cd/E66686_01/pt855pbr0/eng/pt/tpcr/concept_UnderstandingtheDocumentClasses-e47f0d.html" TargetMode="External"/><Relationship Id="rId9" Type="http://schemas.openxmlformats.org/officeDocument/2006/relationships/hyperlink" Target="https://en.wikipedia.org/wiki/Hypertext_Transfer_Protocol#Request_methods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1295400" y="2106966"/>
            <a:ext cx="7315200" cy="6858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RESTful Web Service from Scratch</a:t>
            </a:r>
          </a:p>
        </p:txBody>
      </p:sp>
      <p:sp>
        <p:nvSpPr>
          <p:cNvPr id="5" name="Text Placeholder 20"/>
          <p:cNvSpPr>
            <a:spLocks noGrp="1"/>
          </p:cNvSpPr>
          <p:nvPr>
            <p:ph type="body" sz="quarter" idx="4294967295"/>
          </p:nvPr>
        </p:nvSpPr>
        <p:spPr>
          <a:xfrm>
            <a:off x="1218460" y="5410200"/>
            <a:ext cx="3886940" cy="1066800"/>
          </a:xfrm>
        </p:spPr>
        <p:txBody>
          <a:bodyPr>
            <a:normAutofit fontScale="92500"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384B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1400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Mathew Welborn</a:t>
            </a:r>
          </a:p>
          <a:p>
            <a:pPr lvl="0"/>
            <a:r>
              <a:rPr lang="en-US" dirty="0" smtClean="0">
                <a:solidFill>
                  <a:srgbClr val="53544A"/>
                </a:solidFill>
              </a:rPr>
              <a:t>PeopleSoft Developer / PeopleSoft Administrator</a:t>
            </a:r>
            <a:endParaRPr lang="en-US" sz="1400" dirty="0" smtClean="0">
              <a:solidFill>
                <a:srgbClr val="53544A"/>
              </a:solidFill>
            </a:endParaRPr>
          </a:p>
          <a:p>
            <a:pPr lvl="0"/>
            <a:r>
              <a:rPr lang="en-US" dirty="0" smtClean="0">
                <a:solidFill>
                  <a:srgbClr val="53544A"/>
                </a:solidFill>
              </a:rPr>
              <a:t>Packaging Corporation of America</a:t>
            </a:r>
          </a:p>
          <a:p>
            <a:pPr lvl="0"/>
            <a:r>
              <a:rPr lang="en-US" dirty="0" smtClean="0">
                <a:solidFill>
                  <a:srgbClr val="53544A"/>
                </a:solidFill>
              </a:rPr>
              <a:t>MathewWelborn@boisepaper.com</a:t>
            </a:r>
          </a:p>
          <a:p>
            <a:pPr lvl="0"/>
            <a:r>
              <a:rPr lang="en-US" dirty="0">
                <a:solidFill>
                  <a:srgbClr val="53544A"/>
                </a:solidFill>
              </a:rPr>
              <a:t>https://github.com/mdwelborn/RECONNECT2016</a:t>
            </a:r>
            <a:r>
              <a:rPr lang="en-US" dirty="0" smtClean="0">
                <a:solidFill>
                  <a:srgbClr val="53544A"/>
                </a:solidFill>
              </a:rPr>
              <a:t>/</a:t>
            </a:r>
          </a:p>
        </p:txBody>
      </p:sp>
      <p:sp>
        <p:nvSpPr>
          <p:cNvPr id="6" name="Text Placeholder 24"/>
          <p:cNvSpPr>
            <a:spLocks noGrp="1"/>
          </p:cNvSpPr>
          <p:nvPr>
            <p:ph type="body" sz="quarter" idx="4294967295"/>
          </p:nvPr>
        </p:nvSpPr>
        <p:spPr>
          <a:xfrm>
            <a:off x="1219200" y="3505200"/>
            <a:ext cx="6248400" cy="990600"/>
          </a:xfrm>
        </p:spPr>
        <p:txBody>
          <a:bodyPr>
            <a:normAutofit/>
          </a:bodyPr>
          <a:lstStyle>
            <a:lvl1pPr marL="0" indent="0">
              <a:buNone/>
              <a:defRPr sz="1800" b="0" i="0" baseline="0">
                <a:solidFill>
                  <a:srgbClr val="384B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1800" b="0" i="0" dirty="0" smtClean="0">
                <a:solidFill>
                  <a:srgbClr val="53544A"/>
                </a:solidFill>
              </a:rPr>
              <a:t>Creating a RESTful Web Service from Scratch</a:t>
            </a:r>
          </a:p>
        </p:txBody>
      </p:sp>
      <p:sp>
        <p:nvSpPr>
          <p:cNvPr id="7" name="Text Placeholder 24"/>
          <p:cNvSpPr txBox="1">
            <a:spLocks/>
          </p:cNvSpPr>
          <p:nvPr/>
        </p:nvSpPr>
        <p:spPr>
          <a:xfrm>
            <a:off x="2362200" y="3124200"/>
            <a:ext cx="914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 baseline="0">
                <a:solidFill>
                  <a:srgbClr val="384B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100150</a:t>
            </a:r>
          </a:p>
        </p:txBody>
      </p:sp>
    </p:spTree>
    <p:extLst>
      <p:ext uri="{BB962C8B-B14F-4D97-AF65-F5344CB8AC3E}">
        <p14:creationId xmlns:p14="http://schemas.microsoft.com/office/powerpoint/2010/main" val="15134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Configure Integration Broker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22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Menu -&gt; PeopleTools -&gt; Integration Broker -&gt; Configuration -&gt; Gateways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3" y="2286000"/>
            <a:ext cx="6087325" cy="13336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860980"/>
            <a:ext cx="4343400" cy="19279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47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Configure Integration Broker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267" y="9144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Configuration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Menu -&gt; PeopleTools -&gt; Integration Broker -&gt; Configuration -&gt; Service Configuration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6153509" cy="228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913769"/>
            <a:ext cx="4953000" cy="10298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71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Service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52400" y="1514564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RESTful web service is providing a resource.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URI: </a:t>
            </a: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Uniform </a:t>
            </a:r>
            <a:r>
              <a:rPr lang="en-US" dirty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</a:t>
            </a: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URL: Uniform Resource Locator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URI that includes location and access method.</a:t>
            </a:r>
          </a:p>
          <a:p>
            <a:pPr lvl="2">
              <a:lnSpc>
                <a:spcPct val="200000"/>
              </a:lnSpc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http://www.myapp.com/api/users/mdwelborn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Think of the resource you are providing. Think in nouns.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</a:t>
            </a:r>
            <a:r>
              <a:rPr lang="en-US" dirty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Checkbox: Determines if the web service is a REST web service or not</a:t>
            </a: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Provider: Determines if you are providing or consuming the service.</a:t>
            </a:r>
            <a:endParaRPr lang="en-US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0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Demo – Create 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819400"/>
            <a:ext cx="8229600" cy="113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4000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Service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229600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Menu -&gt; PeopleTools -&gt; Integration Broker -&gt; Integration Setup -&gt; Services</a:t>
            </a:r>
            <a:endParaRPr lang="en-US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88047"/>
            <a:ext cx="7049484" cy="14765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267200"/>
            <a:ext cx="6001588" cy="12098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4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Service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229600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the Provider checkbox is checked.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58265"/>
            <a:ext cx="5887272" cy="41630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05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Service Operations Pt1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Method / HTTP Method: This is the HTTP method used.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DELETE: Used for deleting a resource.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GET: Used for retrieving information about a resource(s).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HEAD: Similar to get, but with no response body.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POST: Used to create a new resource.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PUT: Used to create / update a resource. I would limit it to update.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23748"/>
              </p:ext>
            </p:extLst>
          </p:nvPr>
        </p:nvGraphicFramePr>
        <p:xfrm>
          <a:off x="762000" y="4431108"/>
          <a:ext cx="6096000" cy="1436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6479"/>
                <a:gridCol w="2259521"/>
              </a:tblGrid>
              <a:tr h="47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Method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URI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GET, HEAD, PUT, DELETE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users/{</a:t>
                      </a:r>
                      <a:r>
                        <a:rPr lang="en-US" sz="1100" u="none" strike="noStrike" dirty="0" err="1">
                          <a:effectLst/>
                        </a:rPr>
                        <a:t>userId</a:t>
                      </a:r>
                      <a:r>
                        <a:rPr lang="en-US" sz="1100" u="none" strike="noStrike" dirty="0">
                          <a:effectLst/>
                        </a:rPr>
                        <a:t>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GET, POST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users/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7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Demo - Create Service Operations Pt1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819400"/>
            <a:ext cx="8229600" cy="113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4000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Service Operations Pt1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Menu -&gt; PeopleTools -&gt; Integration Broker -&gt; Integration Setup -&gt; Services (Find your service)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Service Operation. The method gets concatenated to the service operation to create the final name.</a:t>
            </a:r>
            <a:endParaRPr lang="en-US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200400"/>
            <a:ext cx="6477000" cy="19158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97" y="5257800"/>
            <a:ext cx="5430008" cy="9716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2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Messages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Broker uses as a container for data transfer.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Types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Messages / Message Parts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Messages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a document.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Nonrowset</a:t>
            </a: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-based Messages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by an XML Schema.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Rowset</a:t>
            </a: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-based Messages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PeopleSoft Records.</a:t>
            </a:r>
          </a:p>
        </p:txBody>
      </p:sp>
    </p:spTree>
    <p:extLst>
      <p:ext uri="{BB962C8B-B14F-4D97-AF65-F5344CB8AC3E}">
        <p14:creationId xmlns:p14="http://schemas.microsoft.com/office/powerpoint/2010/main" val="29194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Introduction – Mathew Welborn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Washington State University (Winter of 2012)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Degrees in Computer Science / Management &amp; Information Systems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Joined PCA in January 2013.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 PeopleSoft HR development in Fall of 2013.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Switched to PeopleSoft Finance development in Fall of 2014.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 system administrator duties in Fall of 2015.</a:t>
            </a:r>
            <a:endParaRPr lang="en-US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Hobbies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Gaming (League of Legends / </a:t>
            </a:r>
            <a:r>
              <a:rPr lang="en-US" dirty="0" err="1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Overwatch</a:t>
            </a: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World of Warcraft)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/ GNU Linux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295400"/>
            <a:ext cx="688052" cy="6983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85" y="2483628"/>
            <a:ext cx="1143000" cy="528053"/>
          </a:xfrm>
          <a:prstGeom prst="rect">
            <a:avLst/>
          </a:prstGeom>
        </p:spPr>
      </p:pic>
      <p:pic>
        <p:nvPicPr>
          <p:cNvPr id="6" name="Picture 5" descr="cid:image003.jpg@01D131BD.ABDCA88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00561"/>
            <a:ext cx="1781175" cy="419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1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PeopleSoft Documents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they?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container / formatter.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document based messages.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using the Document Builder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Documents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295400"/>
            <a:ext cx="8229600" cy="443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Primitives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Boolean, String, Text, Date, </a:t>
            </a:r>
            <a:r>
              <a:rPr lang="en-US" dirty="0" err="1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Compound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Document, Record, Complex Primitive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items of the same type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Demo - Create Documents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819400"/>
            <a:ext cx="8229600" cy="113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4000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Documents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2954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Documents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Menu -&gt; PeopleTools -&gt; Documents -&gt; Document Builder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Package: Logical grouping of documents.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Document: Name of the document.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Version: Document version. (I default to V1)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Documents (URI)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29000"/>
            <a:ext cx="4382112" cy="17814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43000"/>
            <a:ext cx="6007407" cy="17518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42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Documents (URI)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87390"/>
            <a:ext cx="8229600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data with necessary components. In this case only primitives are used.</a:t>
            </a:r>
            <a:endParaRPr lang="en-US" sz="1600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39332"/>
            <a:ext cx="7162800" cy="46167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31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Documents (URI)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8739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the Hide Parent Object Label. Otherwise your JSON will include the document name.   { “R16_USER_URI”: { “</a:t>
            </a:r>
            <a:r>
              <a:rPr lang="en-US" sz="1600" dirty="0" err="1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oprId</a:t>
            </a:r>
            <a:r>
              <a:rPr lang="en-US" sz="1600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: “USER1”}}</a:t>
            </a:r>
            <a:endParaRPr lang="en-US" sz="1600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7297200" cy="41843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50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Message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29540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Messages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Types: Defines the message type.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(Combines Parts)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(1 to 1 mapping with document)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Nonrowset</a:t>
            </a: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Part </a:t>
            </a:r>
            <a:r>
              <a:rPr lang="en-US" dirty="0" err="1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Nonrowset</a:t>
            </a:r>
            <a:endParaRPr lang="en-US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Rowset</a:t>
            </a:r>
            <a:r>
              <a:rPr lang="en-US" dirty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Part </a:t>
            </a:r>
            <a:r>
              <a:rPr lang="en-US" dirty="0" err="1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Rowset</a:t>
            </a:r>
            <a:endParaRPr lang="en-US" dirty="0" smtClean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Demo - Create Messages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819400"/>
            <a:ext cx="8229600" cy="113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4000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79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Message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2954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Messages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Menu -&gt; PeopleTools -&gt; Integration Broker -&gt; Integration Setup -&gt; Messages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 document type.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1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Objective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b="1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synchronous</a:t>
            </a: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RESTful web services that will push / pull user data between PeopleSoft and external system.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from PeopleSoft to external system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account information (existence check) - GET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account creation - POST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 from external system from PeopleSoft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account information (existence check) - GET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user information to external application. - PUT</a:t>
            </a:r>
          </a:p>
        </p:txBody>
      </p:sp>
    </p:spTree>
    <p:extLst>
      <p:ext uri="{BB962C8B-B14F-4D97-AF65-F5344CB8AC3E}">
        <p14:creationId xmlns:p14="http://schemas.microsoft.com/office/powerpoint/2010/main" val="35779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Message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5181600" cy="13718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19400"/>
            <a:ext cx="6039693" cy="31436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7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Service Operations Pt2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229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the inbound / outbound nodes.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transformations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Operation Security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select permissions lists that have access to a specific service operation.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 Operations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on the service operation.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Operations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on the service operation routing.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Demo – Create Service Operations Pt2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8194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algn="ctr">
              <a:lnSpc>
                <a:spcPct val="200000"/>
              </a:lnSpc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(Messages / Routings)</a:t>
            </a:r>
          </a:p>
        </p:txBody>
      </p:sp>
    </p:spTree>
    <p:extLst>
      <p:ext uri="{BB962C8B-B14F-4D97-AF65-F5344CB8AC3E}">
        <p14:creationId xmlns:p14="http://schemas.microsoft.com/office/powerpoint/2010/main" val="27506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Service Operations Pt2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Resource Definition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Defines the URI template to be used in the URL to locate a resource.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document template is what is used to transfer the data delivered in the URI to PeopleCode.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5200"/>
            <a:ext cx="7544853" cy="20195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85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Service Operations Pt2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Operation Version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Any-to-Local (Inbound)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Local-to-Local (Internal)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PS testing utilities.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Fault Type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55" y="3657600"/>
            <a:ext cx="7544853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Service Operations Pt2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Instance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your created messages to their associated types.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Content-Type: application/(</a:t>
            </a:r>
            <a:r>
              <a:rPr lang="en-US" dirty="0" err="1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/xml), text/(html/plain/xml)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Codes: Standard HTTP Status Codes. (2xx, 4xx)</a:t>
            </a:r>
            <a:endParaRPr lang="en-US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52800"/>
            <a:ext cx="7230484" cy="21720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89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Service Operations Pt2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Operation Security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NODE user must have a permission list that has access to the service operation. (Can only do once saved)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19399"/>
            <a:ext cx="4191000" cy="34059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4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Service Operations Pt2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3962400" cy="45908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992" y="2009138"/>
            <a:ext cx="4260372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6200" y="1219200"/>
            <a:ext cx="414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Consuming Service Operation via Routings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50407" y="1624139"/>
            <a:ext cx="483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Service Operation via Service Operation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341" y="3733800"/>
            <a:ext cx="4182059" cy="18671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Right Arrow 10"/>
          <p:cNvSpPr/>
          <p:nvPr/>
        </p:nvSpPr>
        <p:spPr>
          <a:xfrm rot="20069480">
            <a:off x="3733800" y="5410200"/>
            <a:ext cx="488215" cy="1907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7050970">
            <a:off x="6963661" y="3361557"/>
            <a:ext cx="488215" cy="1907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Service Operations Pt2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created change Log Detail to Header and Detail. Helpful for troubleshooting issues. I would do this for all created routings.</a:t>
            </a:r>
            <a:endParaRPr lang="en-US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581400"/>
            <a:ext cx="3657600" cy="29055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3" y="2643326"/>
            <a:ext cx="8094133" cy="8129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30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Handler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Operation Handler Code		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with application packages / classes.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 </a:t>
            </a:r>
            <a:r>
              <a:rPr lang="en-US" dirty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implement the </a:t>
            </a:r>
            <a:r>
              <a:rPr lang="en-US" dirty="0" err="1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PS_PT:Integration:IRequestHandler</a:t>
            </a: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define </a:t>
            </a:r>
            <a:r>
              <a:rPr lang="en-US" dirty="0" err="1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OnRequest</a:t>
            </a: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method.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OnError</a:t>
            </a: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has a default implementation, but I would define it for clarity.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two properties that can be set.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OnErrorHttpResponseCode</a:t>
            </a:r>
            <a:endParaRPr lang="en-US" dirty="0" smtClean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OnErrorContentType</a:t>
            </a:r>
            <a:endParaRPr lang="en-US" dirty="0" smtClean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362200"/>
            <a:ext cx="6426000" cy="20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Demo - Review / Associate Handler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819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Project / Demo</a:t>
            </a:r>
            <a:endParaRPr lang="en-US" sz="4000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0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Handler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Signature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905000"/>
            <a:ext cx="746760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PS_PT:Integration:IRequestHandler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class R16_USER_SERVICE implements </a:t>
            </a:r>
            <a:r>
              <a:rPr lang="en-US" sz="1400" dirty="0" err="1"/>
              <a:t>PS_PT:Integration:IRequestHandler</a:t>
            </a:r>
            <a:endParaRPr lang="en-US" sz="1400" dirty="0"/>
          </a:p>
          <a:p>
            <a:r>
              <a:rPr lang="en-US" sz="1400" dirty="0"/>
              <a:t>   method R16_USER_SERVICE();</a:t>
            </a:r>
          </a:p>
          <a:p>
            <a:r>
              <a:rPr lang="en-US" sz="1400" dirty="0"/>
              <a:t>   method </a:t>
            </a:r>
            <a:r>
              <a:rPr lang="en-US" sz="1400" dirty="0" err="1"/>
              <a:t>OnRequest</a:t>
            </a:r>
            <a:r>
              <a:rPr lang="en-US" sz="1400" dirty="0"/>
              <a:t>(&amp;</a:t>
            </a:r>
            <a:r>
              <a:rPr lang="en-US" sz="1400" dirty="0" err="1"/>
              <a:t>msgReq</a:t>
            </a:r>
            <a:r>
              <a:rPr lang="en-US" sz="1400" dirty="0"/>
              <a:t> As Message) Returns Message;</a:t>
            </a:r>
          </a:p>
          <a:p>
            <a:r>
              <a:rPr lang="en-US" sz="1400" dirty="0"/>
              <a:t>   method </a:t>
            </a:r>
            <a:r>
              <a:rPr lang="en-US" sz="1400" dirty="0" err="1"/>
              <a:t>OnError</a:t>
            </a:r>
            <a:r>
              <a:rPr lang="en-US" sz="1400" dirty="0"/>
              <a:t>(&amp;</a:t>
            </a:r>
            <a:r>
              <a:rPr lang="en-US" sz="1400" dirty="0" err="1"/>
              <a:t>msgReq</a:t>
            </a:r>
            <a:r>
              <a:rPr lang="en-US" sz="1400" dirty="0"/>
              <a:t> As Message) Returns string;</a:t>
            </a:r>
          </a:p>
          <a:p>
            <a:r>
              <a:rPr lang="en-US" sz="1400" dirty="0"/>
              <a:t>private</a:t>
            </a:r>
          </a:p>
          <a:p>
            <a:r>
              <a:rPr lang="en-US" sz="1400" dirty="0"/>
              <a:t>   method </a:t>
            </a:r>
            <a:r>
              <a:rPr lang="en-US" sz="1400" dirty="0" err="1"/>
              <a:t>GetUser</a:t>
            </a:r>
            <a:r>
              <a:rPr lang="en-US" sz="1400" dirty="0"/>
              <a:t>(&amp;</a:t>
            </a:r>
            <a:r>
              <a:rPr lang="en-US" sz="1400" dirty="0" err="1"/>
              <a:t>msgReq</a:t>
            </a:r>
            <a:r>
              <a:rPr lang="en-US" sz="1400" dirty="0"/>
              <a:t> As Message) Returns Message;</a:t>
            </a:r>
          </a:p>
          <a:p>
            <a:r>
              <a:rPr lang="en-US" sz="1400" dirty="0"/>
              <a:t>   method </a:t>
            </a:r>
            <a:r>
              <a:rPr lang="en-US" sz="1400" dirty="0" err="1"/>
              <a:t>CreateUser</a:t>
            </a:r>
            <a:r>
              <a:rPr lang="en-US" sz="1400" dirty="0"/>
              <a:t>(&amp;</a:t>
            </a:r>
            <a:r>
              <a:rPr lang="en-US" sz="1400" dirty="0" err="1"/>
              <a:t>msgReq</a:t>
            </a:r>
            <a:r>
              <a:rPr lang="en-US" sz="1400" dirty="0"/>
              <a:t> As Message) Returns Message;</a:t>
            </a:r>
          </a:p>
          <a:p>
            <a:r>
              <a:rPr lang="en-US" sz="1400" dirty="0"/>
              <a:t>   method </a:t>
            </a:r>
            <a:r>
              <a:rPr lang="en-US" sz="1400" dirty="0" err="1"/>
              <a:t>GenerateGetRsp</a:t>
            </a:r>
            <a:r>
              <a:rPr lang="en-US" sz="1400" dirty="0"/>
              <a:t>(&amp;</a:t>
            </a:r>
            <a:r>
              <a:rPr lang="en-US" sz="1400" dirty="0" err="1"/>
              <a:t>recOprDefn</a:t>
            </a:r>
            <a:r>
              <a:rPr lang="en-US" sz="1400" dirty="0"/>
              <a:t> As Record) Returns Message;</a:t>
            </a:r>
          </a:p>
          <a:p>
            <a:r>
              <a:rPr lang="en-US" sz="1400" dirty="0"/>
              <a:t>   method </a:t>
            </a:r>
            <a:r>
              <a:rPr lang="en-US" sz="1400" dirty="0" err="1"/>
              <a:t>GeneratePostRsp</a:t>
            </a:r>
            <a:r>
              <a:rPr lang="en-US" sz="1400" dirty="0"/>
              <a:t>(&amp;</a:t>
            </a:r>
            <a:r>
              <a:rPr lang="en-US" sz="1400" dirty="0" err="1"/>
              <a:t>recOprDefn</a:t>
            </a:r>
            <a:r>
              <a:rPr lang="en-US" sz="1400" dirty="0"/>
              <a:t> As Record) Returns Message;</a:t>
            </a:r>
          </a:p>
          <a:p>
            <a:r>
              <a:rPr lang="en-US" sz="1400" dirty="0"/>
              <a:t>end-class;</a:t>
            </a:r>
          </a:p>
        </p:txBody>
      </p:sp>
    </p:spTree>
    <p:extLst>
      <p:ext uri="{BB962C8B-B14F-4D97-AF65-F5344CB8AC3E}">
        <p14:creationId xmlns:p14="http://schemas.microsoft.com/office/powerpoint/2010/main" val="228101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Handler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Associating Handler with Service Operation		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 Type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Varies by service operation and sync vs </a:t>
            </a:r>
            <a:r>
              <a:rPr lang="en-US" dirty="0" err="1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 Implementation (Varies on Handler Type)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Class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Engine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Interface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Bulk Load</a:t>
            </a:r>
          </a:p>
        </p:txBody>
      </p:sp>
    </p:spTree>
    <p:extLst>
      <p:ext uri="{BB962C8B-B14F-4D97-AF65-F5344CB8AC3E}">
        <p14:creationId xmlns:p14="http://schemas.microsoft.com/office/powerpoint/2010/main" val="876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Associate Handler 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1200"/>
            <a:ext cx="7697274" cy="26578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43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Associate Handler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9200"/>
            <a:ext cx="6916115" cy="45535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83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Demo – Provider Service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819400"/>
            <a:ext cx="8229600" cy="113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714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External Service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066800"/>
            <a:ext cx="54786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External (Consuming) REST Web Service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R16_USER_EXT (Service)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R16_USER_EXT_GET (Service Operation)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http://192.168.56.1:8080/api/users</a:t>
            </a:r>
            <a:r>
              <a:rPr lang="en-US" dirty="0" smtClean="0"/>
              <a:t>/{oprId}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R16_USER_EXT_PUT (Service Operation)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http://192.168.56.1:8080/api/users</a:t>
            </a:r>
            <a:r>
              <a:rPr lang="en-US" dirty="0" smtClean="0"/>
              <a:t>/{oprId}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 Record PeopleCode fires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USERMAINT.PSOPRDEFN.SavePostChange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Demo - Consuming Service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819400"/>
            <a:ext cx="8229600" cy="113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172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Resources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1524000"/>
            <a:ext cx="7391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hlinkClick r:id="rId2"/>
              </a:rPr>
              <a:t>GitHub (Java Source Code / PeopleSoft Project)</a:t>
            </a:r>
            <a:endParaRPr lang="en-US" dirty="0" smtClean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3"/>
              </a:rPr>
              <a:t>PeopleBooks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Document Classes API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Message Classes API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6"/>
              </a:rPr>
              <a:t>Integration Broker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7"/>
              </a:rPr>
              <a:t>Wikipedia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8"/>
              </a:rPr>
              <a:t>HTTP Status Codes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9"/>
              </a:rPr>
              <a:t>HTTP Methods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10"/>
              </a:rPr>
              <a:t>URL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11"/>
              </a:rPr>
              <a:t>URI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12"/>
              </a:rPr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4"/>
          <p:cNvSpPr txBox="1">
            <a:spLocks/>
          </p:cNvSpPr>
          <p:nvPr/>
        </p:nvSpPr>
        <p:spPr>
          <a:xfrm>
            <a:off x="1143000" y="1524000"/>
            <a:ext cx="914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i="0" kern="1200" baseline="0">
                <a:solidFill>
                  <a:srgbClr val="384B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</a:rPr>
              <a:t>100150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Demo – External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819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External System</a:t>
            </a:r>
            <a:endParaRPr lang="en-US" sz="4000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16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What are RESTful Web Services?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HTTP protocol / methods to send messages.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GET, POST, PUT, DELETE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message format is typically JSON (JavaScript Object Notation).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Standard HTTP Response Codes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2xx (success)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 (Ok) / 201 (Created)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4xx (Client Error)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 (Bad Request) / 404 (Not Found)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5xx (Server Error)</a:t>
            </a:r>
          </a:p>
        </p:txBody>
      </p:sp>
    </p:spTree>
    <p:extLst>
      <p:ext uri="{BB962C8B-B14F-4D97-AF65-F5344CB8AC3E}">
        <p14:creationId xmlns:p14="http://schemas.microsoft.com/office/powerpoint/2010/main" val="15346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Creation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1430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Integration Broker</a:t>
            </a: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Documents / Messages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Web Service and Service Operations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Application Class for handler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 Service Operation handler with Application Class</a:t>
            </a:r>
          </a:p>
        </p:txBody>
      </p:sp>
    </p:spTree>
    <p:extLst>
      <p:ext uri="{BB962C8B-B14F-4D97-AF65-F5344CB8AC3E}">
        <p14:creationId xmlns:p14="http://schemas.microsoft.com/office/powerpoint/2010/main" val="42610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Configure Integration Broker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14300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Gateway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URL of local gateway to the IP address of your PUM VM.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required for </a:t>
            </a:r>
            <a:r>
              <a:rPr lang="en-US" b="1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consuming</a:t>
            </a: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RESTful web services from an external source.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Configuration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the REST Target locations to the IP address of your PUM VM.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that PeopleSoft will use as the base URL when defining service operations.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that is needed when </a:t>
            </a:r>
            <a:r>
              <a:rPr lang="en-US" b="1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</a:t>
            </a:r>
            <a:r>
              <a:rPr lang="en-US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RESTful web services.</a:t>
            </a:r>
          </a:p>
        </p:txBody>
      </p:sp>
    </p:spTree>
    <p:extLst>
      <p:ext uri="{BB962C8B-B14F-4D97-AF65-F5344CB8AC3E}">
        <p14:creationId xmlns:p14="http://schemas.microsoft.com/office/powerpoint/2010/main" val="20060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/>
          <p:cNvSpPr txBox="1">
            <a:spLocks/>
          </p:cNvSpPr>
          <p:nvPr/>
        </p:nvSpPr>
        <p:spPr>
          <a:xfrm>
            <a:off x="152400" y="272145"/>
            <a:ext cx="5867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Demo - Configure Integration Broker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819400"/>
            <a:ext cx="8229600" cy="113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 dirty="0" smtClean="0">
                <a:solidFill>
                  <a:srgbClr val="5354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4000" dirty="0">
              <a:solidFill>
                <a:srgbClr val="5354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1320</Words>
  <Application>Microsoft Office PowerPoint</Application>
  <PresentationFormat>On-screen Show (4:3)</PresentationFormat>
  <Paragraphs>252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Kent</dc:creator>
  <cp:lastModifiedBy>Welborn, Mathew</cp:lastModifiedBy>
  <cp:revision>205</cp:revision>
  <dcterms:created xsi:type="dcterms:W3CDTF">2016-04-21T17:41:24Z</dcterms:created>
  <dcterms:modified xsi:type="dcterms:W3CDTF">2016-07-21T03:58:20Z</dcterms:modified>
</cp:coreProperties>
</file>