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Emily Chien" lastIdx="2" clrIdx="0"/>
  <p:cmAuthor id="1" initials="" name="Richard Baile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15.xml" Type="http://schemas.openxmlformats.org/officeDocument/2006/relationships/slide" Id="rId21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16.xml" Type="http://schemas.openxmlformats.org/officeDocument/2006/relationships/slide" Id="rId22"/><Relationship Target="theme/theme3.xml" Type="http://schemas.openxmlformats.org/officeDocument/2006/relationships/theme" Id="rId1"/><Relationship Target="slides/slide7.xml" Type="http://schemas.openxmlformats.org/officeDocument/2006/relationships/slide" Id="rId13"/><Relationship Target="slides/slide17.xml" Type="http://schemas.openxmlformats.org/officeDocument/2006/relationships/slide" Id="rId23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slides/slide18.xml" Type="http://schemas.openxmlformats.org/officeDocument/2006/relationships/slide" Id="rId24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This doesn't actually say what feedback we've gotten so far but instead what we'd like to get feedback on.</p:text>
  </p:cm>
  <p:cm idx="1" authorId="1">
    <p:pos y="100" x="6000"/>
    <p:text>Oh I see. I mistook the point of the Feedback slide to be like the Evaluation section of the report. I'll make Feedback a separate slide.</p:text>
  </p:cm>
  <p:cm idx="2" authorId="0">
    <p:pos y="200" x="6000"/>
    <p:text>Is this page necessary?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800" lang="en"/>
              <a:t>export as csv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Relationship Target="../media/image00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4"/><Relationship Target="../media/image02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2.png" Type="http://schemas.openxmlformats.org/officeDocument/2006/relationships/image" Id="rId3"/><Relationship Target="../media/image13.png" Type="http://schemas.openxmlformats.org/officeDocument/2006/relationships/image" Id="rId6"/><Relationship Target="../media/image16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Relationship Target="../media/image10.png" Type="http://schemas.openxmlformats.org/officeDocument/2006/relationships/image" Id="rId6"/><Relationship Target="../media/image07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2.png" Type="http://schemas.openxmlformats.org/officeDocument/2006/relationships/image" Id="rId3"/><Relationship Target="../media/image06.png" Type="http://schemas.openxmlformats.org/officeDocument/2006/relationships/image" Id="rId6"/><Relationship Target="../media/image08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2.png" Type="http://schemas.openxmlformats.org/officeDocument/2006/relationships/image" Id="rId3"/><Relationship Target="../media/image17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4"/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30225" x="522900"/>
            <a:ext cy="840600" cx="8230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>
                <a:solidFill>
                  <a:srgbClr val="FFFFFF"/>
                </a:solidFill>
              </a:rPr>
              <a:t>myStatus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412830" x="522900"/>
            <a:ext cy="449100" cx="754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sz="1800" lang="en">
                <a:solidFill>
                  <a:srgbClr val="F3F3F3"/>
                </a:solidFill>
              </a:rPr>
              <a:t>Jake Bailey, Emily Chien, Chuong Dao, Rosemary Le</a:t>
            </a:r>
          </a:p>
        </p:txBody>
      </p:sp>
      <p:sp>
        <p:nvSpPr>
          <p:cNvPr id="25" name="Shape 25"/>
          <p:cNvSpPr/>
          <p:nvPr/>
        </p:nvSpPr>
        <p:spPr>
          <a:xfrm>
            <a:off y="2582882" x="287124"/>
            <a:ext cy="3099458" cx="856955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6" name="Shape 26"/>
          <p:cNvSpPr/>
          <p:nvPr/>
        </p:nvSpPr>
        <p:spPr>
          <a:xfrm>
            <a:off y="6532200" x="0"/>
            <a:ext cy="325799" cx="128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104" name="Shape 104"/>
          <p:cNvSpPr/>
          <p:nvPr/>
        </p:nvSpPr>
        <p:spPr>
          <a:xfrm rot="10800000">
            <a:off y="1912901" x="308701"/>
            <a:ext cy="4538204" cx="28343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5" name="Shape 105"/>
          <p:cNvSpPr/>
          <p:nvPr/>
        </p:nvSpPr>
        <p:spPr>
          <a:xfrm rot="5400000">
            <a:off y="1349323" x="4442678"/>
            <a:ext cy="5552111" cx="346555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111" name="Shape 111"/>
          <p:cNvSpPr/>
          <p:nvPr/>
        </p:nvSpPr>
        <p:spPr>
          <a:xfrm>
            <a:off y="1925750" x="6375945"/>
            <a:ext cy="4376675" cx="24618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y="1925750" x="3295970"/>
            <a:ext cy="4376675" cx="246189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13" name="Shape 113"/>
          <p:cNvSpPr/>
          <p:nvPr/>
        </p:nvSpPr>
        <p:spPr>
          <a:xfrm>
            <a:off y="1925750" x="286995"/>
            <a:ext cy="4376675" cx="24618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1914450" x="321175"/>
            <a:ext cy="661200" cx="3438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0" name="Shape 120"/>
          <p:cNvSpPr/>
          <p:nvPr/>
        </p:nvSpPr>
        <p:spPr>
          <a:xfrm>
            <a:off y="1914450" x="321175"/>
            <a:ext cy="4813072" cx="862066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804300" x="291400"/>
            <a:ext cy="4491299" cx="8572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
</a:t>
            </a:r>
            <a:r>
              <a:rPr sz="2400" lang="en"/>
              <a:t>Keeping compatibility with API level 7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Attempt to use Collect as a library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Modifying Collect in reusable ways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Encryption of form data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Notification timing and interface for customization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Expressing when surveys need a response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User friendly interface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In Progress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1914450" x="321175"/>
            <a:ext cy="661200" cx="34385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3" name="Shape 133"/>
          <p:cNvSpPr txBox="1"/>
          <p:nvPr/>
        </p:nvSpPr>
        <p:spPr>
          <a:xfrm>
            <a:off y="1941625" x="298275"/>
            <a:ext cy="4677600" cx="8572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
</a:t>
            </a:r>
            <a:r>
              <a:rPr sz="2400" lang="en"/>
              <a:t>Allow user to snooze notifications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Encrypt or discard cached forms and instances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Encrypt prescription database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Add more predicate types (one-off surveys, delayed surveys)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Various bug fixes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1996800" x="291400"/>
            <a:ext cy="4660500" cx="8572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Data visualization on History page (e.g. graphing)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Integration with RedCap (or other patient information systems)</a:t>
            </a:r>
          </a:p>
          <a:p>
            <a:pPr rtl="0" lvl="1" indent="-381000" marL="9144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Submitting data</a:t>
            </a:r>
          </a:p>
          <a:p>
            <a:pPr rtl="0" lvl="1" indent="-381000" marL="9144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Visualizing collected data</a:t>
            </a:r>
          </a:p>
          <a:p>
            <a:pPr rtl="0" lvl="1" indent="-381000" marL="9144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Building forms and distributing them to patients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Submitting data regarding medication reminders and success at planned activities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996800" x="291400"/>
            <a:ext cy="4660500" cx="85725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Activity planning/suggestion, troubleshooting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Survey packages; e.g. longitudinal study with distinct surveys for Week 1, 2, 4, 8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Educational pages tailored to patient demographic and subscribed surveys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Automatically downloading updated surveys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Allow clinicians to set patients' survey subscriptions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Allow patients to ask clinicians questions through the app</a:t>
            </a:r>
          </a:p>
          <a:p>
            <a:pPr rtl="0" lvl="0" indent="-381000" marL="457200">
              <a:lnSpc>
                <a:spcPct val="150000"/>
              </a:lnSpc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First-time setup: input doctor info, set notification time, etc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Feedback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1863650" x="284000"/>
            <a:ext cy="4621200" cx="8576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Medication tracking originally involved asking whether or not meds were taken; too annoying, unhelpful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Original design for "does this survey need a response?" predicate syntax was overcomplicated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Original plans for notification timing customization were also overcomplicated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Usually, designs became simpler in response to feedback</a:t>
            </a:r>
          </a:p>
          <a:p>
            <a:pPr rtl="0" lvl="1" indent="-381000" marL="914400">
              <a:lnSpc>
                <a:spcPct val="15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400" lang="en"/>
              <a:t>Attempting to make the app as easy to use as possible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myStatus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732085" x="457200"/>
            <a:ext cy="483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buNone/>
            </a:pPr>
            <a:r>
              <a:rPr b="1" sz="2400" lang="en"/>
              <a:t>Mobile app for self-management of chronic health conditions and self-reporting of status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Collect patient status information using surveys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Submit collected data to care provider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Troubleshoot using branching survey logic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Show response history; progress over time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Remind patients of medications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Provide quick-dial buttons for important contacts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Built with a focus on depression, but generic enough to be used for other conditions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2113033" x="2770397"/>
            <a:ext cy="2297099" cx="28607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w="19050" cap="flat">
            <a:solidFill>
              <a:srgbClr val="274E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myStatus</a:t>
            </a:r>
          </a:p>
          <a:p>
            <a:pPr algn="ctr" rtl="0" lvl="0">
              <a:buNone/>
            </a:pPr>
            <a:r>
              <a:rPr lang="en"/>
              <a:t>(based on ODK Collect)</a:t>
            </a:r>
          </a:p>
        </p:txBody>
      </p:sp>
      <p:sp>
        <p:nvSpPr>
          <p:cNvPr id="38" name="Shape 38"/>
          <p:cNvSpPr/>
          <p:nvPr/>
        </p:nvSpPr>
        <p:spPr>
          <a:xfrm>
            <a:off y="2116875" x="6175598"/>
            <a:ext cy="4256700" cx="1969499"/>
          </a:xfrm>
          <a:prstGeom prst="roundRect">
            <a:avLst>
              <a:gd fmla="val 16667" name="adj"/>
            </a:avLst>
          </a:prstGeom>
          <a:solidFill>
            <a:srgbClr val="FFE1E1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Server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40" name="Shape 40"/>
          <p:cNvSpPr/>
          <p:nvPr/>
        </p:nvSpPr>
        <p:spPr>
          <a:xfrm flipH="1">
            <a:off y="3693017" x="2218888"/>
            <a:ext cy="230400" cx="11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 flipH="1">
            <a:off y="5182060" x="2183582"/>
            <a:ext cy="230400" cx="2505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778525" x="1930076"/>
            <a:ext cy="230400" cx="4548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2957250" x="1798015"/>
            <a:ext cy="230400" cx="468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103775" x="998901"/>
            <a:ext cy="1269899" cx="12702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07376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Primary Care Provider</a:t>
            </a:r>
          </a:p>
        </p:txBody>
      </p:sp>
      <p:sp>
        <p:nvSpPr>
          <p:cNvPr id="45" name="Shape 45"/>
          <p:cNvSpPr/>
          <p:nvPr/>
        </p:nvSpPr>
        <p:spPr>
          <a:xfrm>
            <a:off y="2840682" x="1042506"/>
            <a:ext cy="1226099" cx="1226099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A64D7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Patient</a:t>
            </a:r>
          </a:p>
        </p:txBody>
      </p:sp>
      <p:sp>
        <p:nvSpPr>
          <p:cNvPr id="46" name="Shape 46"/>
          <p:cNvSpPr/>
          <p:nvPr/>
        </p:nvSpPr>
        <p:spPr>
          <a:xfrm rot="5400000" flipH="1">
            <a:off y="4464579" x="1341824"/>
            <a:ext cy="230400" cx="9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 rot="-5400000" flipH="1">
            <a:off y="4464579" x="1038824"/>
            <a:ext cy="230400" cx="9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 rot="2700000" flipH="1">
            <a:off y="4694337" x="5244779"/>
            <a:ext cy="230375" cx="21009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4735700" x="6486320"/>
            <a:ext cy="1394699" cx="1382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Surveys</a:t>
            </a:r>
          </a:p>
        </p:txBody>
      </p:sp>
      <p:sp>
        <p:nvSpPr>
          <p:cNvPr id="50" name="Shape 50"/>
          <p:cNvSpPr/>
          <p:nvPr/>
        </p:nvSpPr>
        <p:spPr>
          <a:xfrm>
            <a:off y="4492400" x="2770397"/>
            <a:ext cy="1881299" cx="2860799"/>
          </a:xfrm>
          <a:prstGeom prst="roundRect">
            <a:avLst>
              <a:gd fmla="val 16667" name="adj"/>
            </a:avLst>
          </a:prstGeom>
          <a:solidFill>
            <a:srgbClr val="FFF4D7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Clinician Web Interface</a:t>
            </a:r>
          </a:p>
        </p:txBody>
      </p:sp>
      <p:sp>
        <p:nvSpPr>
          <p:cNvPr id="51" name="Shape 51"/>
          <p:cNvSpPr/>
          <p:nvPr/>
        </p:nvSpPr>
        <p:spPr>
          <a:xfrm>
            <a:off y="5649650" x="2721021"/>
            <a:ext cy="509399" cx="3174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Form Builder</a:t>
            </a:r>
          </a:p>
        </p:txBody>
      </p:sp>
      <p:sp>
        <p:nvSpPr>
          <p:cNvPr id="52" name="Shape 52"/>
          <p:cNvSpPr/>
          <p:nvPr/>
        </p:nvSpPr>
        <p:spPr>
          <a:xfrm>
            <a:off y="2814567" x="2712921"/>
            <a:ext cy="509399" cx="3112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Data Collection</a:t>
            </a:r>
          </a:p>
        </p:txBody>
      </p:sp>
      <p:sp>
        <p:nvSpPr>
          <p:cNvPr id="53" name="Shape 53"/>
          <p:cNvSpPr/>
          <p:nvPr/>
        </p:nvSpPr>
        <p:spPr>
          <a:xfrm flipH="1">
            <a:off y="5042560" x="2594345"/>
            <a:ext cy="509399" cx="3112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Data Visualization Tools</a:t>
            </a:r>
          </a:p>
        </p:txBody>
      </p:sp>
      <p:sp>
        <p:nvSpPr>
          <p:cNvPr id="54" name="Shape 54"/>
          <p:cNvSpPr/>
          <p:nvPr/>
        </p:nvSpPr>
        <p:spPr>
          <a:xfrm rot="-2701989" flipH="1">
            <a:off y="4465128" x="5397641"/>
            <a:ext cy="230375" cx="18330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2840682" x="6486320"/>
            <a:ext cy="1394699" cx="13823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Survey Responses</a:t>
            </a:r>
          </a:p>
        </p:txBody>
      </p:sp>
      <p:sp>
        <p:nvSpPr>
          <p:cNvPr id="56" name="Shape 56"/>
          <p:cNvSpPr/>
          <p:nvPr/>
        </p:nvSpPr>
        <p:spPr>
          <a:xfrm>
            <a:off y="3404725" x="2964957"/>
            <a:ext cy="870599" cx="20546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Notification Service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62" name="Shape 62"/>
          <p:cNvSpPr/>
          <p:nvPr/>
        </p:nvSpPr>
        <p:spPr>
          <a:xfrm>
            <a:off y="1869875" x="1253388"/>
            <a:ext cy="4794475" cx="26956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/>
          <p:nvPr/>
        </p:nvSpPr>
        <p:spPr>
          <a:xfrm>
            <a:off y="1869875" x="5194985"/>
            <a:ext cy="4794475" cx="26956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69" name="Shape 69"/>
          <p:cNvSpPr/>
          <p:nvPr/>
        </p:nvSpPr>
        <p:spPr>
          <a:xfrm>
            <a:off y="1925500" x="270799"/>
            <a:ext cy="4784400" cx="26899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y="1925500" x="3227036"/>
            <a:ext cy="4784400" cx="268992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y="1925500" x="6183274"/>
            <a:ext cy="4784400" cx="268992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77" name="Shape 77"/>
          <p:cNvSpPr/>
          <p:nvPr/>
        </p:nvSpPr>
        <p:spPr>
          <a:xfrm>
            <a:off y="1913900" x="3226936"/>
            <a:ext cy="4784625" cx="26901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83" name="Shape 83"/>
          <p:cNvSpPr/>
          <p:nvPr/>
        </p:nvSpPr>
        <p:spPr>
          <a:xfrm>
            <a:off y="2031048" x="1755013"/>
            <a:ext cy="10015953" cx="56339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89" name="Shape 89"/>
          <p:cNvSpPr/>
          <p:nvPr/>
        </p:nvSpPr>
        <p:spPr>
          <a:xfrm>
            <a:off y="1970024" x="258233"/>
            <a:ext cy="4647974" cx="26125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0" name="Shape 90"/>
          <p:cNvSpPr/>
          <p:nvPr/>
        </p:nvSpPr>
        <p:spPr>
          <a:xfrm>
            <a:off y="1973502" x="3265725"/>
            <a:ext cy="4644499" cx="26125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91" name="Shape 91"/>
          <p:cNvSpPr/>
          <p:nvPr/>
        </p:nvSpPr>
        <p:spPr>
          <a:xfrm>
            <a:off y="1973479" x="6273217"/>
            <a:ext cy="4644532" cx="261254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23735" x="457200"/>
            <a:ext cy="793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lang="en">
                <a:solidFill>
                  <a:srgbClr val="FFFFFF"/>
                </a:solidFill>
              </a:rPr>
              <a:t>Screenshots</a:t>
            </a:r>
          </a:p>
        </p:txBody>
      </p:sp>
      <p:sp>
        <p:nvSpPr>
          <p:cNvPr id="97" name="Shape 97"/>
          <p:cNvSpPr/>
          <p:nvPr/>
        </p:nvSpPr>
        <p:spPr>
          <a:xfrm>
            <a:off y="1888560" x="5118100"/>
            <a:ext cy="4832764" cx="27184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8" name="Shape 98"/>
          <p:cNvSpPr/>
          <p:nvPr/>
        </p:nvSpPr>
        <p:spPr>
          <a:xfrm>
            <a:off y="1885825" x="1307475"/>
            <a:ext cy="4835500" cx="27184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