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3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A40D-F8A8-C74B-9DF2-8195FEDBD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D237D-B0A3-6AD7-7211-09E5C556E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FF845-E5ED-2706-37E4-463B2D3D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FCF7-8D1F-4D09-AC40-7D2A76B45D3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D213D-A143-B1E4-3108-408C1CBD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6589C-C2A6-C890-1D61-5D6569E8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EE52-7006-4108-A7D2-7402B836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9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2670-D9F4-CA2B-BF7F-C3C5A46B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4BC46-594D-171C-1104-F80EB2336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62C8E-23D6-350E-7F28-5A89C21A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FCF7-8D1F-4D09-AC40-7D2A76B45D3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5175F-E00B-6F14-CC55-631F8568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168D9-4E97-7208-6835-9AA45E60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EE52-7006-4108-A7D2-7402B836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7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9C73C-BA60-143A-5B3F-D9C217F06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E72D7-5DF9-0710-3EA0-EFAC4AC3D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CC2B8-F210-4FBE-D175-A0795AC1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FCF7-8D1F-4D09-AC40-7D2A76B45D3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DA8DE-E563-FCD6-B21D-4329DE67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C091-EAF5-BE59-20C9-FD5D0E74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EE52-7006-4108-A7D2-7402B836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1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8B60-8D14-9016-0D71-B52E8F9A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5C2E4-FFC6-F9CA-DFED-906164EC8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1B4A2-9940-2697-D406-893B5459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FCF7-8D1F-4D09-AC40-7D2A76B45D3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7665-BBAB-9E13-71E5-392BF8C0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9BD4D-11BF-0F06-6E99-D884BBFF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EE52-7006-4108-A7D2-7402B836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4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FDA3-BAB0-94D4-BE5B-00E12454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966D9-0C1C-0148-6CBF-66901AAFC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81FA7-840B-C5DD-86B2-9F084887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FCF7-8D1F-4D09-AC40-7D2A76B45D3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5A4A-4C0D-AF3D-E091-8A5B74E3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3BA77-49E8-FEDD-824A-51BC35AC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EE52-7006-4108-A7D2-7402B836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8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476E-1529-DBC7-7DA3-0694CAF4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C193-1BEE-02B8-F3C4-6755E08EB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3EADB-94DC-1DAE-155A-76B045117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AA6C3-CA53-292F-F213-1DB5A0B0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FCF7-8D1F-4D09-AC40-7D2A76B45D3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48211-CBE4-3AD9-16C3-1EE975C0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C6F59-A7CA-0DD6-A5DC-44432638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EE52-7006-4108-A7D2-7402B836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7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A2BE-CC30-6A4C-8A54-7E6E7202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24DAD-25B0-361F-62CB-F283455B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BEEF8-73A4-66CA-DD93-A7C251A56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F4695-C54D-CA7C-DF5E-ACE9F7385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CCB28-0182-4DEA-E327-7B57F6DEB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24132-9994-9DB7-02CE-3E83AC83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FCF7-8D1F-4D09-AC40-7D2A76B45D3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38DCB-95E7-73D6-A2B2-8A8CF152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7757D-2C60-0466-2469-7E832892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EE52-7006-4108-A7D2-7402B836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09A7-93F1-8867-1A28-A03FC1C2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9A17D-F96B-A2D9-018C-818141BF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FCF7-8D1F-4D09-AC40-7D2A76B45D3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CF55B-FB4E-E98B-B95E-4DDCBE94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5136E-AB2D-24D7-438D-F4D99CCF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EE52-7006-4108-A7D2-7402B836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4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BA239-5DC1-B0B0-156C-1BF64E28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FCF7-8D1F-4D09-AC40-7D2A76B45D3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17161-DF70-DA97-05A1-E8D03552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B9777-3005-9259-3945-E2D7155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EE52-7006-4108-A7D2-7402B836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3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2B46-BD91-18DD-5AE3-6688C4C2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1CE4-A708-C017-9092-D1D382D47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EFD0A-132B-435D-FCD3-BCF62A3D0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B25E2-4BC2-E882-F6CB-8A6FDD74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FCF7-8D1F-4D09-AC40-7D2A76B45D3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11548-ABAC-7AE9-6CE2-D090A140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D2BAF-BF30-ECB6-A14A-4E9DCE68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EE52-7006-4108-A7D2-7402B836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A82F-CF7D-9088-7CAB-C6DC04B7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C5A34-9A6A-2373-2120-E75A4B3A8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58388-E94E-6B52-FE01-86268525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2BBF-CBC1-8B89-8306-0A9257F1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FCF7-8D1F-4D09-AC40-7D2A76B45D3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3C6FE-5627-8CA7-123C-2C6E5E08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E68F8-EEAE-F3FD-E5D4-36D8D059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EE52-7006-4108-A7D2-7402B836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7C32A-83BE-3A15-3334-21C5607F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A3084-9DED-9BB6-A5EE-B3D4E4BC8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10D1A-1230-2E39-1D88-015EB1609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FCF7-8D1F-4D09-AC40-7D2A76B45D3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F3626-60C5-4AA8-8889-AD3E025F2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EC06E-1752-6FA6-E318-7F207D985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EE52-7006-4108-A7D2-7402B836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11677-6500-E5F0-96D6-5FA79ED35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027" y="2125908"/>
            <a:ext cx="5072407" cy="1297115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to Create a Movie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B19F4-802A-2595-A111-30F147C97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027" y="3886200"/>
            <a:ext cx="5072407" cy="1067547"/>
          </a:xfrm>
        </p:spPr>
        <p:txBody>
          <a:bodyPr anchor="b">
            <a:noAutofit/>
          </a:bodyPr>
          <a:lstStyle/>
          <a:p>
            <a:pPr algn="l"/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Maxwell Owusu, Michael Womble, Yaswanth Sai Devisetti</a:t>
            </a:r>
          </a:p>
          <a:p>
            <a:pPr algn="l"/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DATS 6202</a:t>
            </a: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8393ADAB-7B90-D15A-5F67-6453FB41F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1764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5C1F5B-9B31-02C0-0F61-D7AF6F58EE86}"/>
              </a:ext>
            </a:extLst>
          </p:cNvPr>
          <p:cNvSpPr txBox="1"/>
          <p:nvPr/>
        </p:nvSpPr>
        <p:spPr>
          <a:xfrm>
            <a:off x="615021" y="171580"/>
            <a:ext cx="2215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5494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EE36CF-334B-08DB-8D75-DB64FE10B0FD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latin typeface="Calibri "/>
                <a:ea typeface="+mj-ea"/>
                <a:cs typeface="+mj-cs"/>
              </a:rPr>
              <a:t>Questions?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4E3B5279-CA45-B6AB-4A90-60DF3F547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503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120F2BC-FBB4-39FA-F4FF-B7AC06C8CB12}"/>
              </a:ext>
            </a:extLst>
          </p:cNvPr>
          <p:cNvSpPr txBox="1"/>
          <p:nvPr/>
        </p:nvSpPr>
        <p:spPr>
          <a:xfrm>
            <a:off x="615021" y="216403"/>
            <a:ext cx="7428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Recommendation Filtering Systems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4E22F0-2887-54D6-B8D0-FB3BFFACAAFB}"/>
              </a:ext>
            </a:extLst>
          </p:cNvPr>
          <p:cNvSpPr/>
          <p:nvPr/>
        </p:nvSpPr>
        <p:spPr>
          <a:xfrm>
            <a:off x="655190" y="1140173"/>
            <a:ext cx="3065930" cy="1477328"/>
          </a:xfrm>
          <a:prstGeom prst="roundRect">
            <a:avLst>
              <a:gd name="adj" fmla="val 23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Collaborative Filtering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8E31A0-1E42-7F8D-34E5-31C703C8145F}"/>
              </a:ext>
            </a:extLst>
          </p:cNvPr>
          <p:cNvSpPr/>
          <p:nvPr/>
        </p:nvSpPr>
        <p:spPr>
          <a:xfrm>
            <a:off x="655190" y="3146607"/>
            <a:ext cx="3065930" cy="1477328"/>
          </a:xfrm>
          <a:prstGeom prst="roundRect">
            <a:avLst>
              <a:gd name="adj" fmla="val 2318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Content-Based Filtering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0AE7B3-BB7E-C42D-7EAD-1751E4C3D710}"/>
              </a:ext>
            </a:extLst>
          </p:cNvPr>
          <p:cNvCxnSpPr>
            <a:cxnSpLocks/>
          </p:cNvCxnSpPr>
          <p:nvPr/>
        </p:nvCxnSpPr>
        <p:spPr>
          <a:xfrm>
            <a:off x="4025144" y="968184"/>
            <a:ext cx="0" cy="56836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D0E7CB2-7F42-20FE-CD8B-7BFF0F39A7C7}"/>
              </a:ext>
            </a:extLst>
          </p:cNvPr>
          <p:cNvSpPr txBox="1"/>
          <p:nvPr/>
        </p:nvSpPr>
        <p:spPr>
          <a:xfrm>
            <a:off x="4190819" y="1140173"/>
            <a:ext cx="65847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="0" dirty="0">
                <a:effectLst/>
              </a:rPr>
              <a:t>redicts interest of a user based on the preferences and information of other 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B050"/>
                </a:solidFill>
                <a:effectLst/>
              </a:rPr>
              <a:t>Simple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Doesn’t require model to understand the item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  <a:effectLst/>
              </a:rPr>
              <a:t>Often fails to recommend new items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269A0C-9202-C11B-CBB3-F0B45BA339EC}"/>
              </a:ext>
            </a:extLst>
          </p:cNvPr>
          <p:cNvSpPr txBox="1"/>
          <p:nvPr/>
        </p:nvSpPr>
        <p:spPr>
          <a:xfrm>
            <a:off x="4190818" y="3146607"/>
            <a:ext cx="65847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</a:t>
            </a:r>
            <a:r>
              <a:rPr lang="en-US" b="0" dirty="0">
                <a:effectLst/>
              </a:rPr>
              <a:t>enerate recommendations based on a user's history and profile.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Performs well when items don’t have sufficient rating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  <a:effectLst/>
              </a:rPr>
              <a:t>Struggle to provide recommendations to new users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5417F1-FFC3-63F3-019B-3DC62BC2CAAD}"/>
              </a:ext>
            </a:extLst>
          </p:cNvPr>
          <p:cNvSpPr/>
          <p:nvPr/>
        </p:nvSpPr>
        <p:spPr>
          <a:xfrm>
            <a:off x="655190" y="5002303"/>
            <a:ext cx="3065930" cy="1477328"/>
          </a:xfrm>
          <a:prstGeom prst="roundRect">
            <a:avLst>
              <a:gd name="adj" fmla="val 2318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Hybrid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9F43CC-4A63-C514-6C77-363F80D5CB73}"/>
              </a:ext>
            </a:extLst>
          </p:cNvPr>
          <p:cNvSpPr txBox="1"/>
          <p:nvPr/>
        </p:nvSpPr>
        <p:spPr>
          <a:xfrm>
            <a:off x="4190818" y="500230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</a:t>
            </a:r>
            <a:r>
              <a:rPr lang="en-US" b="0" dirty="0">
                <a:effectLst/>
              </a:rPr>
              <a:t>ooks to take advantage of the strengths of both collaborative and content-based 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Computationally expensive</a:t>
            </a:r>
            <a:endParaRPr lang="en-US" b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32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FA07158-358B-6D00-36D2-DC7ABB060577}"/>
              </a:ext>
            </a:extLst>
          </p:cNvPr>
          <p:cNvSpPr txBox="1"/>
          <p:nvPr/>
        </p:nvSpPr>
        <p:spPr>
          <a:xfrm>
            <a:off x="615020" y="198474"/>
            <a:ext cx="3139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50CAA8-9092-8613-4F0C-611FBF9AF364}"/>
              </a:ext>
            </a:extLst>
          </p:cNvPr>
          <p:cNvSpPr txBox="1"/>
          <p:nvPr/>
        </p:nvSpPr>
        <p:spPr>
          <a:xfrm>
            <a:off x="615020" y="805677"/>
            <a:ext cx="691533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MovieLens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million ratings from: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6040 users – each user has at least 20 ratings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3952 movies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3CC0A2-B5CB-5898-A2F6-DD389726FBC3}"/>
              </a:ext>
            </a:extLst>
          </p:cNvPr>
          <p:cNvGrpSpPr/>
          <p:nvPr/>
        </p:nvGrpSpPr>
        <p:grpSpPr>
          <a:xfrm>
            <a:off x="744169" y="2420921"/>
            <a:ext cx="4324865" cy="2235651"/>
            <a:chOff x="681318" y="2641149"/>
            <a:chExt cx="4324865" cy="223565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24C0893-B238-2627-BB34-2F6460B97EF9}"/>
                </a:ext>
              </a:extLst>
            </p:cNvPr>
            <p:cNvSpPr/>
            <p:nvPr/>
          </p:nvSpPr>
          <p:spPr>
            <a:xfrm>
              <a:off x="681318" y="2641149"/>
              <a:ext cx="4324865" cy="2235651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66391B-3C85-CDF4-134F-959577CB277E}"/>
                </a:ext>
              </a:extLst>
            </p:cNvPr>
            <p:cNvSpPr txBox="1"/>
            <p:nvPr/>
          </p:nvSpPr>
          <p:spPr>
            <a:xfrm>
              <a:off x="2281518" y="2688770"/>
              <a:ext cx="1095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u="sng" dirty="0"/>
                <a:t>Ratings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ACD1BCA-479B-B6FD-D1A3-2C62BF7B684F}"/>
                </a:ext>
              </a:extLst>
            </p:cNvPr>
            <p:cNvSpPr/>
            <p:nvPr/>
          </p:nvSpPr>
          <p:spPr>
            <a:xfrm>
              <a:off x="874058" y="3342038"/>
              <a:ext cx="1479178" cy="5065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IDs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3A46F5C-49FB-A35E-A0BF-232820E02889}"/>
                </a:ext>
              </a:extLst>
            </p:cNvPr>
            <p:cNvSpPr/>
            <p:nvPr/>
          </p:nvSpPr>
          <p:spPr>
            <a:xfrm>
              <a:off x="2829265" y="3342038"/>
              <a:ext cx="1479178" cy="5065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Movie IDs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A986B80-B7F8-16B7-05E6-8F55D77EA83E}"/>
                </a:ext>
              </a:extLst>
            </p:cNvPr>
            <p:cNvSpPr/>
            <p:nvPr/>
          </p:nvSpPr>
          <p:spPr>
            <a:xfrm>
              <a:off x="1350087" y="4045614"/>
              <a:ext cx="1479178" cy="5065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Ratings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40ACA5B-51C1-560A-8CB6-8AFFB3CC1355}"/>
                </a:ext>
              </a:extLst>
            </p:cNvPr>
            <p:cNvSpPr/>
            <p:nvPr/>
          </p:nvSpPr>
          <p:spPr>
            <a:xfrm>
              <a:off x="3268535" y="4001021"/>
              <a:ext cx="1479178" cy="5065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Timestamp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933233-FAB6-B6E0-8A93-5CB1FA3482B2}"/>
              </a:ext>
            </a:extLst>
          </p:cNvPr>
          <p:cNvGrpSpPr/>
          <p:nvPr/>
        </p:nvGrpSpPr>
        <p:grpSpPr>
          <a:xfrm>
            <a:off x="6454197" y="1663929"/>
            <a:ext cx="4324865" cy="2235651"/>
            <a:chOff x="681318" y="2641149"/>
            <a:chExt cx="4324865" cy="223565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9C85F0C-B810-69BE-90D0-283D2EFB4273}"/>
                </a:ext>
              </a:extLst>
            </p:cNvPr>
            <p:cNvSpPr/>
            <p:nvPr/>
          </p:nvSpPr>
          <p:spPr>
            <a:xfrm>
              <a:off x="681318" y="2641149"/>
              <a:ext cx="4324865" cy="2235651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2498DA-7754-C07F-0BC3-95328BAC99DB}"/>
                </a:ext>
              </a:extLst>
            </p:cNvPr>
            <p:cNvSpPr txBox="1"/>
            <p:nvPr/>
          </p:nvSpPr>
          <p:spPr>
            <a:xfrm>
              <a:off x="2283154" y="2688770"/>
              <a:ext cx="1092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u="sng" dirty="0"/>
                <a:t>Movies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BF447ED-0785-1379-AD2A-BDBF6CA6CFA7}"/>
                </a:ext>
              </a:extLst>
            </p:cNvPr>
            <p:cNvSpPr/>
            <p:nvPr/>
          </p:nvSpPr>
          <p:spPr>
            <a:xfrm>
              <a:off x="1036324" y="3322475"/>
              <a:ext cx="1479178" cy="50650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Movie IDs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9E9266E-839E-B380-49DA-504E53B72177}"/>
                </a:ext>
              </a:extLst>
            </p:cNvPr>
            <p:cNvSpPr/>
            <p:nvPr/>
          </p:nvSpPr>
          <p:spPr>
            <a:xfrm>
              <a:off x="2104161" y="4003801"/>
              <a:ext cx="1479178" cy="50650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Genres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FD1DC42-BDF1-A7EA-9037-5E95701760C7}"/>
                </a:ext>
              </a:extLst>
            </p:cNvPr>
            <p:cNvSpPr/>
            <p:nvPr/>
          </p:nvSpPr>
          <p:spPr>
            <a:xfrm>
              <a:off x="3145241" y="3344771"/>
              <a:ext cx="1479178" cy="50650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Title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8C2DC47-6274-3695-692F-347651E32846}"/>
              </a:ext>
            </a:extLst>
          </p:cNvPr>
          <p:cNvGrpSpPr/>
          <p:nvPr/>
        </p:nvGrpSpPr>
        <p:grpSpPr>
          <a:xfrm>
            <a:off x="5510358" y="4331892"/>
            <a:ext cx="5325036" cy="2235651"/>
            <a:chOff x="5593976" y="4331892"/>
            <a:chExt cx="5325036" cy="223565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A8274E9-4635-D49C-04AE-3351FB039A9C}"/>
                </a:ext>
              </a:extLst>
            </p:cNvPr>
            <p:cNvSpPr/>
            <p:nvPr/>
          </p:nvSpPr>
          <p:spPr>
            <a:xfrm>
              <a:off x="5593976" y="4331892"/>
              <a:ext cx="5325036" cy="2235651"/>
            </a:xfrm>
            <a:prstGeom prst="round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131E69-B52B-6E7B-669A-DD00CED1F95E}"/>
                </a:ext>
              </a:extLst>
            </p:cNvPr>
            <p:cNvSpPr txBox="1"/>
            <p:nvPr/>
          </p:nvSpPr>
          <p:spPr>
            <a:xfrm>
              <a:off x="7801903" y="4350210"/>
              <a:ext cx="9360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u="sng" dirty="0"/>
                <a:t>Users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7250EFE-C53A-A210-1856-EC624E16BC34}"/>
                </a:ext>
              </a:extLst>
            </p:cNvPr>
            <p:cNvSpPr/>
            <p:nvPr/>
          </p:nvSpPr>
          <p:spPr>
            <a:xfrm>
              <a:off x="6434090" y="4933021"/>
              <a:ext cx="1473209" cy="50650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IDs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791B2C9-B711-BC82-8DB3-5B81903B1E4F}"/>
                </a:ext>
              </a:extLst>
            </p:cNvPr>
            <p:cNvSpPr/>
            <p:nvPr/>
          </p:nvSpPr>
          <p:spPr>
            <a:xfrm>
              <a:off x="5730972" y="5653917"/>
              <a:ext cx="1473209" cy="50650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B567916-54EC-AE2D-E3BF-58E81BF15E65}"/>
                </a:ext>
              </a:extLst>
            </p:cNvPr>
            <p:cNvSpPr/>
            <p:nvPr/>
          </p:nvSpPr>
          <p:spPr>
            <a:xfrm>
              <a:off x="8602144" y="4933021"/>
              <a:ext cx="1479178" cy="50650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Gender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85278A7-4161-C8AC-99FD-B94DB357BAFB}"/>
                </a:ext>
              </a:extLst>
            </p:cNvPr>
            <p:cNvSpPr/>
            <p:nvPr/>
          </p:nvSpPr>
          <p:spPr>
            <a:xfrm>
              <a:off x="7548792" y="5664437"/>
              <a:ext cx="1479178" cy="50650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Occupation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DC7A2AE-1FBC-1919-79F2-C4DD4AF0D877}"/>
                </a:ext>
              </a:extLst>
            </p:cNvPr>
            <p:cNvSpPr/>
            <p:nvPr/>
          </p:nvSpPr>
          <p:spPr>
            <a:xfrm>
              <a:off x="9289978" y="5664437"/>
              <a:ext cx="1479178" cy="50650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Zip-code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228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120F2BC-FBB4-39FA-F4FF-B7AC06C8CB12}"/>
              </a:ext>
            </a:extLst>
          </p:cNvPr>
          <p:cNvSpPr txBox="1"/>
          <p:nvPr/>
        </p:nvSpPr>
        <p:spPr>
          <a:xfrm>
            <a:off x="615021" y="216403"/>
            <a:ext cx="3570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Factorization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FAD4B2-ADB8-BA56-54CD-2CD91A945B30}"/>
              </a:ext>
            </a:extLst>
          </p:cNvPr>
          <p:cNvGrpSpPr/>
          <p:nvPr/>
        </p:nvGrpSpPr>
        <p:grpSpPr>
          <a:xfrm>
            <a:off x="5026870" y="1403581"/>
            <a:ext cx="6683188" cy="4338141"/>
            <a:chOff x="2666999" y="1381125"/>
            <a:chExt cx="6858001" cy="43727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0748AB-9064-954B-C891-9D62E6B3A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1381125"/>
              <a:ext cx="6858000" cy="409575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650711-7406-F0CC-B6AC-BD6892189E1B}"/>
                </a:ext>
              </a:extLst>
            </p:cNvPr>
            <p:cNvSpPr txBox="1"/>
            <p:nvPr/>
          </p:nvSpPr>
          <p:spPr>
            <a:xfrm>
              <a:off x="2666999" y="5476875"/>
              <a:ext cx="68579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https://vinay-bhupalam.medium.com/personalized-recommendation-systems-c6a2159445b9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32186DF-BC0A-F305-F5DD-C61BE386149F}"/>
              </a:ext>
            </a:extLst>
          </p:cNvPr>
          <p:cNvSpPr txBox="1"/>
          <p:nvPr/>
        </p:nvSpPr>
        <p:spPr>
          <a:xfrm>
            <a:off x="615021" y="1536174"/>
            <a:ext cx="43917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Commonly used algorithm in collaborative filtering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Decomposes the user-item interaction matrix into two lower dimensionality rectangular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Simplest algorithm learn the cosine similarity between users</a:t>
            </a:r>
          </a:p>
        </p:txBody>
      </p:sp>
    </p:spTree>
    <p:extLst>
      <p:ext uri="{BB962C8B-B14F-4D97-AF65-F5344CB8AC3E}">
        <p14:creationId xmlns:p14="http://schemas.microsoft.com/office/powerpoint/2010/main" val="354468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1735FAB-7AC1-32B8-854B-C8A1B909B19A}"/>
              </a:ext>
            </a:extLst>
          </p:cNvPr>
          <p:cNvSpPr txBox="1"/>
          <p:nvPr/>
        </p:nvSpPr>
        <p:spPr>
          <a:xfrm>
            <a:off x="615021" y="198474"/>
            <a:ext cx="6627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Move Recommender</a:t>
            </a:r>
          </a:p>
        </p:txBody>
      </p:sp>
    </p:spTree>
    <p:extLst>
      <p:ext uri="{BB962C8B-B14F-4D97-AF65-F5344CB8AC3E}">
        <p14:creationId xmlns:p14="http://schemas.microsoft.com/office/powerpoint/2010/main" val="63651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C13F52A-5B7B-41F9-F3EB-599FC0EDE31F}"/>
              </a:ext>
            </a:extLst>
          </p:cNvPr>
          <p:cNvSpPr txBox="1"/>
          <p:nvPr/>
        </p:nvSpPr>
        <p:spPr>
          <a:xfrm>
            <a:off x="615021" y="153651"/>
            <a:ext cx="4243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Movie Rating</a:t>
            </a:r>
          </a:p>
        </p:txBody>
      </p:sp>
    </p:spTree>
    <p:extLst>
      <p:ext uri="{BB962C8B-B14F-4D97-AF65-F5344CB8AC3E}">
        <p14:creationId xmlns:p14="http://schemas.microsoft.com/office/powerpoint/2010/main" val="33735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0A328E-2C83-9D89-ED7F-C21F21F383FA}"/>
              </a:ext>
            </a:extLst>
          </p:cNvPr>
          <p:cNvSpPr txBox="1"/>
          <p:nvPr/>
        </p:nvSpPr>
        <p:spPr>
          <a:xfrm>
            <a:off x="615020" y="203198"/>
            <a:ext cx="3261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Two-Tower Model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229698-1AF0-FA8F-51D8-87DA645121F7}"/>
              </a:ext>
            </a:extLst>
          </p:cNvPr>
          <p:cNvGrpSpPr/>
          <p:nvPr/>
        </p:nvGrpSpPr>
        <p:grpSpPr>
          <a:xfrm>
            <a:off x="1462087" y="814868"/>
            <a:ext cx="9267825" cy="5850633"/>
            <a:chOff x="1462087" y="814868"/>
            <a:chExt cx="9267825" cy="585063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C068372-FCCC-45E7-573B-8D81A9A94CBC}"/>
                </a:ext>
              </a:extLst>
            </p:cNvPr>
            <p:cNvGrpSpPr/>
            <p:nvPr/>
          </p:nvGrpSpPr>
          <p:grpSpPr>
            <a:xfrm>
              <a:off x="1462087" y="814868"/>
              <a:ext cx="9267825" cy="5850633"/>
              <a:chOff x="1497945" y="935649"/>
              <a:chExt cx="9267825" cy="585063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ED49268-85A0-2AD4-36E2-E9B119ED2B24}"/>
                  </a:ext>
                </a:extLst>
              </p:cNvPr>
              <p:cNvSpPr/>
              <p:nvPr/>
            </p:nvSpPr>
            <p:spPr>
              <a:xfrm>
                <a:off x="1622610" y="935649"/>
                <a:ext cx="9018494" cy="585063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9E455B5-4A49-F214-3D06-5648ECFF1196}"/>
                  </a:ext>
                </a:extLst>
              </p:cNvPr>
              <p:cNvGrpSpPr/>
              <p:nvPr/>
            </p:nvGrpSpPr>
            <p:grpSpPr>
              <a:xfrm>
                <a:off x="1497945" y="980474"/>
                <a:ext cx="9267825" cy="5765108"/>
                <a:chOff x="1524840" y="1079089"/>
                <a:chExt cx="9267825" cy="5765108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D9E809C7-03BD-1E1B-7A88-1CD40D8073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69879" y="1079089"/>
                  <a:ext cx="7906032" cy="4477105"/>
                </a:xfrm>
                <a:prstGeom prst="rect">
                  <a:avLst/>
                </a:prstGeom>
                <a:ln w="28575">
                  <a:noFill/>
                </a:ln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3721D71-B93B-B233-68BE-66BC2503A37A}"/>
                    </a:ext>
                  </a:extLst>
                </p:cNvPr>
                <p:cNvSpPr txBox="1"/>
                <p:nvPr/>
              </p:nvSpPr>
              <p:spPr>
                <a:xfrm>
                  <a:off x="1524840" y="6382532"/>
                  <a:ext cx="926782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/>
                    <a:t>https://calvinfeng.gitbook.io/machine-learning-notebook/supervised-learning/recommender/neural_collaborative_filtering#multi-layer-perceptron</a:t>
                  </a: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270000-B8E0-7E7B-A43D-F1D753AA36CE}"/>
                  </a:ext>
                </a:extLst>
              </p:cNvPr>
              <p:cNvSpPr/>
              <p:nvPr/>
            </p:nvSpPr>
            <p:spPr>
              <a:xfrm>
                <a:off x="4390206" y="5457578"/>
                <a:ext cx="1308848" cy="36051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Timestamp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454B4DC-21C3-20E8-4399-A865043E7E17}"/>
                  </a:ext>
                </a:extLst>
              </p:cNvPr>
              <p:cNvSpPr/>
              <p:nvPr/>
            </p:nvSpPr>
            <p:spPr>
              <a:xfrm>
                <a:off x="5759304" y="5457578"/>
                <a:ext cx="1308848" cy="36051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Gender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032F4E3-409A-9D8F-B2A4-3BFF4034EC3E}"/>
                  </a:ext>
                </a:extLst>
              </p:cNvPr>
              <p:cNvSpPr/>
              <p:nvPr/>
            </p:nvSpPr>
            <p:spPr>
              <a:xfrm>
                <a:off x="4390206" y="5870747"/>
                <a:ext cx="1308848" cy="36051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Occupation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D357D2-060A-6872-BC7F-185B345E7253}"/>
                  </a:ext>
                </a:extLst>
              </p:cNvPr>
              <p:cNvSpPr/>
              <p:nvPr/>
            </p:nvSpPr>
            <p:spPr>
              <a:xfrm>
                <a:off x="7368259" y="5870746"/>
                <a:ext cx="1308848" cy="36051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Genre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BCF9F06-0CAA-4030-60A4-18A041C6F260}"/>
                  </a:ext>
                </a:extLst>
              </p:cNvPr>
              <p:cNvSpPr/>
              <p:nvPr/>
            </p:nvSpPr>
            <p:spPr>
              <a:xfrm>
                <a:off x="7368259" y="5457577"/>
                <a:ext cx="2079699" cy="36051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Movie Description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398B6BA-0E5A-39D8-5B35-A3652785C645}"/>
                </a:ext>
              </a:extLst>
            </p:cNvPr>
            <p:cNvSpPr/>
            <p:nvPr/>
          </p:nvSpPr>
          <p:spPr>
            <a:xfrm>
              <a:off x="8693824" y="5749965"/>
              <a:ext cx="1308848" cy="3605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Movie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266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F283562-AE09-FA94-D2B9-4C5726858CCF}"/>
              </a:ext>
            </a:extLst>
          </p:cNvPr>
          <p:cNvSpPr txBox="1"/>
          <p:nvPr/>
        </p:nvSpPr>
        <p:spPr>
          <a:xfrm>
            <a:off x="615020" y="185268"/>
            <a:ext cx="6182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the Two-Tower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C9489-3888-37B3-EE33-8C8394F1EDBC}"/>
              </a:ext>
            </a:extLst>
          </p:cNvPr>
          <p:cNvSpPr txBox="1"/>
          <p:nvPr/>
        </p:nvSpPr>
        <p:spPr>
          <a:xfrm>
            <a:off x="615019" y="1451492"/>
            <a:ext cx="4127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Evaluate using Top-k (100) accuracy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shallow (one-layer) two-tower model:</a:t>
            </a:r>
          </a:p>
          <a:p>
            <a:pPr lvl="1" indent="-169863"/>
            <a:r>
              <a:rPr lang="en-US" sz="2400" dirty="0">
                <a:solidFill>
                  <a:srgbClr val="FF0000"/>
                </a:solidFill>
              </a:rPr>
              <a:t>Top-100 accuracy = 9%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1918B-B71D-5365-628A-A201B3A8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970" y="1451492"/>
            <a:ext cx="6697010" cy="472505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030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F283562-AE09-FA94-D2B9-4C5726858CCF}"/>
              </a:ext>
            </a:extLst>
          </p:cNvPr>
          <p:cNvSpPr txBox="1"/>
          <p:nvPr/>
        </p:nvSpPr>
        <p:spPr>
          <a:xfrm>
            <a:off x="615020" y="185268"/>
            <a:ext cx="5130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the Two-Tower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85F248-63A4-8FCF-DA63-560ECCA0AC22}"/>
              </a:ext>
            </a:extLst>
          </p:cNvPr>
          <p:cNvSpPr txBox="1"/>
          <p:nvPr/>
        </p:nvSpPr>
        <p:spPr>
          <a:xfrm>
            <a:off x="615020" y="858909"/>
            <a:ext cx="562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 used to learn embedding patterns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CF43A2-9101-39D4-C13B-9881D926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0" y="1518907"/>
            <a:ext cx="6658904" cy="47345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105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259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</vt:lpstr>
      <vt:lpstr>Calibri Light</vt:lpstr>
      <vt:lpstr>Times New Roman</vt:lpstr>
      <vt:lpstr>Office Theme</vt:lpstr>
      <vt:lpstr>Using Machine Learning to Create a Movie Recommendation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Create a Movie Recommendation System</dc:title>
  <dc:creator>Womble, Michael D</dc:creator>
  <cp:lastModifiedBy>Womble, Michael D</cp:lastModifiedBy>
  <cp:revision>36</cp:revision>
  <dcterms:created xsi:type="dcterms:W3CDTF">2022-12-06T05:10:44Z</dcterms:created>
  <dcterms:modified xsi:type="dcterms:W3CDTF">2022-12-12T20:17:08Z</dcterms:modified>
</cp:coreProperties>
</file>