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7" r:id="rId2"/>
    <p:sldId id="258" r:id="rId3"/>
    <p:sldId id="259" r:id="rId4"/>
    <p:sldId id="260" r:id="rId5"/>
    <p:sldId id="265" r:id="rId6"/>
    <p:sldId id="263" r:id="rId7"/>
    <p:sldId id="264" r:id="rId8"/>
    <p:sldId id="356" r:id="rId9"/>
    <p:sldId id="357" r:id="rId10"/>
    <p:sldId id="358" r:id="rId11"/>
    <p:sldId id="359" r:id="rId12"/>
    <p:sldId id="360" r:id="rId13"/>
    <p:sldId id="363" r:id="rId14"/>
    <p:sldId id="364" r:id="rId15"/>
    <p:sldId id="361" r:id="rId16"/>
    <p:sldId id="365" r:id="rId17"/>
    <p:sldId id="366" r:id="rId18"/>
    <p:sldId id="362" r:id="rId19"/>
    <p:sldId id="367" r:id="rId20"/>
    <p:sldId id="368" r:id="rId21"/>
    <p:sldId id="373" r:id="rId22"/>
    <p:sldId id="369" r:id="rId23"/>
    <p:sldId id="372" r:id="rId24"/>
    <p:sldId id="370" r:id="rId25"/>
    <p:sldId id="374" r:id="rId26"/>
    <p:sldId id="377" r:id="rId27"/>
    <p:sldId id="375" r:id="rId28"/>
    <p:sldId id="382" r:id="rId29"/>
    <p:sldId id="381" r:id="rId30"/>
    <p:sldId id="378" r:id="rId31"/>
    <p:sldId id="376" r:id="rId32"/>
    <p:sldId id="379" r:id="rId33"/>
    <p:sldId id="384" r:id="rId34"/>
    <p:sldId id="385" r:id="rId35"/>
    <p:sldId id="386" r:id="rId36"/>
    <p:sldId id="387" r:id="rId37"/>
    <p:sldId id="388" r:id="rId38"/>
    <p:sldId id="390" r:id="rId39"/>
    <p:sldId id="389"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4" r:id="rId54"/>
    <p:sldId id="405" r:id="rId55"/>
    <p:sldId id="406" r:id="rId56"/>
    <p:sldId id="416" r:id="rId57"/>
    <p:sldId id="407" r:id="rId58"/>
    <p:sldId id="408" r:id="rId59"/>
    <p:sldId id="409" r:id="rId60"/>
    <p:sldId id="410" r:id="rId61"/>
    <p:sldId id="414" r:id="rId62"/>
    <p:sldId id="415" r:id="rId63"/>
    <p:sldId id="411" r:id="rId64"/>
    <p:sldId id="417" r:id="rId65"/>
    <p:sldId id="418" r:id="rId66"/>
    <p:sldId id="421" r:id="rId67"/>
    <p:sldId id="419" r:id="rId68"/>
    <p:sldId id="420" r:id="rId69"/>
    <p:sldId id="422" r:id="rId70"/>
    <p:sldId id="423" r:id="rId71"/>
    <p:sldId id="424" r:id="rId72"/>
    <p:sldId id="289" r:id="rId73"/>
    <p:sldId id="323" r:id="rId74"/>
    <p:sldId id="322" r:id="rId75"/>
    <p:sldId id="324" r:id="rId76"/>
    <p:sldId id="321" r:id="rId77"/>
    <p:sldId id="326" r:id="rId78"/>
    <p:sldId id="341" r:id="rId79"/>
    <p:sldId id="327" r:id="rId80"/>
    <p:sldId id="329" r:id="rId81"/>
    <p:sldId id="328" r:id="rId82"/>
    <p:sldId id="346" r:id="rId83"/>
    <p:sldId id="347" r:id="rId84"/>
    <p:sldId id="348" r:id="rId85"/>
    <p:sldId id="349" r:id="rId86"/>
    <p:sldId id="330" r:id="rId87"/>
    <p:sldId id="331" r:id="rId88"/>
    <p:sldId id="325" r:id="rId89"/>
    <p:sldId id="333" r:id="rId90"/>
    <p:sldId id="335" r:id="rId91"/>
    <p:sldId id="425" r:id="rId92"/>
    <p:sldId id="426" r:id="rId93"/>
    <p:sldId id="336" r:id="rId94"/>
    <p:sldId id="337" r:id="rId95"/>
    <p:sldId id="334" r:id="rId96"/>
    <p:sldId id="340" r:id="rId97"/>
    <p:sldId id="339" r:id="rId98"/>
    <p:sldId id="350" r:id="rId99"/>
    <p:sldId id="351" r:id="rId100"/>
    <p:sldId id="338" r:id="rId101"/>
    <p:sldId id="352"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66"/>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08" autoAdjust="0"/>
    <p:restoredTop sz="94624" autoAdjust="0"/>
  </p:normalViewPr>
  <p:slideViewPr>
    <p:cSldViewPr>
      <p:cViewPr>
        <p:scale>
          <a:sx n="70" d="100"/>
          <a:sy n="70" d="100"/>
        </p:scale>
        <p:origin x="-1284" y="6"/>
      </p:cViewPr>
      <p:guideLst>
        <p:guide orient="horz" pos="2160"/>
        <p:guide pos="2880"/>
      </p:guideLst>
    </p:cSldViewPr>
  </p:slideViewPr>
  <p:outlineViewPr>
    <p:cViewPr>
      <p:scale>
        <a:sx n="33" d="100"/>
        <a:sy n="33" d="100"/>
      </p:scale>
      <p:origin x="48" y="40470"/>
    </p:cViewPr>
  </p:outlineViewPr>
  <p:notesTextViewPr>
    <p:cViewPr>
      <p:scale>
        <a:sx n="1" d="1"/>
        <a:sy n="1" d="1"/>
      </p:scale>
      <p:origin x="0" y="0"/>
    </p:cViewPr>
  </p:notesTextViewPr>
  <p:sorterViewPr>
    <p:cViewPr>
      <p:scale>
        <a:sx n="100" d="100"/>
        <a:sy n="100" d="100"/>
      </p:scale>
      <p:origin x="0" y="1692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6E2A9-0F19-4CE3-A801-DF11D55FB380}" type="datetimeFigureOut">
              <a:rPr lang="en-US" smtClean="0"/>
              <a:pPr/>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A872E-9223-420C-B5AB-DEF68F9783E4}" type="slidenum">
              <a:rPr lang="en-US" smtClean="0"/>
              <a:pPr/>
              <a:t>‹#›</a:t>
            </a:fld>
            <a:endParaRPr lang="en-US"/>
          </a:p>
        </p:txBody>
      </p:sp>
    </p:spTree>
    <p:extLst>
      <p:ext uri="{BB962C8B-B14F-4D97-AF65-F5344CB8AC3E}">
        <p14:creationId xmlns:p14="http://schemas.microsoft.com/office/powerpoint/2010/main" xmlns="" val="92626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1AC5C59-515F-4E05-9B4A-B2F573CD4B4E}" type="slidenum">
              <a:rPr lang="en-US">
                <a:solidFill>
                  <a:srgbClr val="000000"/>
                </a:solidFill>
              </a:rPr>
              <a:pPr>
                <a:defRPr/>
              </a:pPr>
              <a:t>1</a:t>
            </a:fld>
            <a:endParaRPr 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88</a:t>
            </a:fld>
            <a:endParaRPr 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Coherent :forming</a:t>
            </a:r>
            <a:r>
              <a:rPr lang="en-US" baseline="0" dirty="0" smtClean="0"/>
              <a:t> an unified whole</a:t>
            </a:r>
            <a:endParaRPr lang="en-IN" dirty="0"/>
          </a:p>
        </p:txBody>
      </p:sp>
      <p:sp>
        <p:nvSpPr>
          <p:cNvPr id="4" name="Slide Number Placeholder 3"/>
          <p:cNvSpPr>
            <a:spLocks noGrp="1"/>
          </p:cNvSpPr>
          <p:nvPr>
            <p:ph type="sldNum" sz="quarter" idx="10"/>
          </p:nvPr>
        </p:nvSpPr>
        <p:spPr/>
        <p:txBody>
          <a:bodyPr/>
          <a:lstStyle/>
          <a:p>
            <a:fld id="{E96A872E-9223-420C-B5AB-DEF68F9783E4}" type="slidenum">
              <a:rPr lang="en-US" smtClean="0"/>
              <a:pPr/>
              <a:t>94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95</a:t>
            </a:fld>
            <a:endParaRPr 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Parallel programs for SMMs are often based on the execution of threads. A thread is a separate control flow which shares data with other threads via a global address space. It can be distinguished between </a:t>
            </a:r>
            <a:r>
              <a:rPr lang="en-IN" sz="1200" b="1" kern="1200" baseline="0" dirty="0" smtClean="0">
                <a:solidFill>
                  <a:schemeClr val="tx1"/>
                </a:solidFill>
                <a:latin typeface="+mn-lt"/>
                <a:ea typeface="+mn-ea"/>
                <a:cs typeface="+mn-cs"/>
              </a:rPr>
              <a:t>kernel threads that are managed by the operating </a:t>
            </a:r>
            <a:r>
              <a:rPr lang="en-IN" sz="1200" kern="1200" baseline="0" dirty="0" smtClean="0">
                <a:solidFill>
                  <a:schemeClr val="tx1"/>
                </a:solidFill>
                <a:latin typeface="+mn-lt"/>
                <a:ea typeface="+mn-ea"/>
                <a:cs typeface="+mn-cs"/>
              </a:rPr>
              <a:t>system, and </a:t>
            </a:r>
            <a:r>
              <a:rPr lang="en-IN" sz="1200" b="1" kern="1200" baseline="0" dirty="0" smtClean="0">
                <a:solidFill>
                  <a:schemeClr val="tx1"/>
                </a:solidFill>
                <a:latin typeface="+mn-lt"/>
                <a:ea typeface="+mn-ea"/>
                <a:cs typeface="+mn-cs"/>
              </a:rPr>
              <a:t>user threads that are explicitly generated and controlled by the </a:t>
            </a:r>
            <a:r>
              <a:rPr lang="en-IN" sz="1200" kern="1200" baseline="0" dirty="0" smtClean="0">
                <a:solidFill>
                  <a:schemeClr val="tx1"/>
                </a:solidFill>
                <a:latin typeface="+mn-lt"/>
                <a:ea typeface="+mn-ea"/>
                <a:cs typeface="+mn-cs"/>
              </a:rPr>
              <a:t>parallel program</a:t>
            </a:r>
            <a:endParaRPr lang="en-IN" dirty="0"/>
          </a:p>
        </p:txBody>
      </p:sp>
      <p:sp>
        <p:nvSpPr>
          <p:cNvPr id="4" name="Slide Number Placeholder 3"/>
          <p:cNvSpPr>
            <a:spLocks noGrp="1"/>
          </p:cNvSpPr>
          <p:nvPr>
            <p:ph type="sldNum" sz="quarter" idx="10"/>
          </p:nvPr>
        </p:nvSpPr>
        <p:spPr/>
        <p:txBody>
          <a:bodyPr/>
          <a:lstStyle/>
          <a:p>
            <a:fld id="{E96A872E-9223-420C-B5AB-DEF68F9783E4}" type="slidenum">
              <a:rPr lang="en-US" smtClean="0"/>
              <a:pPr/>
              <a:t>96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100</a:t>
            </a:fld>
            <a:endParaRPr 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101</a:t>
            </a:fld>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800DAD4-9C18-47D2-A0E9-380CF66ED9A0}" type="slidenum">
              <a:rPr lang="en-US">
                <a:solidFill>
                  <a:srgbClr val="000000"/>
                </a:solidFill>
              </a:rPr>
              <a:pPr>
                <a:defRPr/>
              </a:pPr>
              <a:t>2</a:t>
            </a:fld>
            <a:endParaRPr 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3</a:t>
            </a:fld>
            <a:endParaRPr 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loaded into the PC when executing branch and subroutine call instructions. One adder input</a:t>
            </a:r>
          </a:p>
          <a:p>
            <a:r>
              <a:rPr lang="en-IN" sz="1200" kern="1200" baseline="0" dirty="0" smtClean="0">
                <a:solidFill>
                  <a:schemeClr val="tx1"/>
                </a:solidFill>
                <a:latin typeface="+mn-lt"/>
                <a:ea typeface="+mn-ea"/>
                <a:cs typeface="+mn-cs"/>
              </a:rPr>
              <a:t>is connected to the PC. The second input is connected to a multiplexer, </a:t>
            </a:r>
            <a:r>
              <a:rPr lang="en-IN" sz="1200" kern="1200" baseline="0" dirty="0" err="1" smtClean="0">
                <a:solidFill>
                  <a:schemeClr val="tx1"/>
                </a:solidFill>
                <a:latin typeface="+mn-lt"/>
                <a:ea typeface="+mn-ea"/>
                <a:cs typeface="+mn-cs"/>
              </a:rPr>
              <a:t>MuxINC</a:t>
            </a:r>
            <a:r>
              <a:rPr lang="en-IN" sz="1200" kern="1200" baseline="0" dirty="0" smtClean="0">
                <a:solidFill>
                  <a:schemeClr val="tx1"/>
                </a:solidFill>
                <a:latin typeface="+mn-lt"/>
                <a:ea typeface="+mn-ea"/>
                <a:cs typeface="+mn-cs"/>
              </a:rPr>
              <a:t>, which</a:t>
            </a:r>
          </a:p>
          <a:p>
            <a:r>
              <a:rPr lang="en-IN" sz="1200" kern="1200" baseline="0" dirty="0" smtClean="0">
                <a:solidFill>
                  <a:schemeClr val="tx1"/>
                </a:solidFill>
                <a:latin typeface="+mn-lt"/>
                <a:ea typeface="+mn-ea"/>
                <a:cs typeface="+mn-cs"/>
              </a:rPr>
              <a:t>selects either the constant 4 or the branch offset to be added to the PC. The branch offset is</a:t>
            </a:r>
          </a:p>
          <a:p>
            <a:r>
              <a:rPr lang="en-IN" sz="1200" kern="1200" baseline="0" dirty="0" smtClean="0">
                <a:solidFill>
                  <a:schemeClr val="tx1"/>
                </a:solidFill>
                <a:latin typeface="+mn-lt"/>
                <a:ea typeface="+mn-ea"/>
                <a:cs typeface="+mn-cs"/>
              </a:rPr>
              <a:t>given in the immediate field of the IR and is sign-extended to 32 bits by the Immediate block</a:t>
            </a:r>
          </a:p>
          <a:p>
            <a:r>
              <a:rPr lang="en-IN" sz="1200" kern="1200" baseline="0" dirty="0" smtClean="0">
                <a:solidFill>
                  <a:schemeClr val="tx1"/>
                </a:solidFill>
                <a:latin typeface="+mn-lt"/>
                <a:ea typeface="+mn-ea"/>
                <a:cs typeface="+mn-cs"/>
              </a:rPr>
              <a:t>in Figure 5.9. The output of the adder is routed to the PC via a second multiplexer, </a:t>
            </a:r>
            <a:r>
              <a:rPr lang="en-IN" sz="1200" kern="1200" baseline="0" dirty="0" err="1" smtClean="0">
                <a:solidFill>
                  <a:schemeClr val="tx1"/>
                </a:solidFill>
                <a:latin typeface="+mn-lt"/>
                <a:ea typeface="+mn-ea"/>
                <a:cs typeface="+mn-cs"/>
              </a:rPr>
              <a:t>MuxPC</a:t>
            </a:r>
            <a:r>
              <a:rPr lang="en-IN" sz="1200" kern="1200" baseline="0" dirty="0" smtClean="0">
                <a:solidFill>
                  <a:schemeClr val="tx1"/>
                </a:solidFill>
                <a:latin typeface="+mn-lt"/>
                <a:ea typeface="+mn-ea"/>
                <a:cs typeface="+mn-cs"/>
              </a:rPr>
              <a:t>,</a:t>
            </a:r>
          </a:p>
          <a:p>
            <a:r>
              <a:rPr lang="en-IN" sz="1200" kern="1200" baseline="0" dirty="0" smtClean="0">
                <a:solidFill>
                  <a:schemeClr val="tx1"/>
                </a:solidFill>
                <a:latin typeface="+mn-lt"/>
                <a:ea typeface="+mn-ea"/>
                <a:cs typeface="+mn-cs"/>
              </a:rPr>
              <a:t>which selects between the adder and the output of register RA. The latter connection is</a:t>
            </a:r>
          </a:p>
          <a:p>
            <a:r>
              <a:rPr lang="en-IN" sz="1200" kern="1200" baseline="0" dirty="0" smtClean="0">
                <a:solidFill>
                  <a:schemeClr val="tx1"/>
                </a:solidFill>
                <a:latin typeface="+mn-lt"/>
                <a:ea typeface="+mn-ea"/>
                <a:cs typeface="+mn-cs"/>
              </a:rPr>
              <a:t>needed when executing subroutine linkage instructions. Register PC-Temp is needed to</a:t>
            </a:r>
          </a:p>
          <a:p>
            <a:r>
              <a:rPr lang="en-IN" sz="1200" kern="1200" baseline="0" dirty="0" smtClean="0">
                <a:solidFill>
                  <a:schemeClr val="tx1"/>
                </a:solidFill>
                <a:latin typeface="+mn-lt"/>
                <a:ea typeface="+mn-ea"/>
                <a:cs typeface="+mn-cs"/>
              </a:rPr>
              <a:t>hold the contents of the PC temporarily during the process of saving the subroutine or</a:t>
            </a:r>
          </a:p>
          <a:p>
            <a:r>
              <a:rPr lang="en-IN" sz="1200" kern="1200" baseline="0" dirty="0" smtClean="0">
                <a:solidFill>
                  <a:schemeClr val="tx1"/>
                </a:solidFill>
                <a:latin typeface="+mn-lt"/>
                <a:ea typeface="+mn-ea"/>
                <a:cs typeface="+mn-cs"/>
              </a:rPr>
              <a:t>interrupt return address.</a:t>
            </a:r>
            <a:endParaRPr lang="en-IN" dirty="0"/>
          </a:p>
        </p:txBody>
      </p:sp>
      <p:sp>
        <p:nvSpPr>
          <p:cNvPr id="4" name="Slide Number Placeholder 3"/>
          <p:cNvSpPr>
            <a:spLocks noGrp="1"/>
          </p:cNvSpPr>
          <p:nvPr>
            <p:ph type="sldNum" sz="quarter" idx="10"/>
          </p:nvPr>
        </p:nvSpPr>
        <p:spPr/>
        <p:txBody>
          <a:bodyPr/>
          <a:lstStyle/>
          <a:p>
            <a:fld id="{E96A872E-9223-420C-B5AB-DEF68F9783E4}" type="slidenum">
              <a:rPr lang="en-US" smtClean="0"/>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Note that the actions described in Figures 5.11, 5.13, and 5.14 do not show two registers</a:t>
            </a:r>
          </a:p>
          <a:p>
            <a:r>
              <a:rPr lang="en-IN" sz="1200" kern="1200" baseline="0" dirty="0" smtClean="0">
                <a:solidFill>
                  <a:schemeClr val="tx1"/>
                </a:solidFill>
                <a:latin typeface="+mn-lt"/>
                <a:ea typeface="+mn-ea"/>
                <a:cs typeface="+mn-cs"/>
              </a:rPr>
              <a:t>being read in step 2 in every case. To avoid confusion, only the registers needed by the</a:t>
            </a:r>
          </a:p>
          <a:p>
            <a:r>
              <a:rPr lang="en-IN" sz="1200" kern="1200" baseline="0" dirty="0" smtClean="0">
                <a:solidFill>
                  <a:schemeClr val="tx1"/>
                </a:solidFill>
                <a:latin typeface="+mn-lt"/>
                <a:ea typeface="+mn-ea"/>
                <a:cs typeface="+mn-cs"/>
              </a:rPr>
              <a:t>specific instruction described in the figure are mentioned, even though two registers are</a:t>
            </a:r>
          </a:p>
          <a:p>
            <a:r>
              <a:rPr lang="en-IN" sz="1200" kern="1200" baseline="0" dirty="0" smtClean="0">
                <a:solidFill>
                  <a:schemeClr val="tx1"/>
                </a:solidFill>
                <a:latin typeface="+mn-lt"/>
                <a:ea typeface="+mn-ea"/>
                <a:cs typeface="+mn-cs"/>
              </a:rPr>
              <a:t>always read.</a:t>
            </a:r>
            <a:endParaRPr lang="en-IN" dirty="0"/>
          </a:p>
        </p:txBody>
      </p:sp>
      <p:sp>
        <p:nvSpPr>
          <p:cNvPr id="4" name="Slide Number Placeholder 3"/>
          <p:cNvSpPr>
            <a:spLocks noGrp="1"/>
          </p:cNvSpPr>
          <p:nvPr>
            <p:ph type="sldNum" sz="quarter" idx="10"/>
          </p:nvPr>
        </p:nvSpPr>
        <p:spPr/>
        <p:txBody>
          <a:bodyPr/>
          <a:lstStyle/>
          <a:p>
            <a:fld id="{E96A872E-9223-420C-B5AB-DEF68F9783E4}" type="slidenum">
              <a:rPr lang="en-US" smtClean="0"/>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72</a:t>
            </a:fld>
            <a:endParaRPr 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73</a:t>
            </a:fld>
            <a:endParaRPr 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76</a:t>
            </a:fld>
            <a:endParaRPr 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B79E45-6B87-43AB-81B0-2720DA64CB40}" type="slidenum">
              <a:rPr lang="en-US">
                <a:solidFill>
                  <a:srgbClr val="000000"/>
                </a:solidFill>
              </a:rPr>
              <a:pPr>
                <a:defRPr/>
              </a:pPr>
              <a:t>80</a:t>
            </a:fld>
            <a:endParaRPr 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en-US">
              <a:solidFill>
                <a:srgbClr val="000000"/>
              </a:solidFill>
              <a:latin typeface="Arial" charset="0"/>
              <a:cs typeface="Arial" charset="0"/>
            </a:endParaRPr>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en-US" smtClean="0"/>
              <a:t>Click to edit Master title style</a:t>
            </a:r>
            <a:endParaRPr lang="en-US"/>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C67D3A84-BE01-4A94-B40A-6BD040DBA375}" type="datetime3">
              <a:rPr lang="en-US"/>
              <a:pPr>
                <a:defRPr/>
              </a:pPr>
              <a:t>28 November 2019</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en-US"/>
              <a:t>CSE, BMSCE</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609BCD70-5098-4CB5-B400-BE968E2B979D}" type="slidenum">
              <a:rPr lang="en-US"/>
              <a:pPr>
                <a:defRPr/>
              </a:pPr>
              <a:t>‹#›</a:t>
            </a:fld>
            <a:endParaRPr lang="en-US"/>
          </a:p>
        </p:txBody>
      </p:sp>
    </p:spTree>
    <p:extLst>
      <p:ext uri="{BB962C8B-B14F-4D97-AF65-F5344CB8AC3E}">
        <p14:creationId xmlns:p14="http://schemas.microsoft.com/office/powerpoint/2010/main" xmlns="" val="300528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AA9C943A-C515-43E1-8A29-B70DD944D894}" type="datetime3">
              <a:rPr lang="en-US"/>
              <a:pPr>
                <a:defRPr/>
              </a:pPr>
              <a:t>28 November 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6" name="Rectangle 8"/>
          <p:cNvSpPr>
            <a:spLocks noGrp="1" noChangeArrowheads="1"/>
          </p:cNvSpPr>
          <p:nvPr>
            <p:ph type="sldNum" sz="quarter" idx="12"/>
          </p:nvPr>
        </p:nvSpPr>
        <p:spPr>
          <a:ln/>
        </p:spPr>
        <p:txBody>
          <a:bodyPr/>
          <a:lstStyle>
            <a:lvl1pPr>
              <a:defRPr/>
            </a:lvl1pPr>
          </a:lstStyle>
          <a:p>
            <a:pPr>
              <a:defRPr/>
            </a:pPr>
            <a:fld id="{CA2B50B5-8F9C-49D4-89E6-05033BA54585}" type="slidenum">
              <a:rPr lang="en-US"/>
              <a:pPr>
                <a:defRPr/>
              </a:pPr>
              <a:t>‹#›</a:t>
            </a:fld>
            <a:endParaRPr lang="en-US"/>
          </a:p>
        </p:txBody>
      </p:sp>
    </p:spTree>
    <p:extLst>
      <p:ext uri="{BB962C8B-B14F-4D97-AF65-F5344CB8AC3E}">
        <p14:creationId xmlns:p14="http://schemas.microsoft.com/office/powerpoint/2010/main" xmlns="" val="198661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E2E0F50E-FF94-497E-B10F-1B1945FA7F9E}" type="datetime3">
              <a:rPr lang="en-US"/>
              <a:pPr>
                <a:defRPr/>
              </a:pPr>
              <a:t>28 November 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6" name="Rectangle 8"/>
          <p:cNvSpPr>
            <a:spLocks noGrp="1" noChangeArrowheads="1"/>
          </p:cNvSpPr>
          <p:nvPr>
            <p:ph type="sldNum" sz="quarter" idx="12"/>
          </p:nvPr>
        </p:nvSpPr>
        <p:spPr>
          <a:ln/>
        </p:spPr>
        <p:txBody>
          <a:bodyPr/>
          <a:lstStyle>
            <a:lvl1pPr>
              <a:defRPr/>
            </a:lvl1pPr>
          </a:lstStyle>
          <a:p>
            <a:pPr>
              <a:defRPr/>
            </a:pPr>
            <a:fld id="{7D3AD819-EF58-4F13-A315-AF04AC6A1125}" type="slidenum">
              <a:rPr lang="en-US"/>
              <a:pPr>
                <a:defRPr/>
              </a:pPr>
              <a:t>‹#›</a:t>
            </a:fld>
            <a:endParaRPr lang="en-US"/>
          </a:p>
        </p:txBody>
      </p:sp>
    </p:spTree>
    <p:extLst>
      <p:ext uri="{BB962C8B-B14F-4D97-AF65-F5344CB8AC3E}">
        <p14:creationId xmlns:p14="http://schemas.microsoft.com/office/powerpoint/2010/main" xmlns="" val="20819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C2FFAA78-9D86-4C97-B50A-F2D683D23FE3}" type="datetime3">
              <a:rPr lang="en-US"/>
              <a:pPr>
                <a:defRPr/>
              </a:pPr>
              <a:t>28 November 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6" name="Rectangle 8"/>
          <p:cNvSpPr>
            <a:spLocks noGrp="1" noChangeArrowheads="1"/>
          </p:cNvSpPr>
          <p:nvPr>
            <p:ph type="sldNum" sz="quarter" idx="12"/>
          </p:nvPr>
        </p:nvSpPr>
        <p:spPr>
          <a:ln/>
        </p:spPr>
        <p:txBody>
          <a:bodyPr/>
          <a:lstStyle>
            <a:lvl1pPr>
              <a:defRPr/>
            </a:lvl1pPr>
          </a:lstStyle>
          <a:p>
            <a:pPr>
              <a:defRPr/>
            </a:pPr>
            <a:fld id="{28631810-6F1A-407E-B73D-9B4F295A135B}" type="slidenum">
              <a:rPr lang="en-US"/>
              <a:pPr>
                <a:defRPr/>
              </a:pPr>
              <a:t>‹#›</a:t>
            </a:fld>
            <a:endParaRPr lang="en-US"/>
          </a:p>
        </p:txBody>
      </p:sp>
    </p:spTree>
    <p:extLst>
      <p:ext uri="{BB962C8B-B14F-4D97-AF65-F5344CB8AC3E}">
        <p14:creationId xmlns:p14="http://schemas.microsoft.com/office/powerpoint/2010/main" xmlns="" val="129111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16443D8A-4A4F-4E7E-B0A8-302C0A79056D}" type="datetime3">
              <a:rPr lang="en-US"/>
              <a:pPr>
                <a:defRPr/>
              </a:pPr>
              <a:t>28 November 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6" name="Rectangle 8"/>
          <p:cNvSpPr>
            <a:spLocks noGrp="1" noChangeArrowheads="1"/>
          </p:cNvSpPr>
          <p:nvPr>
            <p:ph type="sldNum" sz="quarter" idx="12"/>
          </p:nvPr>
        </p:nvSpPr>
        <p:spPr>
          <a:ln/>
        </p:spPr>
        <p:txBody>
          <a:bodyPr/>
          <a:lstStyle>
            <a:lvl1pPr>
              <a:defRPr/>
            </a:lvl1pPr>
          </a:lstStyle>
          <a:p>
            <a:pPr>
              <a:defRPr/>
            </a:pPr>
            <a:fld id="{2ABC6466-032D-41F8-9AEA-2114E54BCCA9}" type="slidenum">
              <a:rPr lang="en-US"/>
              <a:pPr>
                <a:defRPr/>
              </a:pPr>
              <a:t>‹#›</a:t>
            </a:fld>
            <a:endParaRPr lang="en-US"/>
          </a:p>
        </p:txBody>
      </p:sp>
    </p:spTree>
    <p:extLst>
      <p:ext uri="{BB962C8B-B14F-4D97-AF65-F5344CB8AC3E}">
        <p14:creationId xmlns:p14="http://schemas.microsoft.com/office/powerpoint/2010/main" xmlns="" val="15298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AF7D817F-1EC1-44ED-9F8B-003DDA7F8EDD}" type="datetime3">
              <a:rPr lang="en-US"/>
              <a:pPr>
                <a:defRPr/>
              </a:pPr>
              <a:t>28 November 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6" name="Rectangle 8"/>
          <p:cNvSpPr>
            <a:spLocks noGrp="1" noChangeArrowheads="1"/>
          </p:cNvSpPr>
          <p:nvPr>
            <p:ph type="sldNum" sz="quarter" idx="12"/>
          </p:nvPr>
        </p:nvSpPr>
        <p:spPr>
          <a:ln/>
        </p:spPr>
        <p:txBody>
          <a:bodyPr/>
          <a:lstStyle>
            <a:lvl1pPr>
              <a:defRPr/>
            </a:lvl1pPr>
          </a:lstStyle>
          <a:p>
            <a:pPr>
              <a:defRPr/>
            </a:pPr>
            <a:fld id="{87C2EC1C-034F-40FF-85B7-9B882D566992}" type="slidenum">
              <a:rPr lang="en-US"/>
              <a:pPr>
                <a:defRPr/>
              </a:pPr>
              <a:t>‹#›</a:t>
            </a:fld>
            <a:endParaRPr lang="en-US"/>
          </a:p>
        </p:txBody>
      </p:sp>
    </p:spTree>
    <p:extLst>
      <p:ext uri="{BB962C8B-B14F-4D97-AF65-F5344CB8AC3E}">
        <p14:creationId xmlns:p14="http://schemas.microsoft.com/office/powerpoint/2010/main" xmlns="" val="72309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1846D181-0F94-4F54-8C24-418DED21B9DF}" type="datetime3">
              <a:rPr lang="en-US"/>
              <a:pPr>
                <a:defRPr/>
              </a:pPr>
              <a:t>28 November 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7" name="Rectangle 8"/>
          <p:cNvSpPr>
            <a:spLocks noGrp="1" noChangeArrowheads="1"/>
          </p:cNvSpPr>
          <p:nvPr>
            <p:ph type="sldNum" sz="quarter" idx="12"/>
          </p:nvPr>
        </p:nvSpPr>
        <p:spPr>
          <a:ln/>
        </p:spPr>
        <p:txBody>
          <a:bodyPr/>
          <a:lstStyle>
            <a:lvl1pPr>
              <a:defRPr/>
            </a:lvl1pPr>
          </a:lstStyle>
          <a:p>
            <a:pPr>
              <a:defRPr/>
            </a:pPr>
            <a:fld id="{0193A39B-FC27-48F2-8985-9E31D212F2D8}" type="slidenum">
              <a:rPr lang="en-US"/>
              <a:pPr>
                <a:defRPr/>
              </a:pPr>
              <a:t>‹#›</a:t>
            </a:fld>
            <a:endParaRPr lang="en-US"/>
          </a:p>
        </p:txBody>
      </p:sp>
    </p:spTree>
    <p:extLst>
      <p:ext uri="{BB962C8B-B14F-4D97-AF65-F5344CB8AC3E}">
        <p14:creationId xmlns:p14="http://schemas.microsoft.com/office/powerpoint/2010/main" xmlns="" val="317169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fld id="{A006CCB6-5305-404A-9345-1C3295E95D7C}" type="datetime3">
              <a:rPr lang="en-US"/>
              <a:pPr>
                <a:defRPr/>
              </a:pPr>
              <a:t>28 November 2019</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9" name="Rectangle 8"/>
          <p:cNvSpPr>
            <a:spLocks noGrp="1" noChangeArrowheads="1"/>
          </p:cNvSpPr>
          <p:nvPr>
            <p:ph type="sldNum" sz="quarter" idx="12"/>
          </p:nvPr>
        </p:nvSpPr>
        <p:spPr>
          <a:ln/>
        </p:spPr>
        <p:txBody>
          <a:bodyPr/>
          <a:lstStyle>
            <a:lvl1pPr>
              <a:defRPr/>
            </a:lvl1pPr>
          </a:lstStyle>
          <a:p>
            <a:pPr>
              <a:defRPr/>
            </a:pPr>
            <a:fld id="{9111433A-629B-410E-A899-110002F0BF08}" type="slidenum">
              <a:rPr lang="en-US"/>
              <a:pPr>
                <a:defRPr/>
              </a:pPr>
              <a:t>‹#›</a:t>
            </a:fld>
            <a:endParaRPr lang="en-US"/>
          </a:p>
        </p:txBody>
      </p:sp>
    </p:spTree>
    <p:extLst>
      <p:ext uri="{BB962C8B-B14F-4D97-AF65-F5344CB8AC3E}">
        <p14:creationId xmlns:p14="http://schemas.microsoft.com/office/powerpoint/2010/main" xmlns="" val="11003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fld id="{173D9E5A-D450-404B-9C5F-C5F7187FD85E}" type="datetime3">
              <a:rPr lang="en-US"/>
              <a:pPr>
                <a:defRPr/>
              </a:pPr>
              <a:t>28 November 2019</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5" name="Rectangle 8"/>
          <p:cNvSpPr>
            <a:spLocks noGrp="1" noChangeArrowheads="1"/>
          </p:cNvSpPr>
          <p:nvPr>
            <p:ph type="sldNum" sz="quarter" idx="12"/>
          </p:nvPr>
        </p:nvSpPr>
        <p:spPr>
          <a:ln/>
        </p:spPr>
        <p:txBody>
          <a:bodyPr/>
          <a:lstStyle>
            <a:lvl1pPr>
              <a:defRPr/>
            </a:lvl1pPr>
          </a:lstStyle>
          <a:p>
            <a:pPr>
              <a:defRPr/>
            </a:pPr>
            <a:fld id="{239E2937-2BCB-424D-8E30-9A44B9FFB2FE}" type="slidenum">
              <a:rPr lang="en-US"/>
              <a:pPr>
                <a:defRPr/>
              </a:pPr>
              <a:t>‹#›</a:t>
            </a:fld>
            <a:endParaRPr lang="en-US"/>
          </a:p>
        </p:txBody>
      </p:sp>
    </p:spTree>
    <p:extLst>
      <p:ext uri="{BB962C8B-B14F-4D97-AF65-F5344CB8AC3E}">
        <p14:creationId xmlns:p14="http://schemas.microsoft.com/office/powerpoint/2010/main" xmlns="" val="23528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9062EFAC-2B83-423E-9303-6D1CF907C6B4}" type="datetime3">
              <a:rPr lang="en-US"/>
              <a:pPr>
                <a:defRPr/>
              </a:pPr>
              <a:t>28 November 2019</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4" name="Rectangle 8"/>
          <p:cNvSpPr>
            <a:spLocks noGrp="1" noChangeArrowheads="1"/>
          </p:cNvSpPr>
          <p:nvPr>
            <p:ph type="sldNum" sz="quarter" idx="12"/>
          </p:nvPr>
        </p:nvSpPr>
        <p:spPr>
          <a:ln/>
        </p:spPr>
        <p:txBody>
          <a:bodyPr/>
          <a:lstStyle>
            <a:lvl1pPr>
              <a:defRPr/>
            </a:lvl1pPr>
          </a:lstStyle>
          <a:p>
            <a:pPr>
              <a:defRPr/>
            </a:pPr>
            <a:fld id="{0324FA51-0378-45C6-8499-A76106DC6D75}" type="slidenum">
              <a:rPr lang="en-US"/>
              <a:pPr>
                <a:defRPr/>
              </a:pPr>
              <a:t>‹#›</a:t>
            </a:fld>
            <a:endParaRPr lang="en-US"/>
          </a:p>
        </p:txBody>
      </p:sp>
    </p:spTree>
    <p:extLst>
      <p:ext uri="{BB962C8B-B14F-4D97-AF65-F5344CB8AC3E}">
        <p14:creationId xmlns:p14="http://schemas.microsoft.com/office/powerpoint/2010/main" xmlns="" val="315489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4570368F-8875-43D3-A5C1-DF70AFB14D69}" type="datetime3">
              <a:rPr lang="en-US"/>
              <a:pPr>
                <a:defRPr/>
              </a:pPr>
              <a:t>28 November 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7" name="Rectangle 8"/>
          <p:cNvSpPr>
            <a:spLocks noGrp="1" noChangeArrowheads="1"/>
          </p:cNvSpPr>
          <p:nvPr>
            <p:ph type="sldNum" sz="quarter" idx="12"/>
          </p:nvPr>
        </p:nvSpPr>
        <p:spPr>
          <a:ln/>
        </p:spPr>
        <p:txBody>
          <a:bodyPr/>
          <a:lstStyle>
            <a:lvl1pPr>
              <a:defRPr/>
            </a:lvl1pPr>
          </a:lstStyle>
          <a:p>
            <a:pPr>
              <a:defRPr/>
            </a:pPr>
            <a:fld id="{7DE28CF8-D579-42C7-9CAF-461A861CCB1A}" type="slidenum">
              <a:rPr lang="en-US"/>
              <a:pPr>
                <a:defRPr/>
              </a:pPr>
              <a:t>‹#›</a:t>
            </a:fld>
            <a:endParaRPr lang="en-US"/>
          </a:p>
        </p:txBody>
      </p:sp>
    </p:spTree>
    <p:extLst>
      <p:ext uri="{BB962C8B-B14F-4D97-AF65-F5344CB8AC3E}">
        <p14:creationId xmlns:p14="http://schemas.microsoft.com/office/powerpoint/2010/main" xmlns="" val="187203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606FC3EB-41D2-4A27-9549-4CED8C5BC8F0}" type="datetime3">
              <a:rPr lang="en-US"/>
              <a:pPr>
                <a:defRPr/>
              </a:pPr>
              <a:t>28 November 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CSE, BMSCE</a:t>
            </a:r>
          </a:p>
        </p:txBody>
      </p:sp>
      <p:sp>
        <p:nvSpPr>
          <p:cNvPr id="7" name="Rectangle 8"/>
          <p:cNvSpPr>
            <a:spLocks noGrp="1" noChangeArrowheads="1"/>
          </p:cNvSpPr>
          <p:nvPr>
            <p:ph type="sldNum" sz="quarter" idx="12"/>
          </p:nvPr>
        </p:nvSpPr>
        <p:spPr>
          <a:ln/>
        </p:spPr>
        <p:txBody>
          <a:bodyPr/>
          <a:lstStyle>
            <a:lvl1pPr>
              <a:defRPr/>
            </a:lvl1pPr>
          </a:lstStyle>
          <a:p>
            <a:pPr>
              <a:defRPr/>
            </a:pPr>
            <a:fld id="{B2C5D641-4048-40E9-8326-FC41D4A95211}" type="slidenum">
              <a:rPr lang="en-US"/>
              <a:pPr>
                <a:defRPr/>
              </a:pPr>
              <a:t>‹#›</a:t>
            </a:fld>
            <a:endParaRPr lang="en-US"/>
          </a:p>
        </p:txBody>
      </p:sp>
    </p:spTree>
    <p:extLst>
      <p:ext uri="{BB962C8B-B14F-4D97-AF65-F5344CB8AC3E}">
        <p14:creationId xmlns:p14="http://schemas.microsoft.com/office/powerpoint/2010/main" xmlns="" val="150337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66738" y="1219200"/>
            <a:ext cx="80010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AutoShape 4"/>
          <p:cNvSpPr>
            <a:spLocks noChangeArrowheads="1"/>
          </p:cNvSpPr>
          <p:nvPr/>
        </p:nvSpPr>
        <p:spPr bwMode="auto">
          <a:xfrm>
            <a:off x="590550" y="9906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en-US">
              <a:solidFill>
                <a:srgbClr val="000000"/>
              </a:solidFill>
              <a:latin typeface="Arial" charset="0"/>
              <a:cs typeface="Arial" charset="0"/>
            </a:endParaRPr>
          </a:p>
        </p:txBody>
      </p:sp>
      <p:sp>
        <p:nvSpPr>
          <p:cNvPr id="1029" name="Line 5"/>
          <p:cNvSpPr>
            <a:spLocks noChangeShapeType="1"/>
          </p:cNvSpPr>
          <p:nvPr/>
        </p:nvSpPr>
        <p:spPr bwMode="auto">
          <a:xfrm flipV="1">
            <a:off x="609600" y="6353175"/>
            <a:ext cx="79248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srgbClr val="000000"/>
              </a:solidFill>
              <a:latin typeface="Arial" charset="0"/>
              <a:cs typeface="Arial" charset="0"/>
            </a:endParaRPr>
          </a:p>
        </p:txBody>
      </p:sp>
      <p:sp>
        <p:nvSpPr>
          <p:cNvPr id="63494" name="Rectangle 6"/>
          <p:cNvSpPr>
            <a:spLocks noGrp="1" noChangeArrowheads="1"/>
          </p:cNvSpPr>
          <p:nvPr>
            <p:ph type="dt" sz="half" idx="2"/>
          </p:nvPr>
        </p:nvSpPr>
        <p:spPr bwMode="auto">
          <a:xfrm>
            <a:off x="609600" y="6402388"/>
            <a:ext cx="1981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b="0">
                <a:solidFill>
                  <a:srgbClr val="003366"/>
                </a:solidFill>
                <a:latin typeface="Arial" charset="0"/>
                <a:cs typeface="+mn-cs"/>
              </a:defRPr>
            </a:lvl1pPr>
          </a:lstStyle>
          <a:p>
            <a:pPr>
              <a:defRPr/>
            </a:pPr>
            <a:fld id="{AA2BE2E3-EB24-492B-ACBE-DEA59BDB859E}" type="datetime3">
              <a:rPr lang="en-US"/>
              <a:pPr>
                <a:defRPr/>
              </a:pPr>
              <a:t>28 November 2019</a:t>
            </a:fld>
            <a:endParaRPr lang="en-US"/>
          </a:p>
        </p:txBody>
      </p:sp>
      <p:sp>
        <p:nvSpPr>
          <p:cNvPr id="63495"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200" b="0">
                <a:solidFill>
                  <a:srgbClr val="000000"/>
                </a:solidFill>
                <a:latin typeface="Arial" charset="0"/>
                <a:cs typeface="+mn-cs"/>
              </a:defRPr>
            </a:lvl1pPr>
          </a:lstStyle>
          <a:p>
            <a:pPr>
              <a:defRPr/>
            </a:pPr>
            <a:r>
              <a:rPr lang="en-US"/>
              <a:t>CSE, BMSCE</a:t>
            </a:r>
          </a:p>
        </p:txBody>
      </p:sp>
      <p:sp>
        <p:nvSpPr>
          <p:cNvPr id="63496" name="Rectangle 8"/>
          <p:cNvSpPr>
            <a:spLocks noGrp="1" noChangeArrowheads="1"/>
          </p:cNvSpPr>
          <p:nvPr>
            <p:ph type="sldNum" sz="quarter" idx="4"/>
          </p:nvPr>
        </p:nvSpPr>
        <p:spPr bwMode="auto">
          <a:xfrm>
            <a:off x="65532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b="0">
                <a:solidFill>
                  <a:srgbClr val="003366"/>
                </a:solidFill>
                <a:latin typeface="Arial" charset="0"/>
                <a:cs typeface="+mn-cs"/>
              </a:defRPr>
            </a:lvl1pPr>
          </a:lstStyle>
          <a:p>
            <a:pPr>
              <a:defRPr/>
            </a:pPr>
            <a:fld id="{7EBFB5B6-F2CF-4F07-BBF5-54EB2B89BF65}" type="slidenum">
              <a:rPr lang="en-US"/>
              <a:pPr>
                <a:defRPr/>
              </a:pPr>
              <a:t>‹#›</a:t>
            </a:fld>
            <a:endParaRPr lang="en-US"/>
          </a:p>
        </p:txBody>
      </p:sp>
    </p:spTree>
    <p:extLst>
      <p:ext uri="{BB962C8B-B14F-4D97-AF65-F5344CB8AC3E}">
        <p14:creationId xmlns:p14="http://schemas.microsoft.com/office/powerpoint/2010/main" xmlns="" val="1862049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0" fontAlgn="base" hangingPunct="0">
        <a:spcBef>
          <a:spcPct val="0"/>
        </a:spcBef>
        <a:spcAft>
          <a:spcPct val="0"/>
        </a:spcAft>
        <a:defRPr sz="3200">
          <a:solidFill>
            <a:srgbClr val="003366"/>
          </a:solidFill>
          <a:latin typeface="+mj-lt"/>
          <a:ea typeface="+mj-ea"/>
          <a:cs typeface="+mj-cs"/>
        </a:defRPr>
      </a:lvl1pPr>
      <a:lvl2pPr algn="l" rtl="0" eaLnBrk="0" fontAlgn="base" hangingPunct="0">
        <a:spcBef>
          <a:spcPct val="0"/>
        </a:spcBef>
        <a:spcAft>
          <a:spcPct val="0"/>
        </a:spcAft>
        <a:defRPr sz="3200">
          <a:solidFill>
            <a:srgbClr val="003366"/>
          </a:solidFill>
          <a:latin typeface="Verdana" pitchFamily="34" charset="0"/>
        </a:defRPr>
      </a:lvl2pPr>
      <a:lvl3pPr algn="l" rtl="0" eaLnBrk="0" fontAlgn="base" hangingPunct="0">
        <a:spcBef>
          <a:spcPct val="0"/>
        </a:spcBef>
        <a:spcAft>
          <a:spcPct val="0"/>
        </a:spcAft>
        <a:defRPr sz="3200">
          <a:solidFill>
            <a:srgbClr val="003366"/>
          </a:solidFill>
          <a:latin typeface="Verdana" pitchFamily="34" charset="0"/>
        </a:defRPr>
      </a:lvl3pPr>
      <a:lvl4pPr algn="l" rtl="0" eaLnBrk="0" fontAlgn="base" hangingPunct="0">
        <a:spcBef>
          <a:spcPct val="0"/>
        </a:spcBef>
        <a:spcAft>
          <a:spcPct val="0"/>
        </a:spcAft>
        <a:defRPr sz="3200">
          <a:solidFill>
            <a:srgbClr val="003366"/>
          </a:solidFill>
          <a:latin typeface="Verdana" pitchFamily="34" charset="0"/>
        </a:defRPr>
      </a:lvl4pPr>
      <a:lvl5pPr algn="l" rtl="0" eaLnBrk="0" fontAlgn="base" hangingPunct="0">
        <a:spcBef>
          <a:spcPct val="0"/>
        </a:spcBef>
        <a:spcAft>
          <a:spcPct val="0"/>
        </a:spcAft>
        <a:defRPr sz="3200">
          <a:solidFill>
            <a:srgbClr val="003366"/>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z="3600" dirty="0" smtClean="0"/>
              <a:t>Course – Computer Organization and Architecture</a:t>
            </a:r>
          </a:p>
        </p:txBody>
      </p:sp>
      <p:sp>
        <p:nvSpPr>
          <p:cNvPr id="3075" name="Subtitle 2"/>
          <p:cNvSpPr>
            <a:spLocks noGrp="1"/>
          </p:cNvSpPr>
          <p:nvPr>
            <p:ph type="subTitle" idx="1"/>
          </p:nvPr>
        </p:nvSpPr>
        <p:spPr/>
        <p:txBody>
          <a:bodyPr/>
          <a:lstStyle/>
          <a:p>
            <a:pPr eaLnBrk="1" hangingPunct="1"/>
            <a:r>
              <a:rPr lang="en-US" altLang="en-US" sz="2000" dirty="0" smtClean="0"/>
              <a:t> </a:t>
            </a:r>
          </a:p>
          <a:p>
            <a:pPr eaLnBrk="1" hangingPunct="1"/>
            <a:endParaRPr lang="en-US" altLang="en-US" dirty="0" smtClean="0"/>
          </a:p>
        </p:txBody>
      </p:sp>
      <p:sp>
        <p:nvSpPr>
          <p:cNvPr id="3076" name="Date Placeholder 3"/>
          <p:cNvSpPr>
            <a:spLocks noGrp="1"/>
          </p:cNvSpPr>
          <p:nvPr>
            <p:ph type="dt" sz="quarter" idx="10"/>
          </p:nvPr>
        </p:nvSpPr>
        <p:spPr/>
        <p:txBody>
          <a:bodyPr/>
          <a:lstStyle/>
          <a:p>
            <a:pPr fontAlgn="base">
              <a:spcBef>
                <a:spcPct val="0"/>
              </a:spcBef>
              <a:spcAft>
                <a:spcPct val="0"/>
              </a:spcAft>
              <a:defRPr/>
            </a:pPr>
            <a:fld id="{6E7B68C7-B910-4563-A8D6-1C25E5897A54}" type="datetime3">
              <a:rPr lang="en-US" smtClean="0"/>
              <a:pPr fontAlgn="base">
                <a:spcBef>
                  <a:spcPct val="0"/>
                </a:spcBef>
                <a:spcAft>
                  <a:spcPct val="0"/>
                </a:spcAft>
                <a:defRPr/>
              </a:pPr>
              <a:t>28 November 2019</a:t>
            </a:fld>
            <a:endParaRPr lang="en-US" smtClean="0"/>
          </a:p>
        </p:txBody>
      </p:sp>
      <p:sp>
        <p:nvSpPr>
          <p:cNvPr id="3077" name="Footer Placeholder 4"/>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3078" name="Slide Number Placeholder 5"/>
          <p:cNvSpPr>
            <a:spLocks noGrp="1"/>
          </p:cNvSpPr>
          <p:nvPr>
            <p:ph type="sldNum" sz="quarter" idx="12"/>
          </p:nvPr>
        </p:nvSpPr>
        <p:spPr>
          <a:xfrm>
            <a:off x="6934200" y="6165850"/>
            <a:ext cx="1905000" cy="457200"/>
          </a:xfrm>
        </p:spPr>
        <p:txBody>
          <a:bodyPr/>
          <a:lstStyle/>
          <a:p>
            <a:pPr fontAlgn="base">
              <a:spcBef>
                <a:spcPct val="0"/>
              </a:spcBef>
              <a:spcAft>
                <a:spcPct val="0"/>
              </a:spcAft>
              <a:defRPr/>
            </a:pPr>
            <a:fld id="{C00C385D-ABB3-4982-B222-44CADD589FC6}" type="slidenum">
              <a:rPr lang="en-US" smtClean="0"/>
              <a:pPr fontAlgn="base">
                <a:spcBef>
                  <a:spcPct val="0"/>
                </a:spcBef>
                <a:spcAft>
                  <a:spcPct val="0"/>
                </a:spcAft>
                <a:defRPr/>
              </a:pPr>
              <a:t>1</a:t>
            </a:fld>
            <a:endParaRPr lang="en-US" smtClean="0"/>
          </a:p>
        </p:txBody>
      </p:sp>
      <p:pic>
        <p:nvPicPr>
          <p:cNvPr id="3079" name="Picture 6"/>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5265738"/>
            <a:ext cx="914400" cy="90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6466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Processing Hardware</a:t>
            </a:r>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10</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00100" y="3929066"/>
            <a:ext cx="6623860" cy="2433635"/>
          </a:xfrm>
          <a:prstGeom prst="rect">
            <a:avLst/>
          </a:prstGeom>
          <a:noFill/>
          <a:ln w="9525">
            <a:noFill/>
            <a:miter lim="800000"/>
            <a:headEnd/>
            <a:tailEnd/>
          </a:ln>
          <a:effectLst/>
        </p:spPr>
      </p:pic>
      <p:sp>
        <p:nvSpPr>
          <p:cNvPr id="8" name="Rectangle 7"/>
          <p:cNvSpPr/>
          <p:nvPr/>
        </p:nvSpPr>
        <p:spPr>
          <a:xfrm>
            <a:off x="357158" y="1214422"/>
            <a:ext cx="8286808" cy="2800767"/>
          </a:xfrm>
          <a:prstGeom prst="rect">
            <a:avLst/>
          </a:prstGeom>
        </p:spPr>
        <p:txBody>
          <a:bodyPr wrap="square">
            <a:spAutoFit/>
          </a:bodyPr>
          <a:lstStyle/>
          <a:p>
            <a:pPr>
              <a:buFont typeface="Arial" pitchFamily="34" charset="0"/>
              <a:buChar char="•"/>
            </a:pPr>
            <a:r>
              <a:rPr lang="en-IN" sz="1600" dirty="0" smtClean="0"/>
              <a:t>The </a:t>
            </a:r>
            <a:r>
              <a:rPr lang="en-IN" sz="1600" b="1" dirty="0" smtClean="0"/>
              <a:t>operation</a:t>
            </a:r>
            <a:r>
              <a:rPr lang="en-IN" sz="1600" dirty="0" smtClean="0"/>
              <a:t> performed by the combinational block in Figure 5.2 may be </a:t>
            </a:r>
            <a:r>
              <a:rPr lang="en-IN" sz="1600" b="1" dirty="0" smtClean="0"/>
              <a:t>quite complex</a:t>
            </a:r>
            <a:r>
              <a:rPr lang="en-IN" sz="1600" dirty="0" smtClean="0"/>
              <a:t>. It can often be </a:t>
            </a:r>
            <a:r>
              <a:rPr lang="en-IN" sz="1600" b="1" dirty="0" smtClean="0"/>
              <a:t>broken down into several simpler steps</a:t>
            </a:r>
            <a:r>
              <a:rPr lang="en-IN" sz="1600" dirty="0" smtClean="0"/>
              <a:t>, where each step is performed by a </a:t>
            </a:r>
            <a:r>
              <a:rPr lang="en-IN" sz="1600" dirty="0" err="1" smtClean="0"/>
              <a:t>subcircuit</a:t>
            </a:r>
            <a:r>
              <a:rPr lang="en-IN" sz="1600" dirty="0" smtClean="0"/>
              <a:t> of the original circuit. </a:t>
            </a:r>
          </a:p>
          <a:p>
            <a:pPr>
              <a:buFont typeface="Arial" pitchFamily="34" charset="0"/>
              <a:buChar char="•"/>
            </a:pPr>
            <a:r>
              <a:rPr lang="en-IN" sz="1600" dirty="0" smtClean="0"/>
              <a:t>These </a:t>
            </a:r>
            <a:r>
              <a:rPr lang="en-IN" sz="1600" b="1" dirty="0" err="1" smtClean="0"/>
              <a:t>subcircuits</a:t>
            </a:r>
            <a:r>
              <a:rPr lang="en-IN" sz="1600" b="1" dirty="0" smtClean="0"/>
              <a:t> can then be cascaded into a multistage structure </a:t>
            </a:r>
            <a:r>
              <a:rPr lang="en-IN" sz="1600" dirty="0" smtClean="0"/>
              <a:t>as shown in Figure 5.3. </a:t>
            </a:r>
          </a:p>
          <a:p>
            <a:pPr>
              <a:buFont typeface="Arial" pitchFamily="34" charset="0"/>
              <a:buChar char="•"/>
            </a:pPr>
            <a:r>
              <a:rPr lang="en-IN" sz="1600" dirty="0" smtClean="0"/>
              <a:t>Then, if n stages are used, the operation will be completed in n clock cycles. </a:t>
            </a:r>
          </a:p>
          <a:p>
            <a:pPr>
              <a:buFont typeface="Arial" pitchFamily="34" charset="0"/>
              <a:buChar char="•"/>
            </a:pPr>
            <a:r>
              <a:rPr lang="en-IN" sz="1600" dirty="0" smtClean="0"/>
              <a:t>Since these combinational </a:t>
            </a:r>
            <a:r>
              <a:rPr lang="en-IN" sz="1600" dirty="0" err="1" smtClean="0"/>
              <a:t>subcircuits</a:t>
            </a:r>
            <a:r>
              <a:rPr lang="en-IN" sz="1600" dirty="0" smtClean="0"/>
              <a:t> are smaller, they can complete their operation in less time, and hence a </a:t>
            </a:r>
            <a:r>
              <a:rPr lang="en-IN" sz="1600" b="1" dirty="0" smtClean="0"/>
              <a:t>shorter clock period can be used</a:t>
            </a:r>
            <a:r>
              <a:rPr lang="en-IN" sz="1600" dirty="0" smtClean="0"/>
              <a:t>. </a:t>
            </a:r>
          </a:p>
          <a:p>
            <a:pPr>
              <a:buFont typeface="Arial" pitchFamily="34" charset="0"/>
              <a:buChar char="•"/>
            </a:pPr>
            <a:r>
              <a:rPr lang="en-IN" sz="1600" dirty="0" smtClean="0"/>
              <a:t>A key advantage of the multi-stage structure is that it is </a:t>
            </a:r>
            <a:r>
              <a:rPr lang="en-IN" sz="1600" b="1" dirty="0" smtClean="0"/>
              <a:t>suitable for pipelined operation. </a:t>
            </a:r>
            <a:r>
              <a:rPr lang="en-IN" sz="1600" dirty="0" smtClean="0"/>
              <a:t>Such a structure is particularly useful for implementing processors that have a RISC-style instruction set.</a:t>
            </a:r>
            <a:endParaRPr lang="en-IN" sz="16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sz="2400" dirty="0" smtClean="0"/>
              <a:t>Announcements</a:t>
            </a:r>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100</a:t>
            </a:fld>
            <a:endParaRPr lang="en-US" smtClean="0"/>
          </a:p>
        </p:txBody>
      </p:sp>
    </p:spTree>
    <p:extLst>
      <p:ext uri="{BB962C8B-B14F-4D97-AF65-F5344CB8AC3E}">
        <p14:creationId xmlns:p14="http://schemas.microsoft.com/office/powerpoint/2010/main" xmlns="" val="743548541"/>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sz="2400" dirty="0" smtClean="0"/>
              <a:t>Thanks for Listening</a:t>
            </a:r>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101</a:t>
            </a:fld>
            <a:endParaRPr lang="en-US" smtClean="0"/>
          </a:p>
        </p:txBody>
      </p:sp>
      <p:sp>
        <p:nvSpPr>
          <p:cNvPr id="7" name="Rectangle 6"/>
          <p:cNvSpPr/>
          <p:nvPr/>
        </p:nvSpPr>
        <p:spPr>
          <a:xfrm>
            <a:off x="857224" y="3000372"/>
            <a:ext cx="7454285" cy="2585323"/>
          </a:xfrm>
          <a:prstGeom prst="rect">
            <a:avLst/>
          </a:prstGeom>
          <a:noFill/>
        </p:spPr>
        <p:txBody>
          <a:bodyPr wrap="none" lIns="91440" tIns="45720" rIns="91440" bIns="45720">
            <a:spAutoFit/>
          </a:bodyPr>
          <a:lstStyle/>
          <a:p>
            <a:pPr algn="ctr"/>
            <a:r>
              <a:rPr lang="en-US" sz="5400" b="1" cap="none" spc="0" dirty="0" smtClean="0">
                <a:ln w="17780" cmpd="sng">
                  <a:solidFill>
                    <a:schemeClr val="tx2"/>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p>
          <a:p>
            <a:pPr algn="ctr"/>
            <a:r>
              <a:rPr lang="en-US" sz="5400" b="1" cap="none" spc="0" dirty="0" smtClean="0">
                <a:ln w="17780" cmpd="sng">
                  <a:solidFill>
                    <a:schemeClr val="tx2"/>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sym typeface="Wingdings" pitchFamily="2" charset="2"/>
              </a:rPr>
              <a:t></a:t>
            </a:r>
          </a:p>
          <a:p>
            <a:pPr algn="ctr"/>
            <a:r>
              <a:rPr lang="en-US" sz="3600" b="1" cap="none" spc="0" dirty="0" smtClean="0">
                <a:ln w="17780" cmpd="sng">
                  <a:solidFill>
                    <a:schemeClr val="tx2"/>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sym typeface="Wingdings" pitchFamily="2" charset="2"/>
              </a:rPr>
              <a:t>All the best for your exams</a:t>
            </a:r>
            <a:r>
              <a:rPr lang="en-US" sz="5400" b="1" cap="none" spc="0" dirty="0" smtClean="0">
                <a:ln w="17780" cmpd="sng">
                  <a:solidFill>
                    <a:schemeClr val="tx2"/>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sym typeface="Wingdings" pitchFamily="2" charset="2"/>
              </a:rPr>
              <a:t>.</a:t>
            </a:r>
            <a:endParaRPr lang="en-US" sz="5400" b="1" cap="none" spc="0" dirty="0">
              <a:ln w="17780" cmpd="sng">
                <a:solidFill>
                  <a:schemeClr val="tx2"/>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xmlns="" val="19679301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a:t>
            </a:r>
            <a:endParaRPr lang="en-IN" dirty="0"/>
          </a:p>
        </p:txBody>
      </p:sp>
      <p:sp>
        <p:nvSpPr>
          <p:cNvPr id="3" name="Content Placeholder 2"/>
          <p:cNvSpPr>
            <a:spLocks noGrp="1"/>
          </p:cNvSpPr>
          <p:nvPr>
            <p:ph idx="1"/>
          </p:nvPr>
        </p:nvSpPr>
        <p:spPr/>
        <p:txBody>
          <a:bodyPr/>
          <a:lstStyle/>
          <a:p>
            <a:pPr marL="0" indent="0">
              <a:buNone/>
            </a:pPr>
            <a:r>
              <a:rPr lang="en-IN" sz="1800" dirty="0" smtClean="0"/>
              <a:t>We examine the actions involved in fetching and executing  instructions. We illustrate these actions using a few representative RISC-style instructions.</a:t>
            </a:r>
            <a:endParaRPr lang="en-US" sz="1800" dirty="0" smtClean="0"/>
          </a:p>
          <a:p>
            <a:r>
              <a:rPr lang="en-US" dirty="0" smtClean="0"/>
              <a:t>Load Instructions</a:t>
            </a:r>
          </a:p>
          <a:p>
            <a:r>
              <a:rPr lang="en-US" dirty="0" smtClean="0"/>
              <a:t>Arithmetic and Logic Instructions</a:t>
            </a:r>
          </a:p>
          <a:p>
            <a:r>
              <a:rPr lang="en-US" dirty="0" smtClean="0"/>
              <a:t>Store Instructions</a:t>
            </a:r>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Instructions</a:t>
            </a:r>
            <a:endParaRPr lang="en-IN" dirty="0"/>
          </a:p>
        </p:txBody>
      </p:sp>
      <p:sp>
        <p:nvSpPr>
          <p:cNvPr id="3" name="Content Placeholder 2"/>
          <p:cNvSpPr>
            <a:spLocks noGrp="1"/>
          </p:cNvSpPr>
          <p:nvPr>
            <p:ph idx="1"/>
          </p:nvPr>
        </p:nvSpPr>
        <p:spPr/>
        <p:txBody>
          <a:bodyPr/>
          <a:lstStyle/>
          <a:p>
            <a:pPr>
              <a:buNone/>
            </a:pPr>
            <a:r>
              <a:rPr lang="en-IN" sz="1600" dirty="0" smtClean="0"/>
              <a:t>Consider the instruction</a:t>
            </a:r>
          </a:p>
          <a:p>
            <a:pPr>
              <a:buNone/>
            </a:pPr>
            <a:r>
              <a:rPr lang="en-IN" sz="1600" dirty="0" smtClean="0"/>
              <a:t>		</a:t>
            </a:r>
            <a:r>
              <a:rPr lang="en-IN" sz="1600" b="1" dirty="0" smtClean="0"/>
              <a:t>Load R5, X(R7)</a:t>
            </a:r>
          </a:p>
          <a:p>
            <a:pPr marL="0" indent="0">
              <a:buNone/>
            </a:pPr>
            <a:r>
              <a:rPr lang="en-IN" sz="1600" dirty="0" smtClean="0"/>
              <a:t>which uses the </a:t>
            </a:r>
            <a:r>
              <a:rPr lang="en-IN" sz="1600" b="1" dirty="0" smtClean="0"/>
              <a:t>Index addressing mode </a:t>
            </a:r>
            <a:r>
              <a:rPr lang="en-IN" sz="1600" dirty="0" smtClean="0"/>
              <a:t>to load a word of data from memory location X +[R7] into register R5. </a:t>
            </a:r>
          </a:p>
          <a:p>
            <a:pPr marL="0" indent="0">
              <a:buNone/>
            </a:pPr>
            <a:r>
              <a:rPr lang="en-IN" sz="1600" dirty="0" smtClean="0"/>
              <a:t>Execution of this instruction involves the following actions: ??</a:t>
            </a:r>
          </a:p>
          <a:p>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Instructions</a:t>
            </a:r>
            <a:endParaRPr lang="en-IN" dirty="0"/>
          </a:p>
        </p:txBody>
      </p:sp>
      <p:sp>
        <p:nvSpPr>
          <p:cNvPr id="3" name="Content Placeholder 2"/>
          <p:cNvSpPr>
            <a:spLocks noGrp="1"/>
          </p:cNvSpPr>
          <p:nvPr>
            <p:ph idx="1"/>
          </p:nvPr>
        </p:nvSpPr>
        <p:spPr/>
        <p:txBody>
          <a:bodyPr/>
          <a:lstStyle/>
          <a:p>
            <a:pPr>
              <a:buNone/>
            </a:pPr>
            <a:r>
              <a:rPr lang="en-IN" sz="1600" dirty="0" smtClean="0"/>
              <a:t>Consider the instruction</a:t>
            </a:r>
          </a:p>
          <a:p>
            <a:pPr>
              <a:buNone/>
            </a:pPr>
            <a:r>
              <a:rPr lang="en-IN" sz="1600" dirty="0" smtClean="0"/>
              <a:t>		</a:t>
            </a:r>
            <a:r>
              <a:rPr lang="en-IN" sz="1600" b="1" dirty="0" smtClean="0"/>
              <a:t>Load R5, X(R7)</a:t>
            </a:r>
          </a:p>
          <a:p>
            <a:pPr marL="0" indent="0">
              <a:buNone/>
            </a:pPr>
            <a:r>
              <a:rPr lang="en-IN" sz="1600" dirty="0" smtClean="0"/>
              <a:t>which uses the </a:t>
            </a:r>
            <a:r>
              <a:rPr lang="en-IN" sz="1600" b="1" dirty="0" smtClean="0"/>
              <a:t>Index addressing mode </a:t>
            </a:r>
            <a:r>
              <a:rPr lang="en-IN" sz="1600" dirty="0" smtClean="0"/>
              <a:t>to load a word of data from memory location X +[R7] into register R5. </a:t>
            </a:r>
          </a:p>
          <a:p>
            <a:pPr marL="0" indent="0">
              <a:buNone/>
            </a:pPr>
            <a:r>
              <a:rPr lang="en-IN" sz="1600" dirty="0" smtClean="0"/>
              <a:t>Execution of this instruction involves the following actions:</a:t>
            </a:r>
          </a:p>
          <a:p>
            <a:r>
              <a:rPr lang="en-IN" sz="1600" dirty="0" smtClean="0"/>
              <a:t>• Fetch the instruction from the memory.</a:t>
            </a:r>
          </a:p>
          <a:p>
            <a:r>
              <a:rPr lang="en-IN" sz="1600" dirty="0" smtClean="0"/>
              <a:t>• Increment the program counter.</a:t>
            </a:r>
          </a:p>
          <a:p>
            <a:r>
              <a:rPr lang="en-IN" sz="1600" dirty="0" smtClean="0"/>
              <a:t>• Decode the instruction to determine the operation to be performed.</a:t>
            </a:r>
          </a:p>
          <a:p>
            <a:r>
              <a:rPr lang="en-IN" sz="1600" dirty="0" smtClean="0"/>
              <a:t>• Read register R7.</a:t>
            </a:r>
          </a:p>
          <a:p>
            <a:r>
              <a:rPr lang="en-IN" sz="1600" dirty="0" smtClean="0"/>
              <a:t>• Add the immediate value X to the contents of R7.</a:t>
            </a:r>
          </a:p>
          <a:p>
            <a:r>
              <a:rPr lang="en-IN" sz="1600" dirty="0" smtClean="0"/>
              <a:t>• Use the sum X + [R7] as the effective address of the source operand, and read the contents of that location in the memory.</a:t>
            </a:r>
          </a:p>
          <a:p>
            <a:r>
              <a:rPr lang="en-IN" sz="1600" dirty="0" smtClean="0"/>
              <a:t>• Load the data received from the memory into the destination register, R5.</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Instructions</a:t>
            </a:r>
            <a:endParaRPr lang="en-IN" dirty="0"/>
          </a:p>
        </p:txBody>
      </p:sp>
      <p:sp>
        <p:nvSpPr>
          <p:cNvPr id="3" name="Content Placeholder 2"/>
          <p:cNvSpPr>
            <a:spLocks noGrp="1"/>
          </p:cNvSpPr>
          <p:nvPr>
            <p:ph idx="1"/>
          </p:nvPr>
        </p:nvSpPr>
        <p:spPr/>
        <p:txBody>
          <a:bodyPr/>
          <a:lstStyle/>
          <a:p>
            <a:pPr>
              <a:buNone/>
            </a:pPr>
            <a:r>
              <a:rPr lang="en-IN" sz="1600" dirty="0" smtClean="0"/>
              <a:t>Consider the instruction</a:t>
            </a:r>
          </a:p>
          <a:p>
            <a:pPr>
              <a:buNone/>
            </a:pPr>
            <a:r>
              <a:rPr lang="en-IN" sz="1600" dirty="0" smtClean="0"/>
              <a:t>		</a:t>
            </a:r>
            <a:r>
              <a:rPr lang="en-IN" sz="1600" b="1" dirty="0" smtClean="0"/>
              <a:t>Load R5, X(R7)</a:t>
            </a:r>
          </a:p>
          <a:p>
            <a:r>
              <a:rPr lang="en-IN" sz="1600" dirty="0" smtClean="0"/>
              <a:t>We will assume that the processor has </a:t>
            </a:r>
            <a:r>
              <a:rPr lang="en-IN" sz="1600" b="1" dirty="0" smtClean="0"/>
              <a:t>five hardware stages</a:t>
            </a:r>
            <a:r>
              <a:rPr lang="en-IN" sz="1600" dirty="0" smtClean="0"/>
              <a:t>, which is a commonly used arrangement in RISC-style processors.</a:t>
            </a:r>
          </a:p>
          <a:p>
            <a:r>
              <a:rPr lang="en-IN" sz="1600" dirty="0" smtClean="0"/>
              <a:t>Execution of each instruction is divided into five steps, such that each step is carried out by one hardware stage. </a:t>
            </a:r>
          </a:p>
          <a:p>
            <a:r>
              <a:rPr lang="en-IN" sz="1600" dirty="0" smtClean="0"/>
              <a:t>In this case, fetching and executing the Load instruction above can be completed as follows:</a:t>
            </a:r>
          </a:p>
          <a:p>
            <a:r>
              <a:rPr lang="en-IN" sz="1600" dirty="0" smtClean="0"/>
              <a:t>1. Fetch the instruction and increment the program counter.</a:t>
            </a:r>
          </a:p>
          <a:p>
            <a:r>
              <a:rPr lang="en-IN" sz="1600" dirty="0" smtClean="0"/>
              <a:t>2. Decode the instruction and read the contents of register R7 in the register file.</a:t>
            </a:r>
          </a:p>
          <a:p>
            <a:r>
              <a:rPr lang="en-IN" sz="1600" dirty="0" smtClean="0"/>
              <a:t>3. Compute the effective address.</a:t>
            </a:r>
          </a:p>
          <a:p>
            <a:r>
              <a:rPr lang="en-IN" sz="1600" dirty="0" smtClean="0"/>
              <a:t>4. Read the memory source operand.</a:t>
            </a:r>
          </a:p>
          <a:p>
            <a:r>
              <a:rPr lang="en-IN" sz="1600" dirty="0" smtClean="0"/>
              <a:t>5. Load the operand into the destination register, R5.</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and Logic Instructions</a:t>
            </a:r>
            <a:endParaRPr lang="en-IN" dirty="0"/>
          </a:p>
        </p:txBody>
      </p:sp>
      <p:sp>
        <p:nvSpPr>
          <p:cNvPr id="3" name="Content Placeholder 2"/>
          <p:cNvSpPr>
            <a:spLocks noGrp="1"/>
          </p:cNvSpPr>
          <p:nvPr>
            <p:ph idx="1"/>
          </p:nvPr>
        </p:nvSpPr>
        <p:spPr/>
        <p:txBody>
          <a:bodyPr/>
          <a:lstStyle/>
          <a:p>
            <a:r>
              <a:rPr lang="en-IN" sz="1600" dirty="0" smtClean="0"/>
              <a:t>Instructions that involve an arithmetic or logic operation can be executed using similar steps. </a:t>
            </a:r>
          </a:p>
          <a:p>
            <a:r>
              <a:rPr lang="en-IN" sz="1600" dirty="0" smtClean="0"/>
              <a:t>They differ from the Load instruction in two ways:</a:t>
            </a:r>
          </a:p>
          <a:p>
            <a:pPr>
              <a:buNone/>
            </a:pPr>
            <a:r>
              <a:rPr lang="en-IN" sz="1600" dirty="0" smtClean="0"/>
              <a:t>	• There are </a:t>
            </a:r>
            <a:r>
              <a:rPr lang="en-IN" sz="1600" b="1" dirty="0" smtClean="0"/>
              <a:t>either two source registers</a:t>
            </a:r>
            <a:r>
              <a:rPr lang="en-IN" sz="1600" dirty="0" smtClean="0"/>
              <a:t>, or </a:t>
            </a:r>
            <a:r>
              <a:rPr lang="en-IN" sz="1600" b="1" dirty="0" smtClean="0"/>
              <a:t>a source register and an immediate source operand</a:t>
            </a:r>
            <a:r>
              <a:rPr lang="en-IN" sz="1600" dirty="0" smtClean="0"/>
              <a:t>.</a:t>
            </a:r>
          </a:p>
          <a:p>
            <a:pPr>
              <a:buNone/>
            </a:pPr>
            <a:r>
              <a:rPr lang="en-IN" sz="1600" dirty="0" smtClean="0"/>
              <a:t>	• </a:t>
            </a:r>
            <a:r>
              <a:rPr lang="en-IN" sz="1600" b="1" dirty="0" smtClean="0"/>
              <a:t>No access to memory operands is required</a:t>
            </a:r>
            <a:r>
              <a:rPr lang="en-IN" sz="1600" dirty="0" smtClean="0"/>
              <a:t>.</a:t>
            </a:r>
          </a:p>
          <a:p>
            <a:pPr>
              <a:buNone/>
            </a:pPr>
            <a:r>
              <a:rPr lang="en-IN" sz="1600" dirty="0" smtClean="0"/>
              <a:t>A typical instruction of this type is</a:t>
            </a:r>
          </a:p>
          <a:p>
            <a:pPr>
              <a:buNone/>
            </a:pPr>
            <a:r>
              <a:rPr lang="en-IN" sz="1600" dirty="0" smtClean="0"/>
              <a:t>		</a:t>
            </a:r>
            <a:r>
              <a:rPr lang="en-IN" sz="1600" b="1" dirty="0" smtClean="0"/>
              <a:t>Add R3, R4, R5</a:t>
            </a:r>
          </a:p>
          <a:p>
            <a:pPr>
              <a:buNone/>
            </a:pPr>
            <a:r>
              <a:rPr lang="en-IN" sz="1600" dirty="0" smtClean="0"/>
              <a:t>It requires the following steps:</a:t>
            </a:r>
          </a:p>
          <a:p>
            <a:r>
              <a:rPr lang="en-IN" sz="1600" dirty="0" smtClean="0"/>
              <a:t>1. Fetch the instruction and increment the program counter.</a:t>
            </a:r>
          </a:p>
          <a:p>
            <a:r>
              <a:rPr lang="en-IN" sz="1600" dirty="0" smtClean="0"/>
              <a:t>2. Decode the instruction and read the contents of source registers R4 and R5.</a:t>
            </a:r>
          </a:p>
          <a:p>
            <a:r>
              <a:rPr lang="pt-BR" sz="1600" dirty="0" smtClean="0"/>
              <a:t>3. Compute the sum [R4] + [R5].</a:t>
            </a:r>
          </a:p>
          <a:p>
            <a:r>
              <a:rPr lang="en-IN" sz="1600" dirty="0" smtClean="0"/>
              <a:t>4. Load the result into the destination register, R3.</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and Logic Instructions</a:t>
            </a:r>
            <a:endParaRPr lang="en-IN" dirty="0"/>
          </a:p>
        </p:txBody>
      </p:sp>
      <p:sp>
        <p:nvSpPr>
          <p:cNvPr id="3" name="Content Placeholder 2"/>
          <p:cNvSpPr>
            <a:spLocks noGrp="1"/>
          </p:cNvSpPr>
          <p:nvPr>
            <p:ph idx="1"/>
          </p:nvPr>
        </p:nvSpPr>
        <p:spPr/>
        <p:txBody>
          <a:bodyPr/>
          <a:lstStyle/>
          <a:p>
            <a:r>
              <a:rPr lang="en-IN" sz="1600" dirty="0" smtClean="0"/>
              <a:t>It is advantageous to use the same multistage processing hardware for as many instructions as </a:t>
            </a:r>
            <a:r>
              <a:rPr lang="en-IN" sz="1600" dirty="0" err="1" smtClean="0"/>
              <a:t>possible.This</a:t>
            </a:r>
            <a:r>
              <a:rPr lang="en-IN" sz="1600" dirty="0" smtClean="0"/>
              <a:t> can be achieved if we arrange for all instructions to be executed in the same number of steps. </a:t>
            </a:r>
          </a:p>
          <a:p>
            <a:r>
              <a:rPr lang="en-IN" sz="1600" dirty="0" smtClean="0"/>
              <a:t>To this end, the </a:t>
            </a:r>
            <a:r>
              <a:rPr lang="en-IN" sz="1600" b="1" dirty="0" smtClean="0"/>
              <a:t>Add instruction should be extended to five steps</a:t>
            </a:r>
            <a:r>
              <a:rPr lang="en-IN" sz="1600" dirty="0" smtClean="0"/>
              <a:t>, patterned along the steps of the Load instruction. Since no access to memory operands is required, we can insert a step in which </a:t>
            </a:r>
            <a:r>
              <a:rPr lang="en-IN" sz="1600" b="1" dirty="0" smtClean="0"/>
              <a:t>no action</a:t>
            </a:r>
            <a:r>
              <a:rPr lang="en-IN" sz="1600" dirty="0" smtClean="0"/>
              <a:t> takes place between steps 3 and 4 above. </a:t>
            </a:r>
          </a:p>
          <a:p>
            <a:pPr>
              <a:buNone/>
            </a:pPr>
            <a:r>
              <a:rPr lang="en-IN" sz="1600" dirty="0" smtClean="0"/>
              <a:t>The Add instruction would then be performed as follows:</a:t>
            </a:r>
          </a:p>
          <a:p>
            <a:r>
              <a:rPr lang="en-IN" sz="1600" dirty="0" smtClean="0"/>
              <a:t>1. Fetch the instruction and increment the program counter.</a:t>
            </a:r>
          </a:p>
          <a:p>
            <a:r>
              <a:rPr lang="en-IN" sz="1600" dirty="0" smtClean="0"/>
              <a:t>2. Decode the instruction and read registers R4 and R5.</a:t>
            </a:r>
          </a:p>
          <a:p>
            <a:r>
              <a:rPr lang="pt-BR" sz="1600" dirty="0" smtClean="0"/>
              <a:t>3. Compute the sum [R4] + [R5].</a:t>
            </a:r>
          </a:p>
          <a:p>
            <a:r>
              <a:rPr lang="en-IN" sz="1600" dirty="0" smtClean="0"/>
              <a:t>4. No action.</a:t>
            </a:r>
          </a:p>
          <a:p>
            <a:r>
              <a:rPr lang="en-IN" sz="1600" dirty="0" smtClean="0"/>
              <a:t>5. Load the result into the destination register, R3.</a:t>
            </a:r>
          </a:p>
          <a:p>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and Logic Instructions</a:t>
            </a:r>
            <a:endParaRPr lang="en-IN" dirty="0"/>
          </a:p>
        </p:txBody>
      </p:sp>
      <p:sp>
        <p:nvSpPr>
          <p:cNvPr id="3" name="Content Placeholder 2"/>
          <p:cNvSpPr>
            <a:spLocks noGrp="1"/>
          </p:cNvSpPr>
          <p:nvPr>
            <p:ph idx="1"/>
          </p:nvPr>
        </p:nvSpPr>
        <p:spPr/>
        <p:txBody>
          <a:bodyPr/>
          <a:lstStyle/>
          <a:p>
            <a:pPr>
              <a:buNone/>
            </a:pPr>
            <a:r>
              <a:rPr lang="en-IN" sz="1600" dirty="0" smtClean="0"/>
              <a:t>If the instruction uses </a:t>
            </a:r>
            <a:r>
              <a:rPr lang="en-IN" sz="1600" b="1" dirty="0" smtClean="0"/>
              <a:t>an immediate operand</a:t>
            </a:r>
            <a:r>
              <a:rPr lang="en-IN" sz="1600" dirty="0" smtClean="0"/>
              <a:t>, as in</a:t>
            </a:r>
          </a:p>
          <a:p>
            <a:pPr>
              <a:buNone/>
            </a:pPr>
            <a:r>
              <a:rPr lang="en-IN" sz="1600" dirty="0" smtClean="0"/>
              <a:t>		</a:t>
            </a:r>
            <a:r>
              <a:rPr lang="en-IN" sz="1600" b="1" dirty="0" smtClean="0"/>
              <a:t>Add R3, R4, #1000</a:t>
            </a:r>
          </a:p>
          <a:p>
            <a:pPr>
              <a:buNone/>
            </a:pPr>
            <a:r>
              <a:rPr lang="en-IN" sz="1600" dirty="0" smtClean="0"/>
              <a:t>the immediate value is given in the instruction word. </a:t>
            </a:r>
          </a:p>
          <a:p>
            <a:pPr marL="0" indent="0">
              <a:buNone/>
            </a:pPr>
            <a:r>
              <a:rPr lang="en-IN" sz="1600" dirty="0" smtClean="0"/>
              <a:t>Once the instruction is loaded into the IR, the immediate value is available for use in the addition operation. </a:t>
            </a:r>
          </a:p>
          <a:p>
            <a:pPr marL="0" indent="0">
              <a:buNone/>
            </a:pPr>
            <a:r>
              <a:rPr lang="en-IN" sz="1600" dirty="0" smtClean="0"/>
              <a:t>The same five-step sequence can be used, with steps 2 and 3 modified as:</a:t>
            </a:r>
          </a:p>
          <a:p>
            <a:r>
              <a:rPr lang="en-IN" sz="1600" dirty="0" smtClean="0"/>
              <a:t>2. Decode the instruction and read register R4.</a:t>
            </a:r>
          </a:p>
          <a:p>
            <a:r>
              <a:rPr lang="en-IN" sz="1600" dirty="0" smtClean="0"/>
              <a:t>3. Compute the sum [R4] + 1000.</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Instructions</a:t>
            </a:r>
            <a:endParaRPr lang="en-IN" dirty="0"/>
          </a:p>
        </p:txBody>
      </p:sp>
      <p:sp>
        <p:nvSpPr>
          <p:cNvPr id="3" name="Content Placeholder 2"/>
          <p:cNvSpPr>
            <a:spLocks noGrp="1"/>
          </p:cNvSpPr>
          <p:nvPr>
            <p:ph idx="1"/>
          </p:nvPr>
        </p:nvSpPr>
        <p:spPr/>
        <p:txBody>
          <a:bodyPr/>
          <a:lstStyle/>
          <a:p>
            <a:r>
              <a:rPr lang="en-IN" sz="1400" dirty="0" smtClean="0"/>
              <a:t>The five-step sequence used for the Load and Add instructions is also suitable for Store instructions, except that the </a:t>
            </a:r>
            <a:r>
              <a:rPr lang="en-IN" sz="1400" b="1" dirty="0" smtClean="0"/>
              <a:t>final step of loading the result into a destination register is not required</a:t>
            </a:r>
            <a:r>
              <a:rPr lang="en-IN" sz="1400" dirty="0" smtClean="0"/>
              <a:t>. The hardware stage responsible for this step takes no action.</a:t>
            </a:r>
          </a:p>
          <a:p>
            <a:pPr>
              <a:buNone/>
            </a:pPr>
            <a:r>
              <a:rPr lang="en-IN" sz="1400" dirty="0" smtClean="0"/>
              <a:t> For example, the instruction</a:t>
            </a:r>
          </a:p>
          <a:p>
            <a:pPr>
              <a:buNone/>
            </a:pPr>
            <a:r>
              <a:rPr lang="en-IN" sz="1400" b="1" dirty="0" smtClean="0"/>
              <a:t>		Store R6, X(R8)</a:t>
            </a:r>
          </a:p>
          <a:p>
            <a:pPr marL="0" indent="0">
              <a:buNone/>
            </a:pPr>
            <a:r>
              <a:rPr lang="en-IN" sz="1400" dirty="0" smtClean="0"/>
              <a:t>stores the contents of register R6 into memory location X + [R8]. It can be implemented as follows:</a:t>
            </a:r>
          </a:p>
          <a:p>
            <a:r>
              <a:rPr lang="en-IN" sz="1400" dirty="0" smtClean="0"/>
              <a:t>1. Fetch the instruction and increment the program counter.</a:t>
            </a:r>
          </a:p>
          <a:p>
            <a:r>
              <a:rPr lang="en-IN" sz="1400" dirty="0" smtClean="0"/>
              <a:t>2. Decode the instruction and read registers R6 and R8.</a:t>
            </a:r>
          </a:p>
          <a:p>
            <a:r>
              <a:rPr lang="en-IN" sz="1400" dirty="0" smtClean="0"/>
              <a:t>3. Compute the effective address X + [R8].</a:t>
            </a:r>
          </a:p>
          <a:p>
            <a:r>
              <a:rPr lang="en-IN" sz="1400" dirty="0" smtClean="0"/>
              <a:t>4. Store the contents of register R6 into memory location X + [R8].</a:t>
            </a:r>
          </a:p>
          <a:p>
            <a:r>
              <a:rPr lang="en-IN" sz="1400" dirty="0" smtClean="0"/>
              <a:t>5. No action.</a:t>
            </a:r>
            <a:endParaRPr lang="en-IN"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19</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071538" y="2857496"/>
            <a:ext cx="6286544" cy="3071834"/>
          </a:xfrm>
          <a:prstGeom prst="rect">
            <a:avLst/>
          </a:prstGeom>
          <a:noFill/>
          <a:ln w="9525">
            <a:noFill/>
            <a:miter lim="800000"/>
            <a:headEnd/>
            <a:tailEnd/>
          </a:ln>
          <a:effectLst/>
        </p:spPr>
      </p:pic>
      <p:sp>
        <p:nvSpPr>
          <p:cNvPr id="8" name="Rectangle 7"/>
          <p:cNvSpPr/>
          <p:nvPr/>
        </p:nvSpPr>
        <p:spPr>
          <a:xfrm>
            <a:off x="571472" y="1142984"/>
            <a:ext cx="8072494" cy="1477328"/>
          </a:xfrm>
          <a:prstGeom prst="rect">
            <a:avLst/>
          </a:prstGeom>
        </p:spPr>
        <p:txBody>
          <a:bodyPr wrap="square">
            <a:spAutoFit/>
          </a:bodyPr>
          <a:lstStyle/>
          <a:p>
            <a:pPr>
              <a:buFont typeface="Arial" pitchFamily="34" charset="0"/>
              <a:buChar char="•"/>
            </a:pPr>
            <a:r>
              <a:rPr lang="en-IN" dirty="0" smtClean="0"/>
              <a:t>In summary, </a:t>
            </a:r>
            <a:r>
              <a:rPr lang="en-IN" b="1" dirty="0" smtClean="0"/>
              <a:t>the five-step sequence of actions </a:t>
            </a:r>
            <a:r>
              <a:rPr lang="en-IN" dirty="0" smtClean="0"/>
              <a:t>given in Figure 5.4 is suitable </a:t>
            </a:r>
            <a:r>
              <a:rPr lang="en-IN" b="1" dirty="0" smtClean="0"/>
              <a:t>for all instructions in a RISC-style instruction set</a:t>
            </a:r>
            <a:r>
              <a:rPr lang="en-IN" dirty="0" smtClean="0"/>
              <a:t>. </a:t>
            </a:r>
          </a:p>
          <a:p>
            <a:pPr>
              <a:buFont typeface="Arial" pitchFamily="34" charset="0"/>
              <a:buChar char="•"/>
            </a:pPr>
            <a:r>
              <a:rPr lang="en-IN" dirty="0" smtClean="0"/>
              <a:t>RISC-style instructions are one word long and only Load and Store instructions access operands in the memory.</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sz="2800" dirty="0" smtClean="0"/>
              <a:t>Unit-5</a:t>
            </a:r>
          </a:p>
        </p:txBody>
      </p:sp>
      <p:sp>
        <p:nvSpPr>
          <p:cNvPr id="4099" name="Rectangle 3"/>
          <p:cNvSpPr>
            <a:spLocks noGrp="1" noChangeArrowheads="1"/>
          </p:cNvSpPr>
          <p:nvPr>
            <p:ph type="subTitle" idx="1"/>
          </p:nvPr>
        </p:nvSpPr>
        <p:spPr>
          <a:xfrm>
            <a:off x="914400" y="3200400"/>
            <a:ext cx="7010400" cy="1871674"/>
          </a:xfrm>
        </p:spPr>
        <p:txBody>
          <a:bodyPr/>
          <a:lstStyle/>
          <a:p>
            <a:pPr algn="just"/>
            <a:r>
              <a:rPr lang="en-US" sz="1400" b="1" dirty="0"/>
              <a:t>Basic Processing Unit: </a:t>
            </a:r>
            <a:r>
              <a:rPr lang="en-US" sz="1400" dirty="0"/>
              <a:t>Some Fundamental Concepts, Fundamental Concepts, </a:t>
            </a:r>
            <a:r>
              <a:rPr lang="en-US" sz="1400" dirty="0" smtClean="0"/>
              <a:t>Instruction Execution, Hardware Components, Instruction Fetch and Execution Steps, Control Signals, Hardwired Control</a:t>
            </a:r>
          </a:p>
          <a:p>
            <a:pPr algn="just"/>
            <a:r>
              <a:rPr lang="en-US" sz="1400" b="1" dirty="0" smtClean="0"/>
              <a:t>Parallel </a:t>
            </a:r>
            <a:r>
              <a:rPr lang="en-US" sz="1400" b="1" dirty="0"/>
              <a:t>Computer Architecture: </a:t>
            </a:r>
            <a:r>
              <a:rPr lang="en-US" sz="1400" dirty="0"/>
              <a:t>Processor Architecture and Technology Trends, Flynn’s Taxonomy of Parallel Architectures, </a:t>
            </a:r>
            <a:r>
              <a:rPr lang="en-US" sz="1400" b="1" dirty="0"/>
              <a:t>Memory Organization of Parallel </a:t>
            </a:r>
            <a:r>
              <a:rPr lang="en-US" sz="1400" b="1" dirty="0" smtClean="0"/>
              <a:t>Computers: </a:t>
            </a:r>
            <a:r>
              <a:rPr lang="en-US" sz="1400" dirty="0" smtClean="0"/>
              <a:t>Computers with Distributed Memory Organization, Computers with Shared Memory organization, </a:t>
            </a:r>
            <a:r>
              <a:rPr lang="en-US" sz="1400" b="1" dirty="0" smtClean="0"/>
              <a:t>Thread-Level Parallelism: </a:t>
            </a:r>
            <a:r>
              <a:rPr lang="en-US" sz="1400" dirty="0" smtClean="0"/>
              <a:t>Simultaneous Multithreading, </a:t>
            </a:r>
            <a:r>
              <a:rPr lang="en-US" sz="1400" dirty="0" err="1" smtClean="0"/>
              <a:t>Multicore</a:t>
            </a:r>
            <a:r>
              <a:rPr lang="en-US" sz="1400" dirty="0" smtClean="0"/>
              <a:t> Processors</a:t>
            </a:r>
            <a:endParaRPr lang="en-US" sz="1400" dirty="0"/>
          </a:p>
        </p:txBody>
      </p:sp>
      <p:sp>
        <p:nvSpPr>
          <p:cNvPr id="14340" name="Date Placeholder 1"/>
          <p:cNvSpPr>
            <a:spLocks noGrp="1"/>
          </p:cNvSpPr>
          <p:nvPr>
            <p:ph type="dt" sz="quarter" idx="10"/>
          </p:nvPr>
        </p:nvSpPr>
        <p:spPr/>
        <p:txBody>
          <a:bodyPr/>
          <a:lstStyle/>
          <a:p>
            <a:pPr fontAlgn="base">
              <a:spcBef>
                <a:spcPct val="0"/>
              </a:spcBef>
              <a:spcAft>
                <a:spcPct val="0"/>
              </a:spcAft>
              <a:defRPr/>
            </a:pPr>
            <a:fld id="{C6D6176D-F806-4B44-9E5B-EE57B1378AF2}" type="datetime3">
              <a:rPr lang="en-US" smtClean="0"/>
              <a:pPr fontAlgn="base">
                <a:spcBef>
                  <a:spcPct val="0"/>
                </a:spcBef>
                <a:spcAft>
                  <a:spcPct val="0"/>
                </a:spcAft>
                <a:defRPr/>
              </a:pPr>
              <a:t>28 November 2019</a:t>
            </a:fld>
            <a:endParaRPr lang="en-US" smtClean="0"/>
          </a:p>
        </p:txBody>
      </p:sp>
      <p:sp>
        <p:nvSpPr>
          <p:cNvPr id="14341"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14342" name="Slide Number Placeholder 2"/>
          <p:cNvSpPr>
            <a:spLocks noGrp="1"/>
          </p:cNvSpPr>
          <p:nvPr>
            <p:ph type="sldNum" sz="quarter" idx="12"/>
          </p:nvPr>
        </p:nvSpPr>
        <p:spPr/>
        <p:txBody>
          <a:bodyPr/>
          <a:lstStyle/>
          <a:p>
            <a:pPr fontAlgn="base">
              <a:spcBef>
                <a:spcPct val="0"/>
              </a:spcBef>
              <a:spcAft>
                <a:spcPct val="0"/>
              </a:spcAft>
              <a:defRPr/>
            </a:pPr>
            <a:fld id="{146E5185-AD93-4201-BEC2-0FF3C3E79C1F}"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xmlns="" val="24061137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Components</a:t>
            </a:r>
            <a:endParaRPr lang="en-IN" dirty="0"/>
          </a:p>
        </p:txBody>
      </p:sp>
      <p:sp>
        <p:nvSpPr>
          <p:cNvPr id="3" name="Content Placeholder 2"/>
          <p:cNvSpPr>
            <a:spLocks noGrp="1"/>
          </p:cNvSpPr>
          <p:nvPr>
            <p:ph idx="1"/>
          </p:nvPr>
        </p:nvSpPr>
        <p:spPr/>
        <p:txBody>
          <a:bodyPr/>
          <a:lstStyle/>
          <a:p>
            <a:r>
              <a:rPr lang="en-IN" sz="1800" dirty="0" smtClean="0"/>
              <a:t>All instructions of a RISC-style processor can be executed using the five-step sequence in Figure 5.4. </a:t>
            </a:r>
          </a:p>
          <a:p>
            <a:r>
              <a:rPr lang="en-IN" sz="1800" dirty="0" smtClean="0"/>
              <a:t>Hence, the processor hardware may be organized in five stages, such that each stage performs the actions needed in one of the steps. </a:t>
            </a:r>
          </a:p>
          <a:p>
            <a:r>
              <a:rPr lang="en-IN" sz="1800" dirty="0" smtClean="0"/>
              <a:t>We now examine the components in Figure 5.1 to see how they may be organized in the multi-stage structure of Figure 5.3.</a:t>
            </a:r>
            <a:endParaRPr lang="en-IN" sz="1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Register File</a:t>
            </a:r>
            <a:endParaRPr lang="en-IN" sz="2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21</a:t>
            </a:fld>
            <a:endParaRPr lang="en-US"/>
          </a:p>
        </p:txBody>
      </p:sp>
      <p:sp>
        <p:nvSpPr>
          <p:cNvPr id="10" name="Rectangle 9"/>
          <p:cNvSpPr/>
          <p:nvPr/>
        </p:nvSpPr>
        <p:spPr>
          <a:xfrm>
            <a:off x="571472" y="1214422"/>
            <a:ext cx="8215370" cy="4247317"/>
          </a:xfrm>
          <a:prstGeom prst="rect">
            <a:avLst/>
          </a:prstGeom>
        </p:spPr>
        <p:txBody>
          <a:bodyPr wrap="square">
            <a:spAutoFit/>
          </a:bodyPr>
          <a:lstStyle/>
          <a:p>
            <a:pPr>
              <a:buFont typeface="Arial" pitchFamily="34" charset="0"/>
              <a:buChar char="•"/>
            </a:pPr>
            <a:r>
              <a:rPr lang="en-IN" dirty="0" smtClean="0">
                <a:solidFill>
                  <a:srgbClr val="003366"/>
                </a:solidFill>
              </a:rPr>
              <a:t>General-purpose registers are usually implemented in the form of a register file, which is a small and fast memory block. </a:t>
            </a:r>
          </a:p>
          <a:p>
            <a:pPr>
              <a:buFont typeface="Arial" pitchFamily="34" charset="0"/>
              <a:buChar char="•"/>
            </a:pPr>
            <a:r>
              <a:rPr lang="en-IN" dirty="0" smtClean="0">
                <a:solidFill>
                  <a:srgbClr val="003366"/>
                </a:solidFill>
              </a:rPr>
              <a:t>It consists of an </a:t>
            </a:r>
            <a:r>
              <a:rPr lang="en-IN" b="1" dirty="0" smtClean="0">
                <a:solidFill>
                  <a:srgbClr val="003366"/>
                </a:solidFill>
              </a:rPr>
              <a:t>array of storage elements</a:t>
            </a:r>
            <a:r>
              <a:rPr lang="en-IN" dirty="0" smtClean="0">
                <a:solidFill>
                  <a:srgbClr val="003366"/>
                </a:solidFill>
              </a:rPr>
              <a:t>, with access circuitry that enables data to be read from or written into any register. The access circuitry is designed to </a:t>
            </a:r>
            <a:r>
              <a:rPr lang="en-IN" b="1" dirty="0" smtClean="0">
                <a:solidFill>
                  <a:srgbClr val="003366"/>
                </a:solidFill>
              </a:rPr>
              <a:t>enable two registers to be read at the same time,</a:t>
            </a:r>
            <a:r>
              <a:rPr lang="en-IN" dirty="0" smtClean="0">
                <a:solidFill>
                  <a:srgbClr val="003366"/>
                </a:solidFill>
              </a:rPr>
              <a:t> making their contents available at two separate outputs, A and B. </a:t>
            </a:r>
          </a:p>
          <a:p>
            <a:pPr>
              <a:buFont typeface="Arial" pitchFamily="34" charset="0"/>
              <a:buChar char="•"/>
            </a:pPr>
            <a:r>
              <a:rPr lang="en-IN" dirty="0" smtClean="0">
                <a:solidFill>
                  <a:srgbClr val="003366"/>
                </a:solidFill>
              </a:rPr>
              <a:t>The register file has two address inputs that select the two registers to be read. These </a:t>
            </a:r>
            <a:r>
              <a:rPr lang="en-IN" b="1" dirty="0" smtClean="0">
                <a:solidFill>
                  <a:srgbClr val="003366"/>
                </a:solidFill>
              </a:rPr>
              <a:t>inputs are connected to the fields in the IR that specify the source registers</a:t>
            </a:r>
            <a:r>
              <a:rPr lang="en-IN" dirty="0" smtClean="0">
                <a:solidFill>
                  <a:srgbClr val="003366"/>
                </a:solidFill>
              </a:rPr>
              <a:t>, so that the required registers can be read. </a:t>
            </a:r>
          </a:p>
          <a:p>
            <a:pPr>
              <a:buFont typeface="Arial" pitchFamily="34" charset="0"/>
              <a:buChar char="•"/>
            </a:pPr>
            <a:r>
              <a:rPr lang="en-IN" dirty="0" smtClean="0">
                <a:solidFill>
                  <a:srgbClr val="003366"/>
                </a:solidFill>
              </a:rPr>
              <a:t>The register file also has a </a:t>
            </a:r>
            <a:r>
              <a:rPr lang="en-IN" b="1" dirty="0" smtClean="0">
                <a:solidFill>
                  <a:srgbClr val="003366"/>
                </a:solidFill>
              </a:rPr>
              <a:t>data input, C</a:t>
            </a:r>
            <a:r>
              <a:rPr lang="en-IN" dirty="0" smtClean="0">
                <a:solidFill>
                  <a:srgbClr val="003366"/>
                </a:solidFill>
              </a:rPr>
              <a:t>, and a corresponding address input to </a:t>
            </a:r>
            <a:r>
              <a:rPr lang="en-IN" b="1" dirty="0" smtClean="0">
                <a:solidFill>
                  <a:srgbClr val="003366"/>
                </a:solidFill>
              </a:rPr>
              <a:t>select the register into which data are to be written</a:t>
            </a:r>
            <a:r>
              <a:rPr lang="en-IN" dirty="0" smtClean="0">
                <a:solidFill>
                  <a:srgbClr val="003366"/>
                </a:solidFill>
              </a:rPr>
              <a:t>. This address input is connected to the IR field that specifies the destination register of the instruction.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Register File</a:t>
            </a:r>
            <a:endParaRPr lang="en-IN" sz="20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22</a:t>
            </a:fld>
            <a:endParaRPr lang="en-US"/>
          </a:p>
        </p:txBody>
      </p:sp>
      <p:sp>
        <p:nvSpPr>
          <p:cNvPr id="8" name="Content Placeholder 7"/>
          <p:cNvSpPr>
            <a:spLocks noGrp="1"/>
          </p:cNvSpPr>
          <p:nvPr>
            <p:ph idx="1"/>
          </p:nvPr>
        </p:nvSpPr>
        <p:spPr/>
        <p:txBody>
          <a:bodyPr/>
          <a:lstStyle/>
          <a:p>
            <a:pPr lvl="0"/>
            <a:r>
              <a:rPr lang="en-IN" sz="1600" dirty="0" smtClean="0"/>
              <a:t>The inputs and outputs of any memory unit are often called input and output ports. </a:t>
            </a:r>
          </a:p>
          <a:p>
            <a:r>
              <a:rPr lang="en-IN" sz="1600" dirty="0" smtClean="0"/>
              <a:t>A memory unit that has two output ports is said to be dual-ported. Figure 5.5 shows two ways of realizing a </a:t>
            </a:r>
            <a:r>
              <a:rPr lang="en-IN" sz="1600" b="1" dirty="0" smtClean="0"/>
              <a:t>dual-ported register file</a:t>
            </a:r>
            <a:r>
              <a:rPr lang="en-IN" sz="1600" dirty="0" smtClean="0"/>
              <a:t>. </a:t>
            </a:r>
          </a:p>
          <a:p>
            <a:r>
              <a:rPr lang="en-IN" sz="1600" dirty="0" smtClean="0"/>
              <a:t>One possibility is to use a single set of registers with duplicate data paths and access circuitry that enable two registers to be read at the same time. </a:t>
            </a:r>
          </a:p>
          <a:p>
            <a:endParaRPr lang="en-IN" sz="1600" dirty="0"/>
          </a:p>
        </p:txBody>
      </p:sp>
      <p:pic>
        <p:nvPicPr>
          <p:cNvPr id="5123" name="Picture 3"/>
          <p:cNvPicPr>
            <a:picLocks noChangeAspect="1" noChangeArrowheads="1"/>
          </p:cNvPicPr>
          <p:nvPr/>
        </p:nvPicPr>
        <p:blipFill>
          <a:blip r:embed="rId2"/>
          <a:srcRect/>
          <a:stretch>
            <a:fillRect/>
          </a:stretch>
        </p:blipFill>
        <p:spPr bwMode="auto">
          <a:xfrm>
            <a:off x="857224" y="3071810"/>
            <a:ext cx="6572296"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smtClean="0"/>
              <a:t>An alternative is to use two memory blocks, each containing one copy of the register file. Whenever data are written into a register, they are written into both copies of that register. </a:t>
            </a:r>
          </a:p>
          <a:p>
            <a:r>
              <a:rPr lang="en-IN" sz="1800" dirty="0" smtClean="0"/>
              <a:t>Thus, </a:t>
            </a:r>
            <a:r>
              <a:rPr lang="en-IN" sz="1800" b="1" dirty="0" smtClean="0"/>
              <a:t>the two files have identical contents</a:t>
            </a:r>
            <a:r>
              <a:rPr lang="en-IN" sz="1800" dirty="0" smtClean="0"/>
              <a:t>. </a:t>
            </a:r>
          </a:p>
          <a:p>
            <a:r>
              <a:rPr lang="en-IN" sz="1800" dirty="0" smtClean="0"/>
              <a:t>When an instruction requires data from two registers, one register is accessed in each file. In effect, the two register files together function as a single dual-ported register file.</a:t>
            </a:r>
            <a:endParaRPr lang="en-IN" sz="1800" kern="1200" dirty="0" smtClean="0">
              <a:solidFill>
                <a:srgbClr val="000000"/>
              </a:solidFill>
            </a:endParaRPr>
          </a:p>
          <a:p>
            <a:pPr>
              <a:buNone/>
            </a:pP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23</a:t>
            </a:fld>
            <a:endParaRPr lang="en-US"/>
          </a:p>
        </p:txBody>
      </p:sp>
      <p:pic>
        <p:nvPicPr>
          <p:cNvPr id="7" name="Picture 2"/>
          <p:cNvPicPr>
            <a:picLocks noChangeAspect="1" noChangeArrowheads="1"/>
          </p:cNvPicPr>
          <p:nvPr/>
        </p:nvPicPr>
        <p:blipFill>
          <a:blip r:embed="rId2"/>
          <a:srcRect/>
          <a:stretch>
            <a:fillRect/>
          </a:stretch>
        </p:blipFill>
        <p:spPr bwMode="auto">
          <a:xfrm>
            <a:off x="1928794" y="3357562"/>
            <a:ext cx="5643602"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ALU</a:t>
            </a:r>
            <a:endParaRPr lang="en-IN" sz="2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24</a:t>
            </a:fld>
            <a:endParaRPr lang="en-US"/>
          </a:p>
        </p:txBody>
      </p:sp>
      <p:sp>
        <p:nvSpPr>
          <p:cNvPr id="8" name="Content Placeholder 7"/>
          <p:cNvSpPr>
            <a:spLocks noGrp="1"/>
          </p:cNvSpPr>
          <p:nvPr>
            <p:ph idx="1"/>
          </p:nvPr>
        </p:nvSpPr>
        <p:spPr/>
        <p:txBody>
          <a:bodyPr/>
          <a:lstStyle/>
          <a:p>
            <a:r>
              <a:rPr lang="en-IN" sz="1600" dirty="0" smtClean="0"/>
              <a:t>The arithmetic and logic unit </a:t>
            </a:r>
            <a:r>
              <a:rPr lang="en-IN" sz="1600" b="1" dirty="0" smtClean="0"/>
              <a:t>is used to manipulate data</a:t>
            </a:r>
            <a:r>
              <a:rPr lang="en-IN" sz="1600" dirty="0" smtClean="0"/>
              <a:t>. </a:t>
            </a:r>
          </a:p>
          <a:p>
            <a:r>
              <a:rPr lang="en-IN" sz="1600" dirty="0" smtClean="0"/>
              <a:t>It performs arithmetic operations such as addition and subtraction, and logic operations such as AND, OR, and XOR. </a:t>
            </a:r>
          </a:p>
          <a:p>
            <a:r>
              <a:rPr lang="en-IN" sz="1600" dirty="0" smtClean="0"/>
              <a:t>Conceptually, the register file and the ALU may be connected as shown in Figure 5.6. </a:t>
            </a:r>
            <a:endParaRPr lang="en-IN" sz="1600" dirty="0"/>
          </a:p>
        </p:txBody>
      </p:sp>
      <p:pic>
        <p:nvPicPr>
          <p:cNvPr id="6147" name="Picture 3"/>
          <p:cNvPicPr>
            <a:picLocks noChangeAspect="1" noChangeArrowheads="1"/>
          </p:cNvPicPr>
          <p:nvPr/>
        </p:nvPicPr>
        <p:blipFill>
          <a:blip r:embed="rId2"/>
          <a:srcRect/>
          <a:stretch>
            <a:fillRect/>
          </a:stretch>
        </p:blipFill>
        <p:spPr bwMode="auto">
          <a:xfrm>
            <a:off x="2428860" y="2428868"/>
            <a:ext cx="5786478"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ALU</a:t>
            </a:r>
            <a:endParaRPr lang="en-IN" sz="2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25</a:t>
            </a:fld>
            <a:endParaRPr lang="en-US"/>
          </a:p>
        </p:txBody>
      </p:sp>
      <p:sp>
        <p:nvSpPr>
          <p:cNvPr id="8" name="Content Placeholder 7"/>
          <p:cNvSpPr>
            <a:spLocks noGrp="1"/>
          </p:cNvSpPr>
          <p:nvPr>
            <p:ph idx="1"/>
          </p:nvPr>
        </p:nvSpPr>
        <p:spPr>
          <a:xfrm>
            <a:off x="428596" y="1142984"/>
            <a:ext cx="8429684" cy="5029200"/>
          </a:xfrm>
        </p:spPr>
        <p:txBody>
          <a:bodyPr/>
          <a:lstStyle/>
          <a:p>
            <a:pPr marL="273050" indent="-273050"/>
            <a:r>
              <a:rPr lang="en-IN" sz="1600" dirty="0" smtClean="0"/>
              <a:t>When an instruction that performs an arithmetic or logic operation is being executed, the contents of the two registers specified in the instruction are read from the register file and become available at outputs A and B. </a:t>
            </a:r>
          </a:p>
          <a:p>
            <a:pPr marL="273050" indent="-273050"/>
            <a:r>
              <a:rPr lang="en-IN" sz="1600" dirty="0" smtClean="0"/>
              <a:t>Output A is connected directly to the first input of the ALU, </a:t>
            </a:r>
            <a:r>
              <a:rPr lang="en-IN" sz="1600" dirty="0" err="1" smtClean="0"/>
              <a:t>InA</a:t>
            </a:r>
            <a:r>
              <a:rPr lang="en-IN" sz="1600" dirty="0" smtClean="0"/>
              <a:t>, and output B is connected to a multiplexer, </a:t>
            </a:r>
            <a:r>
              <a:rPr lang="en-IN" sz="1600" dirty="0" err="1" smtClean="0"/>
              <a:t>MuxB</a:t>
            </a:r>
            <a:r>
              <a:rPr lang="en-IN" sz="1600" dirty="0" smtClean="0"/>
              <a:t>. </a:t>
            </a:r>
          </a:p>
          <a:p>
            <a:pPr marL="273050" indent="-273050"/>
            <a:r>
              <a:rPr lang="en-IN" sz="1600" dirty="0" smtClean="0"/>
              <a:t>The multiplexer selects either output B of the register file or the immediate value in the IR to be connected to the second ALU input, </a:t>
            </a:r>
            <a:r>
              <a:rPr lang="en-IN" sz="1600" dirty="0" err="1" smtClean="0"/>
              <a:t>InB</a:t>
            </a:r>
            <a:r>
              <a:rPr lang="en-IN" sz="1600" dirty="0" smtClean="0"/>
              <a:t>. </a:t>
            </a:r>
          </a:p>
          <a:p>
            <a:pPr marL="273050" indent="-273050"/>
            <a:r>
              <a:rPr lang="en-IN" sz="1600" dirty="0" smtClean="0"/>
              <a:t>The output of the ALU is connected to the data input, C, of the register file so that the results of a computation can be loaded into the destination register.</a:t>
            </a:r>
            <a:endParaRPr lang="en-IN" sz="1600" dirty="0"/>
          </a:p>
        </p:txBody>
      </p:sp>
      <p:pic>
        <p:nvPicPr>
          <p:cNvPr id="6147" name="Picture 3"/>
          <p:cNvPicPr>
            <a:picLocks noChangeAspect="1" noChangeArrowheads="1"/>
          </p:cNvPicPr>
          <p:nvPr/>
        </p:nvPicPr>
        <p:blipFill>
          <a:blip r:embed="rId2"/>
          <a:srcRect/>
          <a:stretch>
            <a:fillRect/>
          </a:stretch>
        </p:blipFill>
        <p:spPr bwMode="auto">
          <a:xfrm>
            <a:off x="2285984" y="3643314"/>
            <a:ext cx="5286412" cy="3214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endParaRPr lang="en-IN" dirty="0"/>
          </a:p>
        </p:txBody>
      </p:sp>
      <p:sp>
        <p:nvSpPr>
          <p:cNvPr id="3" name="Content Placeholder 2"/>
          <p:cNvSpPr>
            <a:spLocks noGrp="1"/>
          </p:cNvSpPr>
          <p:nvPr>
            <p:ph idx="1"/>
          </p:nvPr>
        </p:nvSpPr>
        <p:spPr/>
        <p:txBody>
          <a:bodyPr/>
          <a:lstStyle/>
          <a:p>
            <a:r>
              <a:rPr lang="en-IN" sz="1800" dirty="0" smtClean="0"/>
              <a:t>It is convenient to divide the processor hardware into two corresponding sections. </a:t>
            </a:r>
          </a:p>
          <a:p>
            <a:r>
              <a:rPr lang="en-IN" sz="1800" dirty="0" smtClean="0"/>
              <a:t>One section </a:t>
            </a:r>
            <a:r>
              <a:rPr lang="en-IN" sz="1800" b="1" dirty="0" smtClean="0"/>
              <a:t>fetches instructions </a:t>
            </a:r>
            <a:r>
              <a:rPr lang="en-IN" sz="1800" dirty="0" smtClean="0"/>
              <a:t>and the </a:t>
            </a:r>
            <a:r>
              <a:rPr lang="en-IN" sz="1800" b="1" dirty="0" smtClean="0"/>
              <a:t>other executes them.</a:t>
            </a:r>
            <a:r>
              <a:rPr lang="en-IN" sz="1800" dirty="0" smtClean="0"/>
              <a:t> </a:t>
            </a:r>
          </a:p>
          <a:p>
            <a:r>
              <a:rPr lang="en-IN" sz="1800" dirty="0" smtClean="0"/>
              <a:t>The </a:t>
            </a:r>
            <a:r>
              <a:rPr lang="en-IN" sz="1800" u="sng" dirty="0" smtClean="0"/>
              <a:t>section that </a:t>
            </a:r>
            <a:r>
              <a:rPr lang="en-IN" sz="1800" b="1" u="sng" dirty="0" smtClean="0"/>
              <a:t>fetches </a:t>
            </a:r>
            <a:r>
              <a:rPr lang="en-IN" sz="1800" b="1" dirty="0" smtClean="0"/>
              <a:t>instructions is also responsible for decoding them and for generating the control signals </a:t>
            </a:r>
            <a:r>
              <a:rPr lang="en-IN" sz="1800" dirty="0" smtClean="0"/>
              <a:t>that cause appropriate actions to take place in the execution section. </a:t>
            </a:r>
          </a:p>
          <a:p>
            <a:r>
              <a:rPr lang="en-IN" sz="1800" dirty="0" smtClean="0"/>
              <a:t>The </a:t>
            </a:r>
            <a:r>
              <a:rPr lang="en-IN" sz="1800" b="1" u="sng" dirty="0" smtClean="0"/>
              <a:t>execution section </a:t>
            </a:r>
            <a:r>
              <a:rPr lang="en-IN" sz="1800" b="1" dirty="0" smtClean="0"/>
              <a:t>reads the data operands specified in an instruction, performs the required computations, and stores the results.</a:t>
            </a:r>
          </a:p>
          <a:p>
            <a:r>
              <a:rPr lang="en-IN" sz="1800" dirty="0" smtClean="0"/>
              <a:t>We now need to organize the hardware into a multi-stage structure with stages corresponding to the five steps in Figure 5.4. A possible structure is shown in Figure 5.7.</a:t>
            </a:r>
            <a:endParaRPr lang="en-IN" sz="1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Datapath</a:t>
            </a:r>
            <a:endParaRPr lang="en-IN" sz="2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27</a:t>
            </a:fld>
            <a:endParaRPr lang="en-US"/>
          </a:p>
        </p:txBody>
      </p:sp>
      <p:sp>
        <p:nvSpPr>
          <p:cNvPr id="8" name="Rectangle 7"/>
          <p:cNvSpPr/>
          <p:nvPr/>
        </p:nvSpPr>
        <p:spPr>
          <a:xfrm>
            <a:off x="642910" y="1225689"/>
            <a:ext cx="8001056" cy="3914918"/>
          </a:xfrm>
          <a:prstGeom prst="rect">
            <a:avLst/>
          </a:prstGeom>
        </p:spPr>
        <p:txBody>
          <a:bodyPr wrap="square">
            <a:spAutoFit/>
          </a:bodyPr>
          <a:lstStyle/>
          <a:p>
            <a:pPr marL="469900" indent="-469900" eaLnBrk="0" fontAlgn="base" hangingPunct="0">
              <a:spcBef>
                <a:spcPct val="20000"/>
              </a:spcBef>
              <a:spcAft>
                <a:spcPct val="0"/>
              </a:spcAft>
              <a:buClr>
                <a:schemeClr val="accent2"/>
              </a:buClr>
              <a:buFont typeface="Wingdings" pitchFamily="2" charset="2"/>
              <a:buChar char="o"/>
            </a:pPr>
            <a:r>
              <a:rPr lang="en-IN" dirty="0" smtClean="0">
                <a:solidFill>
                  <a:srgbClr val="003366"/>
                </a:solidFill>
              </a:rPr>
              <a:t>The actions taken in each of the five stages are completed in one clock cycle. </a:t>
            </a:r>
          </a:p>
          <a:p>
            <a:pPr marL="469900" indent="-469900" eaLnBrk="0" fontAlgn="base" hangingPunct="0">
              <a:spcBef>
                <a:spcPct val="20000"/>
              </a:spcBef>
              <a:spcAft>
                <a:spcPct val="0"/>
              </a:spcAft>
              <a:buClr>
                <a:schemeClr val="accent2"/>
              </a:buClr>
              <a:buFont typeface="Wingdings" pitchFamily="2" charset="2"/>
              <a:buChar char="o"/>
            </a:pPr>
            <a:r>
              <a:rPr lang="en-IN" b="1" u="sng" dirty="0" smtClean="0">
                <a:solidFill>
                  <a:srgbClr val="003366"/>
                </a:solidFill>
              </a:rPr>
              <a:t>Stage 1: </a:t>
            </a:r>
            <a:r>
              <a:rPr lang="en-IN" dirty="0" smtClean="0">
                <a:solidFill>
                  <a:srgbClr val="003366"/>
                </a:solidFill>
              </a:rPr>
              <a:t>An </a:t>
            </a:r>
            <a:r>
              <a:rPr lang="en-IN" b="1" dirty="0" smtClean="0">
                <a:solidFill>
                  <a:srgbClr val="003366"/>
                </a:solidFill>
              </a:rPr>
              <a:t>instruction is fetched </a:t>
            </a:r>
            <a:r>
              <a:rPr lang="en-IN" dirty="0" smtClean="0">
                <a:solidFill>
                  <a:srgbClr val="003366"/>
                </a:solidFill>
              </a:rPr>
              <a:t>in step 1 by hardware and placed into the IR.</a:t>
            </a:r>
          </a:p>
          <a:p>
            <a:pPr marL="469900" indent="-469900" eaLnBrk="0" fontAlgn="base" hangingPunct="0">
              <a:spcBef>
                <a:spcPct val="20000"/>
              </a:spcBef>
              <a:spcAft>
                <a:spcPct val="0"/>
              </a:spcAft>
              <a:buClr>
                <a:schemeClr val="accent2"/>
              </a:buClr>
              <a:buFont typeface="Wingdings" pitchFamily="2" charset="2"/>
              <a:buChar char="o"/>
            </a:pPr>
            <a:r>
              <a:rPr lang="en-IN" dirty="0" smtClean="0">
                <a:solidFill>
                  <a:srgbClr val="003366"/>
                </a:solidFill>
              </a:rPr>
              <a:t>It is </a:t>
            </a:r>
            <a:r>
              <a:rPr lang="en-IN" b="1" dirty="0" smtClean="0">
                <a:solidFill>
                  <a:srgbClr val="003366"/>
                </a:solidFill>
              </a:rPr>
              <a:t>decoded</a:t>
            </a:r>
            <a:r>
              <a:rPr lang="en-IN" dirty="0" smtClean="0">
                <a:solidFill>
                  <a:srgbClr val="003366"/>
                </a:solidFill>
              </a:rPr>
              <a:t>, and its source registers are read in step 2. </a:t>
            </a:r>
          </a:p>
          <a:p>
            <a:pPr marL="469900" indent="-469900" eaLnBrk="0" fontAlgn="base" hangingPunct="0">
              <a:spcBef>
                <a:spcPct val="20000"/>
              </a:spcBef>
              <a:spcAft>
                <a:spcPct val="0"/>
              </a:spcAft>
              <a:buClr>
                <a:schemeClr val="accent2"/>
              </a:buClr>
              <a:buFont typeface="Wingdings" pitchFamily="2" charset="2"/>
              <a:buChar char="o"/>
            </a:pPr>
            <a:r>
              <a:rPr lang="en-IN" dirty="0" smtClean="0">
                <a:solidFill>
                  <a:srgbClr val="003366"/>
                </a:solidFill>
              </a:rPr>
              <a:t>The information in the IR is used to </a:t>
            </a:r>
            <a:r>
              <a:rPr lang="en-IN" b="1" dirty="0" smtClean="0">
                <a:solidFill>
                  <a:srgbClr val="003366"/>
                </a:solidFill>
              </a:rPr>
              <a:t>generate the control signals </a:t>
            </a:r>
            <a:r>
              <a:rPr lang="en-IN" dirty="0" smtClean="0">
                <a:solidFill>
                  <a:srgbClr val="003366"/>
                </a:solidFill>
              </a:rPr>
              <a:t>for all subsequent steps. Therefore, the IR must continue to hold the instruction until its execution is completed.</a:t>
            </a:r>
          </a:p>
          <a:p>
            <a:pPr marL="469900" indent="-469900" eaLnBrk="0" fontAlgn="base" hangingPunct="0">
              <a:spcBef>
                <a:spcPct val="20000"/>
              </a:spcBef>
              <a:spcAft>
                <a:spcPct val="0"/>
              </a:spcAft>
              <a:buClr>
                <a:schemeClr val="accent2"/>
              </a:buClr>
              <a:buFont typeface="Wingdings" pitchFamily="2" charset="2"/>
              <a:buChar char="o"/>
            </a:pPr>
            <a:r>
              <a:rPr lang="en-IN" dirty="0" smtClean="0">
                <a:solidFill>
                  <a:srgbClr val="003366"/>
                </a:solidFill>
              </a:rPr>
              <a:t>It is necessary to insert registers between stages. Inter-stage registers hold the results produced in one stage so that they can be used as inputs to the next stage during the next clock cycle.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28</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500034" y="1214422"/>
            <a:ext cx="3948133" cy="500066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500562" y="1142984"/>
            <a:ext cx="4429156" cy="4857784"/>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Datapath</a:t>
            </a:r>
            <a:endParaRPr lang="en-IN" sz="2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29</a:t>
            </a:fld>
            <a:endParaRPr lang="en-US"/>
          </a:p>
        </p:txBody>
      </p:sp>
      <p:sp>
        <p:nvSpPr>
          <p:cNvPr id="9" name="Content Placeholder 8"/>
          <p:cNvSpPr>
            <a:spLocks noGrp="1"/>
          </p:cNvSpPr>
          <p:nvPr>
            <p:ph idx="1"/>
          </p:nvPr>
        </p:nvSpPr>
        <p:spPr>
          <a:xfrm>
            <a:off x="500034" y="1071546"/>
            <a:ext cx="8067704" cy="5176854"/>
          </a:xfrm>
        </p:spPr>
        <p:txBody>
          <a:bodyPr/>
          <a:lstStyle/>
          <a:p>
            <a:r>
              <a:rPr lang="en-IN" sz="1600" dirty="0" smtClean="0"/>
              <a:t>The hardware in the figure is often referred to as the </a:t>
            </a:r>
            <a:r>
              <a:rPr lang="en-IN" sz="1600" dirty="0" err="1" smtClean="0"/>
              <a:t>datapath</a:t>
            </a:r>
            <a:r>
              <a:rPr lang="en-IN" sz="1600" dirty="0" smtClean="0"/>
              <a:t>. </a:t>
            </a:r>
          </a:p>
          <a:p>
            <a:r>
              <a:rPr lang="en-IN" sz="1600" dirty="0" smtClean="0"/>
              <a:t>This leads to the organization in Figure 5.8. </a:t>
            </a:r>
          </a:p>
          <a:p>
            <a:r>
              <a:rPr lang="en-IN" sz="1600" dirty="0" smtClean="0"/>
              <a:t>It corresponds to stages 2 to 5 in Figure 5.7. </a:t>
            </a:r>
          </a:p>
          <a:p>
            <a:endParaRPr lang="en-IN" sz="1600" dirty="0"/>
          </a:p>
        </p:txBody>
      </p:sp>
      <p:pic>
        <p:nvPicPr>
          <p:cNvPr id="10" name="Picture 2"/>
          <p:cNvPicPr>
            <a:picLocks noChangeAspect="1" noChangeArrowheads="1"/>
          </p:cNvPicPr>
          <p:nvPr/>
        </p:nvPicPr>
        <p:blipFill>
          <a:blip r:embed="rId2"/>
          <a:srcRect/>
          <a:stretch>
            <a:fillRect/>
          </a:stretch>
        </p:blipFill>
        <p:spPr bwMode="auto">
          <a:xfrm>
            <a:off x="571472" y="357166"/>
            <a:ext cx="8215370" cy="5853014"/>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Basic Processing Unit</a:t>
            </a:r>
            <a:endParaRPr lang="en-US" altLang="en-US" sz="2400" dirty="0" smtClean="0"/>
          </a:p>
        </p:txBody>
      </p:sp>
      <p:sp>
        <p:nvSpPr>
          <p:cNvPr id="5123" name="Rectangle 3"/>
          <p:cNvSpPr>
            <a:spLocks noGrp="1" noChangeArrowheads="1"/>
          </p:cNvSpPr>
          <p:nvPr>
            <p:ph type="subTitle" idx="1"/>
          </p:nvPr>
        </p:nvSpPr>
        <p:spPr>
          <a:xfrm>
            <a:off x="457200" y="3200400"/>
            <a:ext cx="8382000" cy="2085988"/>
          </a:xfrm>
        </p:spPr>
        <p:txBody>
          <a:bodyPr/>
          <a:lstStyle/>
          <a:p>
            <a:pPr eaLnBrk="1" hangingPunct="1">
              <a:lnSpc>
                <a:spcPct val="80000"/>
              </a:lnSpc>
              <a:buFont typeface="Wingdings" pitchFamily="2" charset="2"/>
              <a:buChar char="v"/>
            </a:pPr>
            <a:r>
              <a:rPr lang="en-US" sz="2000" dirty="0" smtClean="0"/>
              <a:t>Some Fundamental Concepts, </a:t>
            </a:r>
          </a:p>
          <a:p>
            <a:pPr eaLnBrk="1" hangingPunct="1">
              <a:lnSpc>
                <a:spcPct val="80000"/>
              </a:lnSpc>
              <a:buFont typeface="Wingdings" pitchFamily="2" charset="2"/>
              <a:buChar char="v"/>
            </a:pPr>
            <a:r>
              <a:rPr lang="en-US" sz="2000" dirty="0" smtClean="0"/>
              <a:t>Fundamental Concepts, </a:t>
            </a:r>
          </a:p>
          <a:p>
            <a:pPr eaLnBrk="1" hangingPunct="1">
              <a:lnSpc>
                <a:spcPct val="80000"/>
              </a:lnSpc>
              <a:buFont typeface="Wingdings" pitchFamily="2" charset="2"/>
              <a:buChar char="v"/>
            </a:pPr>
            <a:r>
              <a:rPr lang="en-US" sz="2000" dirty="0" smtClean="0"/>
              <a:t>Instruction Execution, </a:t>
            </a:r>
          </a:p>
          <a:p>
            <a:pPr eaLnBrk="1" hangingPunct="1">
              <a:lnSpc>
                <a:spcPct val="80000"/>
              </a:lnSpc>
              <a:buFont typeface="Wingdings" pitchFamily="2" charset="2"/>
              <a:buChar char="v"/>
            </a:pPr>
            <a:r>
              <a:rPr lang="en-US" sz="2000" dirty="0" smtClean="0"/>
              <a:t>Hardware Components, </a:t>
            </a:r>
          </a:p>
          <a:p>
            <a:pPr eaLnBrk="1" hangingPunct="1">
              <a:lnSpc>
                <a:spcPct val="80000"/>
              </a:lnSpc>
              <a:buFont typeface="Wingdings" pitchFamily="2" charset="2"/>
              <a:buChar char="v"/>
            </a:pPr>
            <a:r>
              <a:rPr lang="en-US" sz="2000" dirty="0" smtClean="0"/>
              <a:t>Instruction Fetch and Execution Steps, </a:t>
            </a:r>
          </a:p>
          <a:p>
            <a:pPr eaLnBrk="1" hangingPunct="1">
              <a:lnSpc>
                <a:spcPct val="80000"/>
              </a:lnSpc>
              <a:buFont typeface="Wingdings" pitchFamily="2" charset="2"/>
              <a:buChar char="v"/>
            </a:pPr>
            <a:r>
              <a:rPr lang="en-US" sz="2000" dirty="0" smtClean="0"/>
              <a:t>Control Signals, </a:t>
            </a:r>
          </a:p>
          <a:p>
            <a:pPr eaLnBrk="1" hangingPunct="1">
              <a:lnSpc>
                <a:spcPct val="80000"/>
              </a:lnSpc>
              <a:buFont typeface="Wingdings" pitchFamily="2" charset="2"/>
              <a:buChar char="v"/>
            </a:pPr>
            <a:r>
              <a:rPr lang="en-US" sz="2000" dirty="0" smtClean="0"/>
              <a:t>Hardwired Control</a:t>
            </a: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xmlns="" val="16801131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endParaRPr lang="en-IN" dirty="0"/>
          </a:p>
        </p:txBody>
      </p:sp>
      <p:sp>
        <p:nvSpPr>
          <p:cNvPr id="3" name="Content Placeholder 2"/>
          <p:cNvSpPr>
            <a:spLocks noGrp="1"/>
          </p:cNvSpPr>
          <p:nvPr>
            <p:ph idx="1"/>
          </p:nvPr>
        </p:nvSpPr>
        <p:spPr>
          <a:xfrm>
            <a:off x="214282" y="1142984"/>
            <a:ext cx="8715404" cy="5214974"/>
          </a:xfrm>
        </p:spPr>
        <p:txBody>
          <a:bodyPr/>
          <a:lstStyle/>
          <a:p>
            <a:pPr marL="273050" indent="-273050"/>
            <a:r>
              <a:rPr lang="en-IN" sz="1400" b="1" u="sng" dirty="0" smtClean="0"/>
              <a:t>Stage 2:</a:t>
            </a:r>
            <a:r>
              <a:rPr lang="en-IN" sz="1400" dirty="0" smtClean="0"/>
              <a:t> Data read from the register file are placed in registers RA and RB. Register RA provides the data to input </a:t>
            </a:r>
            <a:r>
              <a:rPr lang="en-IN" sz="1400" dirty="0" err="1" smtClean="0"/>
              <a:t>InA</a:t>
            </a:r>
            <a:r>
              <a:rPr lang="en-IN" sz="1400" dirty="0" smtClean="0"/>
              <a:t> of the ALU. </a:t>
            </a:r>
          </a:p>
          <a:p>
            <a:pPr marL="273050" indent="-273050"/>
            <a:r>
              <a:rPr lang="en-IN" sz="1400" dirty="0" smtClean="0"/>
              <a:t>Multiplexer </a:t>
            </a:r>
            <a:r>
              <a:rPr lang="en-IN" sz="1400" dirty="0" err="1" smtClean="0"/>
              <a:t>MuxB</a:t>
            </a:r>
            <a:r>
              <a:rPr lang="en-IN" sz="1400" dirty="0" smtClean="0"/>
              <a:t> forwards either the contents of RB or the immediate value in the IR to the ALU’s second input, </a:t>
            </a:r>
            <a:r>
              <a:rPr lang="en-IN" sz="1400" dirty="0" err="1" smtClean="0"/>
              <a:t>InB</a:t>
            </a:r>
            <a:r>
              <a:rPr lang="en-IN" sz="1400" dirty="0" smtClean="0"/>
              <a:t>. </a:t>
            </a:r>
          </a:p>
          <a:p>
            <a:pPr marL="273050" indent="-273050"/>
            <a:r>
              <a:rPr lang="en-IN" sz="1400" b="1" u="sng" dirty="0" smtClean="0"/>
              <a:t>Stage 3: </a:t>
            </a:r>
            <a:r>
              <a:rPr lang="en-IN" sz="1400" dirty="0" smtClean="0"/>
              <a:t>The ALU constitutes stage 3, and the result of the computation it performs is placed in register RZ.</a:t>
            </a:r>
          </a:p>
          <a:p>
            <a:pPr marL="273050" indent="-273050"/>
            <a:r>
              <a:rPr lang="en-IN" sz="1400" b="1" u="sng" dirty="0" smtClean="0"/>
              <a:t>Stage 5: </a:t>
            </a:r>
            <a:r>
              <a:rPr lang="en-IN" sz="1400" dirty="0" smtClean="0"/>
              <a:t>Recall that for computational instructions, such as an Add instruction, no processing actions take place in step 4. During that step, multiplexer </a:t>
            </a:r>
            <a:r>
              <a:rPr lang="en-IN" sz="1400" dirty="0" err="1" smtClean="0"/>
              <a:t>MuxY</a:t>
            </a:r>
            <a:r>
              <a:rPr lang="en-IN" sz="1400" dirty="0" smtClean="0"/>
              <a:t> in Figure 5.8 selects register RZ to transfer the result of the computation to RY. The contents of RY are transferred to the register file in step 5 and loaded into the destination register. </a:t>
            </a:r>
          </a:p>
          <a:p>
            <a:pPr marL="273050" indent="-273050"/>
            <a:r>
              <a:rPr lang="en-IN" sz="1400" dirty="0" smtClean="0"/>
              <a:t>For this reason, the register file is in both stages 2 and 5. It is a part of stage 2 because it contains the source registers and a part of stage 5 because it contains the destination register.</a:t>
            </a:r>
          </a:p>
          <a:p>
            <a:pPr marL="273050" indent="-273050"/>
            <a:r>
              <a:rPr lang="en-IN" sz="1400" b="1" u="sng" dirty="0" smtClean="0"/>
              <a:t>Stage 4: </a:t>
            </a:r>
            <a:r>
              <a:rPr lang="en-IN" sz="1400" dirty="0" smtClean="0"/>
              <a:t>For Load and Store instructions, the effective address of the memory operand is computed by the ALU in step 3 and loaded into register RZ. From there, it is sent to the memory, which is stage 4. Since memory access is done in stage 4, another inter-stage register is needed to maintain correct data flow in the multi-stage structure. Register RM is introduced for this purpose. The data to be stored are moved from RB to RM in step 3, and from there to the memory in step 4. No action is taken in step 5 in this case.</a:t>
            </a:r>
          </a:p>
          <a:p>
            <a:pPr marL="273050" indent="-273050"/>
            <a:r>
              <a:rPr lang="en-IN" sz="1400" dirty="0" smtClean="0"/>
              <a:t>In the case of a Load instruction, the data read from the memory are selected by multiplexer </a:t>
            </a:r>
            <a:r>
              <a:rPr lang="en-IN" sz="1400" dirty="0" err="1" smtClean="0"/>
              <a:t>MuxY</a:t>
            </a:r>
            <a:r>
              <a:rPr lang="en-IN" sz="1400" dirty="0" smtClean="0"/>
              <a:t> and placed in register RY, to be transferred to the register file in the next clock cycle. For a Store instruction, data are read from the register file, which is part of stage 2, and placed in register RB</a:t>
            </a:r>
            <a:endParaRPr lang="en-IN" sz="3200" dirty="0" smtClean="0"/>
          </a:p>
          <a:p>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31</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57158" y="1357298"/>
            <a:ext cx="3714776" cy="5029200"/>
          </a:xfrm>
          <a:prstGeom prst="rect">
            <a:avLst/>
          </a:prstGeom>
          <a:noFill/>
          <a:ln w="9525">
            <a:noFill/>
            <a:miter lim="800000"/>
            <a:headEnd/>
            <a:tailEnd/>
          </a:ln>
          <a:effectLst/>
        </p:spPr>
      </p:pic>
      <p:sp>
        <p:nvSpPr>
          <p:cNvPr id="8" name="Rectangle 7"/>
          <p:cNvSpPr/>
          <p:nvPr/>
        </p:nvSpPr>
        <p:spPr>
          <a:xfrm>
            <a:off x="4214810" y="1142984"/>
            <a:ext cx="4714908" cy="5355312"/>
          </a:xfrm>
          <a:prstGeom prst="rect">
            <a:avLst/>
          </a:prstGeom>
        </p:spPr>
        <p:txBody>
          <a:bodyPr wrap="square">
            <a:spAutoFit/>
          </a:bodyPr>
          <a:lstStyle/>
          <a:p>
            <a:pPr algn="just">
              <a:buFont typeface="Arial" pitchFamily="34" charset="0"/>
              <a:buChar char="•"/>
            </a:pPr>
            <a:r>
              <a:rPr lang="en-IN" dirty="0" smtClean="0"/>
              <a:t>The </a:t>
            </a:r>
            <a:r>
              <a:rPr lang="en-IN" b="1" dirty="0" smtClean="0"/>
              <a:t>subroutine call instructions saves the return address </a:t>
            </a:r>
            <a:r>
              <a:rPr lang="en-IN" dirty="0" smtClean="0"/>
              <a:t>in a general-purpose register, which we call LINK for ease of reference. </a:t>
            </a:r>
          </a:p>
          <a:p>
            <a:pPr algn="just">
              <a:buFont typeface="Arial" pitchFamily="34" charset="0"/>
              <a:buChar char="•"/>
            </a:pPr>
            <a:r>
              <a:rPr lang="en-IN" dirty="0" smtClean="0"/>
              <a:t>Similarly, </a:t>
            </a:r>
            <a:r>
              <a:rPr lang="en-IN" b="1" dirty="0" smtClean="0"/>
              <a:t>interrupt processing requires a return address </a:t>
            </a:r>
            <a:r>
              <a:rPr lang="en-IN" dirty="0" smtClean="0"/>
              <a:t>to be saved. Assume that another general-purpose register, IRA, is used for this purpose. </a:t>
            </a:r>
          </a:p>
          <a:p>
            <a:pPr algn="just">
              <a:buFont typeface="Arial" pitchFamily="34" charset="0"/>
              <a:buChar char="•"/>
            </a:pPr>
            <a:r>
              <a:rPr lang="en-IN" dirty="0" smtClean="0"/>
              <a:t>Both of these actions require the contents of the program counter to be sent to the register file.</a:t>
            </a:r>
          </a:p>
          <a:p>
            <a:pPr algn="just">
              <a:buFont typeface="Arial" pitchFamily="34" charset="0"/>
              <a:buChar char="•"/>
            </a:pPr>
            <a:r>
              <a:rPr lang="en-IN" dirty="0" smtClean="0"/>
              <a:t>For this reason, multiplexer </a:t>
            </a:r>
            <a:r>
              <a:rPr lang="en-IN" dirty="0" err="1" smtClean="0"/>
              <a:t>MuxY</a:t>
            </a:r>
            <a:r>
              <a:rPr lang="en-IN" dirty="0" smtClean="0"/>
              <a:t> has a third input through which the return address can be routed to register RY, from where it can be sent to the register file. The return address is produced by the instruction address generator.</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166670"/>
            <a:ext cx="8001000" cy="762000"/>
          </a:xfrm>
        </p:spPr>
        <p:txBody>
          <a:bodyPr/>
          <a:lstStyle/>
          <a:p>
            <a:r>
              <a:rPr lang="en-US" dirty="0" smtClean="0"/>
              <a:t>Instruction Fetch Section</a:t>
            </a:r>
            <a:endParaRPr lang="en-IN" dirty="0"/>
          </a:p>
        </p:txBody>
      </p:sp>
      <p:sp>
        <p:nvSpPr>
          <p:cNvPr id="3" name="Content Placeholder 2"/>
          <p:cNvSpPr>
            <a:spLocks noGrp="1"/>
          </p:cNvSpPr>
          <p:nvPr>
            <p:ph idx="1"/>
          </p:nvPr>
        </p:nvSpPr>
        <p:spPr>
          <a:xfrm>
            <a:off x="428596" y="1142984"/>
            <a:ext cx="8139142" cy="5029200"/>
          </a:xfrm>
        </p:spPr>
        <p:txBody>
          <a:bodyPr/>
          <a:lstStyle/>
          <a:p>
            <a:pPr marL="273050" indent="-273050" algn="just"/>
            <a:r>
              <a:rPr lang="en-IN" sz="1400" dirty="0" smtClean="0"/>
              <a:t>The organization of the instruction fetch section of the processor is illustrated in Figure 5.9.</a:t>
            </a:r>
          </a:p>
          <a:p>
            <a:pPr marL="273050" indent="-273050" algn="just"/>
            <a:r>
              <a:rPr lang="en-IN" sz="1400" dirty="0" smtClean="0"/>
              <a:t>The addresses used to access the memory come from the </a:t>
            </a:r>
            <a:r>
              <a:rPr lang="en-IN" sz="1400" b="1" dirty="0" smtClean="0"/>
              <a:t>PC when fetching instructions</a:t>
            </a:r>
            <a:r>
              <a:rPr lang="en-IN" sz="1400" dirty="0" smtClean="0"/>
              <a:t> and from </a:t>
            </a:r>
            <a:r>
              <a:rPr lang="en-IN" sz="1400" b="1" dirty="0" smtClean="0"/>
              <a:t>register RZ in the </a:t>
            </a:r>
            <a:r>
              <a:rPr lang="en-IN" sz="1400" b="1" dirty="0" err="1" smtClean="0"/>
              <a:t>datapath</a:t>
            </a:r>
            <a:r>
              <a:rPr lang="en-IN" sz="1400" b="1" dirty="0" smtClean="0"/>
              <a:t> when accessing instruction operands.</a:t>
            </a:r>
          </a:p>
          <a:p>
            <a:pPr marL="273050" indent="-273050" algn="just"/>
            <a:r>
              <a:rPr lang="en-IN" sz="1400" dirty="0" smtClean="0"/>
              <a:t> Multiplexer </a:t>
            </a:r>
            <a:r>
              <a:rPr lang="en-IN" sz="1400" dirty="0" err="1" smtClean="0"/>
              <a:t>MuxMA</a:t>
            </a:r>
            <a:r>
              <a:rPr lang="en-IN" sz="1400" dirty="0" smtClean="0"/>
              <a:t> selects one of these two sources to be sent to the processor-memory interface. </a:t>
            </a:r>
          </a:p>
          <a:p>
            <a:pPr marL="273050" indent="-273050" algn="just"/>
            <a:r>
              <a:rPr lang="en-IN" sz="1400" dirty="0" smtClean="0"/>
              <a:t>The PC is included in a larger block, the instruction address generator, which updates the contents of the PC after each instruction is fetched. </a:t>
            </a:r>
          </a:p>
          <a:p>
            <a:pPr marL="273050" indent="-273050" algn="just"/>
            <a:r>
              <a:rPr lang="en-IN" sz="1400" b="1" dirty="0" smtClean="0"/>
              <a:t>The instruction read from the memory is loaded into the IR, where it stays until its execution is completed and the next instruction is fetched.</a:t>
            </a:r>
          </a:p>
          <a:p>
            <a:pPr marL="273050" indent="-273050" algn="just"/>
            <a:endParaRPr lang="en-IN" sz="1400" dirty="0" smtClean="0"/>
          </a:p>
          <a:p>
            <a:pPr marL="273050" indent="-273050" algn="just"/>
            <a:endParaRPr lang="en-IN"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32</a:t>
            </a:fld>
            <a:endParaRPr lang="en-US"/>
          </a:p>
        </p:txBody>
      </p:sp>
      <p:pic>
        <p:nvPicPr>
          <p:cNvPr id="9219" name="Picture 3"/>
          <p:cNvPicPr>
            <a:picLocks noChangeAspect="1" noChangeArrowheads="1"/>
          </p:cNvPicPr>
          <p:nvPr/>
        </p:nvPicPr>
        <p:blipFill>
          <a:blip r:embed="rId2"/>
          <a:srcRect/>
          <a:stretch>
            <a:fillRect/>
          </a:stretch>
        </p:blipFill>
        <p:spPr bwMode="auto">
          <a:xfrm>
            <a:off x="1500166" y="3714752"/>
            <a:ext cx="5857916" cy="30051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Fetch Section</a:t>
            </a:r>
            <a:endParaRPr lang="en-IN" dirty="0"/>
          </a:p>
        </p:txBody>
      </p:sp>
      <p:sp>
        <p:nvSpPr>
          <p:cNvPr id="3" name="Content Placeholder 2"/>
          <p:cNvSpPr>
            <a:spLocks noGrp="1"/>
          </p:cNvSpPr>
          <p:nvPr>
            <p:ph idx="1"/>
          </p:nvPr>
        </p:nvSpPr>
        <p:spPr>
          <a:xfrm>
            <a:off x="428596" y="1142984"/>
            <a:ext cx="8139142" cy="5029200"/>
          </a:xfrm>
        </p:spPr>
        <p:txBody>
          <a:bodyPr/>
          <a:lstStyle/>
          <a:p>
            <a:pPr marL="273050" indent="-273050" algn="just"/>
            <a:r>
              <a:rPr lang="en-IN" sz="1400" dirty="0" smtClean="0"/>
              <a:t>The </a:t>
            </a:r>
            <a:r>
              <a:rPr lang="en-IN" sz="1400" b="1" dirty="0" smtClean="0"/>
              <a:t>contents of the IR are examined by the control circuitry to generate the signals needed to control all the processor’s hardware. </a:t>
            </a:r>
          </a:p>
          <a:p>
            <a:pPr marL="273050" indent="-273050" algn="just"/>
            <a:r>
              <a:rPr lang="en-IN" sz="1400" dirty="0" smtClean="0"/>
              <a:t>They are also used by the block labelled Immediate. </a:t>
            </a:r>
            <a:r>
              <a:rPr lang="en-IN" sz="1400" b="1" dirty="0" smtClean="0"/>
              <a:t>An immediate value may be included in some instructions</a:t>
            </a:r>
            <a:r>
              <a:rPr lang="en-IN" sz="1400" dirty="0" smtClean="0"/>
              <a:t>. A 16-bit immediate value is extended to 32 bits. </a:t>
            </a:r>
          </a:p>
          <a:p>
            <a:pPr marL="273050" indent="-273050" algn="just"/>
            <a:r>
              <a:rPr lang="en-IN" sz="1400" dirty="0" smtClean="0"/>
              <a:t>The extended value is then </a:t>
            </a:r>
            <a:r>
              <a:rPr lang="en-IN" sz="1400" b="1" dirty="0" smtClean="0"/>
              <a:t>used either directly as an operand or to compute the effective address of an operand. </a:t>
            </a:r>
          </a:p>
          <a:p>
            <a:pPr marL="273050" indent="-273050"/>
            <a:r>
              <a:rPr lang="en-IN" sz="1400" dirty="0" smtClean="0"/>
              <a:t>The Immediate block in Figure 5.9 generates the extended value and forwards it to </a:t>
            </a:r>
            <a:r>
              <a:rPr lang="en-IN" sz="1400" dirty="0" err="1" smtClean="0"/>
              <a:t>MuxB</a:t>
            </a:r>
            <a:r>
              <a:rPr lang="en-IN" sz="1400" dirty="0" smtClean="0"/>
              <a:t> in Figure 5.8 to be used in an ALU computation. It also generates the extended value to be used in computing the target address of branch instructions.</a:t>
            </a:r>
            <a:endParaRPr lang="en-IN"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33</a:t>
            </a:fld>
            <a:endParaRPr lang="en-US"/>
          </a:p>
        </p:txBody>
      </p:sp>
      <p:pic>
        <p:nvPicPr>
          <p:cNvPr id="9219" name="Picture 3"/>
          <p:cNvPicPr>
            <a:picLocks noChangeAspect="1" noChangeArrowheads="1"/>
          </p:cNvPicPr>
          <p:nvPr/>
        </p:nvPicPr>
        <p:blipFill>
          <a:blip r:embed="rId3"/>
          <a:srcRect/>
          <a:stretch>
            <a:fillRect/>
          </a:stretch>
        </p:blipFill>
        <p:spPr bwMode="auto">
          <a:xfrm>
            <a:off x="1500166" y="3286124"/>
            <a:ext cx="5500726" cy="3290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166670"/>
            <a:ext cx="8001000" cy="762000"/>
          </a:xfrm>
        </p:spPr>
        <p:txBody>
          <a:bodyPr/>
          <a:lstStyle/>
          <a:p>
            <a:r>
              <a:rPr lang="en-US" dirty="0" smtClean="0"/>
              <a:t>Instruction Fetch Section</a:t>
            </a:r>
            <a:endParaRPr lang="en-IN" dirty="0"/>
          </a:p>
        </p:txBody>
      </p:sp>
      <p:sp>
        <p:nvSpPr>
          <p:cNvPr id="3" name="Content Placeholder 2"/>
          <p:cNvSpPr>
            <a:spLocks noGrp="1"/>
          </p:cNvSpPr>
          <p:nvPr>
            <p:ph idx="1"/>
          </p:nvPr>
        </p:nvSpPr>
        <p:spPr>
          <a:xfrm>
            <a:off x="285720" y="1071546"/>
            <a:ext cx="8643998" cy="5100638"/>
          </a:xfrm>
        </p:spPr>
        <p:txBody>
          <a:bodyPr/>
          <a:lstStyle/>
          <a:p>
            <a:pPr marL="273050" indent="-273050"/>
            <a:r>
              <a:rPr lang="en-IN" sz="1400" dirty="0" smtClean="0"/>
              <a:t>The address generator circuit is shown in Figure 5.10. </a:t>
            </a:r>
          </a:p>
          <a:p>
            <a:pPr marL="273050" indent="-273050"/>
            <a:r>
              <a:rPr lang="en-IN" sz="1400" dirty="0" smtClean="0"/>
              <a:t>An </a:t>
            </a:r>
            <a:r>
              <a:rPr lang="en-IN" sz="1400" b="1" dirty="0" smtClean="0"/>
              <a:t>adder is used to increment the PC by 4 during straight-line execution</a:t>
            </a:r>
            <a:r>
              <a:rPr lang="en-IN" sz="1400" dirty="0" smtClean="0"/>
              <a:t>. It is also used </a:t>
            </a:r>
            <a:r>
              <a:rPr lang="en-IN" sz="1400" b="1" dirty="0" smtClean="0"/>
              <a:t>to compute a new value to be loaded into the PC when executing branch and subroutine call instructions. </a:t>
            </a:r>
          </a:p>
          <a:p>
            <a:pPr marL="273050" indent="-273050"/>
            <a:r>
              <a:rPr lang="en-IN" sz="1400" dirty="0" smtClean="0"/>
              <a:t>One adder input is connected to the PC. The second input is connected to a multiplexer, </a:t>
            </a:r>
            <a:r>
              <a:rPr lang="en-IN" sz="1400" dirty="0" err="1" smtClean="0"/>
              <a:t>MuxINC</a:t>
            </a:r>
            <a:r>
              <a:rPr lang="en-IN" sz="1400" dirty="0" smtClean="0"/>
              <a:t>, which </a:t>
            </a:r>
            <a:r>
              <a:rPr lang="en-IN" sz="1400" b="1" dirty="0" smtClean="0"/>
              <a:t>selects either the constant 4 or the branch offset to be added to the PC. </a:t>
            </a:r>
          </a:p>
          <a:p>
            <a:pPr marL="273050" indent="-273050"/>
            <a:r>
              <a:rPr lang="en-IN" sz="1400" dirty="0" smtClean="0"/>
              <a:t>The branch offset is given in the immediate field of the IR and is sign-extended to 32 bits by the Immediate block in Figure 5.9. </a:t>
            </a:r>
          </a:p>
          <a:p>
            <a:pPr marL="273050" indent="-273050"/>
            <a:r>
              <a:rPr lang="en-IN" sz="1400" dirty="0" smtClean="0"/>
              <a:t>The output of the adder is routed to the PC via a second multiplexer, </a:t>
            </a:r>
            <a:r>
              <a:rPr lang="en-IN" sz="1400" dirty="0" err="1" smtClean="0"/>
              <a:t>MuxPC</a:t>
            </a:r>
            <a:r>
              <a:rPr lang="en-IN" sz="1400" dirty="0" smtClean="0"/>
              <a:t>, which selects between the adder and the output of </a:t>
            </a:r>
            <a:r>
              <a:rPr lang="en-IN" sz="1400" b="1" dirty="0" smtClean="0"/>
              <a:t>register RA. The latter connection is needed when executing subroutine linkage instructions</a:t>
            </a:r>
            <a:r>
              <a:rPr lang="en-IN" sz="1400" dirty="0" smtClean="0"/>
              <a:t>. </a:t>
            </a:r>
            <a:r>
              <a:rPr lang="en-IN" sz="1400" b="1" dirty="0" smtClean="0"/>
              <a:t>Register PC-Temp is needed to hold the contents of the PC temporarily during the process of saving the subroutine or interrupt return address.</a:t>
            </a:r>
            <a:endParaRPr lang="en-IN" sz="1400" b="1"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34</a:t>
            </a:fld>
            <a:endParaRPr lang="en-US"/>
          </a:p>
        </p:txBody>
      </p:sp>
      <p:pic>
        <p:nvPicPr>
          <p:cNvPr id="10242" name="Picture 2"/>
          <p:cNvPicPr>
            <a:picLocks noChangeAspect="1" noChangeArrowheads="1"/>
          </p:cNvPicPr>
          <p:nvPr/>
        </p:nvPicPr>
        <p:blipFill>
          <a:blip r:embed="rId2"/>
          <a:srcRect/>
          <a:stretch>
            <a:fillRect/>
          </a:stretch>
        </p:blipFill>
        <p:spPr bwMode="auto">
          <a:xfrm>
            <a:off x="1571604" y="4286257"/>
            <a:ext cx="5929354"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p:txBody>
          <a:bodyPr/>
          <a:lstStyle/>
          <a:p>
            <a:r>
              <a:rPr lang="en-IN" sz="1800" dirty="0" smtClean="0"/>
              <a:t>Consider again the instruction </a:t>
            </a:r>
          </a:p>
          <a:p>
            <a:pPr>
              <a:buNone/>
            </a:pPr>
            <a:r>
              <a:rPr lang="en-IN" sz="1800" dirty="0" smtClean="0"/>
              <a:t>			</a:t>
            </a:r>
            <a:r>
              <a:rPr lang="en-IN" sz="1800" b="1" dirty="0" smtClean="0"/>
              <a:t>Add R3, R4, R5</a:t>
            </a:r>
          </a:p>
          <a:p>
            <a:r>
              <a:rPr lang="en-IN" sz="1800" dirty="0" smtClean="0"/>
              <a:t>The steps for fetching and executing this instruction are given in Figure 5.11. </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35</a:t>
            </a:fld>
            <a:endParaRPr lang="en-US"/>
          </a:p>
        </p:txBody>
      </p:sp>
      <p:pic>
        <p:nvPicPr>
          <p:cNvPr id="11266" name="Picture 2"/>
          <p:cNvPicPr>
            <a:picLocks noChangeAspect="1" noChangeArrowheads="1"/>
          </p:cNvPicPr>
          <p:nvPr/>
        </p:nvPicPr>
        <p:blipFill>
          <a:blip r:embed="rId2"/>
          <a:srcRect/>
          <a:stretch>
            <a:fillRect/>
          </a:stretch>
        </p:blipFill>
        <p:spPr bwMode="auto">
          <a:xfrm>
            <a:off x="1000100" y="2571744"/>
            <a:ext cx="7313626"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p:txBody>
          <a:bodyPr/>
          <a:lstStyle/>
          <a:p>
            <a:pPr>
              <a:buNone/>
            </a:pPr>
            <a:r>
              <a:rPr lang="en-IN" sz="1800" dirty="0" smtClean="0"/>
              <a:t>			</a:t>
            </a:r>
            <a:r>
              <a:rPr lang="en-IN" sz="1800" b="1" dirty="0" smtClean="0"/>
              <a:t>Add R3, R4, R5</a:t>
            </a:r>
          </a:p>
          <a:p>
            <a:r>
              <a:rPr lang="en-IN" sz="1800" dirty="0" smtClean="0"/>
              <a:t>Assume that the instruction is encoded as shown in Fig 5.12. </a:t>
            </a:r>
          </a:p>
          <a:p>
            <a:r>
              <a:rPr lang="en-IN" sz="1800" dirty="0" smtClean="0"/>
              <a:t>After the instruction has been fetched from the memory and placed in the IR, the source register addresses are available in fields IR31−27 and IR26−22. </a:t>
            </a:r>
            <a:endParaRPr lang="en-IN" sz="18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36</a:t>
            </a:fld>
            <a:endParaRPr lang="en-US"/>
          </a:p>
        </p:txBody>
      </p:sp>
      <p:pic>
        <p:nvPicPr>
          <p:cNvPr id="12290" name="Picture 2"/>
          <p:cNvPicPr>
            <a:picLocks noChangeAspect="1" noChangeArrowheads="1"/>
          </p:cNvPicPr>
          <p:nvPr/>
        </p:nvPicPr>
        <p:blipFill>
          <a:blip r:embed="rId2">
            <a:duotone>
              <a:prstClr val="black"/>
              <a:schemeClr val="tx2">
                <a:tint val="45000"/>
                <a:satMod val="400000"/>
              </a:schemeClr>
            </a:duotone>
            <a:lum bright="-16000" contrast="54000"/>
          </a:blip>
          <a:srcRect/>
          <a:stretch>
            <a:fillRect/>
          </a:stretch>
        </p:blipFill>
        <p:spPr bwMode="auto">
          <a:xfrm>
            <a:off x="1428728" y="2928934"/>
            <a:ext cx="6786610" cy="3391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a:xfrm>
            <a:off x="500034" y="1219200"/>
            <a:ext cx="8286808" cy="5029200"/>
          </a:xfrm>
        </p:spPr>
        <p:txBody>
          <a:bodyPr/>
          <a:lstStyle/>
          <a:p>
            <a:pPr marL="355600" indent="-355600"/>
            <a:r>
              <a:rPr lang="en-IN" sz="1600" dirty="0" smtClean="0"/>
              <a:t>These two fields are connected to the address inputs for ports A and B of the register file. As a result, registers R4 and R5 are read and their contents placed in registers RA and RB, respectively, at the end of step 2. </a:t>
            </a:r>
          </a:p>
          <a:p>
            <a:pPr marL="355600" indent="-355600"/>
            <a:r>
              <a:rPr lang="en-IN" sz="1600" dirty="0" smtClean="0"/>
              <a:t>In the next step, the control circuitry sets </a:t>
            </a:r>
            <a:r>
              <a:rPr lang="en-IN" sz="1600" dirty="0" err="1" smtClean="0"/>
              <a:t>MuxB</a:t>
            </a:r>
            <a:r>
              <a:rPr lang="en-IN" sz="1600" dirty="0" smtClean="0"/>
              <a:t> to select input 0, thus connecting register RB to input </a:t>
            </a:r>
            <a:r>
              <a:rPr lang="en-IN" sz="1600" dirty="0" err="1" smtClean="0"/>
              <a:t>InB</a:t>
            </a:r>
            <a:r>
              <a:rPr lang="en-IN" sz="1600" dirty="0" smtClean="0"/>
              <a:t> of the ALU. </a:t>
            </a:r>
          </a:p>
          <a:p>
            <a:pPr marL="355600" indent="-355600"/>
            <a:r>
              <a:rPr lang="en-IN" sz="1600" dirty="0" smtClean="0"/>
              <a:t>At the same time, it causes the ALU to perform an addition operation. Since register RA is connected to input </a:t>
            </a:r>
            <a:r>
              <a:rPr lang="en-IN" sz="1600" dirty="0" err="1" smtClean="0"/>
              <a:t>InA</a:t>
            </a:r>
            <a:r>
              <a:rPr lang="en-IN" sz="1600" dirty="0" smtClean="0"/>
              <a:t>, the ALU produces the required sum [RA] + [RB], which is loaded into register RZ at the end of step 3.</a:t>
            </a:r>
          </a:p>
          <a:p>
            <a:pPr marL="355600" indent="-355600"/>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37</a:t>
            </a:fld>
            <a:endParaRPr lang="en-US"/>
          </a:p>
        </p:txBody>
      </p:sp>
      <p:pic>
        <p:nvPicPr>
          <p:cNvPr id="9" name="Picture 2"/>
          <p:cNvPicPr>
            <a:picLocks noChangeAspect="1" noChangeArrowheads="1"/>
          </p:cNvPicPr>
          <p:nvPr/>
        </p:nvPicPr>
        <p:blipFill>
          <a:blip r:embed="rId2"/>
          <a:srcRect/>
          <a:stretch>
            <a:fillRect/>
          </a:stretch>
        </p:blipFill>
        <p:spPr bwMode="auto">
          <a:xfrm>
            <a:off x="1000100" y="3357562"/>
            <a:ext cx="731362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a:xfrm>
            <a:off x="500034" y="1219200"/>
            <a:ext cx="8286808" cy="5029200"/>
          </a:xfrm>
        </p:spPr>
        <p:txBody>
          <a:bodyPr/>
          <a:lstStyle/>
          <a:p>
            <a:pPr marL="355600" indent="-355600"/>
            <a:r>
              <a:rPr lang="en-IN" sz="1600" dirty="0" smtClean="0"/>
              <a:t>In step 4, multiplexer </a:t>
            </a:r>
            <a:r>
              <a:rPr lang="en-IN" sz="1600" dirty="0" err="1" smtClean="0"/>
              <a:t>MuxY</a:t>
            </a:r>
            <a:r>
              <a:rPr lang="en-IN" sz="1600" dirty="0" smtClean="0"/>
              <a:t> selects input 0, thus causing the contents of RZ to be transferred to RY. </a:t>
            </a:r>
          </a:p>
          <a:p>
            <a:r>
              <a:rPr lang="en-IN" sz="1600" dirty="0" smtClean="0"/>
              <a:t>The control circuitry connects the destination address field of the Add instruction, IR21−17, to the address input for port C of the register file. </a:t>
            </a:r>
          </a:p>
          <a:p>
            <a:r>
              <a:rPr lang="en-IN" sz="1600" dirty="0" smtClean="0"/>
              <a:t>In step 5, it issues a Write command to the register file, causing the contents of register RY to be written into register R3.</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38</a:t>
            </a:fld>
            <a:endParaRPr lang="en-US"/>
          </a:p>
        </p:txBody>
      </p:sp>
      <p:pic>
        <p:nvPicPr>
          <p:cNvPr id="9" name="Picture 2"/>
          <p:cNvPicPr>
            <a:picLocks noChangeAspect="1" noChangeArrowheads="1"/>
          </p:cNvPicPr>
          <p:nvPr/>
        </p:nvPicPr>
        <p:blipFill>
          <a:blip r:embed="rId2"/>
          <a:srcRect/>
          <a:stretch>
            <a:fillRect/>
          </a:stretch>
        </p:blipFill>
        <p:spPr bwMode="auto">
          <a:xfrm>
            <a:off x="928662" y="3143248"/>
            <a:ext cx="7313626"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a:xfrm>
            <a:off x="566738" y="1219200"/>
            <a:ext cx="8148666" cy="5029200"/>
          </a:xfrm>
        </p:spPr>
        <p:txBody>
          <a:bodyPr/>
          <a:lstStyle/>
          <a:p>
            <a:pPr marL="355600" indent="-355600"/>
            <a:r>
              <a:rPr lang="en-IN" sz="1600" b="1" dirty="0" smtClean="0"/>
              <a:t>Load (Load R5,X(R7) and Store (Store R6,X(R8)) instructions </a:t>
            </a:r>
            <a:r>
              <a:rPr lang="en-IN" sz="1600" dirty="0" smtClean="0"/>
              <a:t>are executed in a similar manner.</a:t>
            </a:r>
          </a:p>
          <a:p>
            <a:pPr marL="355600" indent="-355600"/>
            <a:r>
              <a:rPr lang="en-IN" sz="1600" dirty="0" smtClean="0"/>
              <a:t>In this case, the address of the destination register is given in bit field IR26−22. The control hardware connects this field to the address input corresponding to input C of the register file. </a:t>
            </a:r>
          </a:p>
          <a:p>
            <a:pPr marL="355600" indent="-355600"/>
            <a:r>
              <a:rPr lang="en-IN" sz="1600" dirty="0" smtClean="0"/>
              <a:t>The steps involved in executing these instructions are given in Figures 5.13 and 5.14. </a:t>
            </a:r>
          </a:p>
          <a:p>
            <a:pPr marL="355600" indent="-355600"/>
            <a:r>
              <a:rPr lang="en-IN" sz="1600" dirty="0" smtClean="0"/>
              <a:t>In both examples, the memory address is specified using the Index mode, in which the index value X is given as an immediate value in the instruction. The immediate field of IR, extended as  appropriate by the Immediate block in Figure 5.9, is selected by </a:t>
            </a:r>
            <a:r>
              <a:rPr lang="en-IN" sz="1600" dirty="0" err="1" smtClean="0"/>
              <a:t>MuxB</a:t>
            </a:r>
            <a:r>
              <a:rPr lang="en-IN" sz="1600" dirty="0" smtClean="0"/>
              <a:t> in step 3 and added to the contents of register RA. The resulting sum is the effective address of the operand.</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39</a:t>
            </a:fld>
            <a:endParaRPr lang="en-US"/>
          </a:p>
        </p:txBody>
      </p:sp>
      <p:pic>
        <p:nvPicPr>
          <p:cNvPr id="8" name="Picture 2"/>
          <p:cNvPicPr>
            <a:picLocks noChangeAspect="1" noChangeArrowheads="1"/>
          </p:cNvPicPr>
          <p:nvPr/>
        </p:nvPicPr>
        <p:blipFill>
          <a:blip r:embed="rId3"/>
          <a:srcRect/>
          <a:stretch>
            <a:fillRect/>
          </a:stretch>
        </p:blipFill>
        <p:spPr bwMode="auto">
          <a:xfrm>
            <a:off x="0" y="4643422"/>
            <a:ext cx="4500562" cy="2214578"/>
          </a:xfrm>
          <a:prstGeom prst="rect">
            <a:avLst/>
          </a:prstGeom>
          <a:noFill/>
          <a:ln w="9525">
            <a:noFill/>
            <a:miter lim="800000"/>
            <a:headEnd/>
            <a:tailEnd/>
          </a:ln>
          <a:effectLst/>
        </p:spPr>
      </p:pic>
      <p:pic>
        <p:nvPicPr>
          <p:cNvPr id="14338" name="Picture 2"/>
          <p:cNvPicPr>
            <a:picLocks noChangeAspect="1" noChangeArrowheads="1"/>
          </p:cNvPicPr>
          <p:nvPr/>
        </p:nvPicPr>
        <p:blipFill>
          <a:blip r:embed="rId4"/>
          <a:srcRect/>
          <a:stretch>
            <a:fillRect/>
          </a:stretch>
        </p:blipFill>
        <p:spPr bwMode="auto">
          <a:xfrm>
            <a:off x="4572000" y="4643446"/>
            <a:ext cx="4572000"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Fundamental Concepts</a:t>
            </a:r>
            <a:endParaRPr lang="en-US" b="1" dirty="0"/>
          </a:p>
        </p:txBody>
      </p:sp>
      <p:sp>
        <p:nvSpPr>
          <p:cNvPr id="3" name="Content Placeholder 2"/>
          <p:cNvSpPr>
            <a:spLocks noGrp="1"/>
          </p:cNvSpPr>
          <p:nvPr>
            <p:ph idx="1"/>
          </p:nvPr>
        </p:nvSpPr>
        <p:spPr/>
        <p:txBody>
          <a:bodyPr/>
          <a:lstStyle/>
          <a:p>
            <a:r>
              <a:rPr lang="en-US" altLang="en-US" sz="2000" dirty="0" smtClean="0"/>
              <a:t>Processor fetches one instruction at a time and perform the operation specified.</a:t>
            </a:r>
          </a:p>
          <a:p>
            <a:r>
              <a:rPr lang="en-US" altLang="en-US" sz="2000" dirty="0" smtClean="0"/>
              <a:t>Instructions are fetched from successive memory locations until a branch or a jump instruction is encountered.</a:t>
            </a:r>
          </a:p>
          <a:p>
            <a:r>
              <a:rPr lang="en-US" altLang="en-US" sz="2000" dirty="0" smtClean="0"/>
              <a:t>Processor keeps track of the address of the memory location containing the next instruction to be fetched using Program Counter (PC).</a:t>
            </a:r>
          </a:p>
          <a:p>
            <a:r>
              <a:rPr lang="en-US" altLang="en-US" sz="2000" dirty="0" smtClean="0"/>
              <a:t>When an instruction is fetched, it is placed in the Instruction Register (IR),  from where it is interpreted or decoded by the processor’s control circuitry. The IR holds the instruction until its execution is completed.</a:t>
            </a:r>
          </a:p>
          <a:p>
            <a:endParaRPr lang="en-US" sz="20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a:t>
            </a:fld>
            <a:endParaRPr lang="en-US"/>
          </a:p>
        </p:txBody>
      </p:sp>
    </p:spTree>
    <p:extLst>
      <p:ext uri="{BB962C8B-B14F-4D97-AF65-F5344CB8AC3E}">
        <p14:creationId xmlns:p14="http://schemas.microsoft.com/office/powerpoint/2010/main" xmlns="" val="3387288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a:xfrm>
            <a:off x="566738" y="1219200"/>
            <a:ext cx="8148666" cy="5029200"/>
          </a:xfrm>
        </p:spPr>
        <p:txBody>
          <a:bodyPr/>
          <a:lstStyle/>
          <a:p>
            <a:r>
              <a:rPr lang="en-IN" sz="1600" dirty="0" smtClean="0"/>
              <a:t>In the discussion above, we assumed that memory Read and Write operations can be completed in one clock cycle. Is this a realistic assumption? </a:t>
            </a:r>
          </a:p>
          <a:p>
            <a:r>
              <a:rPr lang="en-IN" sz="1600" dirty="0" smtClean="0"/>
              <a:t>In general, accessing the main memory of a computer takes significantly longer than reading the contents of a register in the register file. However, most modern processors use </a:t>
            </a:r>
            <a:r>
              <a:rPr lang="en-IN" sz="1600" b="1" dirty="0" smtClean="0"/>
              <a:t>cache memories which is much faster than the main memory.</a:t>
            </a:r>
          </a:p>
          <a:p>
            <a:r>
              <a:rPr lang="en-IN" sz="1600" b="1" dirty="0" smtClean="0"/>
              <a:t>It is usually implemented on the same chip as the processor, making it about as fast as the register file</a:t>
            </a:r>
            <a:r>
              <a:rPr lang="en-IN" sz="1600" dirty="0" smtClean="0"/>
              <a:t>. </a:t>
            </a:r>
          </a:p>
          <a:p>
            <a:r>
              <a:rPr lang="en-IN" sz="1600" u="sng" dirty="0" smtClean="0"/>
              <a:t>Thus, a memory Read or Write operation can be completed in one clock cycle when the data involved are available in the cache.</a:t>
            </a:r>
          </a:p>
          <a:p>
            <a:r>
              <a:rPr lang="en-IN" sz="1600" dirty="0" smtClean="0"/>
              <a:t> When the operation requires access to the main memory, the processor must wait for that operation to be completed.</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Instruction Fetch and Execution Steps</a:t>
            </a:r>
            <a:endParaRPr lang="en-IN" sz="2800" dirty="0"/>
          </a:p>
        </p:txBody>
      </p:sp>
      <p:sp>
        <p:nvSpPr>
          <p:cNvPr id="3" name="Content Placeholder 2"/>
          <p:cNvSpPr>
            <a:spLocks noGrp="1"/>
          </p:cNvSpPr>
          <p:nvPr>
            <p:ph idx="1"/>
          </p:nvPr>
        </p:nvSpPr>
        <p:spPr>
          <a:xfrm>
            <a:off x="566738" y="1219200"/>
            <a:ext cx="8148666" cy="5029200"/>
          </a:xfrm>
        </p:spPr>
        <p:txBody>
          <a:bodyPr/>
          <a:lstStyle/>
          <a:p>
            <a:r>
              <a:rPr lang="en-IN" sz="1600" dirty="0" smtClean="0"/>
              <a:t>We also assumed that the processor reads the source registers of the instruction in step 2, while it is still decoding the OP code of the instruction that has just been loaded into the IR. </a:t>
            </a:r>
          </a:p>
          <a:p>
            <a:r>
              <a:rPr lang="en-IN" sz="1600" dirty="0" smtClean="0"/>
              <a:t>Can these two tasks be completed in the same step? How can the control hardware know which registers to read before it completes decoding the instruction?</a:t>
            </a:r>
          </a:p>
          <a:p>
            <a:r>
              <a:rPr lang="en-IN" sz="1600" b="1" dirty="0" smtClean="0"/>
              <a:t>This is possible because source register addresses are specified using the same bit positions in all instructions. </a:t>
            </a:r>
          </a:p>
          <a:p>
            <a:r>
              <a:rPr lang="en-IN" sz="1600" b="1" dirty="0" smtClean="0"/>
              <a:t>The hardware reads the registers whose addresses are in these bit positions once the instruction is loaded into the IR. </a:t>
            </a:r>
          </a:p>
          <a:p>
            <a:r>
              <a:rPr lang="en-IN" sz="1600" dirty="0" smtClean="0"/>
              <a:t>Their contents are loaded into registers RA and RB at the end of step 2. </a:t>
            </a:r>
          </a:p>
          <a:p>
            <a:r>
              <a:rPr lang="en-IN" sz="1600" dirty="0" smtClean="0"/>
              <a:t>If these data are needed by the instruction, they will be available for use in step 3. If not, they will be ignored by subsequent hardware stages.</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Branching</a:t>
            </a:r>
            <a:endParaRPr lang="en-IN" sz="2800" dirty="0"/>
          </a:p>
        </p:txBody>
      </p:sp>
      <p:sp>
        <p:nvSpPr>
          <p:cNvPr id="3" name="Content Placeholder 2"/>
          <p:cNvSpPr>
            <a:spLocks noGrp="1"/>
          </p:cNvSpPr>
          <p:nvPr>
            <p:ph idx="1"/>
          </p:nvPr>
        </p:nvSpPr>
        <p:spPr>
          <a:xfrm>
            <a:off x="566738" y="1219200"/>
            <a:ext cx="8148666" cy="5029200"/>
          </a:xfrm>
        </p:spPr>
        <p:txBody>
          <a:bodyPr/>
          <a:lstStyle/>
          <a:p>
            <a:r>
              <a:rPr lang="en-IN" sz="1600" dirty="0" smtClean="0"/>
              <a:t>Instructions are fetched from sequential word locations in the memory during straight-line program execution. Whenever an instruction is fetched, the processor increments the PC by 4 to point to the next word. </a:t>
            </a:r>
          </a:p>
          <a:p>
            <a:r>
              <a:rPr lang="en-IN" sz="1600" dirty="0" smtClean="0"/>
              <a:t>This execution pattern continues until a branch or subroutine call instruction loads a new address into the PC. </a:t>
            </a:r>
          </a:p>
          <a:p>
            <a:r>
              <a:rPr lang="en-IN" sz="1600" dirty="0" smtClean="0"/>
              <a:t>Subroutine call instructions also save the return address, to be used when returning to the calling program. </a:t>
            </a:r>
          </a:p>
          <a:p>
            <a:r>
              <a:rPr lang="en-IN" sz="1600" dirty="0" smtClean="0"/>
              <a:t>In this section we examine the actions needed to implement these instructions. </a:t>
            </a:r>
          </a:p>
          <a:p>
            <a:r>
              <a:rPr lang="en-IN" sz="1600" dirty="0" smtClean="0"/>
              <a:t>Interrupts from I/O devices and software interrupt instructions are handled in a similar manner.</a:t>
            </a:r>
          </a:p>
          <a:p>
            <a:r>
              <a:rPr lang="en-IN" sz="1600" b="1" dirty="0" smtClean="0"/>
              <a:t>Branch instructions specify the branch target address relative to the PC. A branch offset given as an immediate value in the instruction is added to the current contents of the PC.</a:t>
            </a:r>
          </a:p>
          <a:p>
            <a:r>
              <a:rPr lang="en-IN" sz="1600" dirty="0" smtClean="0"/>
              <a:t>The number of bits used for this offset is considerably less than the word length of the computer, because space is needed within the instruction to specify the OP code and the branch condition. </a:t>
            </a:r>
          </a:p>
          <a:p>
            <a:r>
              <a:rPr lang="en-IN" sz="1600" dirty="0" smtClean="0"/>
              <a:t> Hence, the range of addresses that can be reached by a branch  instruction is limited.</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dirty="0"/>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r>
              <a:rPr lang="en-US" sz="2800" dirty="0" smtClean="0"/>
              <a:t>Branching</a:t>
            </a:r>
            <a:endParaRPr lang="en-IN" sz="2800" dirty="0"/>
          </a:p>
        </p:txBody>
      </p:sp>
      <p:sp>
        <p:nvSpPr>
          <p:cNvPr id="3" name="Content Placeholder 2"/>
          <p:cNvSpPr>
            <a:spLocks noGrp="1"/>
          </p:cNvSpPr>
          <p:nvPr>
            <p:ph idx="1"/>
          </p:nvPr>
        </p:nvSpPr>
        <p:spPr>
          <a:xfrm>
            <a:off x="566738" y="1219200"/>
            <a:ext cx="8148666" cy="5029200"/>
          </a:xfrm>
        </p:spPr>
        <p:txBody>
          <a:bodyPr/>
          <a:lstStyle/>
          <a:p>
            <a:r>
              <a:rPr lang="en-IN" sz="1600" b="1" dirty="0" smtClean="0"/>
              <a:t>Subroutine call instructions can reach a larger range of addresses. Because they do not include a condition, more bits are available to specify the target address. </a:t>
            </a:r>
          </a:p>
          <a:p>
            <a:r>
              <a:rPr lang="en-IN" sz="1600" dirty="0" smtClean="0"/>
              <a:t>Also, most RISC-style computers have Jump and Call instructions that use a general-purpose register to specify a full 32-bit address. </a:t>
            </a:r>
          </a:p>
          <a:p>
            <a:r>
              <a:rPr lang="en-IN" sz="1600" dirty="0" smtClean="0"/>
              <a:t>The details vary from one computer to another.</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Branch Instructions</a:t>
            </a:r>
            <a:endParaRPr lang="en-IN" sz="2800" dirty="0"/>
          </a:p>
        </p:txBody>
      </p:sp>
      <p:sp>
        <p:nvSpPr>
          <p:cNvPr id="3" name="Content Placeholder 2"/>
          <p:cNvSpPr>
            <a:spLocks noGrp="1"/>
          </p:cNvSpPr>
          <p:nvPr>
            <p:ph idx="1"/>
          </p:nvPr>
        </p:nvSpPr>
        <p:spPr>
          <a:xfrm>
            <a:off x="428596" y="1000108"/>
            <a:ext cx="8501122" cy="5248292"/>
          </a:xfrm>
        </p:spPr>
        <p:txBody>
          <a:bodyPr/>
          <a:lstStyle/>
          <a:p>
            <a:pPr marL="273050" indent="-273050"/>
            <a:r>
              <a:rPr lang="en-IN" sz="1600" dirty="0" smtClean="0"/>
              <a:t>The sequence of steps for implementing an unconditional branch instruction is given in Figure 5.15. </a:t>
            </a:r>
          </a:p>
          <a:p>
            <a:pPr marL="273050" indent="-273050"/>
            <a:r>
              <a:rPr lang="en-IN" sz="1600" dirty="0" smtClean="0"/>
              <a:t>The instruction is fetched and the PC is incremented as usual in step 1.</a:t>
            </a:r>
          </a:p>
          <a:p>
            <a:pPr marL="273050" indent="-273050"/>
            <a:r>
              <a:rPr lang="en-IN" sz="1600" dirty="0" smtClean="0"/>
              <a:t>After the instruction has been decoded in step 2, multiplexer </a:t>
            </a:r>
            <a:r>
              <a:rPr lang="en-IN" sz="1600" dirty="0" err="1" smtClean="0"/>
              <a:t>MuxINC</a:t>
            </a:r>
            <a:r>
              <a:rPr lang="en-IN" sz="1600" dirty="0" smtClean="0"/>
              <a:t> selects the branch offset in the IR to be added to the PC in step 3. </a:t>
            </a:r>
          </a:p>
          <a:p>
            <a:pPr marL="273050" indent="-273050"/>
            <a:r>
              <a:rPr lang="en-IN" sz="1600" dirty="0" smtClean="0"/>
              <a:t>This is the address that will be used to fetch the next instruction. </a:t>
            </a:r>
          </a:p>
          <a:p>
            <a:pPr marL="273050" indent="-273050"/>
            <a:r>
              <a:rPr lang="en-IN" sz="1600" dirty="0" smtClean="0"/>
              <a:t>Execution of a Branch instruction is completed in step 3. No action is taken in steps 4 and 5.</a:t>
            </a:r>
          </a:p>
          <a:p>
            <a:pPr marL="273050" indent="-273050"/>
            <a:r>
              <a:rPr lang="en-IN" sz="1600" b="1" dirty="0" smtClean="0"/>
              <a:t>The branch offset is the distance between the branch target and the memory location following the branch instruction</a:t>
            </a:r>
            <a:r>
              <a:rPr lang="en-IN" sz="1600" dirty="0" smtClean="0"/>
              <a:t>. </a:t>
            </a:r>
          </a:p>
          <a:p>
            <a:pPr marL="273050" indent="-273050"/>
            <a:r>
              <a:rPr lang="en-IN" sz="1600" dirty="0" smtClean="0"/>
              <a:t>The reason for this can be seen clearly in Figure 5.15. The PC is incremented by 4 in step 1, at the time the branch instruction is fetched. </a:t>
            </a:r>
          </a:p>
          <a:p>
            <a:pPr marL="273050" indent="-273050"/>
            <a:r>
              <a:rPr lang="en-IN" sz="1600" dirty="0" smtClean="0"/>
              <a:t>Then, the branch target address is computed in step 3 by adding the branch offset to the updated contents of the PC.</a:t>
            </a:r>
          </a:p>
          <a:p>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44</a:t>
            </a:fld>
            <a:endParaRPr lang="en-US"/>
          </a:p>
        </p:txBody>
      </p:sp>
      <p:pic>
        <p:nvPicPr>
          <p:cNvPr id="15362" name="Picture 2"/>
          <p:cNvPicPr>
            <a:picLocks noChangeAspect="1" noChangeArrowheads="1"/>
          </p:cNvPicPr>
          <p:nvPr/>
        </p:nvPicPr>
        <p:blipFill>
          <a:blip r:embed="rId2"/>
          <a:srcRect/>
          <a:stretch>
            <a:fillRect/>
          </a:stretch>
        </p:blipFill>
        <p:spPr bwMode="auto">
          <a:xfrm>
            <a:off x="1285852" y="4786322"/>
            <a:ext cx="6286544" cy="2071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Branch Instructions</a:t>
            </a:r>
            <a:endParaRPr lang="en-IN" sz="2800" dirty="0"/>
          </a:p>
        </p:txBody>
      </p:sp>
      <p:sp>
        <p:nvSpPr>
          <p:cNvPr id="3" name="Content Placeholder 2"/>
          <p:cNvSpPr>
            <a:spLocks noGrp="1"/>
          </p:cNvSpPr>
          <p:nvPr>
            <p:ph idx="1"/>
          </p:nvPr>
        </p:nvSpPr>
        <p:spPr>
          <a:xfrm>
            <a:off x="566738" y="1219200"/>
            <a:ext cx="8148666" cy="5029200"/>
          </a:xfrm>
        </p:spPr>
        <p:txBody>
          <a:bodyPr/>
          <a:lstStyle/>
          <a:p>
            <a:r>
              <a:rPr lang="en-IN" sz="1600" dirty="0" smtClean="0"/>
              <a:t>The sequence in Figure 5.15 can be readily modified to implement conditional branch instructions. </a:t>
            </a:r>
          </a:p>
          <a:p>
            <a:r>
              <a:rPr lang="en-IN" sz="1600" dirty="0" smtClean="0"/>
              <a:t>In processors that do not use condition-code flags, the branch instruction specifies a compare-and-test operation that determines the branch condition. </a:t>
            </a:r>
          </a:p>
          <a:p>
            <a:r>
              <a:rPr lang="en-IN" sz="1600" dirty="0" smtClean="0"/>
              <a:t>For example, the instruction</a:t>
            </a:r>
          </a:p>
          <a:p>
            <a:pPr>
              <a:buNone/>
            </a:pPr>
            <a:r>
              <a:rPr lang="en-IN" sz="1600" dirty="0" smtClean="0"/>
              <a:t>			</a:t>
            </a:r>
            <a:r>
              <a:rPr lang="en-IN" sz="1600" b="1" dirty="0" err="1" smtClean="0"/>
              <a:t>Branch_if</a:t>
            </a:r>
            <a:r>
              <a:rPr lang="en-IN" sz="1600" b="1" dirty="0" smtClean="0"/>
              <a:t>_[R5]=[R6] LOOP</a:t>
            </a:r>
          </a:p>
          <a:p>
            <a:r>
              <a:rPr lang="en-IN" sz="1600" dirty="0" smtClean="0"/>
              <a:t>results in a branch if the contents of registers R5 and R6 are identical. </a:t>
            </a:r>
          </a:p>
          <a:p>
            <a:r>
              <a:rPr lang="en-IN" sz="1600" dirty="0" smtClean="0"/>
              <a:t>When this instruction is executed, the register contents are compared, and if they are equal, a branch is made to location LOOP.</a:t>
            </a:r>
          </a:p>
          <a:p>
            <a:r>
              <a:rPr lang="en-IN" sz="1600" dirty="0" smtClean="0"/>
              <a:t>Figure 5.16 shows how this instruction may be executed. </a:t>
            </a:r>
          </a:p>
          <a:p>
            <a:pPr>
              <a:buNone/>
            </a:pP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45</a:t>
            </a:fld>
            <a:endParaRPr lang="en-US"/>
          </a:p>
        </p:txBody>
      </p:sp>
      <p:pic>
        <p:nvPicPr>
          <p:cNvPr id="8" name="Picture 2"/>
          <p:cNvPicPr>
            <a:picLocks noChangeAspect="1" noChangeArrowheads="1"/>
          </p:cNvPicPr>
          <p:nvPr/>
        </p:nvPicPr>
        <p:blipFill>
          <a:blip r:embed="rId2"/>
          <a:srcRect/>
          <a:stretch>
            <a:fillRect/>
          </a:stretch>
        </p:blipFill>
        <p:spPr bwMode="auto">
          <a:xfrm>
            <a:off x="1285852" y="4357694"/>
            <a:ext cx="6387940"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Branch Instructions</a:t>
            </a:r>
            <a:endParaRPr lang="en-IN" sz="2800" dirty="0"/>
          </a:p>
        </p:txBody>
      </p:sp>
      <p:sp>
        <p:nvSpPr>
          <p:cNvPr id="3" name="Content Placeholder 2"/>
          <p:cNvSpPr>
            <a:spLocks noGrp="1"/>
          </p:cNvSpPr>
          <p:nvPr>
            <p:ph idx="1"/>
          </p:nvPr>
        </p:nvSpPr>
        <p:spPr>
          <a:xfrm>
            <a:off x="566738" y="1219200"/>
            <a:ext cx="8291542" cy="5029200"/>
          </a:xfrm>
        </p:spPr>
        <p:txBody>
          <a:bodyPr/>
          <a:lstStyle/>
          <a:p>
            <a:r>
              <a:rPr lang="en-IN" sz="1600" dirty="0" smtClean="0"/>
              <a:t>Registers R5 and R6 are read in step 2, as usual, and compared in step 3. </a:t>
            </a:r>
          </a:p>
          <a:p>
            <a:r>
              <a:rPr lang="en-IN" sz="1600" dirty="0" smtClean="0"/>
              <a:t>The </a:t>
            </a:r>
            <a:r>
              <a:rPr lang="en-IN" sz="1600" b="1" dirty="0" smtClean="0"/>
              <a:t>comparison could be done by performing the subtraction operation [R5] − [R6] in the ALU</a:t>
            </a:r>
            <a:r>
              <a:rPr lang="en-IN" sz="1600" dirty="0" smtClean="0"/>
              <a:t>. </a:t>
            </a:r>
          </a:p>
          <a:p>
            <a:r>
              <a:rPr lang="en-IN" sz="1600" dirty="0" smtClean="0"/>
              <a:t>The </a:t>
            </a:r>
            <a:r>
              <a:rPr lang="en-IN" sz="1600" u="sng" dirty="0" smtClean="0"/>
              <a:t>ALU generates signals that indicate whether the result of the subtraction is positive, negative, or zero</a:t>
            </a:r>
            <a:r>
              <a:rPr lang="en-IN" sz="1600" dirty="0" smtClean="0"/>
              <a:t>. </a:t>
            </a:r>
          </a:p>
          <a:p>
            <a:r>
              <a:rPr lang="en-IN" sz="1600" dirty="0" smtClean="0"/>
              <a:t>The ALU may also generate signals to show </a:t>
            </a:r>
            <a:r>
              <a:rPr lang="en-IN" sz="1600" u="sng" dirty="0" smtClean="0"/>
              <a:t>whether arithmetic overflow has occurred and whether the operation produced a carry-out</a:t>
            </a:r>
            <a:r>
              <a:rPr lang="en-IN" sz="1600" dirty="0" smtClean="0"/>
              <a:t>. </a:t>
            </a:r>
          </a:p>
          <a:p>
            <a:r>
              <a:rPr lang="en-IN" sz="1600" dirty="0" smtClean="0"/>
              <a:t>The </a:t>
            </a:r>
            <a:r>
              <a:rPr lang="en-IN" sz="1600" b="1" dirty="0" smtClean="0"/>
              <a:t>control circuitry examines these signals to test the condition given in the branch instruction</a:t>
            </a:r>
            <a:r>
              <a:rPr lang="en-IN" sz="1600" dirty="0" smtClean="0"/>
              <a:t>. </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46</a:t>
            </a:fld>
            <a:endParaRPr lang="en-US"/>
          </a:p>
        </p:txBody>
      </p:sp>
      <p:pic>
        <p:nvPicPr>
          <p:cNvPr id="16386" name="Picture 2"/>
          <p:cNvPicPr>
            <a:picLocks noChangeAspect="1" noChangeArrowheads="1"/>
          </p:cNvPicPr>
          <p:nvPr/>
        </p:nvPicPr>
        <p:blipFill>
          <a:blip r:embed="rId2"/>
          <a:srcRect/>
          <a:stretch>
            <a:fillRect/>
          </a:stretch>
        </p:blipFill>
        <p:spPr bwMode="auto">
          <a:xfrm>
            <a:off x="1714480" y="3929066"/>
            <a:ext cx="6387940"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Branch Instructions</a:t>
            </a:r>
            <a:endParaRPr lang="en-IN" sz="2800" dirty="0"/>
          </a:p>
        </p:txBody>
      </p:sp>
      <p:sp>
        <p:nvSpPr>
          <p:cNvPr id="3" name="Content Placeholder 2"/>
          <p:cNvSpPr>
            <a:spLocks noGrp="1"/>
          </p:cNvSpPr>
          <p:nvPr>
            <p:ph idx="1"/>
          </p:nvPr>
        </p:nvSpPr>
        <p:spPr>
          <a:xfrm>
            <a:off x="566738" y="1219200"/>
            <a:ext cx="8291542" cy="5029200"/>
          </a:xfrm>
        </p:spPr>
        <p:txBody>
          <a:bodyPr/>
          <a:lstStyle/>
          <a:p>
            <a:r>
              <a:rPr lang="en-IN" sz="1600" dirty="0" smtClean="0"/>
              <a:t>In the example above, it checks whether the result of the subtraction is equal to zero. </a:t>
            </a:r>
          </a:p>
          <a:p>
            <a:r>
              <a:rPr lang="en-IN" sz="1600" dirty="0" smtClean="0"/>
              <a:t>If it is, the branch target address is loaded into the PC, to be used to fetch the next instruction. </a:t>
            </a:r>
          </a:p>
          <a:p>
            <a:r>
              <a:rPr lang="en-IN" sz="1600" dirty="0" smtClean="0"/>
              <a:t>Otherwise, the contents of the PC remain at the incremented value computed in step 1, and straight-line execution continues.</a:t>
            </a:r>
          </a:p>
          <a:p>
            <a:r>
              <a:rPr lang="en-IN" sz="1600" dirty="0" smtClean="0"/>
              <a:t>According to the sequence of steps in Figure 5.16, the two actions of comparing the register contents and testing the result are both carried out in step 3. </a:t>
            </a:r>
          </a:p>
          <a:p>
            <a:r>
              <a:rPr lang="en-IN" sz="1600" dirty="0" smtClean="0"/>
              <a:t>Hence, </a:t>
            </a:r>
            <a:r>
              <a:rPr lang="en-IN" sz="1600" b="1" dirty="0" smtClean="0"/>
              <a:t>the clock cycle must be long enough for the two actions to be completed, one after the other. </a:t>
            </a:r>
            <a:r>
              <a:rPr lang="en-IN" sz="1600" dirty="0" smtClean="0"/>
              <a:t>For this reason</a:t>
            </a:r>
            <a:r>
              <a:rPr lang="en-IN" sz="1600" u="sng" dirty="0" smtClean="0"/>
              <a:t>, it is desirable that the comparison be done as quickly as possible. </a:t>
            </a:r>
            <a:endParaRPr lang="en-IN" sz="1600" u="sng"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47</a:t>
            </a:fld>
            <a:endParaRPr lang="en-US"/>
          </a:p>
        </p:txBody>
      </p:sp>
      <p:pic>
        <p:nvPicPr>
          <p:cNvPr id="16386" name="Picture 2"/>
          <p:cNvPicPr>
            <a:picLocks noChangeAspect="1" noChangeArrowheads="1"/>
          </p:cNvPicPr>
          <p:nvPr/>
        </p:nvPicPr>
        <p:blipFill>
          <a:blip r:embed="rId2"/>
          <a:srcRect/>
          <a:stretch>
            <a:fillRect/>
          </a:stretch>
        </p:blipFill>
        <p:spPr bwMode="auto">
          <a:xfrm>
            <a:off x="1285852" y="4500570"/>
            <a:ext cx="6387940"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Branch Instructions</a:t>
            </a:r>
            <a:endParaRPr lang="en-IN" sz="2800" dirty="0"/>
          </a:p>
        </p:txBody>
      </p:sp>
      <p:sp>
        <p:nvSpPr>
          <p:cNvPr id="3" name="Content Placeholder 2"/>
          <p:cNvSpPr>
            <a:spLocks noGrp="1"/>
          </p:cNvSpPr>
          <p:nvPr>
            <p:ph idx="1"/>
          </p:nvPr>
        </p:nvSpPr>
        <p:spPr>
          <a:xfrm>
            <a:off x="566738" y="1219200"/>
            <a:ext cx="8291542" cy="5029200"/>
          </a:xfrm>
        </p:spPr>
        <p:txBody>
          <a:bodyPr/>
          <a:lstStyle/>
          <a:p>
            <a:r>
              <a:rPr lang="en-IN" sz="1600" u="sng" dirty="0" smtClean="0"/>
              <a:t>A subtraction operation in the ALU is time consuming</a:t>
            </a:r>
            <a:r>
              <a:rPr lang="en-IN" sz="1600" dirty="0" smtClean="0"/>
              <a:t>, and is not needed in this case. </a:t>
            </a:r>
          </a:p>
          <a:p>
            <a:r>
              <a:rPr lang="en-IN" sz="1600" dirty="0" smtClean="0"/>
              <a:t>A simpler and faster </a:t>
            </a:r>
            <a:r>
              <a:rPr lang="en-IN" sz="1600" b="1" dirty="0" smtClean="0"/>
              <a:t>comparator circuit can examine the contents of registers RA and RB and produce the required condition signals, which indicate the conditions greater than, equal, less than, etc.</a:t>
            </a:r>
          </a:p>
          <a:p>
            <a:r>
              <a:rPr lang="en-IN" sz="1600" dirty="0" smtClean="0"/>
              <a:t>A comparator is not shown separately in Figure 5.8 as it can be a part of the ALU block.</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48</a:t>
            </a:fld>
            <a:endParaRPr lang="en-US"/>
          </a:p>
        </p:txBody>
      </p:sp>
      <p:pic>
        <p:nvPicPr>
          <p:cNvPr id="16386" name="Picture 2"/>
          <p:cNvPicPr>
            <a:picLocks noChangeAspect="1" noChangeArrowheads="1"/>
          </p:cNvPicPr>
          <p:nvPr/>
        </p:nvPicPr>
        <p:blipFill>
          <a:blip r:embed="rId2"/>
          <a:srcRect/>
          <a:stretch>
            <a:fillRect/>
          </a:stretch>
        </p:blipFill>
        <p:spPr bwMode="auto">
          <a:xfrm>
            <a:off x="1214414" y="3214686"/>
            <a:ext cx="6387940" cy="285752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Subroutine Call Instructions</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Subroutine calls and returns are implemented in a similar manner to branch instructions.</a:t>
            </a:r>
          </a:p>
          <a:p>
            <a:r>
              <a:rPr lang="en-IN" sz="1600" dirty="0" smtClean="0"/>
              <a:t>The </a:t>
            </a:r>
            <a:r>
              <a:rPr lang="en-IN" sz="1600" b="1" dirty="0" smtClean="0"/>
              <a:t>address of the subroutine may either be computed using an immediate value given in the instruction or it may be given in full in one of the general-purpose registers</a:t>
            </a:r>
            <a:r>
              <a:rPr lang="en-IN" sz="1600" dirty="0" smtClean="0"/>
              <a:t>. Figure 5.17 gives the sequence of actions for the instruction</a:t>
            </a:r>
          </a:p>
          <a:p>
            <a:pPr>
              <a:buNone/>
            </a:pPr>
            <a:r>
              <a:rPr lang="en-IN" sz="1600" dirty="0" smtClean="0"/>
              <a:t>			</a:t>
            </a:r>
            <a:r>
              <a:rPr lang="en-IN" sz="1600" b="1" dirty="0" err="1" smtClean="0"/>
              <a:t>Call_Register</a:t>
            </a:r>
            <a:r>
              <a:rPr lang="en-IN" sz="1600" b="1" dirty="0" smtClean="0"/>
              <a:t> R9</a:t>
            </a:r>
          </a:p>
          <a:p>
            <a:pPr>
              <a:buNone/>
            </a:pPr>
            <a:r>
              <a:rPr lang="en-IN" sz="1600" dirty="0" smtClean="0"/>
              <a:t>	which calls a subroutine whose address is in register R9. </a:t>
            </a:r>
          </a:p>
          <a:p>
            <a:r>
              <a:rPr lang="en-IN" sz="1600" dirty="0" smtClean="0"/>
              <a:t>The contents of that register are read and placed in RA in step 2.</a:t>
            </a:r>
          </a:p>
          <a:p>
            <a:r>
              <a:rPr lang="en-IN" sz="1600" dirty="0" smtClean="0"/>
              <a:t>During step 3, multiplexer </a:t>
            </a:r>
            <a:r>
              <a:rPr lang="en-IN" sz="1600" dirty="0" err="1" smtClean="0"/>
              <a:t>MuxPC</a:t>
            </a:r>
            <a:r>
              <a:rPr lang="en-IN" sz="1600" dirty="0" smtClean="0"/>
              <a:t> selects its 0 input, thus transferring the data in register RA to be loaded into the PC.</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49</a:t>
            </a:fld>
            <a:endParaRPr lang="en-US"/>
          </a:p>
        </p:txBody>
      </p:sp>
      <p:pic>
        <p:nvPicPr>
          <p:cNvPr id="17410" name="Picture 2"/>
          <p:cNvPicPr>
            <a:picLocks noChangeAspect="1" noChangeArrowheads="1"/>
          </p:cNvPicPr>
          <p:nvPr/>
        </p:nvPicPr>
        <p:blipFill>
          <a:blip r:embed="rId2"/>
          <a:srcRect/>
          <a:stretch>
            <a:fillRect/>
          </a:stretch>
        </p:blipFill>
        <p:spPr bwMode="auto">
          <a:xfrm>
            <a:off x="1357290" y="4143380"/>
            <a:ext cx="5786479" cy="228601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Fundamental Concepts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9587" y="1219200"/>
            <a:ext cx="8124825" cy="47101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1900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Subroutine Call Instructions</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Assume that the return address of the subroutine, which is the previous contents of the PC, is to be saved in a general-purpose register called LINK in the register file. </a:t>
            </a:r>
          </a:p>
          <a:p>
            <a:r>
              <a:rPr lang="en-IN" sz="1600" dirty="0" smtClean="0"/>
              <a:t>Data are written into the register file in step 5. Hence, it is not possible to send the return address directly to the register file in step 3. </a:t>
            </a:r>
          </a:p>
          <a:p>
            <a:r>
              <a:rPr lang="en-IN" sz="1600" dirty="0" smtClean="0"/>
              <a:t>To maintain correct data flow in the five-stage structure, the processor saves the return address in a temporary register, PC-Temp. </a:t>
            </a:r>
          </a:p>
          <a:p>
            <a:r>
              <a:rPr lang="en-IN" sz="1600" dirty="0" smtClean="0"/>
              <a:t>From there, the return address is transferred to register RY in step 4, then to register LINK in step 5. </a:t>
            </a:r>
          </a:p>
          <a:p>
            <a:endParaRPr lang="en-IN" sz="1600" dirty="0" smtClean="0"/>
          </a:p>
          <a:p>
            <a:endParaRPr lang="en-IN" sz="1600" dirty="0" smtClean="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50</a:t>
            </a:fld>
            <a:endParaRPr lang="en-US"/>
          </a:p>
        </p:txBody>
      </p:sp>
      <p:pic>
        <p:nvPicPr>
          <p:cNvPr id="17410" name="Picture 2"/>
          <p:cNvPicPr>
            <a:picLocks noChangeAspect="1" noChangeArrowheads="1"/>
          </p:cNvPicPr>
          <p:nvPr/>
        </p:nvPicPr>
        <p:blipFill>
          <a:blip r:embed="rId2"/>
          <a:srcRect/>
          <a:stretch>
            <a:fillRect/>
          </a:stretch>
        </p:blipFill>
        <p:spPr bwMode="auto">
          <a:xfrm>
            <a:off x="1428728" y="3643314"/>
            <a:ext cx="5786479" cy="250033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Subroutine Call Instructions</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The address LINK is built into the control circuitry.</a:t>
            </a:r>
          </a:p>
          <a:p>
            <a:r>
              <a:rPr lang="en-IN" sz="1600" dirty="0" smtClean="0"/>
              <a:t>Subroutine return instructions transfer the value saved in register LINK back to the PC.</a:t>
            </a:r>
          </a:p>
          <a:p>
            <a:r>
              <a:rPr lang="en-IN" sz="1600" dirty="0" smtClean="0"/>
              <a:t>The encoding of the Return-from-subroutine instruction is such that the address of register LINK appears in bits IR31−27. </a:t>
            </a:r>
          </a:p>
          <a:p>
            <a:r>
              <a:rPr lang="en-IN" sz="1600" dirty="0" smtClean="0"/>
              <a:t>This is the field connected to Address A of the register file.</a:t>
            </a:r>
          </a:p>
          <a:p>
            <a:r>
              <a:rPr lang="en-IN" sz="1600" dirty="0" smtClean="0"/>
              <a:t>Hence, once the instruction is fetched, register LINK is read and its contents are placed in RA, from where they can be transferred to the PC via </a:t>
            </a:r>
            <a:r>
              <a:rPr lang="en-IN" sz="1600" dirty="0" err="1" smtClean="0"/>
              <a:t>MuxPC</a:t>
            </a:r>
            <a:r>
              <a:rPr lang="en-IN" sz="1600" dirty="0" smtClean="0"/>
              <a:t> in Figure 5.10. </a:t>
            </a:r>
          </a:p>
          <a:p>
            <a:r>
              <a:rPr lang="en-IN" sz="1600" dirty="0" smtClean="0"/>
              <a:t>Return-from interrupt instructions are handled in a similar manner, except that a different register is used to hold the return address.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51</a:t>
            </a:fld>
            <a:endParaRPr lang="en-US"/>
          </a:p>
        </p:txBody>
      </p:sp>
      <p:pic>
        <p:nvPicPr>
          <p:cNvPr id="17410" name="Picture 2"/>
          <p:cNvPicPr>
            <a:picLocks noChangeAspect="1" noChangeArrowheads="1"/>
          </p:cNvPicPr>
          <p:nvPr/>
        </p:nvPicPr>
        <p:blipFill>
          <a:blip r:embed="rId2"/>
          <a:srcRect/>
          <a:stretch>
            <a:fillRect/>
          </a:stretch>
        </p:blipFill>
        <p:spPr bwMode="auto">
          <a:xfrm>
            <a:off x="1285852" y="4143380"/>
            <a:ext cx="5786479" cy="228601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Waiting for Memory</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The role of the </a:t>
            </a:r>
            <a:r>
              <a:rPr lang="en-IN" sz="1600" b="1" dirty="0" smtClean="0"/>
              <a:t>processor-memory interface circuit is to control data transfers between the processor and the memory</a:t>
            </a:r>
            <a:r>
              <a:rPr lang="en-IN" sz="1600" dirty="0" smtClean="0"/>
              <a:t>. </a:t>
            </a:r>
          </a:p>
          <a:p>
            <a:r>
              <a:rPr lang="en-IN" sz="1600" dirty="0" smtClean="0"/>
              <a:t>We pointed out earlier that modern processors use fast, on-chip cache memories. </a:t>
            </a:r>
          </a:p>
          <a:p>
            <a:r>
              <a:rPr lang="en-IN" sz="1600" dirty="0" smtClean="0"/>
              <a:t>Most of the time, the instruction or data referenced in memory Read and Write operations are </a:t>
            </a:r>
            <a:r>
              <a:rPr lang="en-IN" sz="1600" b="1" dirty="0" smtClean="0"/>
              <a:t>found in the cache, in which case the operation is completed in one clock cycle</a:t>
            </a:r>
            <a:r>
              <a:rPr lang="en-IN" sz="1600" dirty="0" smtClean="0"/>
              <a:t>. </a:t>
            </a:r>
          </a:p>
          <a:p>
            <a:r>
              <a:rPr lang="en-IN" sz="1600" dirty="0" smtClean="0"/>
              <a:t>When the requested information is not in the cache and has to be fetched </a:t>
            </a:r>
            <a:r>
              <a:rPr lang="en-IN" sz="1600" b="1" dirty="0" smtClean="0"/>
              <a:t>from the main memory, several clock cycles may be needed</a:t>
            </a:r>
            <a:r>
              <a:rPr lang="en-IN" sz="1600" dirty="0" smtClean="0"/>
              <a:t>. </a:t>
            </a:r>
          </a:p>
          <a:p>
            <a:r>
              <a:rPr lang="en-IN" sz="1600" dirty="0" smtClean="0"/>
              <a:t>The interface circuit must inform the processor’s control circuitry about such situations, to delay subsequent execution steps until the memory operation is completed.</a:t>
            </a:r>
          </a:p>
          <a:p>
            <a:r>
              <a:rPr lang="en-IN" sz="1600" dirty="0" smtClean="0"/>
              <a:t>Assume that the processor-memory interface circuit generates a signal called </a:t>
            </a:r>
            <a:r>
              <a:rPr lang="en-IN" sz="1600" b="1" dirty="0" smtClean="0"/>
              <a:t>Memory Function Completed (MFC). </a:t>
            </a:r>
          </a:p>
          <a:p>
            <a:r>
              <a:rPr lang="en-IN" sz="1600" dirty="0" smtClean="0"/>
              <a:t>It asserts this signal when a requested memory Read or Write operation has been completed. </a:t>
            </a:r>
          </a:p>
          <a:p>
            <a:r>
              <a:rPr lang="en-IN" sz="1600" dirty="0" smtClean="0"/>
              <a:t>The processor’s control circuitry checks this signal during any processing step in which it issues a memory Read or Write request, to determine when it can proceed to the next step.</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Waiting for Memory</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When </a:t>
            </a:r>
            <a:r>
              <a:rPr lang="en-IN" sz="1600" b="1" dirty="0" smtClean="0"/>
              <a:t>the requested data are found in the cache, the interface circuit asserts the MFC signal before the end of the same clock cycle in which the memory request is issued. </a:t>
            </a:r>
            <a:r>
              <a:rPr lang="en-IN" sz="1600" dirty="0" smtClean="0"/>
              <a:t>Hence, instruction execution continues uninterrupted. </a:t>
            </a:r>
          </a:p>
          <a:p>
            <a:r>
              <a:rPr lang="en-IN" sz="1600" u="sng" dirty="0" smtClean="0"/>
              <a:t>If access to the main memory is required, the interface circuit delays asserting MFC until the operation is completed</a:t>
            </a:r>
            <a:r>
              <a:rPr lang="en-IN" sz="1600" dirty="0" smtClean="0"/>
              <a:t>. </a:t>
            </a:r>
          </a:p>
          <a:p>
            <a:r>
              <a:rPr lang="en-IN" sz="1600" dirty="0" smtClean="0"/>
              <a:t>In this case, </a:t>
            </a:r>
            <a:r>
              <a:rPr lang="en-IN" sz="1600" u="sng" dirty="0" smtClean="0"/>
              <a:t>the processor’s control circuitry must extend the duration of the execution step for as many clock cycles as needed, until MFC is asserted. </a:t>
            </a:r>
          </a:p>
          <a:p>
            <a:r>
              <a:rPr lang="en-IN" sz="1600" dirty="0" smtClean="0"/>
              <a:t>We will </a:t>
            </a:r>
            <a:r>
              <a:rPr lang="en-IN" sz="1600" b="1" dirty="0" smtClean="0"/>
              <a:t>use the command Wait for MFC </a:t>
            </a:r>
            <a:r>
              <a:rPr lang="en-IN" sz="1600" dirty="0" smtClean="0"/>
              <a:t>to indicate that a given execution step must be extended, if necessary, until a memory operation is completed. When MFC is received, the actions specified in the step are completed, and the processor proceeds to the next step in the execution sequence.</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85728"/>
            <a:ext cx="8001000" cy="628672"/>
          </a:xfrm>
        </p:spPr>
        <p:txBody>
          <a:bodyPr/>
          <a:lstStyle/>
          <a:p>
            <a:pPr lvl="0"/>
            <a:r>
              <a:rPr lang="en-US" sz="2800" dirty="0" smtClean="0"/>
              <a:t>Waiting for Memory</a:t>
            </a:r>
            <a:endParaRPr lang="en-IN" sz="2800" dirty="0"/>
          </a:p>
        </p:txBody>
      </p:sp>
      <p:sp>
        <p:nvSpPr>
          <p:cNvPr id="3" name="Content Placeholder 2"/>
          <p:cNvSpPr>
            <a:spLocks noGrp="1"/>
          </p:cNvSpPr>
          <p:nvPr>
            <p:ph idx="1"/>
          </p:nvPr>
        </p:nvSpPr>
        <p:spPr>
          <a:xfrm>
            <a:off x="500034" y="1142984"/>
            <a:ext cx="8358246" cy="5105416"/>
          </a:xfrm>
        </p:spPr>
        <p:txBody>
          <a:bodyPr/>
          <a:lstStyle/>
          <a:p>
            <a:r>
              <a:rPr lang="en-IN" sz="1600" dirty="0" smtClean="0"/>
              <a:t>Step 1 of the execution sequence of any instruction involves fetching the instruction from the memory. </a:t>
            </a:r>
          </a:p>
          <a:p>
            <a:r>
              <a:rPr lang="en-IN" sz="1600" dirty="0" smtClean="0"/>
              <a:t>Therefore, it must include a Wait for MFC command, as follows:</a:t>
            </a:r>
          </a:p>
          <a:p>
            <a:pPr>
              <a:buNone/>
            </a:pPr>
            <a:r>
              <a:rPr lang="en-IN" sz="1600" dirty="0" smtClean="0"/>
              <a:t>	Memory address←[PC], Read memory, Wait for MFC,</a:t>
            </a:r>
          </a:p>
          <a:p>
            <a:pPr>
              <a:buNone/>
            </a:pPr>
            <a:r>
              <a:rPr lang="en-IN" sz="1600" dirty="0" smtClean="0"/>
              <a:t>	</a:t>
            </a:r>
            <a:r>
              <a:rPr lang="en-IN" sz="1600" dirty="0" err="1" smtClean="0"/>
              <a:t>IR←Memory</a:t>
            </a:r>
            <a:r>
              <a:rPr lang="en-IN" sz="1600" dirty="0" smtClean="0"/>
              <a:t> data, PC←[PC] + 4</a:t>
            </a:r>
          </a:p>
          <a:p>
            <a:r>
              <a:rPr lang="en-IN" sz="1600" dirty="0" smtClean="0"/>
              <a:t>The Wait for MFC command is also needed in step 4 of Load and Store instructions in Figures 5.13 and 5.14. </a:t>
            </a:r>
          </a:p>
          <a:p>
            <a:r>
              <a:rPr lang="en-IN" sz="1600" dirty="0" smtClean="0"/>
              <a:t>Most of the time, the requested information is found in the cache, so the MFC signal is generated quickly, and the step is completed in one clock cycle. </a:t>
            </a:r>
          </a:p>
          <a:p>
            <a:r>
              <a:rPr lang="en-IN" sz="1600" dirty="0" smtClean="0"/>
              <a:t>When an access involves the main memory, the MFC response is delayed, and the step is extended to several clock cycles.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p:txBody>
          <a:bodyPr/>
          <a:lstStyle/>
          <a:p>
            <a:r>
              <a:rPr lang="en-IN" sz="1600" dirty="0" smtClean="0"/>
              <a:t>The operation of the processor’s hardware components is governed by </a:t>
            </a:r>
            <a:r>
              <a:rPr lang="en-IN" sz="1600" b="1" dirty="0" smtClean="0"/>
              <a:t>control signals. </a:t>
            </a:r>
          </a:p>
          <a:p>
            <a:r>
              <a:rPr lang="en-IN" sz="1600" dirty="0" smtClean="0"/>
              <a:t>These signals determine which multiplexer input is selected, what operation is performed by the ALU, and so on. </a:t>
            </a:r>
          </a:p>
          <a:p>
            <a:r>
              <a:rPr lang="en-IN" sz="1600" dirty="0" smtClean="0"/>
              <a:t>Next we discuss the signals needed to control the operation of the components in Figures 5.8 to 5.10.</a:t>
            </a:r>
          </a:p>
          <a:p>
            <a:r>
              <a:rPr lang="en-IN" sz="1600" dirty="0" smtClean="0"/>
              <a:t>It is instructive to begin by recalling how data flow through the four stages of the data path. </a:t>
            </a:r>
          </a:p>
          <a:p>
            <a:r>
              <a:rPr lang="en-IN" sz="1600" u="sng" dirty="0" smtClean="0"/>
              <a:t>In each clock cycle, the results of the actions that take place in one stage</a:t>
            </a:r>
            <a:r>
              <a:rPr lang="en-IN" sz="1600" dirty="0" smtClean="0"/>
              <a:t> </a:t>
            </a:r>
            <a:r>
              <a:rPr lang="en-IN" sz="1600" b="1" dirty="0" smtClean="0"/>
              <a:t>are stored in inter-stage registers</a:t>
            </a:r>
            <a:r>
              <a:rPr lang="en-IN" sz="1600" dirty="0" smtClean="0"/>
              <a:t>, </a:t>
            </a:r>
            <a:r>
              <a:rPr lang="en-IN" sz="1600" u="sng" dirty="0" smtClean="0"/>
              <a:t>to be available for use by the next stage in the next clock cycle. </a:t>
            </a:r>
          </a:p>
          <a:p>
            <a:r>
              <a:rPr lang="en-IN" sz="1600" dirty="0" smtClean="0"/>
              <a:t>Since data are transferred from one stage to the next in every clock cycle</a:t>
            </a:r>
            <a:r>
              <a:rPr lang="en-IN" sz="1600" b="1" dirty="0" smtClean="0"/>
              <a:t>, inter-stage registers are always enabled</a:t>
            </a:r>
            <a:r>
              <a:rPr lang="en-IN" sz="1600" dirty="0" smtClean="0"/>
              <a:t>. This is the case for registers RA, RB, RZ, RY, RM, and PC-Temp. </a:t>
            </a:r>
          </a:p>
          <a:p>
            <a:r>
              <a:rPr lang="en-IN" sz="1600" b="1" dirty="0" smtClean="0"/>
              <a:t>The contents of the other registers, namely, the PC, the IR, and the register file, must not be changed in every clock cycle.</a:t>
            </a:r>
            <a:r>
              <a:rPr lang="en-IN" sz="1600" dirty="0" smtClean="0"/>
              <a:t> New data are loaded into these registers only when called for in a particular processing step. They must be enabled only at those times.</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56</a:t>
            </a:fld>
            <a:endParaRPr lang="en-US" dirty="0"/>
          </a:p>
        </p:txBody>
      </p:sp>
      <p:pic>
        <p:nvPicPr>
          <p:cNvPr id="7" name="Picture 2"/>
          <p:cNvPicPr>
            <a:picLocks noChangeAspect="1" noChangeArrowheads="1"/>
          </p:cNvPicPr>
          <p:nvPr/>
        </p:nvPicPr>
        <p:blipFill>
          <a:blip r:embed="rId2"/>
          <a:srcRect/>
          <a:stretch>
            <a:fillRect/>
          </a:stretch>
        </p:blipFill>
        <p:spPr bwMode="auto">
          <a:xfrm>
            <a:off x="357158" y="1142984"/>
            <a:ext cx="4429156" cy="5243514"/>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p:cNvPicPr>
            <a:picLocks noChangeAspect="1" noChangeArrowheads="1"/>
          </p:cNvPicPr>
          <p:nvPr/>
        </p:nvPicPr>
        <p:blipFill>
          <a:blip r:embed="rId3"/>
          <a:srcRect/>
          <a:stretch>
            <a:fillRect/>
          </a:stretch>
        </p:blipFill>
        <p:spPr bwMode="auto">
          <a:xfrm>
            <a:off x="4857752" y="1071546"/>
            <a:ext cx="4071934" cy="2928958"/>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929190" y="4138610"/>
            <a:ext cx="4000496" cy="2576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p:txBody>
          <a:bodyPr/>
          <a:lstStyle/>
          <a:p>
            <a:r>
              <a:rPr lang="en-IN" sz="1600" b="1" dirty="0" smtClean="0"/>
              <a:t>The role of the multiplexers is to select the data </a:t>
            </a:r>
            <a:r>
              <a:rPr lang="en-IN" sz="1600" dirty="0" smtClean="0"/>
              <a:t>to be operated on in any given stage.</a:t>
            </a:r>
          </a:p>
          <a:p>
            <a:r>
              <a:rPr lang="en-IN" sz="1600" dirty="0" smtClean="0"/>
              <a:t>For example, </a:t>
            </a:r>
            <a:r>
              <a:rPr lang="en-IN" sz="1600" dirty="0" err="1" smtClean="0"/>
              <a:t>MuxB</a:t>
            </a:r>
            <a:r>
              <a:rPr lang="en-IN" sz="1600" dirty="0" smtClean="0"/>
              <a:t> in stage 3 of Figure 5.8 selects the immediate field in the IR for instructions that use an immediate source operand. It also selects that field for instructions that use immediate data as an offset when computing the effective address of a memory operand. Otherwise, it selects register RB. </a:t>
            </a:r>
          </a:p>
          <a:p>
            <a:r>
              <a:rPr lang="en-IN" sz="1600" dirty="0" smtClean="0"/>
              <a:t>The data selected by the multiplexer are used by the ALU. Examination of Figures 5.11, 5.13, and 5.14 shows that the ALU is used only in step 3, and hence the selection made by </a:t>
            </a:r>
            <a:r>
              <a:rPr lang="en-IN" sz="1600" dirty="0" err="1" smtClean="0"/>
              <a:t>MuxB</a:t>
            </a:r>
            <a:r>
              <a:rPr lang="en-IN" sz="1600" dirty="0" smtClean="0"/>
              <a:t> matters only during that step. </a:t>
            </a:r>
          </a:p>
          <a:p>
            <a:r>
              <a:rPr lang="en-IN" sz="1600" dirty="0" smtClean="0"/>
              <a:t>To simplify the required control circuit, the same selection can be maintained in all execution steps. </a:t>
            </a:r>
          </a:p>
          <a:p>
            <a:r>
              <a:rPr lang="en-IN" sz="1600" dirty="0" smtClean="0"/>
              <a:t>A similar observation can be made about </a:t>
            </a:r>
            <a:r>
              <a:rPr lang="en-IN" sz="1600" dirty="0" err="1" smtClean="0"/>
              <a:t>MuxY</a:t>
            </a:r>
            <a:r>
              <a:rPr lang="en-IN" sz="1600" dirty="0" smtClean="0"/>
              <a:t>. However, </a:t>
            </a:r>
            <a:r>
              <a:rPr lang="en-IN" sz="1600" dirty="0" err="1" smtClean="0"/>
              <a:t>MuxMA</a:t>
            </a:r>
            <a:r>
              <a:rPr lang="en-IN" sz="1600" dirty="0" smtClean="0"/>
              <a:t> in Figure 5.9 must change its selection in different execution steps. It selects the PC as the source of the memory address during step 1, when a new instruction is being fetched. </a:t>
            </a:r>
          </a:p>
          <a:p>
            <a:r>
              <a:rPr lang="en-IN" sz="1600" dirty="0" smtClean="0"/>
              <a:t>During step 4 of Load and Store instructions, it selects register RZ, which contains the effective address of the memory operand.</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a:xfrm>
            <a:off x="357158" y="1071546"/>
            <a:ext cx="8501122" cy="5029200"/>
          </a:xfrm>
        </p:spPr>
        <p:txBody>
          <a:bodyPr/>
          <a:lstStyle/>
          <a:p>
            <a:r>
              <a:rPr lang="en-IN" sz="1600" dirty="0" smtClean="0"/>
              <a:t>Figures 5.18, 5.19, and 5.20 show the required control signals. </a:t>
            </a:r>
          </a:p>
          <a:p>
            <a:r>
              <a:rPr lang="en-IN" sz="1600" dirty="0" smtClean="0"/>
              <a:t>The </a:t>
            </a:r>
            <a:r>
              <a:rPr lang="en-IN" sz="1600" b="1" dirty="0" smtClean="0"/>
              <a:t>register file has three 5-bit address inputs</a:t>
            </a:r>
            <a:r>
              <a:rPr lang="en-IN" sz="1600" dirty="0" smtClean="0"/>
              <a:t>, </a:t>
            </a:r>
            <a:r>
              <a:rPr lang="en-IN" sz="1600" b="1" dirty="0" smtClean="0"/>
              <a:t>allowing access to 32 general-purpose registers</a:t>
            </a:r>
            <a:r>
              <a:rPr lang="en-IN" sz="1600" dirty="0" smtClean="0"/>
              <a:t>. </a:t>
            </a:r>
          </a:p>
          <a:p>
            <a:r>
              <a:rPr lang="en-IN" sz="1600" b="1" dirty="0" smtClean="0"/>
              <a:t>Two of these inputs, Address A and Address B</a:t>
            </a:r>
            <a:r>
              <a:rPr lang="en-IN" sz="1600" dirty="0" smtClean="0"/>
              <a:t>, determine which registers are to be read. They are </a:t>
            </a:r>
            <a:r>
              <a:rPr lang="en-IN" sz="1600" b="1" dirty="0" smtClean="0"/>
              <a:t>connected to fields IR31−27 and IR26−22 in the instruction register</a:t>
            </a:r>
            <a:r>
              <a:rPr lang="en-IN" sz="1600" dirty="0" smtClean="0"/>
              <a:t>. </a:t>
            </a:r>
          </a:p>
          <a:p>
            <a:r>
              <a:rPr lang="en-IN" sz="1600" dirty="0" smtClean="0"/>
              <a:t>The </a:t>
            </a:r>
            <a:r>
              <a:rPr lang="en-IN" sz="1600" b="1" dirty="0" smtClean="0"/>
              <a:t>third address input, Address C</a:t>
            </a:r>
            <a:r>
              <a:rPr lang="en-IN" sz="1600" dirty="0" smtClean="0"/>
              <a:t>, selects the destination register, into which the input data at port C are to be written. Multiplexer </a:t>
            </a:r>
            <a:r>
              <a:rPr lang="en-IN" sz="1600" dirty="0" err="1" smtClean="0"/>
              <a:t>MuxC</a:t>
            </a:r>
            <a:r>
              <a:rPr lang="en-IN" sz="1600" dirty="0" smtClean="0"/>
              <a:t> selects the source of that address. </a:t>
            </a:r>
          </a:p>
          <a:p>
            <a:r>
              <a:rPr lang="en-IN" sz="1600" dirty="0" smtClean="0"/>
              <a:t>We have assumed that three-register instructions use bits IR21−17 and other instructions use IR26−22 to specify the destination register, as in Fig 5.12. </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58</a:t>
            </a:fld>
            <a:endParaRPr lang="en-US"/>
          </a:p>
        </p:txBody>
      </p:sp>
      <p:pic>
        <p:nvPicPr>
          <p:cNvPr id="7" name="Picture 2"/>
          <p:cNvPicPr>
            <a:picLocks noChangeAspect="1" noChangeArrowheads="1"/>
          </p:cNvPicPr>
          <p:nvPr/>
        </p:nvPicPr>
        <p:blipFill>
          <a:blip r:embed="rId2">
            <a:duotone>
              <a:prstClr val="black"/>
              <a:schemeClr val="tx2">
                <a:tint val="45000"/>
                <a:satMod val="400000"/>
              </a:schemeClr>
            </a:duotone>
            <a:lum bright="-16000" contrast="54000"/>
          </a:blip>
          <a:srcRect/>
          <a:stretch>
            <a:fillRect/>
          </a:stretch>
        </p:blipFill>
        <p:spPr bwMode="auto">
          <a:xfrm>
            <a:off x="1714480" y="4143380"/>
            <a:ext cx="6786610" cy="2176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59</a:t>
            </a:fld>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1214414" y="1071546"/>
            <a:ext cx="5643602" cy="52101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Single-Bus Organization of the </a:t>
            </a:r>
            <a:r>
              <a:rPr lang="en-US" sz="2000" dirty="0" err="1" smtClean="0"/>
              <a:t>Datapath</a:t>
            </a:r>
            <a:r>
              <a:rPr lang="en-US" sz="2000" dirty="0" smtClean="0"/>
              <a:t> inside processor</a:t>
            </a:r>
            <a:endParaRPr lang="en-US" sz="20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a:t>
            </a:fld>
            <a:endParaRPr lang="en-US"/>
          </a:p>
        </p:txBody>
      </p:sp>
      <p:grpSp>
        <p:nvGrpSpPr>
          <p:cNvPr id="9" name="Group 8"/>
          <p:cNvGrpSpPr/>
          <p:nvPr/>
        </p:nvGrpSpPr>
        <p:grpSpPr>
          <a:xfrm>
            <a:off x="533400" y="1064567"/>
            <a:ext cx="7091362" cy="5641033"/>
            <a:chOff x="533400" y="1064567"/>
            <a:chExt cx="7091362" cy="5641033"/>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409623"/>
              <a:ext cx="7091362" cy="52959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4419600" y="1064567"/>
              <a:ext cx="1265091" cy="461665"/>
            </a:xfrm>
            <a:prstGeom prst="rect">
              <a:avLst/>
            </a:prstGeom>
            <a:noFill/>
          </p:spPr>
          <p:txBody>
            <a:bodyPr wrap="none" rtlCol="0">
              <a:spAutoFit/>
            </a:bodyPr>
            <a:lstStyle/>
            <a:p>
              <a:pPr algn="ctr"/>
              <a:r>
                <a:rPr lang="en-US" sz="1200" dirty="0" smtClean="0"/>
                <a:t>Internal </a:t>
              </a:r>
            </a:p>
            <a:p>
              <a:pPr algn="ctr"/>
              <a:r>
                <a:rPr lang="en-US" sz="1200" dirty="0" smtClean="0"/>
                <a:t>Processor Bus</a:t>
              </a:r>
              <a:endParaRPr lang="en-US" sz="1200" dirty="0"/>
            </a:p>
          </p:txBody>
        </p:sp>
        <p:sp>
          <p:nvSpPr>
            <p:cNvPr id="8" name="TextBox 7"/>
            <p:cNvSpPr txBox="1"/>
            <p:nvPr/>
          </p:nvSpPr>
          <p:spPr>
            <a:xfrm>
              <a:off x="2362200" y="4267200"/>
              <a:ext cx="590226" cy="307777"/>
            </a:xfrm>
            <a:prstGeom prst="rect">
              <a:avLst/>
            </a:prstGeom>
            <a:noFill/>
          </p:spPr>
          <p:txBody>
            <a:bodyPr wrap="none" rtlCol="0">
              <a:spAutoFit/>
            </a:bodyPr>
            <a:lstStyle/>
            <a:p>
              <a:r>
                <a:rPr lang="en-US" sz="1400" dirty="0" smtClean="0"/>
                <a:t>MUX</a:t>
              </a:r>
              <a:endParaRPr lang="en-US" sz="1400" dirty="0"/>
            </a:p>
          </p:txBody>
        </p:sp>
      </p:grpSp>
    </p:spTree>
    <p:extLst>
      <p:ext uri="{BB962C8B-B14F-4D97-AF65-F5344CB8AC3E}">
        <p14:creationId xmlns:p14="http://schemas.microsoft.com/office/powerpoint/2010/main" xmlns="" val="2973312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p:txBody>
          <a:bodyPr/>
          <a:lstStyle/>
          <a:p>
            <a:r>
              <a:rPr lang="en-IN" sz="1600" dirty="0" smtClean="0"/>
              <a:t>The third input of the multiplexer is the address of the </a:t>
            </a:r>
            <a:r>
              <a:rPr lang="en-IN" sz="1600" b="1" dirty="0" smtClean="0"/>
              <a:t>link register used in subroutine linkage instructions</a:t>
            </a:r>
            <a:r>
              <a:rPr lang="en-IN" sz="1600" dirty="0" smtClean="0"/>
              <a:t>. New data are loaded into the selected register only when the control signal RF write is asserted.</a:t>
            </a:r>
          </a:p>
          <a:p>
            <a:r>
              <a:rPr lang="en-IN" sz="1600" b="1" dirty="0" smtClean="0"/>
              <a:t>Multiplexers are controlled by signals that select which input data appear at the multiplexer’s output</a:t>
            </a:r>
            <a:r>
              <a:rPr lang="en-IN" sz="1600" dirty="0" smtClean="0"/>
              <a:t>. For example, when B select is equal to 0, </a:t>
            </a:r>
            <a:r>
              <a:rPr lang="en-IN" sz="1600" dirty="0" err="1" smtClean="0"/>
              <a:t>MuxB</a:t>
            </a:r>
            <a:r>
              <a:rPr lang="en-IN" sz="1600" dirty="0" smtClean="0"/>
              <a:t> selects the contents of register RB to be available at input </a:t>
            </a:r>
            <a:r>
              <a:rPr lang="en-IN" sz="1600" dirty="0" err="1" smtClean="0"/>
              <a:t>InB</a:t>
            </a:r>
            <a:r>
              <a:rPr lang="en-IN" sz="1600" dirty="0" smtClean="0"/>
              <a:t> of the ALU. </a:t>
            </a:r>
          </a:p>
          <a:p>
            <a:r>
              <a:rPr lang="en-IN" sz="1600" dirty="0" smtClean="0"/>
              <a:t>Note that </a:t>
            </a:r>
            <a:r>
              <a:rPr lang="en-IN" sz="1600" b="1" dirty="0" smtClean="0"/>
              <a:t>two bits are needed to control </a:t>
            </a:r>
            <a:r>
              <a:rPr lang="en-IN" sz="1600" b="1" dirty="0" err="1" smtClean="0"/>
              <a:t>MuxC</a:t>
            </a:r>
            <a:r>
              <a:rPr lang="en-IN" sz="1600" b="1" dirty="0" smtClean="0"/>
              <a:t> and </a:t>
            </a:r>
            <a:r>
              <a:rPr lang="en-IN" sz="1600" b="1" dirty="0" err="1" smtClean="0"/>
              <a:t>MuxY</a:t>
            </a:r>
            <a:r>
              <a:rPr lang="en-IN" sz="1600" b="1" dirty="0" smtClean="0"/>
              <a:t>, </a:t>
            </a:r>
            <a:r>
              <a:rPr lang="en-IN" sz="1600" dirty="0" smtClean="0"/>
              <a:t>because each multiplexer selects one of three inputs.</a:t>
            </a:r>
          </a:p>
          <a:p>
            <a:r>
              <a:rPr lang="en-IN" sz="1600" b="1" dirty="0" smtClean="0"/>
              <a:t>The operation performed by the ALU is determined by a </a:t>
            </a:r>
            <a:r>
              <a:rPr lang="en-IN" sz="1600" b="1" i="1" dirty="0" smtClean="0"/>
              <a:t>k-bit control code</a:t>
            </a:r>
            <a:r>
              <a:rPr lang="en-IN" sz="1600" i="1" dirty="0" smtClean="0"/>
              <a:t>, ALU op, </a:t>
            </a:r>
            <a:r>
              <a:rPr lang="en-IN" sz="1600" dirty="0" smtClean="0"/>
              <a:t>which can specify up to 2</a:t>
            </a:r>
            <a:r>
              <a:rPr lang="en-IN" sz="1600" i="1" dirty="0" smtClean="0"/>
              <a:t>k distinct operations, such as Add, Subtract, AND, OR, and </a:t>
            </a:r>
            <a:r>
              <a:rPr lang="en-IN" sz="1600" dirty="0" smtClean="0"/>
              <a:t>XOR. </a:t>
            </a:r>
          </a:p>
          <a:p>
            <a:r>
              <a:rPr lang="en-IN" sz="1600" dirty="0" smtClean="0"/>
              <a:t>When an instruction calls for two values to be compared, </a:t>
            </a:r>
            <a:r>
              <a:rPr lang="en-IN" sz="1600" b="1" dirty="0" smtClean="0"/>
              <a:t>a comparator performs the comparison. </a:t>
            </a:r>
            <a:r>
              <a:rPr lang="en-IN" sz="1600" dirty="0" smtClean="0"/>
              <a:t>The comparator generates condition signals that indicate the result of the comparison. </a:t>
            </a:r>
          </a:p>
          <a:p>
            <a:r>
              <a:rPr lang="en-IN" sz="1600" b="1" dirty="0" smtClean="0"/>
              <a:t>These signals are examined by the control circuitry during the execution of conditional branch instructions to determine whether the branch condition is true or false.</a:t>
            </a:r>
            <a:endParaRPr lang="en-IN" sz="1600" b="1"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p:txBody>
          <a:bodyPr/>
          <a:lstStyle/>
          <a:p>
            <a:r>
              <a:rPr lang="en-IN" sz="1600" dirty="0" smtClean="0"/>
              <a:t>The interface between the processor and the memory and the control signals associated with the instruction register are presented in Figure 5.19. </a:t>
            </a:r>
          </a:p>
          <a:p>
            <a:r>
              <a:rPr lang="en-IN" sz="1600" u="sng" dirty="0" smtClean="0"/>
              <a:t>Two signals, </a:t>
            </a:r>
            <a:r>
              <a:rPr lang="en-IN" sz="1600" b="1" u="sng" dirty="0" err="1" smtClean="0"/>
              <a:t>MEM_read</a:t>
            </a:r>
            <a:r>
              <a:rPr lang="en-IN" sz="1600" b="1" u="sng" dirty="0" smtClean="0"/>
              <a:t> and MEM_write </a:t>
            </a:r>
            <a:r>
              <a:rPr lang="en-IN" sz="1600" u="sng" dirty="0" smtClean="0"/>
              <a:t>are used to initiate a memory Read or a memory Write operation</a:t>
            </a:r>
            <a:r>
              <a:rPr lang="en-IN" sz="1600" dirty="0" smtClean="0"/>
              <a:t>. </a:t>
            </a:r>
          </a:p>
          <a:p>
            <a:r>
              <a:rPr lang="en-IN" sz="1600" dirty="0" smtClean="0"/>
              <a:t>When the requested operation has been completed, the interface asserts the MFC signal (Memory Fetch Complete). </a:t>
            </a:r>
          </a:p>
          <a:p>
            <a:r>
              <a:rPr lang="en-IN" sz="1600" u="sng" dirty="0" smtClean="0"/>
              <a:t>The instruction register has a control signal, </a:t>
            </a:r>
            <a:r>
              <a:rPr lang="en-IN" sz="1600" b="1" u="sng" dirty="0" smtClean="0"/>
              <a:t>IR_enable</a:t>
            </a:r>
            <a:r>
              <a:rPr lang="en-IN" sz="1600" u="sng" dirty="0" smtClean="0"/>
              <a:t>, which enables a new instruction to be loaded into the register</a:t>
            </a:r>
            <a:r>
              <a:rPr lang="en-IN" sz="1600" dirty="0" smtClean="0"/>
              <a:t>. </a:t>
            </a:r>
          </a:p>
          <a:p>
            <a:r>
              <a:rPr lang="en-IN" sz="1600" dirty="0" smtClean="0"/>
              <a:t>During a fetch step, it must be activated only after the MFC signal is asserted.</a:t>
            </a:r>
          </a:p>
          <a:p>
            <a:r>
              <a:rPr lang="en-IN" sz="1600" dirty="0" smtClean="0"/>
              <a:t>We have assumed that the Immediate block handles three possible formats for the immediate value: a sign-extended 16-bit value, a zero-extended 16-bit value, and a 26-bit value that is handled in a special way . </a:t>
            </a:r>
          </a:p>
          <a:p>
            <a:r>
              <a:rPr lang="en-IN" sz="1600" dirty="0" smtClean="0"/>
              <a:t>Hence, its control signal, Extend, comprises two bits.</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62</a:t>
            </a:fld>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1571604" y="1285860"/>
            <a:ext cx="5276874" cy="4557917"/>
          </a:xfrm>
          <a:prstGeom prst="rect">
            <a:avLst/>
          </a:prstGeom>
          <a:noFill/>
          <a:ln w="9525">
            <a:noFill/>
            <a:miter lim="800000"/>
            <a:headEnd/>
            <a:tailEnd/>
          </a:ln>
          <a:effectLst/>
        </p:spPr>
      </p:pic>
      <p:sp>
        <p:nvSpPr>
          <p:cNvPr id="7" name="Rectangle 6"/>
          <p:cNvSpPr/>
          <p:nvPr/>
        </p:nvSpPr>
        <p:spPr>
          <a:xfrm>
            <a:off x="1285852" y="5857892"/>
            <a:ext cx="6572296" cy="461665"/>
          </a:xfrm>
          <a:prstGeom prst="rect">
            <a:avLst/>
          </a:prstGeom>
        </p:spPr>
        <p:txBody>
          <a:bodyPr wrap="square">
            <a:spAutoFit/>
          </a:bodyPr>
          <a:lstStyle/>
          <a:p>
            <a:r>
              <a:rPr lang="en-IN" sz="1200" b="1" dirty="0" smtClean="0"/>
              <a:t>The interface between the processor and the memory and the control signals associated with the instruction register are presented in Fig 5.19.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Control Signal</a:t>
            </a:r>
            <a:endParaRPr lang="en-IN" sz="2400" dirty="0"/>
          </a:p>
        </p:txBody>
      </p:sp>
      <p:sp>
        <p:nvSpPr>
          <p:cNvPr id="3" name="Content Placeholder 2"/>
          <p:cNvSpPr>
            <a:spLocks noGrp="1"/>
          </p:cNvSpPr>
          <p:nvPr>
            <p:ph idx="1"/>
          </p:nvPr>
        </p:nvSpPr>
        <p:spPr/>
        <p:txBody>
          <a:bodyPr/>
          <a:lstStyle/>
          <a:p>
            <a:r>
              <a:rPr lang="en-IN" sz="1600" dirty="0" smtClean="0"/>
              <a:t>The signals that control the operation of the instruction address generator are shown in Figure 5.20. </a:t>
            </a:r>
          </a:p>
          <a:p>
            <a:r>
              <a:rPr lang="en-IN" sz="1600" u="sng" dirty="0" smtClean="0"/>
              <a:t>The </a:t>
            </a:r>
            <a:r>
              <a:rPr lang="en-IN" sz="1600" b="1" u="sng" dirty="0" smtClean="0"/>
              <a:t>INC select </a:t>
            </a:r>
            <a:r>
              <a:rPr lang="en-IN" sz="1600" u="sng" dirty="0" smtClean="0"/>
              <a:t>signal selects the value to be added to the PC, either the constant 4 or the branch offset specified in the instruction</a:t>
            </a:r>
            <a:r>
              <a:rPr lang="en-IN" sz="1600" dirty="0" smtClean="0"/>
              <a:t>. </a:t>
            </a:r>
          </a:p>
          <a:p>
            <a:r>
              <a:rPr lang="en-IN" sz="1600" u="sng" dirty="0" smtClean="0"/>
              <a:t>The </a:t>
            </a:r>
            <a:r>
              <a:rPr lang="en-IN" sz="1600" b="1" u="sng" dirty="0" smtClean="0"/>
              <a:t>PC select signal </a:t>
            </a:r>
            <a:r>
              <a:rPr lang="en-IN" sz="1600" u="sng" dirty="0" smtClean="0"/>
              <a:t>selects either the updated address or the contents of register RA to be loaded into the PC when the </a:t>
            </a:r>
            <a:r>
              <a:rPr lang="en-IN" sz="1600" u="sng" dirty="0" err="1" smtClean="0"/>
              <a:t>PC_enable</a:t>
            </a:r>
            <a:r>
              <a:rPr lang="en-IN" sz="1600" u="sng" dirty="0" smtClean="0"/>
              <a:t> control signal is activated</a:t>
            </a:r>
            <a:r>
              <a:rPr lang="en-IN" sz="1600" dirty="0" smtClean="0"/>
              <a:t>.</a:t>
            </a:r>
            <a:endParaRPr lang="en-IN"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63</a:t>
            </a:fld>
            <a:endParaRPr lang="en-US"/>
          </a:p>
        </p:txBody>
      </p:sp>
      <p:pic>
        <p:nvPicPr>
          <p:cNvPr id="20482" name="Picture 2"/>
          <p:cNvPicPr>
            <a:picLocks noChangeAspect="1" noChangeArrowheads="1"/>
          </p:cNvPicPr>
          <p:nvPr/>
        </p:nvPicPr>
        <p:blipFill>
          <a:blip r:embed="rId2"/>
          <a:srcRect/>
          <a:stretch>
            <a:fillRect/>
          </a:stretch>
        </p:blipFill>
        <p:spPr bwMode="auto">
          <a:xfrm>
            <a:off x="2000233" y="3143248"/>
            <a:ext cx="5715040" cy="3071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p:txBody>
          <a:bodyPr/>
          <a:lstStyle/>
          <a:p>
            <a:r>
              <a:rPr lang="en-IN" sz="1600" dirty="0" smtClean="0"/>
              <a:t>We now examine how the processor generates the control signals that cause the fetch and execute actions to take place in the correct sequence and at the right time. </a:t>
            </a:r>
          </a:p>
          <a:p>
            <a:r>
              <a:rPr lang="en-IN" sz="1600" dirty="0" smtClean="0"/>
              <a:t>There are two basic approaches: hardwired control and </a:t>
            </a:r>
            <a:r>
              <a:rPr lang="en-IN" sz="1600" dirty="0" err="1" smtClean="0"/>
              <a:t>microprogrammed</a:t>
            </a:r>
            <a:r>
              <a:rPr lang="en-IN" sz="1600" dirty="0" smtClean="0"/>
              <a:t> control. </a:t>
            </a:r>
          </a:p>
          <a:p>
            <a:r>
              <a:rPr lang="en-US" sz="1600" b="1" dirty="0" smtClean="0"/>
              <a:t>Hardwired control unit </a:t>
            </a:r>
            <a:r>
              <a:rPr lang="en-US" sz="1600" dirty="0" smtClean="0"/>
              <a:t>is a sequential circuit that generates control signals, which is discussed here. </a:t>
            </a:r>
          </a:p>
          <a:p>
            <a:r>
              <a:rPr lang="en-US" sz="1600" b="1" dirty="0" err="1" smtClean="0"/>
              <a:t>Microprogrammed</a:t>
            </a:r>
            <a:r>
              <a:rPr lang="en-US" sz="1600" b="1" dirty="0" smtClean="0"/>
              <a:t> control unit </a:t>
            </a:r>
            <a:r>
              <a:rPr lang="en-US" sz="1600" dirty="0" smtClean="0"/>
              <a:t>is a unit with microinstructions in the control memory to generate control signals.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p:txBody>
          <a:bodyPr/>
          <a:lstStyle/>
          <a:p>
            <a:r>
              <a:rPr lang="en-IN" sz="1600" dirty="0" smtClean="0"/>
              <a:t>An instruction is executed in a sequence of steps, where each step requires one clock cycle. </a:t>
            </a:r>
          </a:p>
          <a:p>
            <a:r>
              <a:rPr lang="en-IN" sz="1600" dirty="0" smtClean="0"/>
              <a:t>Hence, a step counter may be used to keep track of the progress of execution. </a:t>
            </a:r>
          </a:p>
          <a:p>
            <a:r>
              <a:rPr lang="en-IN" sz="1600" dirty="0" smtClean="0"/>
              <a:t>Several actions are performed in each step, depending on the instruction being executed. </a:t>
            </a:r>
          </a:p>
          <a:p>
            <a:r>
              <a:rPr lang="en-IN" sz="1600" dirty="0" smtClean="0"/>
              <a:t>In some cases, such as for branch instructions, the actions taken depend on tests applied to the result of a computation or a comparison operation. </a:t>
            </a:r>
          </a:p>
          <a:p>
            <a:r>
              <a:rPr lang="en-IN" sz="1600" dirty="0" smtClean="0"/>
              <a:t>External signals, such as interrupt requests, may also influence the actions to be performed. </a:t>
            </a:r>
          </a:p>
          <a:p>
            <a:r>
              <a:rPr lang="en-IN" sz="1600" b="1" dirty="0" smtClean="0"/>
              <a:t>Thus, the setting of the control signals depends on:</a:t>
            </a:r>
          </a:p>
          <a:p>
            <a:pPr>
              <a:buNone/>
            </a:pPr>
            <a:r>
              <a:rPr lang="en-IN" sz="1600" b="1" dirty="0" smtClean="0"/>
              <a:t>		• Contents of the step counter</a:t>
            </a:r>
          </a:p>
          <a:p>
            <a:pPr>
              <a:buNone/>
            </a:pPr>
            <a:r>
              <a:rPr lang="en-IN" sz="1600" b="1" dirty="0" smtClean="0"/>
              <a:t>		• Contents of the instruction register</a:t>
            </a:r>
          </a:p>
          <a:p>
            <a:pPr>
              <a:buNone/>
            </a:pPr>
            <a:r>
              <a:rPr lang="en-IN" sz="1600" b="1" dirty="0" smtClean="0"/>
              <a:t>		• The result of a computation or a comparison operation</a:t>
            </a:r>
          </a:p>
          <a:p>
            <a:pPr>
              <a:buNone/>
            </a:pPr>
            <a:r>
              <a:rPr lang="en-IN" sz="1600" b="1" dirty="0" smtClean="0"/>
              <a:t>		• External input signals, such as interrupt requests</a:t>
            </a:r>
            <a:endParaRPr lang="en-IN" sz="1600" b="1"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p:txBody>
          <a:bodyPr/>
          <a:lstStyle/>
          <a:p>
            <a:r>
              <a:rPr lang="en-IN" sz="1600" dirty="0" smtClean="0"/>
              <a:t>The circuitry that generates the control signals may be organized as shown in Figure 5.21. </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66</a:t>
            </a:fld>
            <a:endParaRPr lang="en-US"/>
          </a:p>
        </p:txBody>
      </p:sp>
      <p:pic>
        <p:nvPicPr>
          <p:cNvPr id="21506" name="Picture 2"/>
          <p:cNvPicPr>
            <a:picLocks noChangeAspect="1" noChangeArrowheads="1"/>
          </p:cNvPicPr>
          <p:nvPr/>
        </p:nvPicPr>
        <p:blipFill>
          <a:blip r:embed="rId2"/>
          <a:srcRect/>
          <a:stretch>
            <a:fillRect/>
          </a:stretch>
        </p:blipFill>
        <p:spPr bwMode="auto">
          <a:xfrm>
            <a:off x="1571604" y="1928802"/>
            <a:ext cx="4786346"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p:txBody>
          <a:bodyPr/>
          <a:lstStyle/>
          <a:p>
            <a:r>
              <a:rPr lang="en-IN" sz="1600" u="sng" dirty="0" smtClean="0"/>
              <a:t>The instruction decoder interprets the OP-code and addressing mode information in the IR and sets to 1 the corresponding </a:t>
            </a:r>
            <a:r>
              <a:rPr lang="en-IN" sz="1600" u="sng" dirty="0" err="1" smtClean="0"/>
              <a:t>INS</a:t>
            </a:r>
            <a:r>
              <a:rPr lang="en-IN" sz="1600" i="1" u="sng" dirty="0" err="1" smtClean="0"/>
              <a:t>i</a:t>
            </a:r>
            <a:r>
              <a:rPr lang="en-IN" sz="1600" i="1" u="sng" dirty="0" smtClean="0"/>
              <a:t> output. </a:t>
            </a:r>
          </a:p>
          <a:p>
            <a:r>
              <a:rPr lang="en-IN" sz="1600" u="sng" dirty="0" smtClean="0"/>
              <a:t>During each clock cycle, one of the outputs T1 to T5 of the step counter is set to 1 to indicate which of the five steps involved in fetching and executing instructions is being carried out</a:t>
            </a:r>
            <a:r>
              <a:rPr lang="en-IN" sz="1600" dirty="0" smtClean="0"/>
              <a:t>. </a:t>
            </a:r>
          </a:p>
          <a:p>
            <a:r>
              <a:rPr lang="en-IN" sz="1600" dirty="0" smtClean="0"/>
              <a:t>Since all instructions are completed in five steps</a:t>
            </a:r>
            <a:r>
              <a:rPr lang="en-IN" sz="1600" b="1" dirty="0" smtClean="0"/>
              <a:t>, </a:t>
            </a:r>
            <a:r>
              <a:rPr lang="en-IN" sz="1600" b="1" u="sng" dirty="0" smtClean="0"/>
              <a:t>a modulo-5 counter may be used. </a:t>
            </a:r>
          </a:p>
          <a:p>
            <a:r>
              <a:rPr lang="en-IN" sz="1600" dirty="0" smtClean="0"/>
              <a:t>The </a:t>
            </a:r>
            <a:r>
              <a:rPr lang="en-IN" sz="1600" u="sng" dirty="0" smtClean="0"/>
              <a:t>control signal generator is a </a:t>
            </a:r>
            <a:r>
              <a:rPr lang="en-IN" sz="1600" b="1" u="sng" dirty="0" smtClean="0"/>
              <a:t>combinational circuit </a:t>
            </a:r>
            <a:r>
              <a:rPr lang="en-IN" sz="1600" u="sng" dirty="0" smtClean="0"/>
              <a:t>that produces the necessary control signals based on all its inputs.</a:t>
            </a:r>
          </a:p>
          <a:p>
            <a:r>
              <a:rPr lang="en-IN" sz="1600" dirty="0" smtClean="0"/>
              <a:t>The required settings of the control signals can be determined from the action sequences that implement each of the instructions represented by the signals INS1 to </a:t>
            </a:r>
            <a:r>
              <a:rPr lang="en-IN" sz="1600" dirty="0" err="1" smtClean="0"/>
              <a:t>INS</a:t>
            </a:r>
            <a:r>
              <a:rPr lang="en-IN" sz="1600" i="1" dirty="0" err="1" smtClean="0"/>
              <a:t>m</a:t>
            </a:r>
            <a:r>
              <a:rPr lang="en-IN" sz="1600" i="1" dirty="0" smtClean="0"/>
              <a:t>.</a:t>
            </a:r>
            <a:endParaRPr lang="en-IN" sz="1600" b="1"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67</a:t>
            </a:fld>
            <a:endParaRPr lang="en-US"/>
          </a:p>
        </p:txBody>
      </p:sp>
      <p:pic>
        <p:nvPicPr>
          <p:cNvPr id="7" name="Picture 2"/>
          <p:cNvPicPr>
            <a:picLocks noChangeAspect="1" noChangeArrowheads="1"/>
          </p:cNvPicPr>
          <p:nvPr/>
        </p:nvPicPr>
        <p:blipFill>
          <a:blip r:embed="rId2"/>
          <a:srcRect/>
          <a:stretch>
            <a:fillRect/>
          </a:stretch>
        </p:blipFill>
        <p:spPr bwMode="auto">
          <a:xfrm>
            <a:off x="1643042" y="4500546"/>
            <a:ext cx="5715040"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a:xfrm>
            <a:off x="566738" y="1071546"/>
            <a:ext cx="8148666" cy="5176854"/>
          </a:xfrm>
        </p:spPr>
        <p:txBody>
          <a:bodyPr/>
          <a:lstStyle/>
          <a:p>
            <a:r>
              <a:rPr lang="en-IN" sz="1600" dirty="0" smtClean="0"/>
              <a:t>As an example, consider </a:t>
            </a:r>
            <a:r>
              <a:rPr lang="en-IN" sz="1600" b="1" dirty="0" smtClean="0"/>
              <a:t>step 1</a:t>
            </a:r>
            <a:r>
              <a:rPr lang="en-IN" sz="1600" dirty="0" smtClean="0"/>
              <a:t> in the instruction execution process. This is the step in which </a:t>
            </a:r>
            <a:r>
              <a:rPr lang="en-IN" sz="1600" b="1" dirty="0" smtClean="0"/>
              <a:t>a new instruction is fetched from the memory</a:t>
            </a:r>
            <a:r>
              <a:rPr lang="en-IN" sz="1600" dirty="0" smtClean="0"/>
              <a:t>. It is identified by signal T1 being asserted. </a:t>
            </a:r>
          </a:p>
          <a:p>
            <a:endParaRPr lang="en-IN" sz="1600" dirty="0" smtClean="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68</a:t>
            </a:fld>
            <a:endParaRPr lang="en-US"/>
          </a:p>
        </p:txBody>
      </p:sp>
      <p:pic>
        <p:nvPicPr>
          <p:cNvPr id="21506" name="Picture 2"/>
          <p:cNvPicPr>
            <a:picLocks noChangeAspect="1" noChangeArrowheads="1"/>
          </p:cNvPicPr>
          <p:nvPr/>
        </p:nvPicPr>
        <p:blipFill>
          <a:blip r:embed="rId2"/>
          <a:srcRect/>
          <a:stretch>
            <a:fillRect/>
          </a:stretch>
        </p:blipFill>
        <p:spPr bwMode="auto">
          <a:xfrm>
            <a:off x="1643042" y="2428868"/>
            <a:ext cx="4786346"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a:t>
            </a:r>
            <a:endParaRPr lang="en-IN" sz="2400" dirty="0"/>
          </a:p>
        </p:txBody>
      </p:sp>
      <p:sp>
        <p:nvSpPr>
          <p:cNvPr id="3" name="Content Placeholder 2"/>
          <p:cNvSpPr>
            <a:spLocks noGrp="1"/>
          </p:cNvSpPr>
          <p:nvPr>
            <p:ph idx="1"/>
          </p:nvPr>
        </p:nvSpPr>
        <p:spPr>
          <a:xfrm>
            <a:off x="566738" y="1071546"/>
            <a:ext cx="8148666" cy="5176854"/>
          </a:xfrm>
        </p:spPr>
        <p:txBody>
          <a:bodyPr/>
          <a:lstStyle/>
          <a:p>
            <a:r>
              <a:rPr lang="en-IN" sz="1600" dirty="0" smtClean="0"/>
              <a:t>During that clock period, the </a:t>
            </a:r>
            <a:r>
              <a:rPr lang="en-IN" sz="1600" b="1" dirty="0" err="1" smtClean="0"/>
              <a:t>MA_select</a:t>
            </a:r>
            <a:r>
              <a:rPr lang="en-IN" sz="1600" b="1" dirty="0" smtClean="0"/>
              <a:t> signal </a:t>
            </a:r>
            <a:r>
              <a:rPr lang="en-IN" sz="1600" dirty="0" smtClean="0"/>
              <a:t>in Figure 5.19</a:t>
            </a:r>
            <a:r>
              <a:rPr lang="en-IN" sz="1600" u="sng" dirty="0" smtClean="0"/>
              <a:t> is set to 1 to select the PC as the source of the memory address, and</a:t>
            </a:r>
            <a:r>
              <a:rPr lang="en-IN" sz="1600" b="1" u="sng" dirty="0" smtClean="0"/>
              <a:t> </a:t>
            </a:r>
            <a:r>
              <a:rPr lang="en-IN" sz="1600" b="1" u="sng" dirty="0" err="1" smtClean="0"/>
              <a:t>MEM_read</a:t>
            </a:r>
            <a:r>
              <a:rPr lang="en-IN" sz="1600" b="1" u="sng" dirty="0" smtClean="0"/>
              <a:t> </a:t>
            </a:r>
            <a:r>
              <a:rPr lang="en-IN" sz="1600" u="sng" dirty="0" smtClean="0"/>
              <a:t>is activated to initiate a memory Read operation. </a:t>
            </a:r>
          </a:p>
          <a:p>
            <a:r>
              <a:rPr lang="en-IN" sz="1600" dirty="0" smtClean="0"/>
              <a:t>The </a:t>
            </a:r>
            <a:r>
              <a:rPr lang="en-IN" sz="1600" u="sng" dirty="0" smtClean="0"/>
              <a:t>data received from the memory are loaded into the IR by activating </a:t>
            </a:r>
            <a:r>
              <a:rPr lang="en-IN" sz="1600" b="1" u="sng" dirty="0" smtClean="0"/>
              <a:t>IR_enable</a:t>
            </a:r>
            <a:r>
              <a:rPr lang="en-IN" sz="1600" u="sng" dirty="0" smtClean="0"/>
              <a:t> when the memory’s response signal, MFC</a:t>
            </a:r>
            <a:r>
              <a:rPr lang="en-IN" sz="1600" dirty="0" smtClean="0"/>
              <a:t>, is asserted. </a:t>
            </a:r>
          </a:p>
          <a:p>
            <a:r>
              <a:rPr lang="en-IN" sz="1600" dirty="0" smtClean="0"/>
              <a:t>At the same time, the</a:t>
            </a:r>
            <a:r>
              <a:rPr lang="en-IN" sz="1600" u="sng" dirty="0" smtClean="0"/>
              <a:t> PC is incremented by 4, by setting the </a:t>
            </a:r>
            <a:r>
              <a:rPr lang="en-IN" sz="1600" b="1" u="sng" dirty="0" err="1" smtClean="0"/>
              <a:t>INC_select</a:t>
            </a:r>
            <a:r>
              <a:rPr lang="en-IN" sz="1600" b="1" u="sng" dirty="0" smtClean="0"/>
              <a:t> signal </a:t>
            </a:r>
            <a:r>
              <a:rPr lang="en-IN" sz="1600" u="sng" dirty="0" smtClean="0"/>
              <a:t>in Figure 5.20 to 0 and </a:t>
            </a:r>
            <a:r>
              <a:rPr lang="en-IN" sz="1600" u="sng" dirty="0" err="1" smtClean="0"/>
              <a:t>PC_select</a:t>
            </a:r>
            <a:r>
              <a:rPr lang="en-IN" sz="1600" u="sng" dirty="0" smtClean="0"/>
              <a:t> to 1. </a:t>
            </a:r>
          </a:p>
          <a:p>
            <a:r>
              <a:rPr lang="en-IN" sz="1600" dirty="0" smtClean="0"/>
              <a:t>The </a:t>
            </a:r>
            <a:r>
              <a:rPr lang="en-IN" sz="1600" b="1" dirty="0" err="1" smtClean="0"/>
              <a:t>PC_enable</a:t>
            </a:r>
            <a:r>
              <a:rPr lang="en-IN" sz="1600" b="1" dirty="0" smtClean="0"/>
              <a:t> signal </a:t>
            </a:r>
            <a:r>
              <a:rPr lang="en-IN" sz="1600" dirty="0" smtClean="0"/>
              <a:t>is activated to cause the new value to be loaded into the PC at the positive edge of the clock marking the end of step T1.</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69</a:t>
            </a:fld>
            <a:endParaRPr lang="en-US"/>
          </a:p>
        </p:txBody>
      </p:sp>
      <p:pic>
        <p:nvPicPr>
          <p:cNvPr id="8" name="Picture 2"/>
          <p:cNvPicPr>
            <a:picLocks noChangeAspect="1" noChangeArrowheads="1"/>
          </p:cNvPicPr>
          <p:nvPr/>
        </p:nvPicPr>
        <p:blipFill>
          <a:blip r:embed="rId2"/>
          <a:srcRect/>
          <a:stretch>
            <a:fillRect/>
          </a:stretch>
        </p:blipFill>
        <p:spPr bwMode="auto">
          <a:xfrm>
            <a:off x="142844" y="3786190"/>
            <a:ext cx="4286248" cy="2786083"/>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
          <p:cNvPicPr>
            <a:picLocks noChangeAspect="1" noChangeArrowheads="1"/>
          </p:cNvPicPr>
          <p:nvPr/>
        </p:nvPicPr>
        <p:blipFill>
          <a:blip r:embed="rId3"/>
          <a:srcRect/>
          <a:stretch>
            <a:fillRect/>
          </a:stretch>
        </p:blipFill>
        <p:spPr bwMode="auto">
          <a:xfrm>
            <a:off x="4643438" y="3786190"/>
            <a:ext cx="4286281" cy="28039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Single-Bus Organization of the </a:t>
            </a:r>
            <a:r>
              <a:rPr lang="en-US" sz="2000" dirty="0" err="1" smtClean="0"/>
              <a:t>Datapath</a:t>
            </a:r>
            <a:r>
              <a:rPr lang="en-US" sz="2000" dirty="0" smtClean="0"/>
              <a:t> inside processor</a:t>
            </a:r>
            <a:endParaRPr lang="en-US" sz="20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9588" y="1219200"/>
            <a:ext cx="8124825" cy="4076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9588" y="5638800"/>
            <a:ext cx="8105775" cy="561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599888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 : </a:t>
            </a:r>
            <a:r>
              <a:rPr lang="en-US" sz="2400" dirty="0" err="1" smtClean="0"/>
              <a:t>Datapath</a:t>
            </a:r>
            <a:r>
              <a:rPr lang="en-US" sz="2400" dirty="0" smtClean="0"/>
              <a:t> Control Signals</a:t>
            </a:r>
            <a:endParaRPr lang="en-IN" sz="2400" dirty="0"/>
          </a:p>
        </p:txBody>
      </p:sp>
      <p:sp>
        <p:nvSpPr>
          <p:cNvPr id="3" name="Content Placeholder 2"/>
          <p:cNvSpPr>
            <a:spLocks noGrp="1"/>
          </p:cNvSpPr>
          <p:nvPr>
            <p:ph idx="1"/>
          </p:nvPr>
        </p:nvSpPr>
        <p:spPr>
          <a:xfrm>
            <a:off x="566738" y="1071546"/>
            <a:ext cx="8148666" cy="5176854"/>
          </a:xfrm>
        </p:spPr>
        <p:txBody>
          <a:bodyPr/>
          <a:lstStyle/>
          <a:p>
            <a:r>
              <a:rPr lang="en-IN" sz="1600" u="sng" dirty="0" smtClean="0"/>
              <a:t>Instructions that handle data include </a:t>
            </a:r>
            <a:r>
              <a:rPr lang="en-IN" sz="1600" b="1" u="sng" dirty="0" smtClean="0"/>
              <a:t>Load, Store, and all computational instructions. </a:t>
            </a:r>
          </a:p>
          <a:p>
            <a:r>
              <a:rPr lang="en-IN" sz="1600" dirty="0" smtClean="0"/>
              <a:t>They perform various data movement and manipulation operations using the processor’s </a:t>
            </a:r>
            <a:r>
              <a:rPr lang="en-IN" sz="1600" dirty="0" err="1" smtClean="0"/>
              <a:t>datapath</a:t>
            </a:r>
            <a:r>
              <a:rPr lang="en-IN" sz="1600" dirty="0" smtClean="0"/>
              <a:t>, whose control signals are shown in Figures 5.18 and 5.19. </a:t>
            </a:r>
          </a:p>
          <a:p>
            <a:r>
              <a:rPr lang="en-IN" sz="1600" dirty="0" smtClean="0"/>
              <a:t>Once an instruction is loaded into the IR, the instruction decoder interprets its contents to determine the actions needed.</a:t>
            </a:r>
          </a:p>
          <a:p>
            <a:r>
              <a:rPr lang="en-IN" sz="1600" dirty="0" smtClean="0"/>
              <a:t>At the same time, the source registers are read and their contents become available at the A and B outputs of the register file. </a:t>
            </a:r>
          </a:p>
          <a:p>
            <a:r>
              <a:rPr lang="en-IN" sz="1600" dirty="0" smtClean="0"/>
              <a:t>As mentioned earlier, inter-stage registers RA, RB, RZ, RM, and RY are always enabled. </a:t>
            </a:r>
          </a:p>
          <a:p>
            <a:r>
              <a:rPr lang="en-IN" sz="1600" dirty="0" smtClean="0"/>
              <a:t>This means that data flow automatically from one </a:t>
            </a:r>
            <a:r>
              <a:rPr lang="en-IN" sz="1600" dirty="0" err="1" smtClean="0"/>
              <a:t>datapath</a:t>
            </a:r>
            <a:r>
              <a:rPr lang="en-IN" sz="1600" dirty="0" smtClean="0"/>
              <a:t> stage to the next on every active edge of the clock signal.</a:t>
            </a:r>
          </a:p>
          <a:p>
            <a:r>
              <a:rPr lang="en-IN" sz="1600" dirty="0" smtClean="0"/>
              <a:t>The desired setting of various control signals can be determined by examining the actions taken in each execution step of every instruction. For example, the </a:t>
            </a:r>
            <a:r>
              <a:rPr lang="en-IN" sz="1600" dirty="0" err="1" smtClean="0"/>
              <a:t>RF_write</a:t>
            </a:r>
            <a:r>
              <a:rPr lang="en-IN" sz="1600" dirty="0" smtClean="0"/>
              <a:t> signal is set to 1 in step T5 during execution of an instruction that writes data into the register file.</a:t>
            </a:r>
          </a:p>
          <a:p>
            <a:r>
              <a:rPr lang="en-IN" sz="1600" dirty="0" smtClean="0"/>
              <a:t>It may be generated by the logic expression</a:t>
            </a:r>
          </a:p>
          <a:p>
            <a:r>
              <a:rPr lang="en-IN" sz="1600" dirty="0" err="1" smtClean="0"/>
              <a:t>RF_write</a:t>
            </a:r>
            <a:r>
              <a:rPr lang="en-IN" sz="1600" dirty="0" smtClean="0"/>
              <a:t> = T5 ・ (ALU + Load + Call)</a:t>
            </a:r>
          </a:p>
          <a:p>
            <a:r>
              <a:rPr lang="en-IN" sz="1600" dirty="0" smtClean="0"/>
              <a:t>where ALU stands for all instructions that perform arithmetic or logic operations, Load</a:t>
            </a:r>
          </a:p>
          <a:p>
            <a:r>
              <a:rPr lang="en-IN" sz="1600" dirty="0" smtClean="0"/>
              <a:t>stands for all Load instructions, and Call stands for all subroutine-call and software-interrupt</a:t>
            </a:r>
          </a:p>
          <a:p>
            <a:r>
              <a:rPr lang="en-IN" sz="1600" dirty="0" smtClean="0"/>
              <a:t>instructions. The </a:t>
            </a:r>
            <a:r>
              <a:rPr lang="en-IN" sz="1600" dirty="0" err="1" smtClean="0"/>
              <a:t>RF_write</a:t>
            </a:r>
            <a:r>
              <a:rPr lang="en-IN" sz="1600" dirty="0" smtClean="0"/>
              <a:t> signal is a function of both the instruction and the timing signals.</a:t>
            </a:r>
          </a:p>
          <a:p>
            <a:r>
              <a:rPr lang="en-IN" sz="1600" dirty="0" smtClean="0"/>
              <a:t>But, as mentioned earlier, the setting of some of the multiplexers need not change from one</a:t>
            </a:r>
          </a:p>
          <a:p>
            <a:r>
              <a:rPr lang="en-IN" sz="1600" dirty="0" smtClean="0"/>
              <a:t>timing step to another. In this case, the multiplexer’s select signal can be implemented as</a:t>
            </a:r>
          </a:p>
          <a:p>
            <a:r>
              <a:rPr lang="en-IN" sz="1600" dirty="0" smtClean="0"/>
              <a:t>a function of the instruction only. For example,</a:t>
            </a:r>
          </a:p>
          <a:p>
            <a:r>
              <a:rPr lang="en-IN" sz="1600" dirty="0" err="1" smtClean="0"/>
              <a:t>B_select</a:t>
            </a:r>
            <a:r>
              <a:rPr lang="en-IN" sz="1600" dirty="0" smtClean="0"/>
              <a:t> = Immediate</a:t>
            </a:r>
          </a:p>
          <a:p>
            <a:r>
              <a:rPr lang="en-IN" sz="1600" dirty="0" smtClean="0"/>
              <a:t>where Immediate stands for all instructions that use an immediate value in the IR. We</a:t>
            </a:r>
          </a:p>
          <a:p>
            <a:r>
              <a:rPr lang="en-IN" sz="1600" dirty="0" smtClean="0"/>
              <a:t>encourage the reader to examine other control signals and derive the appropriate logic</a:t>
            </a:r>
          </a:p>
          <a:p>
            <a:r>
              <a:rPr lang="en-IN" sz="1600" dirty="0" smtClean="0"/>
              <a:t>expressions for them, based on the execution steps of various instructions.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Hardwired Control : </a:t>
            </a:r>
            <a:r>
              <a:rPr lang="en-US" sz="2400" dirty="0" err="1" smtClean="0"/>
              <a:t>Datapath</a:t>
            </a:r>
            <a:r>
              <a:rPr lang="en-US" sz="2400" dirty="0" smtClean="0"/>
              <a:t> Control Signals</a:t>
            </a:r>
            <a:endParaRPr lang="en-IN" sz="2400" dirty="0"/>
          </a:p>
        </p:txBody>
      </p:sp>
      <p:sp>
        <p:nvSpPr>
          <p:cNvPr id="3" name="Content Placeholder 2"/>
          <p:cNvSpPr>
            <a:spLocks noGrp="1"/>
          </p:cNvSpPr>
          <p:nvPr>
            <p:ph idx="1"/>
          </p:nvPr>
        </p:nvSpPr>
        <p:spPr>
          <a:xfrm>
            <a:off x="357158" y="1071546"/>
            <a:ext cx="8572560" cy="5286412"/>
          </a:xfrm>
        </p:spPr>
        <p:txBody>
          <a:bodyPr/>
          <a:lstStyle/>
          <a:p>
            <a:r>
              <a:rPr lang="en-IN" sz="1600" dirty="0" smtClean="0"/>
              <a:t>The desired setting of various control signals can be determined by examining the actions taken in each execution step of every instruction. For example, the </a:t>
            </a:r>
            <a:r>
              <a:rPr lang="en-IN" sz="1600" dirty="0" err="1" smtClean="0"/>
              <a:t>RF_write</a:t>
            </a:r>
            <a:r>
              <a:rPr lang="en-IN" sz="1600" dirty="0" smtClean="0"/>
              <a:t> signal is set to 1 in step T5 during execution of an instruction that writes data into the register file.</a:t>
            </a:r>
          </a:p>
          <a:p>
            <a:r>
              <a:rPr lang="en-IN" sz="1600" dirty="0" smtClean="0"/>
              <a:t>It may be generated by the logic expression</a:t>
            </a:r>
          </a:p>
          <a:p>
            <a:pPr>
              <a:buNone/>
            </a:pPr>
            <a:r>
              <a:rPr lang="en-IN" sz="1600" dirty="0" smtClean="0"/>
              <a:t>		</a:t>
            </a:r>
            <a:r>
              <a:rPr lang="en-IN" sz="1600" b="1" dirty="0" err="1" smtClean="0"/>
              <a:t>RF_write</a:t>
            </a:r>
            <a:r>
              <a:rPr lang="en-IN" sz="1600" b="1" dirty="0" smtClean="0"/>
              <a:t> = T5 ・ (ALU + Load + Call)</a:t>
            </a:r>
          </a:p>
          <a:p>
            <a:pPr>
              <a:buNone/>
            </a:pPr>
            <a:r>
              <a:rPr lang="en-IN" sz="1600" dirty="0" smtClean="0"/>
              <a:t>       where ALU stands for all instructions that perform arithmetic or logic operations, Load stands for all Load instructions, and Call stands for all    subroutine-call and software-interrupt instructions. </a:t>
            </a:r>
          </a:p>
          <a:p>
            <a:r>
              <a:rPr lang="en-IN" sz="1600" dirty="0" smtClean="0"/>
              <a:t>The </a:t>
            </a:r>
            <a:r>
              <a:rPr lang="en-IN" sz="1600" dirty="0" err="1" smtClean="0"/>
              <a:t>RF_write</a:t>
            </a:r>
            <a:r>
              <a:rPr lang="en-IN" sz="1600" dirty="0" smtClean="0"/>
              <a:t> signal is a function of both the instruction and the timing signals.</a:t>
            </a:r>
          </a:p>
          <a:p>
            <a:r>
              <a:rPr lang="en-IN" sz="1600" dirty="0" smtClean="0"/>
              <a:t>But, as mentioned earlier, the setting of some of the multiplexers need not change from one timing step to another. </a:t>
            </a:r>
          </a:p>
          <a:p>
            <a:r>
              <a:rPr lang="en-IN" sz="1600" dirty="0" smtClean="0"/>
              <a:t>In this case, the multiplexer’s select signal can be implemented as a function of the instruction only. For example, 		</a:t>
            </a:r>
            <a:r>
              <a:rPr lang="en-IN" sz="1600" b="1" dirty="0" err="1" smtClean="0"/>
              <a:t>B_select</a:t>
            </a:r>
            <a:r>
              <a:rPr lang="en-IN" sz="1600" b="1" dirty="0" smtClean="0"/>
              <a:t> = Immediate</a:t>
            </a:r>
          </a:p>
          <a:p>
            <a:pPr>
              <a:buNone/>
            </a:pPr>
            <a:r>
              <a:rPr lang="en-IN" sz="1600" dirty="0" smtClean="0"/>
              <a:t>       where Immediate stands for all instructions that use an immediate value in the IR. </a:t>
            </a:r>
          </a:p>
          <a:p>
            <a:r>
              <a:rPr lang="en-IN" sz="1600" dirty="0" smtClean="0"/>
              <a:t>We encourage the reader to examine other control signals and derive the appropriate logic expressions for them, based on the execution steps of various instructions.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Parallel Computer Architecture</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r>
              <a:rPr lang="en-US" sz="2000" b="1" dirty="0"/>
              <a:t>Parallel Computer </a:t>
            </a:r>
            <a:r>
              <a:rPr lang="en-US" sz="2000" b="1" dirty="0" err="1" smtClean="0"/>
              <a:t>Architecture:</a:t>
            </a:r>
            <a:r>
              <a:rPr lang="en-US" sz="2000" dirty="0" err="1" smtClean="0"/>
              <a:t>Processor</a:t>
            </a:r>
            <a:r>
              <a:rPr lang="en-US" sz="2000" dirty="0" smtClean="0"/>
              <a:t> Architecture and Technology Trends, Flynn’s Taxonomy of Parallel Architectures, </a:t>
            </a:r>
            <a:r>
              <a:rPr lang="en-US" sz="2000" b="1" dirty="0" smtClean="0"/>
              <a:t>Memory Organization of Parallel Computers: </a:t>
            </a:r>
            <a:r>
              <a:rPr lang="en-US" sz="2000" dirty="0" smtClean="0"/>
              <a:t>Computers with Distributed Memory Organization, Computers with Shared Memory organization, </a:t>
            </a:r>
          </a:p>
          <a:p>
            <a:pPr eaLnBrk="1" hangingPunct="1">
              <a:lnSpc>
                <a:spcPct val="80000"/>
              </a:lnSpc>
            </a:pPr>
            <a:r>
              <a:rPr lang="en-US" sz="2000" b="1" dirty="0" smtClean="0"/>
              <a:t>Thread-Level Parallelism: </a:t>
            </a:r>
            <a:r>
              <a:rPr lang="en-US" sz="2000" dirty="0" smtClean="0"/>
              <a:t>Simultaneous Multithreading, </a:t>
            </a:r>
            <a:r>
              <a:rPr lang="en-US" sz="2000" dirty="0" err="1" smtClean="0"/>
              <a:t>Multicore</a:t>
            </a:r>
            <a:r>
              <a:rPr lang="en-US" sz="2000" dirty="0" smtClean="0"/>
              <a:t> Processors</a:t>
            </a:r>
            <a:endParaRPr lang="en-US" sz="2000" dirty="0"/>
          </a:p>
          <a:p>
            <a:pPr eaLnBrk="1" hangingPunct="1">
              <a:lnSpc>
                <a:spcPct val="80000"/>
              </a:lnSpc>
            </a:pP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72</a:t>
            </a:fld>
            <a:endParaRPr lang="en-US" smtClean="0"/>
          </a:p>
        </p:txBody>
      </p:sp>
    </p:spTree>
    <p:extLst>
      <p:ext uri="{BB962C8B-B14F-4D97-AF65-F5344CB8AC3E}">
        <p14:creationId xmlns:p14="http://schemas.microsoft.com/office/powerpoint/2010/main" xmlns="" val="397069149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What is Parallel Computing ?</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r>
              <a:rPr lang="en-US" altLang="en-US" sz="2000" dirty="0" smtClean="0"/>
              <a:t>Serial vs Parallel Computing </a:t>
            </a:r>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73</a:t>
            </a:fld>
            <a:endParaRPr lang="en-US" smtClean="0"/>
          </a:p>
        </p:txBody>
      </p:sp>
    </p:spTree>
    <p:extLst>
      <p:ext uri="{BB962C8B-B14F-4D97-AF65-F5344CB8AC3E}">
        <p14:creationId xmlns:p14="http://schemas.microsoft.com/office/powerpoint/2010/main" xmlns="" val="213233735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Serial </a:t>
            </a:r>
            <a:r>
              <a:rPr lang="en-US" dirty="0" smtClean="0"/>
              <a:t>Computing</a:t>
            </a:r>
            <a:endParaRPr lang="en-US" dirty="0"/>
          </a:p>
        </p:txBody>
      </p:sp>
      <p:sp>
        <p:nvSpPr>
          <p:cNvPr id="3" name="Content Placeholder 2"/>
          <p:cNvSpPr>
            <a:spLocks noGrp="1"/>
          </p:cNvSpPr>
          <p:nvPr>
            <p:ph idx="1"/>
          </p:nvPr>
        </p:nvSpPr>
        <p:spPr/>
        <p:txBody>
          <a:bodyPr/>
          <a:lstStyle/>
          <a:p>
            <a:pPr marL="0" indent="0">
              <a:buNone/>
            </a:pPr>
            <a:r>
              <a:rPr lang="en-US" sz="1400" dirty="0"/>
              <a:t>Traditionally, software has been written for </a:t>
            </a:r>
            <a:r>
              <a:rPr lang="en-US" sz="1400" b="1" i="1" dirty="0"/>
              <a:t>serial</a:t>
            </a:r>
            <a:r>
              <a:rPr lang="en-US" sz="1400" dirty="0"/>
              <a:t> computation</a:t>
            </a:r>
            <a:r>
              <a:rPr lang="en-US" sz="1400" dirty="0" smtClean="0"/>
              <a:t>: A </a:t>
            </a:r>
            <a:r>
              <a:rPr lang="en-US" sz="1400" dirty="0"/>
              <a:t>problem is broken into a discrete series of instructions</a:t>
            </a:r>
          </a:p>
          <a:p>
            <a:r>
              <a:rPr lang="en-US" sz="1400" dirty="0"/>
              <a:t>Instructions are executed sequentially one after another</a:t>
            </a:r>
          </a:p>
          <a:p>
            <a:r>
              <a:rPr lang="en-US" sz="1400" dirty="0"/>
              <a:t>Executed on a single processor</a:t>
            </a:r>
          </a:p>
          <a:p>
            <a:r>
              <a:rPr lang="en-US" sz="1400" dirty="0"/>
              <a:t>Only one instruction may execute at any moment in time</a:t>
            </a:r>
          </a:p>
          <a:p>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789104"/>
            <a:ext cx="6700766" cy="27734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92555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a:t>
            </a:r>
          </a:p>
        </p:txBody>
      </p:sp>
      <p:sp>
        <p:nvSpPr>
          <p:cNvPr id="3" name="Content Placeholder 2"/>
          <p:cNvSpPr>
            <a:spLocks noGrp="1"/>
          </p:cNvSpPr>
          <p:nvPr>
            <p:ph idx="1"/>
          </p:nvPr>
        </p:nvSpPr>
        <p:spPr/>
        <p:txBody>
          <a:bodyPr/>
          <a:lstStyle/>
          <a:p>
            <a:pPr marL="0" indent="0">
              <a:buNone/>
            </a:pPr>
            <a:r>
              <a:rPr lang="en-US" sz="1400" dirty="0"/>
              <a:t>In the simplest sense, </a:t>
            </a:r>
            <a:r>
              <a:rPr lang="en-US" sz="1400" b="1" i="1" dirty="0"/>
              <a:t>parallel computing</a:t>
            </a:r>
            <a:r>
              <a:rPr lang="en-US" sz="1400" dirty="0"/>
              <a:t> is the simultaneous use of multiple compute resources to solve a computational problem</a:t>
            </a:r>
            <a:r>
              <a:rPr lang="en-US" sz="1400" dirty="0" smtClean="0"/>
              <a:t>: A </a:t>
            </a:r>
            <a:r>
              <a:rPr lang="en-US" sz="1400" dirty="0"/>
              <a:t>problem is broken into discrete parts that can be solved concurrently</a:t>
            </a:r>
          </a:p>
          <a:p>
            <a:r>
              <a:rPr lang="en-US" sz="1400" dirty="0"/>
              <a:t>Each part is further broken down to a series of instructions</a:t>
            </a:r>
          </a:p>
          <a:p>
            <a:r>
              <a:rPr lang="en-US" sz="1400" dirty="0"/>
              <a:t>Instructions from each part execute simultaneously on different processors</a:t>
            </a:r>
          </a:p>
          <a:p>
            <a:r>
              <a:rPr lang="en-US" sz="1400" dirty="0"/>
              <a:t>An overall control/coordination mechanism is employed</a:t>
            </a:r>
          </a:p>
          <a:p>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2848573"/>
            <a:ext cx="6172200" cy="3361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415137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Internal Parallelism Levels</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r>
              <a:rPr lang="en-US" altLang="en-US" sz="2000" b="1" dirty="0" smtClean="0"/>
              <a:t>Question:</a:t>
            </a:r>
          </a:p>
          <a:p>
            <a:pPr eaLnBrk="1" hangingPunct="1">
              <a:lnSpc>
                <a:spcPct val="80000"/>
              </a:lnSpc>
            </a:pPr>
            <a:r>
              <a:rPr lang="en-US" altLang="en-US" sz="2000" dirty="0" smtClean="0"/>
              <a:t>List and Explain different levels of Internal Parallelism ?</a:t>
            </a:r>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76</a:t>
            </a:fld>
            <a:endParaRPr lang="en-US" smtClean="0"/>
          </a:p>
        </p:txBody>
      </p:sp>
    </p:spTree>
    <p:extLst>
      <p:ext uri="{BB962C8B-B14F-4D97-AF65-F5344CB8AC3E}">
        <p14:creationId xmlns:p14="http://schemas.microsoft.com/office/powerpoint/2010/main" xmlns="" val="263819113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Parallelism Levels</a:t>
            </a:r>
          </a:p>
        </p:txBody>
      </p:sp>
      <p:sp>
        <p:nvSpPr>
          <p:cNvPr id="3" name="Content Placeholder 2"/>
          <p:cNvSpPr>
            <a:spLocks noGrp="1"/>
          </p:cNvSpPr>
          <p:nvPr>
            <p:ph idx="1"/>
          </p:nvPr>
        </p:nvSpPr>
        <p:spPr/>
        <p:txBody>
          <a:bodyPr/>
          <a:lstStyle/>
          <a:p>
            <a:r>
              <a:rPr lang="en-IN" sz="2400" dirty="0" smtClean="0"/>
              <a:t>The increase of the number of transistors and the increase in clock speed has lead to a significant increase in the performance of computer systems. An overview of such architectural improvements is given below.</a:t>
            </a:r>
            <a:endParaRPr lang="en-US" altLang="en-US" sz="2400" dirty="0" smtClean="0"/>
          </a:p>
          <a:p>
            <a:pPr marL="0" indent="0">
              <a:buNone/>
            </a:pPr>
            <a:r>
              <a:rPr lang="en-IN" sz="2400" dirty="0" smtClean="0"/>
              <a:t>Four phases of microprocessor design trends can be observed which are mainly driven by the internal use of parallelism:</a:t>
            </a:r>
            <a:endParaRPr lang="en-US" altLang="en-US" sz="2400" dirty="0" smtClean="0"/>
          </a:p>
          <a:p>
            <a:pPr marL="0" indent="0">
              <a:lnSpc>
                <a:spcPct val="90000"/>
              </a:lnSpc>
              <a:buNone/>
            </a:pPr>
            <a:r>
              <a:rPr lang="en-US" altLang="en-US" sz="2400" dirty="0" smtClean="0"/>
              <a:t>1. Bit </a:t>
            </a:r>
            <a:r>
              <a:rPr lang="en-US" altLang="en-US" sz="2400" dirty="0"/>
              <a:t>level </a:t>
            </a:r>
            <a:r>
              <a:rPr lang="en-US" altLang="en-US" sz="2400" dirty="0" smtClean="0"/>
              <a:t>parallelism</a:t>
            </a:r>
            <a:endParaRPr lang="en-US" altLang="en-US" sz="2400" dirty="0"/>
          </a:p>
          <a:p>
            <a:pPr marL="0" indent="0">
              <a:lnSpc>
                <a:spcPct val="90000"/>
              </a:lnSpc>
              <a:buNone/>
            </a:pPr>
            <a:r>
              <a:rPr lang="en-US" altLang="en-US" sz="2400" dirty="0" smtClean="0"/>
              <a:t>2</a:t>
            </a:r>
            <a:r>
              <a:rPr lang="en-US" altLang="en-US" sz="2400" dirty="0"/>
              <a:t>. Parallelism by </a:t>
            </a:r>
            <a:r>
              <a:rPr lang="en-US" altLang="en-US" sz="2400" dirty="0" smtClean="0"/>
              <a:t>pipelining</a:t>
            </a:r>
          </a:p>
          <a:p>
            <a:pPr marL="0" indent="0">
              <a:lnSpc>
                <a:spcPct val="90000"/>
              </a:lnSpc>
              <a:buNone/>
            </a:pPr>
            <a:r>
              <a:rPr lang="en-US" sz="2400" dirty="0"/>
              <a:t>3. Parallelism by multiple functional </a:t>
            </a:r>
            <a:r>
              <a:rPr lang="en-US" sz="2400" dirty="0" smtClean="0"/>
              <a:t>units</a:t>
            </a:r>
          </a:p>
          <a:p>
            <a:pPr marL="0" indent="0">
              <a:lnSpc>
                <a:spcPct val="90000"/>
              </a:lnSpc>
              <a:buNone/>
            </a:pPr>
            <a:r>
              <a:rPr lang="en-US" sz="2400" dirty="0"/>
              <a:t>4. Parallelism at process or thread level</a:t>
            </a:r>
            <a:endParaRPr lang="en-US" altLang="en-US" sz="2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77</a:t>
            </a:fld>
            <a:endParaRPr lang="en-US"/>
          </a:p>
        </p:txBody>
      </p:sp>
    </p:spTree>
    <p:extLst>
      <p:ext uri="{BB962C8B-B14F-4D97-AF65-F5344CB8AC3E}">
        <p14:creationId xmlns:p14="http://schemas.microsoft.com/office/powerpoint/2010/main" xmlns="" val="30979316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Parallelism Levels</a:t>
            </a:r>
          </a:p>
        </p:txBody>
      </p:sp>
      <p:sp>
        <p:nvSpPr>
          <p:cNvPr id="3" name="Content Placeholder 2"/>
          <p:cNvSpPr>
            <a:spLocks noGrp="1"/>
          </p:cNvSpPr>
          <p:nvPr>
            <p:ph idx="1"/>
          </p:nvPr>
        </p:nvSpPr>
        <p:spPr>
          <a:xfrm>
            <a:off x="428596" y="1219200"/>
            <a:ext cx="8501122" cy="5029200"/>
          </a:xfrm>
        </p:spPr>
        <p:txBody>
          <a:bodyPr/>
          <a:lstStyle/>
          <a:p>
            <a:pPr marL="0" indent="0">
              <a:lnSpc>
                <a:spcPct val="90000"/>
              </a:lnSpc>
              <a:buNone/>
            </a:pPr>
            <a:r>
              <a:rPr lang="en-US" altLang="en-US" sz="1400" b="1" dirty="0" smtClean="0"/>
              <a:t>1. Bit </a:t>
            </a:r>
            <a:r>
              <a:rPr lang="en-US" altLang="en-US" sz="1400" b="1" dirty="0"/>
              <a:t>level parallelism:</a:t>
            </a:r>
            <a:r>
              <a:rPr lang="en-US" altLang="en-US" sz="1400" dirty="0"/>
              <a:t> 1970 to ~1985</a:t>
            </a:r>
          </a:p>
          <a:p>
            <a:r>
              <a:rPr lang="en-IN" sz="1400" dirty="0" smtClean="0"/>
              <a:t>the word size used by the processors for operations increased stepwise from </a:t>
            </a:r>
            <a:r>
              <a:rPr lang="en-US" altLang="en-US" sz="1400" dirty="0" smtClean="0"/>
              <a:t>4 bits, 8 bit, 16 bit, 32, 64  bit microprocessors</a:t>
            </a:r>
          </a:p>
          <a:p>
            <a:r>
              <a:rPr lang="en-IN" sz="1400" dirty="0" smtClean="0"/>
              <a:t>The trend has stopped at a word size of 64 bits, since this gives sufficient accuracy for floating point numbers and covers a sufficiently large address space of 264 bytes.</a:t>
            </a:r>
            <a:endParaRPr lang="en-US" altLang="en-US" sz="1400" dirty="0" smtClean="0"/>
          </a:p>
          <a:p>
            <a:pPr marL="0" indent="0">
              <a:lnSpc>
                <a:spcPct val="90000"/>
              </a:lnSpc>
              <a:buNone/>
            </a:pPr>
            <a:r>
              <a:rPr lang="en-US" altLang="en-US" sz="1400" b="1" dirty="0" smtClean="0"/>
              <a:t>2</a:t>
            </a:r>
            <a:r>
              <a:rPr lang="en-US" altLang="en-US" sz="1400" b="1" dirty="0"/>
              <a:t>. Parallelism by </a:t>
            </a:r>
            <a:r>
              <a:rPr lang="en-US" altLang="en-US" sz="1400" b="1" dirty="0" smtClean="0"/>
              <a:t>pipelining: </a:t>
            </a:r>
            <a:r>
              <a:rPr lang="en-US" altLang="en-US" sz="1400" dirty="0"/>
              <a:t>~1985 through today</a:t>
            </a:r>
            <a:endParaRPr lang="en-US" altLang="en-US" sz="1400" dirty="0" smtClean="0"/>
          </a:p>
          <a:p>
            <a:r>
              <a:rPr lang="en-US" altLang="en-US" sz="1400" dirty="0" smtClean="0"/>
              <a:t>Instruction </a:t>
            </a:r>
            <a:r>
              <a:rPr lang="en-US" altLang="en-US" sz="1400" dirty="0"/>
              <a:t>level parallelism (ILP): </a:t>
            </a:r>
            <a:r>
              <a:rPr lang="en-US" sz="1400" dirty="0"/>
              <a:t>The idea of pipelining at instruction level is an </a:t>
            </a:r>
            <a:r>
              <a:rPr lang="en-US" sz="1400" dirty="0" smtClean="0"/>
              <a:t>overlapping of </a:t>
            </a:r>
            <a:r>
              <a:rPr lang="en-US" sz="1400" dirty="0"/>
              <a:t>the execution of multiple instructions</a:t>
            </a:r>
            <a:r>
              <a:rPr lang="en-US" sz="1400" dirty="0" smtClean="0"/>
              <a:t>.</a:t>
            </a:r>
          </a:p>
          <a:p>
            <a:r>
              <a:rPr lang="en-US" sz="1400" dirty="0"/>
              <a:t>The execution of each </a:t>
            </a:r>
            <a:r>
              <a:rPr lang="en-US" sz="1400" dirty="0" smtClean="0"/>
              <a:t>instruction is </a:t>
            </a:r>
            <a:r>
              <a:rPr lang="en-US" sz="1400" dirty="0"/>
              <a:t>partitioned into several steps which are performed by dedicated </a:t>
            </a:r>
            <a:r>
              <a:rPr lang="en-US" sz="1400" dirty="0" smtClean="0"/>
              <a:t>hardware units </a:t>
            </a:r>
            <a:r>
              <a:rPr lang="en-US" sz="1400" dirty="0"/>
              <a:t>(pipeline stages) one after another. A typical partitioning could result in </a:t>
            </a:r>
            <a:r>
              <a:rPr lang="en-US" sz="1400" dirty="0" smtClean="0"/>
              <a:t>the following </a:t>
            </a:r>
            <a:r>
              <a:rPr lang="en-US" sz="1400" dirty="0"/>
              <a:t>steps:</a:t>
            </a:r>
          </a:p>
          <a:p>
            <a:pPr marL="438150" lvl="1" indent="0">
              <a:buNone/>
            </a:pPr>
            <a:r>
              <a:rPr lang="en-US" sz="1400" dirty="0"/>
              <a:t>(a) </a:t>
            </a:r>
            <a:r>
              <a:rPr lang="en-US" sz="1400" i="1" dirty="0">
                <a:solidFill>
                  <a:srgbClr val="C00000"/>
                </a:solidFill>
              </a:rPr>
              <a:t>fetch</a:t>
            </a:r>
            <a:r>
              <a:rPr lang="en-US" sz="1400" dirty="0"/>
              <a:t>: fetch the next instruction to be executed from memory;</a:t>
            </a:r>
          </a:p>
          <a:p>
            <a:pPr marL="438150" lvl="1" indent="0">
              <a:buNone/>
            </a:pPr>
            <a:r>
              <a:rPr lang="en-US" sz="1400" dirty="0"/>
              <a:t>(b) </a:t>
            </a:r>
            <a:r>
              <a:rPr lang="en-US" sz="1400" i="1" dirty="0">
                <a:solidFill>
                  <a:srgbClr val="C00000"/>
                </a:solidFill>
              </a:rPr>
              <a:t>decode</a:t>
            </a:r>
            <a:r>
              <a:rPr lang="en-US" sz="1400" dirty="0"/>
              <a:t>: decode the instruction fetched in step (a);</a:t>
            </a:r>
          </a:p>
          <a:p>
            <a:pPr marL="438150" lvl="1" indent="0">
              <a:buNone/>
            </a:pPr>
            <a:r>
              <a:rPr lang="en-US" sz="1400" dirty="0"/>
              <a:t>(c) </a:t>
            </a:r>
            <a:r>
              <a:rPr lang="en-US" sz="1400" i="1" dirty="0">
                <a:solidFill>
                  <a:srgbClr val="C00000"/>
                </a:solidFill>
              </a:rPr>
              <a:t>execute</a:t>
            </a:r>
            <a:r>
              <a:rPr lang="en-US" sz="1400" dirty="0"/>
              <a:t>: load the operands specified and execute the instruction;</a:t>
            </a:r>
          </a:p>
          <a:p>
            <a:pPr marL="438150" lvl="1" indent="0">
              <a:buNone/>
            </a:pPr>
            <a:r>
              <a:rPr lang="en-US" sz="1400" dirty="0"/>
              <a:t>(d) </a:t>
            </a:r>
            <a:r>
              <a:rPr lang="en-US" sz="1400" i="1" dirty="0">
                <a:solidFill>
                  <a:srgbClr val="C00000"/>
                </a:solidFill>
              </a:rPr>
              <a:t>write-back</a:t>
            </a:r>
            <a:r>
              <a:rPr lang="en-US" sz="1400" dirty="0"/>
              <a:t>: write the result into the target </a:t>
            </a:r>
            <a:r>
              <a:rPr lang="en-US" sz="1400" dirty="0" smtClean="0"/>
              <a:t>register/memory.</a:t>
            </a:r>
            <a:r>
              <a:rPr lang="en-US" altLang="en-US" sz="1400" dirty="0"/>
              <a:t/>
            </a:r>
            <a:br>
              <a:rPr lang="en-US" altLang="en-US" sz="1400" dirty="0"/>
            </a:br>
            <a:r>
              <a:rPr lang="en-US" altLang="en-US" sz="1400" dirty="0" smtClean="0"/>
              <a:t>   </a:t>
            </a:r>
            <a:endParaRPr lang="en-US" alt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596" y="4857760"/>
            <a:ext cx="4714908" cy="2000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ectangle 7"/>
          <p:cNvSpPr/>
          <p:nvPr/>
        </p:nvSpPr>
        <p:spPr>
          <a:xfrm>
            <a:off x="5214942" y="5072074"/>
            <a:ext cx="3929058" cy="1384995"/>
          </a:xfrm>
          <a:prstGeom prst="rect">
            <a:avLst/>
          </a:prstGeom>
        </p:spPr>
        <p:txBody>
          <a:bodyPr wrap="square">
            <a:spAutoFit/>
          </a:bodyPr>
          <a:lstStyle/>
          <a:p>
            <a:r>
              <a:rPr lang="en-IN" sz="1400" dirty="0" smtClean="0"/>
              <a:t>Overlapping execution of four independent instructions by pipelining.</a:t>
            </a:r>
          </a:p>
          <a:p>
            <a:r>
              <a:rPr lang="en-IN" sz="1400" dirty="0" smtClean="0"/>
              <a:t>The execution of each instruction is split into four stages:</a:t>
            </a:r>
          </a:p>
          <a:p>
            <a:r>
              <a:rPr lang="en-IN" sz="1400" i="1" dirty="0" smtClean="0"/>
              <a:t>fetch (F), decode (D), execute </a:t>
            </a:r>
            <a:r>
              <a:rPr lang="en-IN" sz="1400" dirty="0" smtClean="0"/>
              <a:t>(E), and </a:t>
            </a:r>
            <a:r>
              <a:rPr lang="en-IN" sz="1400" i="1" dirty="0" smtClean="0"/>
              <a:t>write back (W).</a:t>
            </a:r>
            <a:endParaRPr lang="en-IN" sz="1400" dirty="0"/>
          </a:p>
        </p:txBody>
      </p:sp>
    </p:spTree>
    <p:extLst>
      <p:ext uri="{BB962C8B-B14F-4D97-AF65-F5344CB8AC3E}">
        <p14:creationId xmlns:p14="http://schemas.microsoft.com/office/powerpoint/2010/main" xmlns="" val="38317886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Parallelism </a:t>
            </a:r>
            <a:r>
              <a:rPr lang="en-US" sz="2800" dirty="0" smtClean="0"/>
              <a:t>Levels (</a:t>
            </a:r>
            <a:r>
              <a:rPr lang="en-US" sz="2800" dirty="0" err="1" smtClean="0"/>
              <a:t>Contd</a:t>
            </a:r>
            <a:r>
              <a:rPr lang="en-US" sz="2800" dirty="0" smtClean="0"/>
              <a:t>…)</a:t>
            </a:r>
            <a:endParaRPr lang="en-US" sz="2800" dirty="0"/>
          </a:p>
        </p:txBody>
      </p:sp>
      <p:sp>
        <p:nvSpPr>
          <p:cNvPr id="3" name="Content Placeholder 2"/>
          <p:cNvSpPr>
            <a:spLocks noGrp="1"/>
          </p:cNvSpPr>
          <p:nvPr>
            <p:ph idx="1"/>
          </p:nvPr>
        </p:nvSpPr>
        <p:spPr/>
        <p:txBody>
          <a:bodyPr/>
          <a:lstStyle/>
          <a:p>
            <a:pPr marL="0" indent="0" algn="just">
              <a:buNone/>
            </a:pPr>
            <a:r>
              <a:rPr lang="en-US" sz="1600" b="1" dirty="0" smtClean="0"/>
              <a:t>3. Parallelism </a:t>
            </a:r>
            <a:r>
              <a:rPr lang="en-US" sz="1600" b="1" dirty="0"/>
              <a:t>by multiple functional units</a:t>
            </a:r>
            <a:r>
              <a:rPr lang="en-US" sz="1600" dirty="0" smtClean="0"/>
              <a:t>:</a:t>
            </a:r>
          </a:p>
          <a:p>
            <a:pPr algn="just"/>
            <a:r>
              <a:rPr lang="en-US" sz="1600" dirty="0"/>
              <a:t>Many processors are </a:t>
            </a:r>
            <a:r>
              <a:rPr lang="en-US" sz="1600" b="1" i="1" dirty="0" smtClean="0"/>
              <a:t>multiple-issue processors</a:t>
            </a:r>
            <a:r>
              <a:rPr lang="en-US" sz="1600" dirty="0"/>
              <a:t>. </a:t>
            </a:r>
            <a:endParaRPr lang="en-US" sz="1600" dirty="0" smtClean="0"/>
          </a:p>
          <a:p>
            <a:pPr algn="just"/>
            <a:r>
              <a:rPr lang="en-US" sz="1600" dirty="0" smtClean="0"/>
              <a:t>They </a:t>
            </a:r>
            <a:r>
              <a:rPr lang="en-US" sz="1600" dirty="0"/>
              <a:t>use multiple, independent functional units like ALUs (</a:t>
            </a:r>
            <a:r>
              <a:rPr lang="en-US" sz="1600" i="1" dirty="0" smtClean="0"/>
              <a:t>arithmetic logical </a:t>
            </a:r>
            <a:r>
              <a:rPr lang="en-US" sz="1600" i="1" dirty="0"/>
              <a:t>units</a:t>
            </a:r>
            <a:r>
              <a:rPr lang="en-US" sz="1600" dirty="0"/>
              <a:t>), FPUs (</a:t>
            </a:r>
            <a:r>
              <a:rPr lang="en-US" sz="1600" i="1" dirty="0"/>
              <a:t>floating-point units</a:t>
            </a:r>
            <a:r>
              <a:rPr lang="en-US" sz="1600" dirty="0"/>
              <a:t>), load/store units, or branch units.</a:t>
            </a:r>
          </a:p>
          <a:p>
            <a:pPr algn="just"/>
            <a:r>
              <a:rPr lang="en-US" sz="1600" dirty="0"/>
              <a:t>These units can work in parallel, i.e., different independent instructions can </a:t>
            </a:r>
            <a:r>
              <a:rPr lang="en-US" sz="1600" dirty="0" smtClean="0"/>
              <a:t>be executed </a:t>
            </a:r>
            <a:r>
              <a:rPr lang="en-US" sz="1600" dirty="0"/>
              <a:t>in parallel by different functional units. Thus, the average execution </a:t>
            </a:r>
            <a:r>
              <a:rPr lang="en-US" sz="1600" dirty="0" smtClean="0"/>
              <a:t>rate of </a:t>
            </a:r>
            <a:r>
              <a:rPr lang="en-US" sz="1600" dirty="0"/>
              <a:t>instructions can be increased</a:t>
            </a:r>
            <a:r>
              <a:rPr lang="en-US" sz="1600" dirty="0" smtClean="0"/>
              <a:t>.</a:t>
            </a:r>
          </a:p>
          <a:p>
            <a:pPr marL="0" indent="0" algn="just">
              <a:buNone/>
            </a:pPr>
            <a:r>
              <a:rPr lang="en-US" sz="1600" b="1" dirty="0" smtClean="0"/>
              <a:t>4. </a:t>
            </a:r>
            <a:r>
              <a:rPr lang="en-US" sz="1600" b="1" dirty="0"/>
              <a:t>Parallelism at process or thread level</a:t>
            </a:r>
            <a:r>
              <a:rPr lang="en-US" sz="1600" dirty="0" smtClean="0"/>
              <a:t>:</a:t>
            </a:r>
          </a:p>
          <a:p>
            <a:pPr algn="just"/>
            <a:r>
              <a:rPr lang="en-US" sz="1600" dirty="0"/>
              <a:t>The three techniques described so </a:t>
            </a:r>
            <a:r>
              <a:rPr lang="en-US" sz="1600" dirty="0" smtClean="0"/>
              <a:t>far assume </a:t>
            </a:r>
            <a:r>
              <a:rPr lang="en-US" sz="1600" u="sng" dirty="0"/>
              <a:t>a </a:t>
            </a:r>
            <a:r>
              <a:rPr lang="en-US" sz="1600" i="1" u="sng" dirty="0"/>
              <a:t>single sequential </a:t>
            </a:r>
            <a:r>
              <a:rPr lang="en-US" sz="1600" u="sng" dirty="0"/>
              <a:t>control flow</a:t>
            </a:r>
            <a:r>
              <a:rPr lang="en-US" sz="1600" b="1" dirty="0"/>
              <a:t> </a:t>
            </a:r>
            <a:r>
              <a:rPr lang="en-US" sz="1600" dirty="0"/>
              <a:t>which is provided by the compiler </a:t>
            </a:r>
            <a:r>
              <a:rPr lang="en-US" sz="1600" dirty="0" smtClean="0"/>
              <a:t>and which </a:t>
            </a:r>
            <a:r>
              <a:rPr lang="en-US" sz="1600" dirty="0"/>
              <a:t>determines the execution order if there are dependencies between instructions</a:t>
            </a:r>
            <a:r>
              <a:rPr lang="en-US" sz="1600" dirty="0" smtClean="0"/>
              <a:t>.</a:t>
            </a:r>
          </a:p>
          <a:p>
            <a:pPr algn="just"/>
            <a:r>
              <a:rPr lang="en-US" sz="1600" dirty="0"/>
              <a:t>An alternative approach </a:t>
            </a:r>
            <a:r>
              <a:rPr lang="en-US" sz="1600" dirty="0" smtClean="0"/>
              <a:t>is </a:t>
            </a:r>
            <a:r>
              <a:rPr lang="en-US" sz="1600" b="1" dirty="0" smtClean="0"/>
              <a:t>to </a:t>
            </a:r>
            <a:r>
              <a:rPr lang="en-US" sz="1600" b="1" dirty="0"/>
              <a:t>use </a:t>
            </a:r>
            <a:r>
              <a:rPr lang="en-US" sz="1600" b="1" dirty="0" smtClean="0"/>
              <a:t>add multiple</a:t>
            </a:r>
            <a:r>
              <a:rPr lang="en-US" sz="1600" b="1" dirty="0"/>
              <a:t>, independent processor cores onto a single processor chip</a:t>
            </a:r>
            <a:r>
              <a:rPr lang="en-US" sz="1600" b="1" dirty="0" smtClean="0"/>
              <a:t>.</a:t>
            </a:r>
          </a:p>
          <a:p>
            <a:pPr algn="just"/>
            <a:r>
              <a:rPr lang="en-US" sz="1600" dirty="0" smtClean="0"/>
              <a:t>This approach </a:t>
            </a:r>
            <a:r>
              <a:rPr lang="en-US" sz="1600" dirty="0"/>
              <a:t>has been used for typical desktop processors since 2005. The </a:t>
            </a:r>
            <a:r>
              <a:rPr lang="en-US" sz="1600" dirty="0" smtClean="0"/>
              <a:t>resulting processor </a:t>
            </a:r>
            <a:r>
              <a:rPr lang="en-US" sz="1600" dirty="0"/>
              <a:t>chips are called </a:t>
            </a:r>
            <a:r>
              <a:rPr lang="en-US" sz="1600" b="1" dirty="0"/>
              <a:t>multicore processors</a:t>
            </a:r>
            <a:r>
              <a:rPr lang="en-US" sz="1600" dirty="0" smtClean="0"/>
              <a:t>. Example: Dual Core, </a:t>
            </a:r>
            <a:r>
              <a:rPr lang="en-US" sz="1600" dirty="0" err="1" smtClean="0"/>
              <a:t>Quadcore</a:t>
            </a:r>
            <a:r>
              <a:rPr lang="en-US" sz="1600" dirty="0" smtClean="0"/>
              <a:t> processor</a:t>
            </a:r>
            <a:endParaRPr lang="en-US" sz="16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79</a:t>
            </a:fld>
            <a:endParaRPr lang="en-US"/>
          </a:p>
        </p:txBody>
      </p:sp>
    </p:spTree>
    <p:extLst>
      <p:ext uri="{BB962C8B-B14F-4D97-AF65-F5344CB8AC3E}">
        <p14:creationId xmlns:p14="http://schemas.microsoft.com/office/powerpoint/2010/main" xmlns="" val="214919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a:t>
            </a:fld>
            <a:endParaRPr lang="en-US"/>
          </a:p>
        </p:txBody>
      </p:sp>
      <p:sp>
        <p:nvSpPr>
          <p:cNvPr id="8" name="Title 7"/>
          <p:cNvSpPr>
            <a:spLocks noGrp="1"/>
          </p:cNvSpPr>
          <p:nvPr>
            <p:ph type="title"/>
          </p:nvPr>
        </p:nvSpPr>
        <p:spPr/>
        <p:txBody>
          <a:bodyPr/>
          <a:lstStyle/>
          <a:p>
            <a:r>
              <a:rPr lang="en-US" sz="2400" dirty="0" smtClean="0"/>
              <a:t>Main Hardware Components of a Processor</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785786" y="1214423"/>
            <a:ext cx="7572428" cy="2714643"/>
          </a:xfrm>
          <a:prstGeom prst="rect">
            <a:avLst/>
          </a:prstGeom>
          <a:noFill/>
          <a:ln w="9525">
            <a:noFill/>
            <a:miter lim="800000"/>
            <a:headEnd/>
            <a:tailEnd/>
          </a:ln>
          <a:effectLst/>
        </p:spPr>
      </p:pic>
      <p:sp>
        <p:nvSpPr>
          <p:cNvPr id="10" name="Rectangle 9"/>
          <p:cNvSpPr/>
          <p:nvPr/>
        </p:nvSpPr>
        <p:spPr>
          <a:xfrm>
            <a:off x="642910" y="3929066"/>
            <a:ext cx="8072494" cy="2462213"/>
          </a:xfrm>
          <a:prstGeom prst="rect">
            <a:avLst/>
          </a:prstGeom>
        </p:spPr>
        <p:txBody>
          <a:bodyPr wrap="square">
            <a:spAutoFit/>
          </a:bodyPr>
          <a:lstStyle/>
          <a:p>
            <a:pPr>
              <a:buFont typeface="Arial" pitchFamily="34" charset="0"/>
              <a:buChar char="•"/>
            </a:pPr>
            <a:r>
              <a:rPr lang="en-IN" sz="1400" dirty="0" smtClean="0"/>
              <a:t>The processor communicates with the memory through the </a:t>
            </a:r>
            <a:r>
              <a:rPr lang="en-IN" sz="1400" b="1" dirty="0" smtClean="0"/>
              <a:t>processor-memory interface, </a:t>
            </a:r>
            <a:r>
              <a:rPr lang="en-IN" sz="1400" dirty="0" smtClean="0"/>
              <a:t>which transfers data from and to the memory during Read and Write operations.</a:t>
            </a:r>
          </a:p>
          <a:p>
            <a:pPr>
              <a:buFont typeface="Arial" pitchFamily="34" charset="0"/>
              <a:buChar char="•"/>
            </a:pPr>
            <a:r>
              <a:rPr lang="en-IN" sz="1400" b="1" dirty="0" smtClean="0"/>
              <a:t>The instruction address generator </a:t>
            </a:r>
            <a:r>
              <a:rPr lang="en-IN" sz="1400" dirty="0" smtClean="0"/>
              <a:t>updates the contents of the PC after every instruction is fetched. </a:t>
            </a:r>
          </a:p>
          <a:p>
            <a:pPr>
              <a:buFont typeface="Arial" pitchFamily="34" charset="0"/>
              <a:buChar char="•"/>
            </a:pPr>
            <a:r>
              <a:rPr lang="en-IN" sz="1400" dirty="0" smtClean="0"/>
              <a:t>The </a:t>
            </a:r>
            <a:r>
              <a:rPr lang="en-IN" sz="1400" b="1" dirty="0" smtClean="0"/>
              <a:t>register file</a:t>
            </a:r>
            <a:r>
              <a:rPr lang="en-IN" sz="1400" dirty="0" smtClean="0"/>
              <a:t> is a memory unit whose storage locations are organized to form the processor’s general-purpose registers. </a:t>
            </a:r>
          </a:p>
          <a:p>
            <a:pPr>
              <a:buFont typeface="Arial" pitchFamily="34" charset="0"/>
              <a:buChar char="•"/>
            </a:pPr>
            <a:r>
              <a:rPr lang="en-IN" sz="1400" dirty="0" smtClean="0"/>
              <a:t>During execution, the contents of the registers named in an instruction that performs an arithmetic or logic operation are sent to the </a:t>
            </a:r>
            <a:r>
              <a:rPr lang="en-IN" sz="1400" b="1" dirty="0" smtClean="0"/>
              <a:t>arithmetic and logic unit </a:t>
            </a:r>
            <a:r>
              <a:rPr lang="en-IN" sz="1400" dirty="0" smtClean="0"/>
              <a:t>(ALU), which performs the required computation. </a:t>
            </a:r>
          </a:p>
          <a:p>
            <a:pPr>
              <a:buFont typeface="Arial" pitchFamily="34" charset="0"/>
              <a:buChar char="•"/>
            </a:pPr>
            <a:r>
              <a:rPr lang="en-IN" sz="1400" dirty="0" smtClean="0"/>
              <a:t>The results of the computation are stored in a register in the </a:t>
            </a:r>
            <a:r>
              <a:rPr lang="en-IN" sz="1400" b="1" dirty="0" smtClean="0"/>
              <a:t>register file</a:t>
            </a:r>
            <a:r>
              <a:rPr lang="en-IN" sz="1400" dirty="0" smtClean="0"/>
              <a:t>.</a:t>
            </a:r>
            <a:endParaRPr lang="en-IN" sz="1400" dirty="0"/>
          </a:p>
        </p:txBody>
      </p:sp>
    </p:spTree>
    <p:extLst>
      <p:ext uri="{BB962C8B-B14F-4D97-AF65-F5344CB8AC3E}">
        <p14:creationId xmlns:p14="http://schemas.microsoft.com/office/powerpoint/2010/main" xmlns="" val="10599888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Flynn’s T</a:t>
            </a:r>
            <a:r>
              <a:rPr lang="en-US" sz="2400" dirty="0" smtClean="0"/>
              <a:t>axonomy of Parallel Computers</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r>
              <a:rPr lang="en-US" altLang="en-US" sz="2000" b="1" dirty="0" smtClean="0"/>
              <a:t>Question:</a:t>
            </a:r>
          </a:p>
          <a:p>
            <a:pPr eaLnBrk="1" hangingPunct="1">
              <a:lnSpc>
                <a:spcPct val="80000"/>
              </a:lnSpc>
            </a:pPr>
            <a:r>
              <a:rPr lang="en-US" altLang="en-US" sz="2000" dirty="0" smtClean="0"/>
              <a:t>List and Explain different classifications of Parallel Computer according to Flynn’s Taxonomy ?</a:t>
            </a:r>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80</a:t>
            </a:fld>
            <a:endParaRPr lang="en-US" smtClean="0"/>
          </a:p>
        </p:txBody>
      </p:sp>
    </p:spTree>
    <p:extLst>
      <p:ext uri="{BB962C8B-B14F-4D97-AF65-F5344CB8AC3E}">
        <p14:creationId xmlns:p14="http://schemas.microsoft.com/office/powerpoint/2010/main" xmlns="" val="3089291468"/>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Flynn’s Taxonomy of Parallel Computers</a:t>
            </a:r>
          </a:p>
        </p:txBody>
      </p:sp>
      <p:sp>
        <p:nvSpPr>
          <p:cNvPr id="3" name="Content Placeholder 2"/>
          <p:cNvSpPr>
            <a:spLocks noGrp="1"/>
          </p:cNvSpPr>
          <p:nvPr>
            <p:ph idx="1"/>
          </p:nvPr>
        </p:nvSpPr>
        <p:spPr/>
        <p:txBody>
          <a:bodyPr/>
          <a:lstStyle/>
          <a:p>
            <a:r>
              <a:rPr lang="en-US" sz="1600" dirty="0"/>
              <a:t>Flynn’s </a:t>
            </a:r>
            <a:r>
              <a:rPr lang="en-US" sz="1600" dirty="0" smtClean="0"/>
              <a:t>Taxonomy: Classification according to </a:t>
            </a:r>
            <a:r>
              <a:rPr lang="en-US" sz="1600" dirty="0"/>
              <a:t>important characteristics of a parallel computer. </a:t>
            </a:r>
            <a:r>
              <a:rPr lang="en-IN" sz="1600" dirty="0" smtClean="0"/>
              <a:t>A simple model for such a classification</a:t>
            </a:r>
          </a:p>
          <a:p>
            <a:pPr>
              <a:buNone/>
            </a:pPr>
            <a:r>
              <a:rPr lang="en-IN" sz="1600" dirty="0" smtClean="0"/>
              <a:t>       is given by </a:t>
            </a:r>
            <a:r>
              <a:rPr lang="en-IN" sz="1600" b="1" dirty="0" smtClean="0"/>
              <a:t>Flynn’s taxonomy. </a:t>
            </a:r>
            <a:r>
              <a:rPr lang="en-IN" sz="1600" dirty="0" smtClean="0"/>
              <a:t>This taxonomy characterizes parallel</a:t>
            </a:r>
          </a:p>
          <a:p>
            <a:pPr>
              <a:buNone/>
            </a:pPr>
            <a:r>
              <a:rPr lang="en-IN" sz="1600" smtClean="0"/>
              <a:t>       computers </a:t>
            </a:r>
            <a:r>
              <a:rPr lang="en-IN" sz="1600" dirty="0" smtClean="0"/>
              <a:t>according to the global control and the resulting data and control flows.</a:t>
            </a:r>
            <a:endParaRPr lang="en-US" sz="1600" dirty="0" smtClean="0"/>
          </a:p>
          <a:p>
            <a:pPr marL="0" indent="0">
              <a:buNone/>
            </a:pPr>
            <a:r>
              <a:rPr lang="en-US" sz="1600" dirty="0"/>
              <a:t>Four categories are </a:t>
            </a:r>
            <a:r>
              <a:rPr lang="en-US" sz="1600" dirty="0" smtClean="0"/>
              <a:t>distinguished based on:</a:t>
            </a:r>
          </a:p>
          <a:p>
            <a:pPr>
              <a:buFontTx/>
              <a:buChar char="-"/>
            </a:pPr>
            <a:r>
              <a:rPr lang="en-US" sz="1600" dirty="0" smtClean="0"/>
              <a:t>How Many Instruction Streams?</a:t>
            </a:r>
          </a:p>
          <a:p>
            <a:pPr>
              <a:buFontTx/>
              <a:buChar char="-"/>
            </a:pPr>
            <a:r>
              <a:rPr lang="en-US" sz="1600" dirty="0" smtClean="0"/>
              <a:t>How Many Data Streams?</a:t>
            </a:r>
          </a:p>
          <a:p>
            <a:pPr marL="457200" indent="-457200">
              <a:buAutoNum type="arabicPeriod"/>
            </a:pPr>
            <a:r>
              <a:rPr lang="en-US" sz="1400" b="1" dirty="0" smtClean="0"/>
              <a:t>Single-Instruction</a:t>
            </a:r>
            <a:r>
              <a:rPr lang="en-US" sz="1400" b="1" dirty="0"/>
              <a:t>, Single-Data (SISD</a:t>
            </a:r>
            <a:r>
              <a:rPr lang="en-US" sz="1400" b="1" dirty="0" smtClean="0"/>
              <a:t>)</a:t>
            </a:r>
            <a:endParaRPr lang="en-US" sz="1400" dirty="0" smtClean="0"/>
          </a:p>
          <a:p>
            <a:pPr marL="457200" indent="-457200">
              <a:buAutoNum type="arabicPeriod"/>
            </a:pPr>
            <a:r>
              <a:rPr lang="en-US" sz="1400" b="1" dirty="0" smtClean="0"/>
              <a:t>Multiple-Instruction</a:t>
            </a:r>
            <a:r>
              <a:rPr lang="en-US" sz="1400" b="1" dirty="0"/>
              <a:t>, Single-Data (MISD</a:t>
            </a:r>
            <a:r>
              <a:rPr lang="en-US" sz="1400" b="1" dirty="0" smtClean="0"/>
              <a:t>)</a:t>
            </a:r>
          </a:p>
          <a:p>
            <a:pPr marL="457200" indent="-457200">
              <a:buAutoNum type="arabicPeriod"/>
            </a:pPr>
            <a:r>
              <a:rPr lang="en-US" sz="1400" b="1" dirty="0"/>
              <a:t>Single-Instruction, Multiple-Data (SIMD</a:t>
            </a:r>
            <a:r>
              <a:rPr lang="en-US" sz="1400" b="1" dirty="0" smtClean="0"/>
              <a:t>)</a:t>
            </a:r>
          </a:p>
          <a:p>
            <a:pPr marL="457200" indent="-457200">
              <a:buAutoNum type="arabicPeriod"/>
            </a:pPr>
            <a:r>
              <a:rPr lang="en-US" sz="1400" b="1" dirty="0"/>
              <a:t>Multiple-Instruction, Multiple-Data (MIMD)</a:t>
            </a:r>
            <a:endParaRPr lang="en-US" sz="1400" dirty="0" smtClean="0"/>
          </a:p>
          <a:p>
            <a:pPr marL="457200" indent="-457200">
              <a:buAutoNum type="arabicPeriod"/>
            </a:pPr>
            <a:endParaRPr lang="en-US" sz="1400" dirty="0" smtClean="0"/>
          </a:p>
          <a:p>
            <a:pPr marL="0"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81</a:t>
            </a:fld>
            <a:endParaRPr lang="en-US"/>
          </a:p>
        </p:txBody>
      </p:sp>
    </p:spTree>
    <p:extLst>
      <p:ext uri="{BB962C8B-B14F-4D97-AF65-F5344CB8AC3E}">
        <p14:creationId xmlns:p14="http://schemas.microsoft.com/office/powerpoint/2010/main" xmlns="" val="22818492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Flynn’s Taxonomy of Parallel Computers</a:t>
            </a:r>
          </a:p>
        </p:txBody>
      </p:sp>
      <p:sp>
        <p:nvSpPr>
          <p:cNvPr id="3" name="Content Placeholder 2"/>
          <p:cNvSpPr>
            <a:spLocks noGrp="1"/>
          </p:cNvSpPr>
          <p:nvPr>
            <p:ph idx="1"/>
          </p:nvPr>
        </p:nvSpPr>
        <p:spPr/>
        <p:txBody>
          <a:bodyPr/>
          <a:lstStyle/>
          <a:p>
            <a:pPr marL="0" indent="0">
              <a:buNone/>
            </a:pPr>
            <a:r>
              <a:rPr lang="en-US" sz="1200" dirty="0"/>
              <a:t>Flynn’s </a:t>
            </a:r>
            <a:r>
              <a:rPr lang="en-US" sz="1200" dirty="0" smtClean="0"/>
              <a:t>Taxonomy: Classification according to </a:t>
            </a:r>
            <a:r>
              <a:rPr lang="en-US" sz="1200" dirty="0"/>
              <a:t>important characteristics of a parallel computer. </a:t>
            </a:r>
            <a:endParaRPr lang="en-US" sz="1200" dirty="0" smtClean="0"/>
          </a:p>
          <a:p>
            <a:pPr marL="0" indent="0">
              <a:buNone/>
            </a:pPr>
            <a:r>
              <a:rPr lang="en-US" sz="1200" dirty="0"/>
              <a:t>Four categories are </a:t>
            </a:r>
            <a:r>
              <a:rPr lang="en-US" sz="1200" dirty="0" smtClean="0"/>
              <a:t>distinguished based on:</a:t>
            </a:r>
          </a:p>
          <a:p>
            <a:pPr>
              <a:buFontTx/>
              <a:buChar char="-"/>
            </a:pPr>
            <a:r>
              <a:rPr lang="en-US" sz="1200" dirty="0" smtClean="0"/>
              <a:t>How Many Instruction Streams</a:t>
            </a:r>
          </a:p>
          <a:p>
            <a:pPr>
              <a:buFontTx/>
              <a:buChar char="-"/>
            </a:pPr>
            <a:r>
              <a:rPr lang="en-US" sz="1200" dirty="0" smtClean="0"/>
              <a:t>How Many Data Streams</a:t>
            </a:r>
          </a:p>
          <a:p>
            <a:pPr marL="457200" indent="-457200">
              <a:buAutoNum type="arabicPeriod"/>
            </a:pPr>
            <a:r>
              <a:rPr lang="en-US" sz="1400" b="1" dirty="0" smtClean="0"/>
              <a:t>Single-Instruction</a:t>
            </a:r>
            <a:r>
              <a:rPr lang="en-US" sz="1400" b="1" dirty="0"/>
              <a:t>, Single-Data (SISD</a:t>
            </a:r>
            <a:r>
              <a:rPr lang="en-US" sz="1400" b="1" dirty="0" smtClean="0"/>
              <a:t>)</a:t>
            </a:r>
            <a:endParaRPr lang="en-US" sz="1400" dirty="0" smtClean="0"/>
          </a:p>
          <a:p>
            <a:pPr marL="457200" indent="-457200">
              <a:buAutoNum type="arabicPeriod"/>
            </a:pPr>
            <a:r>
              <a:rPr lang="en-US" sz="1400" b="1" dirty="0" smtClean="0"/>
              <a:t>Multiple-Instruction</a:t>
            </a:r>
            <a:r>
              <a:rPr lang="en-US" sz="1400" b="1" dirty="0"/>
              <a:t>, Single-Data (MISD</a:t>
            </a:r>
            <a:r>
              <a:rPr lang="en-US" sz="1400" b="1" dirty="0" smtClean="0"/>
              <a:t>)</a:t>
            </a:r>
          </a:p>
          <a:p>
            <a:pPr marL="457200" indent="-457200">
              <a:buAutoNum type="arabicPeriod"/>
            </a:pPr>
            <a:r>
              <a:rPr lang="en-US" sz="1400" b="1" dirty="0"/>
              <a:t>Single-Instruction, Multiple-Data (SIMD</a:t>
            </a:r>
            <a:r>
              <a:rPr lang="en-US" sz="1400" b="1" dirty="0" smtClean="0"/>
              <a:t>)</a:t>
            </a:r>
          </a:p>
          <a:p>
            <a:pPr marL="457200" indent="-457200">
              <a:buAutoNum type="arabicPeriod"/>
            </a:pPr>
            <a:r>
              <a:rPr lang="en-US" sz="1400" b="1" dirty="0"/>
              <a:t>Multiple-Instruction, Multiple-Data (MIMD)</a:t>
            </a:r>
            <a:endParaRPr lang="en-US" sz="1400" dirty="0" smtClean="0"/>
          </a:p>
          <a:p>
            <a:pPr marL="457200" indent="-457200">
              <a:buAutoNum type="arabicPeriod"/>
            </a:pPr>
            <a:endParaRPr lang="en-US" sz="1400" dirty="0" smtClean="0"/>
          </a:p>
          <a:p>
            <a:pPr marL="0"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3481929309"/>
              </p:ext>
            </p:extLst>
          </p:nvPr>
        </p:nvGraphicFramePr>
        <p:xfrm>
          <a:off x="304800" y="3657600"/>
          <a:ext cx="3352800" cy="2001520"/>
        </p:xfrm>
        <a:graphic>
          <a:graphicData uri="http://schemas.openxmlformats.org/drawingml/2006/table">
            <a:tbl>
              <a:tblPr firstRow="1" bandRow="1">
                <a:tableStyleId>{5C22544A-7EE6-4342-B048-85BDC9FD1C3A}</a:tableStyleId>
              </a:tblPr>
              <a:tblGrid>
                <a:gridCol w="762000"/>
                <a:gridCol w="1371600"/>
                <a:gridCol w="1219200"/>
              </a:tblGrid>
              <a:tr h="370840">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Instruction Stream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Data Stream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SSID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MISD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67200" y="3352800"/>
            <a:ext cx="1704975"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249913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Flynn’s Taxonomy of Parallel Computers</a:t>
            </a:r>
          </a:p>
        </p:txBody>
      </p:sp>
      <p:sp>
        <p:nvSpPr>
          <p:cNvPr id="3" name="Content Placeholder 2"/>
          <p:cNvSpPr>
            <a:spLocks noGrp="1"/>
          </p:cNvSpPr>
          <p:nvPr>
            <p:ph idx="1"/>
          </p:nvPr>
        </p:nvSpPr>
        <p:spPr/>
        <p:txBody>
          <a:bodyPr/>
          <a:lstStyle/>
          <a:p>
            <a:pPr marL="0" indent="0">
              <a:buNone/>
            </a:pPr>
            <a:r>
              <a:rPr lang="en-US" sz="1200" dirty="0"/>
              <a:t>Flynn’s </a:t>
            </a:r>
            <a:r>
              <a:rPr lang="en-US" sz="1200" dirty="0" smtClean="0"/>
              <a:t>Taxonomy: Classification according to </a:t>
            </a:r>
            <a:r>
              <a:rPr lang="en-US" sz="1200" dirty="0"/>
              <a:t>important characteristics of a parallel computer. </a:t>
            </a:r>
            <a:endParaRPr lang="en-US" sz="1200" dirty="0" smtClean="0"/>
          </a:p>
          <a:p>
            <a:pPr marL="0" indent="0">
              <a:buNone/>
            </a:pPr>
            <a:r>
              <a:rPr lang="en-US" sz="1200" dirty="0"/>
              <a:t>Four categories are </a:t>
            </a:r>
            <a:r>
              <a:rPr lang="en-US" sz="1200" dirty="0" smtClean="0"/>
              <a:t>distinguished based on:</a:t>
            </a:r>
          </a:p>
          <a:p>
            <a:pPr>
              <a:buFontTx/>
              <a:buChar char="-"/>
            </a:pPr>
            <a:r>
              <a:rPr lang="en-US" sz="1200" dirty="0" smtClean="0"/>
              <a:t>How Many Instruction Streams</a:t>
            </a:r>
          </a:p>
          <a:p>
            <a:pPr>
              <a:buFontTx/>
              <a:buChar char="-"/>
            </a:pPr>
            <a:r>
              <a:rPr lang="en-US" sz="1200" dirty="0" smtClean="0"/>
              <a:t>How Many Data Streams</a:t>
            </a:r>
          </a:p>
          <a:p>
            <a:pPr marL="457200" indent="-457200">
              <a:buAutoNum type="arabicPeriod"/>
            </a:pPr>
            <a:r>
              <a:rPr lang="en-US" sz="1400" b="1" dirty="0" smtClean="0"/>
              <a:t>Single-Instruction</a:t>
            </a:r>
            <a:r>
              <a:rPr lang="en-US" sz="1400" b="1" dirty="0"/>
              <a:t>, Single-Data (SISD</a:t>
            </a:r>
            <a:r>
              <a:rPr lang="en-US" sz="1400" b="1" dirty="0" smtClean="0"/>
              <a:t>)</a:t>
            </a:r>
            <a:endParaRPr lang="en-US" sz="1400" dirty="0" smtClean="0"/>
          </a:p>
          <a:p>
            <a:pPr marL="457200" indent="-457200">
              <a:buAutoNum type="arabicPeriod"/>
            </a:pPr>
            <a:r>
              <a:rPr lang="en-US" sz="1400" b="1" dirty="0" smtClean="0"/>
              <a:t>Multiple-Instruction</a:t>
            </a:r>
            <a:r>
              <a:rPr lang="en-US" sz="1400" b="1" dirty="0"/>
              <a:t>, Single-Data (MISD</a:t>
            </a:r>
            <a:r>
              <a:rPr lang="en-US" sz="1400" b="1" dirty="0" smtClean="0"/>
              <a:t>)</a:t>
            </a:r>
          </a:p>
          <a:p>
            <a:pPr marL="457200" indent="-457200">
              <a:buAutoNum type="arabicPeriod"/>
            </a:pPr>
            <a:r>
              <a:rPr lang="en-US" sz="1400" b="1" dirty="0"/>
              <a:t>Single-Instruction, Multiple-Data (SIMD</a:t>
            </a:r>
            <a:r>
              <a:rPr lang="en-US" sz="1400" b="1" dirty="0" smtClean="0"/>
              <a:t>)</a:t>
            </a:r>
          </a:p>
          <a:p>
            <a:pPr marL="457200" indent="-457200">
              <a:buAutoNum type="arabicPeriod"/>
            </a:pPr>
            <a:r>
              <a:rPr lang="en-US" sz="1400" b="1" dirty="0"/>
              <a:t>Multiple-Instruction, Multiple-Data (MIMD)</a:t>
            </a:r>
            <a:endParaRPr lang="en-US" sz="1400" dirty="0" smtClean="0"/>
          </a:p>
          <a:p>
            <a:pPr marL="457200" indent="-457200">
              <a:buAutoNum type="arabicPeriod"/>
            </a:pPr>
            <a:endParaRPr lang="en-US" sz="1400" dirty="0" smtClean="0"/>
          </a:p>
          <a:p>
            <a:pPr marL="0"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184538410"/>
              </p:ext>
            </p:extLst>
          </p:nvPr>
        </p:nvGraphicFramePr>
        <p:xfrm>
          <a:off x="304800" y="3657600"/>
          <a:ext cx="3352800" cy="2001520"/>
        </p:xfrm>
        <a:graphic>
          <a:graphicData uri="http://schemas.openxmlformats.org/drawingml/2006/table">
            <a:tbl>
              <a:tblPr firstRow="1" bandRow="1">
                <a:tableStyleId>{5C22544A-7EE6-4342-B048-85BDC9FD1C3A}</a:tableStyleId>
              </a:tblPr>
              <a:tblGrid>
                <a:gridCol w="762000"/>
                <a:gridCol w="1371600"/>
                <a:gridCol w="1219200"/>
              </a:tblGrid>
              <a:tr h="370840">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Instruction Stream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Data Stream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SSID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MISD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81800" y="3296224"/>
            <a:ext cx="1828800" cy="1631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3276600"/>
            <a:ext cx="1704975"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91125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Flynn’s Taxonomy of Parallel Computers</a:t>
            </a:r>
          </a:p>
        </p:txBody>
      </p:sp>
      <p:sp>
        <p:nvSpPr>
          <p:cNvPr id="3" name="Content Placeholder 2"/>
          <p:cNvSpPr>
            <a:spLocks noGrp="1"/>
          </p:cNvSpPr>
          <p:nvPr>
            <p:ph idx="1"/>
          </p:nvPr>
        </p:nvSpPr>
        <p:spPr/>
        <p:txBody>
          <a:bodyPr/>
          <a:lstStyle/>
          <a:p>
            <a:pPr marL="0" indent="0">
              <a:buNone/>
            </a:pPr>
            <a:r>
              <a:rPr lang="en-US" sz="1200" dirty="0"/>
              <a:t>Flynn’s </a:t>
            </a:r>
            <a:r>
              <a:rPr lang="en-US" sz="1200" dirty="0" smtClean="0"/>
              <a:t>Taxonomy: Classification according to </a:t>
            </a:r>
            <a:r>
              <a:rPr lang="en-US" sz="1200" dirty="0"/>
              <a:t>important characteristics of a parallel computer. </a:t>
            </a:r>
            <a:endParaRPr lang="en-US" sz="1200" dirty="0" smtClean="0"/>
          </a:p>
          <a:p>
            <a:pPr marL="0" indent="0">
              <a:buNone/>
            </a:pPr>
            <a:r>
              <a:rPr lang="en-US" sz="1200" dirty="0"/>
              <a:t>Four categories are </a:t>
            </a:r>
            <a:r>
              <a:rPr lang="en-US" sz="1200" dirty="0" smtClean="0"/>
              <a:t>distinguished based on:</a:t>
            </a:r>
          </a:p>
          <a:p>
            <a:pPr>
              <a:buFontTx/>
              <a:buChar char="-"/>
            </a:pPr>
            <a:r>
              <a:rPr lang="en-US" sz="1200" dirty="0" smtClean="0"/>
              <a:t>How Many Instruction Streams</a:t>
            </a:r>
          </a:p>
          <a:p>
            <a:pPr>
              <a:buFontTx/>
              <a:buChar char="-"/>
            </a:pPr>
            <a:r>
              <a:rPr lang="en-US" sz="1200" dirty="0" smtClean="0"/>
              <a:t>How Many Data Streams</a:t>
            </a:r>
          </a:p>
          <a:p>
            <a:pPr marL="457200" indent="-457200">
              <a:buAutoNum type="arabicPeriod"/>
            </a:pPr>
            <a:r>
              <a:rPr lang="en-US" sz="1400" b="1" dirty="0" smtClean="0"/>
              <a:t>Single-Instruction</a:t>
            </a:r>
            <a:r>
              <a:rPr lang="en-US" sz="1400" b="1" dirty="0"/>
              <a:t>, Single-Data (SISD</a:t>
            </a:r>
            <a:r>
              <a:rPr lang="en-US" sz="1400" b="1" dirty="0" smtClean="0"/>
              <a:t>)</a:t>
            </a:r>
            <a:endParaRPr lang="en-US" sz="1400" dirty="0" smtClean="0"/>
          </a:p>
          <a:p>
            <a:pPr marL="457200" indent="-457200">
              <a:buAutoNum type="arabicPeriod"/>
            </a:pPr>
            <a:r>
              <a:rPr lang="en-US" sz="1400" b="1" dirty="0" smtClean="0"/>
              <a:t>Multiple-Instruction</a:t>
            </a:r>
            <a:r>
              <a:rPr lang="en-US" sz="1400" b="1" dirty="0"/>
              <a:t>, Single-Data (MISD</a:t>
            </a:r>
            <a:r>
              <a:rPr lang="en-US" sz="1400" b="1" dirty="0" smtClean="0"/>
              <a:t>)</a:t>
            </a:r>
          </a:p>
          <a:p>
            <a:pPr marL="457200" indent="-457200">
              <a:buAutoNum type="arabicPeriod"/>
            </a:pPr>
            <a:r>
              <a:rPr lang="en-US" sz="1400" b="1" dirty="0"/>
              <a:t>Single-Instruction, Multiple-Data (SIMD</a:t>
            </a:r>
            <a:r>
              <a:rPr lang="en-US" sz="1400" b="1" dirty="0" smtClean="0"/>
              <a:t>)</a:t>
            </a:r>
          </a:p>
          <a:p>
            <a:pPr marL="457200" indent="-457200">
              <a:buAutoNum type="arabicPeriod"/>
            </a:pPr>
            <a:r>
              <a:rPr lang="en-US" sz="1400" b="1" dirty="0"/>
              <a:t>Multiple-Instruction, Multiple-Data (MIMD)</a:t>
            </a:r>
            <a:endParaRPr lang="en-US" sz="1400" dirty="0" smtClean="0"/>
          </a:p>
          <a:p>
            <a:pPr marL="457200" indent="-457200">
              <a:buAutoNum type="arabicPeriod"/>
            </a:pPr>
            <a:endParaRPr lang="en-US" sz="1400" dirty="0" smtClean="0"/>
          </a:p>
          <a:p>
            <a:pPr marL="0"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4184770216"/>
              </p:ext>
            </p:extLst>
          </p:nvPr>
        </p:nvGraphicFramePr>
        <p:xfrm>
          <a:off x="304800" y="3657600"/>
          <a:ext cx="3352800" cy="2001520"/>
        </p:xfrm>
        <a:graphic>
          <a:graphicData uri="http://schemas.openxmlformats.org/drawingml/2006/table">
            <a:tbl>
              <a:tblPr firstRow="1" bandRow="1">
                <a:tableStyleId>{5C22544A-7EE6-4342-B048-85BDC9FD1C3A}</a:tableStyleId>
              </a:tblPr>
              <a:tblGrid>
                <a:gridCol w="762000"/>
                <a:gridCol w="1371600"/>
                <a:gridCol w="1219200"/>
              </a:tblGrid>
              <a:tr h="370840">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Instruction Stream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Data Stream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SSID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MISD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81800" y="3209007"/>
            <a:ext cx="1828800" cy="1631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3189383"/>
            <a:ext cx="1704975"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0" y="4919030"/>
            <a:ext cx="1905000" cy="17838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87448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Flynn’s Taxonomy of Parallel Computers</a:t>
            </a:r>
          </a:p>
        </p:txBody>
      </p:sp>
      <p:sp>
        <p:nvSpPr>
          <p:cNvPr id="3" name="Content Placeholder 2"/>
          <p:cNvSpPr>
            <a:spLocks noGrp="1"/>
          </p:cNvSpPr>
          <p:nvPr>
            <p:ph idx="1"/>
          </p:nvPr>
        </p:nvSpPr>
        <p:spPr/>
        <p:txBody>
          <a:bodyPr/>
          <a:lstStyle/>
          <a:p>
            <a:pPr marL="0" indent="0">
              <a:buNone/>
            </a:pPr>
            <a:r>
              <a:rPr lang="en-US" sz="1200" dirty="0"/>
              <a:t>Flynn’s </a:t>
            </a:r>
            <a:r>
              <a:rPr lang="en-US" sz="1200" dirty="0" smtClean="0"/>
              <a:t>Taxonomy: Classification according to </a:t>
            </a:r>
            <a:r>
              <a:rPr lang="en-US" sz="1200" dirty="0"/>
              <a:t>important characteristics of a parallel computer. </a:t>
            </a:r>
            <a:endParaRPr lang="en-US" sz="1200" dirty="0" smtClean="0"/>
          </a:p>
          <a:p>
            <a:pPr marL="0" indent="0">
              <a:buNone/>
            </a:pPr>
            <a:r>
              <a:rPr lang="en-US" sz="1200" dirty="0"/>
              <a:t>Four categories are </a:t>
            </a:r>
            <a:r>
              <a:rPr lang="en-US" sz="1200" dirty="0" smtClean="0"/>
              <a:t>distinguished based on:</a:t>
            </a:r>
          </a:p>
          <a:p>
            <a:pPr>
              <a:buFontTx/>
              <a:buChar char="-"/>
            </a:pPr>
            <a:r>
              <a:rPr lang="en-US" sz="1200" dirty="0" smtClean="0"/>
              <a:t>How Many Instruction Streams</a:t>
            </a:r>
          </a:p>
          <a:p>
            <a:pPr>
              <a:buFontTx/>
              <a:buChar char="-"/>
            </a:pPr>
            <a:r>
              <a:rPr lang="en-US" sz="1200" dirty="0" smtClean="0"/>
              <a:t>How Many Data Streams</a:t>
            </a:r>
          </a:p>
          <a:p>
            <a:pPr marL="457200" indent="-457200">
              <a:buAutoNum type="arabicPeriod"/>
            </a:pPr>
            <a:r>
              <a:rPr lang="en-US" sz="1400" b="1" dirty="0" smtClean="0"/>
              <a:t>Single-Instruction</a:t>
            </a:r>
            <a:r>
              <a:rPr lang="en-US" sz="1400" b="1" dirty="0"/>
              <a:t>, Single-Data (SISD</a:t>
            </a:r>
            <a:r>
              <a:rPr lang="en-US" sz="1400" b="1" dirty="0" smtClean="0"/>
              <a:t>)</a:t>
            </a:r>
            <a:endParaRPr lang="en-US" sz="1400" dirty="0" smtClean="0"/>
          </a:p>
          <a:p>
            <a:pPr marL="457200" indent="-457200">
              <a:buAutoNum type="arabicPeriod"/>
            </a:pPr>
            <a:r>
              <a:rPr lang="en-US" sz="1400" b="1" dirty="0" smtClean="0"/>
              <a:t>Multiple-Instruction</a:t>
            </a:r>
            <a:r>
              <a:rPr lang="en-US" sz="1400" b="1" dirty="0"/>
              <a:t>, Single-Data (MISD</a:t>
            </a:r>
            <a:r>
              <a:rPr lang="en-US" sz="1400" b="1" dirty="0" smtClean="0"/>
              <a:t>)</a:t>
            </a:r>
          </a:p>
          <a:p>
            <a:pPr marL="457200" indent="-457200">
              <a:buAutoNum type="arabicPeriod"/>
            </a:pPr>
            <a:r>
              <a:rPr lang="en-US" sz="1400" b="1" dirty="0"/>
              <a:t>Single-Instruction, Multiple-Data (SIMD</a:t>
            </a:r>
            <a:r>
              <a:rPr lang="en-US" sz="1400" b="1" dirty="0" smtClean="0"/>
              <a:t>)</a:t>
            </a:r>
          </a:p>
          <a:p>
            <a:pPr marL="457200" indent="-457200">
              <a:buAutoNum type="arabicPeriod"/>
            </a:pPr>
            <a:r>
              <a:rPr lang="en-US" sz="1400" b="1" dirty="0"/>
              <a:t>Multiple-Instruction, Multiple-Data (MIMD)</a:t>
            </a:r>
            <a:endParaRPr lang="en-US" sz="1400" dirty="0" smtClean="0"/>
          </a:p>
          <a:p>
            <a:pPr marL="457200" indent="-457200">
              <a:buAutoNum type="arabicPeriod"/>
            </a:pPr>
            <a:endParaRPr lang="en-US" sz="1400" dirty="0" smtClean="0"/>
          </a:p>
          <a:p>
            <a:pPr marL="0" indent="0">
              <a:buNone/>
            </a:pPr>
            <a:endParaRPr lang="en-US" sz="1400" dirty="0" smtClean="0"/>
          </a:p>
          <a:p>
            <a:pPr marL="0" indent="0">
              <a:buNone/>
            </a:pP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2123412784"/>
              </p:ext>
            </p:extLst>
          </p:nvPr>
        </p:nvGraphicFramePr>
        <p:xfrm>
          <a:off x="304800" y="3657600"/>
          <a:ext cx="3352800" cy="2001520"/>
        </p:xfrm>
        <a:graphic>
          <a:graphicData uri="http://schemas.openxmlformats.org/drawingml/2006/table">
            <a:tbl>
              <a:tblPr firstRow="1" bandRow="1">
                <a:tableStyleId>{5C22544A-7EE6-4342-B048-85BDC9FD1C3A}</a:tableStyleId>
              </a:tblPr>
              <a:tblGrid>
                <a:gridCol w="762000"/>
                <a:gridCol w="1371600"/>
                <a:gridCol w="1219200"/>
              </a:tblGrid>
              <a:tr h="370840">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Instruction Stream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Data Stream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SSID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MISD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SIMD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solidFill>
                            <a:srgbClr val="C00000"/>
                          </a:solidFill>
                        </a:rPr>
                        <a:t>MIMD</a:t>
                      </a:r>
                      <a:endParaRPr lang="en-US" sz="1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0000FF"/>
                          </a:solidFill>
                        </a:rPr>
                        <a:t>&gt;1</a:t>
                      </a:r>
                      <a:endParaRPr lang="en-US" sz="1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81800" y="3209007"/>
            <a:ext cx="1828800" cy="1631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3189383"/>
            <a:ext cx="1704975"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57686" y="5074127"/>
            <a:ext cx="1905000" cy="17838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00800" y="4963241"/>
            <a:ext cx="2705100"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498943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Flynn’s Taxonomy of Parallel </a:t>
            </a:r>
            <a:r>
              <a:rPr lang="en-US" sz="2000" dirty="0" smtClean="0"/>
              <a:t>Computers (</a:t>
            </a:r>
            <a:r>
              <a:rPr lang="en-US" sz="2000" dirty="0" err="1" smtClean="0"/>
              <a:t>Contd</a:t>
            </a:r>
            <a:r>
              <a:rPr lang="en-US" sz="2000" dirty="0" smtClean="0"/>
              <a:t>…)</a:t>
            </a:r>
            <a:endParaRPr lang="en-US" sz="2000" dirty="0"/>
          </a:p>
        </p:txBody>
      </p:sp>
      <p:sp>
        <p:nvSpPr>
          <p:cNvPr id="3" name="Content Placeholder 2"/>
          <p:cNvSpPr>
            <a:spLocks noGrp="1"/>
          </p:cNvSpPr>
          <p:nvPr>
            <p:ph idx="1"/>
          </p:nvPr>
        </p:nvSpPr>
        <p:spPr/>
        <p:txBody>
          <a:bodyPr/>
          <a:lstStyle/>
          <a:p>
            <a:pPr marL="0" indent="0">
              <a:buNone/>
            </a:pPr>
            <a:r>
              <a:rPr lang="en-US" sz="1600" dirty="0" smtClean="0"/>
              <a:t>1. </a:t>
            </a:r>
            <a:r>
              <a:rPr lang="en-US" sz="1600" b="1" dirty="0" smtClean="0"/>
              <a:t>Single-Instruction</a:t>
            </a:r>
            <a:r>
              <a:rPr lang="en-US" sz="1600" b="1" dirty="0"/>
              <a:t>, Single-Data (SISD)</a:t>
            </a:r>
            <a:r>
              <a:rPr lang="en-US" sz="1600" dirty="0"/>
              <a:t>: There is </a:t>
            </a:r>
            <a:r>
              <a:rPr lang="en-US" sz="1600" b="1" dirty="0"/>
              <a:t>one processing element </a:t>
            </a:r>
            <a:r>
              <a:rPr lang="en-US" sz="1600" b="1" dirty="0" smtClean="0"/>
              <a:t>which has </a:t>
            </a:r>
            <a:r>
              <a:rPr lang="en-US" sz="1600" b="1" dirty="0"/>
              <a:t>access to a single program and data storage. </a:t>
            </a:r>
            <a:r>
              <a:rPr lang="en-US" sz="1600" dirty="0"/>
              <a:t>In each step, the </a:t>
            </a:r>
            <a:r>
              <a:rPr lang="en-US" sz="1600" dirty="0" smtClean="0"/>
              <a:t>processing element </a:t>
            </a:r>
            <a:r>
              <a:rPr lang="en-US" sz="1600" dirty="0"/>
              <a:t>loads an instruction and the corresponding data and executes the instruction</a:t>
            </a:r>
            <a:r>
              <a:rPr lang="en-US" sz="1600" dirty="0" smtClean="0"/>
              <a:t>. The </a:t>
            </a:r>
            <a:r>
              <a:rPr lang="en-US" sz="1600" dirty="0"/>
              <a:t>result is stored back in the data storage. Thus, SISD is the </a:t>
            </a:r>
            <a:r>
              <a:rPr lang="en-US" sz="1600" b="1" dirty="0" smtClean="0"/>
              <a:t>conventional sequential </a:t>
            </a:r>
            <a:r>
              <a:rPr lang="en-US" sz="1600" b="1" dirty="0"/>
              <a:t>computer </a:t>
            </a:r>
            <a:r>
              <a:rPr lang="en-US" sz="1600" dirty="0"/>
              <a:t>according to the </a:t>
            </a:r>
            <a:r>
              <a:rPr lang="en-US" sz="1600" i="1" dirty="0"/>
              <a:t>von Neumann model</a:t>
            </a:r>
            <a:r>
              <a:rPr lang="en-US" sz="1600" dirty="0" smtClean="0"/>
              <a:t>.</a:t>
            </a:r>
          </a:p>
          <a:p>
            <a:pPr marL="0" indent="0">
              <a:buNone/>
            </a:pPr>
            <a:r>
              <a:rPr lang="en-US" sz="1600" dirty="0"/>
              <a:t>2. </a:t>
            </a:r>
            <a:r>
              <a:rPr lang="en-US" sz="1600" b="1" dirty="0"/>
              <a:t>Multiple-Instruction, Single-Data (MISD)</a:t>
            </a:r>
            <a:r>
              <a:rPr lang="en-US" sz="1600" dirty="0"/>
              <a:t>: There are </a:t>
            </a:r>
            <a:r>
              <a:rPr lang="en-US" sz="1600" b="1" dirty="0"/>
              <a:t>multiple processing </a:t>
            </a:r>
            <a:r>
              <a:rPr lang="en-US" sz="1600" b="1" dirty="0" smtClean="0"/>
              <a:t>elements each </a:t>
            </a:r>
            <a:r>
              <a:rPr lang="en-US" sz="1600" b="1" dirty="0"/>
              <a:t>of which has a private program memory, but there is only one </a:t>
            </a:r>
            <a:r>
              <a:rPr lang="en-US" sz="1600" b="1" dirty="0" smtClean="0"/>
              <a:t>common access </a:t>
            </a:r>
            <a:r>
              <a:rPr lang="en-US" sz="1600" b="1" dirty="0"/>
              <a:t>to a single global data memory</a:t>
            </a:r>
            <a:r>
              <a:rPr lang="en-US" sz="1600" dirty="0"/>
              <a:t>. In each step, each processing </a:t>
            </a:r>
            <a:r>
              <a:rPr lang="en-US" sz="1600" dirty="0" smtClean="0"/>
              <a:t>element obtains </a:t>
            </a:r>
            <a:r>
              <a:rPr lang="en-US" sz="1600" dirty="0"/>
              <a:t>the </a:t>
            </a:r>
            <a:r>
              <a:rPr lang="en-US" sz="1600" i="1" dirty="0"/>
              <a:t>same </a:t>
            </a:r>
            <a:r>
              <a:rPr lang="en-US" sz="1600" dirty="0"/>
              <a:t>data element from the data memory and loads an </a:t>
            </a:r>
            <a:r>
              <a:rPr lang="en-US" sz="1600" dirty="0" smtClean="0"/>
              <a:t>instruction from </a:t>
            </a:r>
            <a:r>
              <a:rPr lang="en-US" sz="1600" dirty="0"/>
              <a:t>its private program memory. These possibly different instructions are </a:t>
            </a:r>
            <a:r>
              <a:rPr lang="en-US" sz="1600" dirty="0" smtClean="0"/>
              <a:t>then executed </a:t>
            </a:r>
            <a:r>
              <a:rPr lang="en-US" sz="1600" dirty="0"/>
              <a:t>in parallel by the processing elements using the previously </a:t>
            </a:r>
            <a:r>
              <a:rPr lang="en-US" sz="1600" dirty="0" smtClean="0"/>
              <a:t>obtained (</a:t>
            </a:r>
            <a:r>
              <a:rPr lang="en-US" sz="1600" dirty="0"/>
              <a:t>identical) data element as operand. This execution model is very </a:t>
            </a:r>
            <a:r>
              <a:rPr lang="en-US" sz="1600" dirty="0" smtClean="0"/>
              <a:t>restrictive  and </a:t>
            </a:r>
            <a:r>
              <a:rPr lang="en-US" sz="1600" b="1" dirty="0" smtClean="0"/>
              <a:t>no </a:t>
            </a:r>
            <a:r>
              <a:rPr lang="en-US" sz="1600" b="1" dirty="0"/>
              <a:t>commercial parallel computer of this type has ever been built.</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19650" y="5020260"/>
            <a:ext cx="2009804" cy="17928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86050" y="5000635"/>
            <a:ext cx="1873724" cy="18573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4178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Flynn’s Taxonomy of Parallel Computers (</a:t>
            </a:r>
            <a:r>
              <a:rPr lang="en-US" sz="2400" dirty="0" err="1"/>
              <a:t>Contd</a:t>
            </a:r>
            <a:r>
              <a:rPr lang="en-US" sz="2400" dirty="0"/>
              <a:t>…)</a:t>
            </a:r>
          </a:p>
        </p:txBody>
      </p:sp>
      <p:sp>
        <p:nvSpPr>
          <p:cNvPr id="3" name="Content Placeholder 2"/>
          <p:cNvSpPr>
            <a:spLocks noGrp="1"/>
          </p:cNvSpPr>
          <p:nvPr>
            <p:ph idx="1"/>
          </p:nvPr>
        </p:nvSpPr>
        <p:spPr>
          <a:xfrm>
            <a:off x="357158" y="1142984"/>
            <a:ext cx="8572560" cy="5105416"/>
          </a:xfrm>
        </p:spPr>
        <p:txBody>
          <a:bodyPr/>
          <a:lstStyle/>
          <a:p>
            <a:pPr marL="0" indent="0" algn="just">
              <a:buNone/>
            </a:pPr>
            <a:r>
              <a:rPr lang="en-US" sz="1400" dirty="0"/>
              <a:t>3. </a:t>
            </a:r>
            <a:r>
              <a:rPr lang="en-US" sz="1400" b="1" dirty="0"/>
              <a:t>Single-Instruction, Multiple-Data (SIMD)</a:t>
            </a:r>
            <a:r>
              <a:rPr lang="en-US" sz="1400" dirty="0"/>
              <a:t>: There are </a:t>
            </a:r>
            <a:r>
              <a:rPr lang="en-US" sz="1400" b="1" dirty="0"/>
              <a:t>multiple processing </a:t>
            </a:r>
            <a:r>
              <a:rPr lang="en-US" sz="1400" b="1" dirty="0" smtClean="0"/>
              <a:t>elements each </a:t>
            </a:r>
            <a:r>
              <a:rPr lang="en-US" sz="1400" b="1" dirty="0"/>
              <a:t>of which has a private access to a (shared or distributed) data </a:t>
            </a:r>
            <a:r>
              <a:rPr lang="en-US" sz="1400" b="1" dirty="0" smtClean="0"/>
              <a:t>memory. </a:t>
            </a:r>
            <a:r>
              <a:rPr lang="en-US" sz="1400" b="1" dirty="0"/>
              <a:t>But </a:t>
            </a:r>
            <a:r>
              <a:rPr lang="en-US" sz="1400" b="1" dirty="0" smtClean="0"/>
              <a:t>there is </a:t>
            </a:r>
            <a:r>
              <a:rPr lang="en-US" sz="1400" b="1" dirty="0"/>
              <a:t>only one program memory </a:t>
            </a:r>
            <a:r>
              <a:rPr lang="en-US" sz="1400" dirty="0"/>
              <a:t>from which a special control processor fetches </a:t>
            </a:r>
            <a:r>
              <a:rPr lang="en-US" sz="1400" dirty="0" smtClean="0"/>
              <a:t>and dispatches </a:t>
            </a:r>
            <a:r>
              <a:rPr lang="en-US" sz="1400" dirty="0"/>
              <a:t>instructions. In each step, each processing element obtains from </a:t>
            </a:r>
            <a:r>
              <a:rPr lang="en-US" sz="1400" dirty="0" smtClean="0"/>
              <a:t>the control </a:t>
            </a:r>
            <a:r>
              <a:rPr lang="en-US" sz="1400" dirty="0"/>
              <a:t>processor the </a:t>
            </a:r>
            <a:r>
              <a:rPr lang="en-US" sz="1400" i="1" dirty="0"/>
              <a:t>same </a:t>
            </a:r>
            <a:r>
              <a:rPr lang="en-US" sz="1400" dirty="0"/>
              <a:t>instruction and loads a separate data element </a:t>
            </a:r>
            <a:r>
              <a:rPr lang="en-US" sz="1400" dirty="0" smtClean="0"/>
              <a:t>through its </a:t>
            </a:r>
            <a:r>
              <a:rPr lang="en-US" sz="1400" dirty="0"/>
              <a:t>private data access on which the instruction is performed. Thus, the </a:t>
            </a:r>
            <a:r>
              <a:rPr lang="en-US" sz="1400" dirty="0" smtClean="0"/>
              <a:t>instruction is </a:t>
            </a:r>
            <a:r>
              <a:rPr lang="en-US" sz="1400" dirty="0"/>
              <a:t>synchronously applied in parallel by all processing elements to different </a:t>
            </a:r>
            <a:r>
              <a:rPr lang="en-US" sz="1400" dirty="0" smtClean="0"/>
              <a:t>data elements</a:t>
            </a:r>
            <a:r>
              <a:rPr lang="en-US" sz="1400" dirty="0"/>
              <a:t>.</a:t>
            </a:r>
          </a:p>
          <a:p>
            <a:pPr marL="0" indent="0" algn="just">
              <a:buNone/>
            </a:pPr>
            <a:r>
              <a:rPr lang="en-US" sz="1400" u="sng" dirty="0"/>
              <a:t>For applications with a significant degree of </a:t>
            </a:r>
            <a:r>
              <a:rPr lang="en-US" sz="1400" b="1" u="sng" dirty="0"/>
              <a:t>data parallelism</a:t>
            </a:r>
            <a:r>
              <a:rPr lang="en-US" sz="1400" dirty="0"/>
              <a:t>, the </a:t>
            </a:r>
            <a:r>
              <a:rPr lang="en-US" sz="1400" dirty="0" smtClean="0"/>
              <a:t>SIMD approach </a:t>
            </a:r>
            <a:r>
              <a:rPr lang="en-US" sz="1400" dirty="0"/>
              <a:t>can be very efficient. Examples are multimedia applications or </a:t>
            </a:r>
            <a:r>
              <a:rPr lang="en-US" sz="1400" dirty="0" smtClean="0"/>
              <a:t>computer graphics </a:t>
            </a:r>
            <a:r>
              <a:rPr lang="en-US" sz="1400" dirty="0"/>
              <a:t>algorithms to generate realistic three-dimensional views </a:t>
            </a:r>
            <a:r>
              <a:rPr lang="en-US" sz="1400" dirty="0" smtClean="0"/>
              <a:t>of computer-generated </a:t>
            </a:r>
            <a:r>
              <a:rPr lang="en-US" sz="1400" dirty="0"/>
              <a:t>environments.</a:t>
            </a:r>
          </a:p>
          <a:p>
            <a:pPr marL="0" indent="0" algn="just">
              <a:buNone/>
            </a:pPr>
            <a:r>
              <a:rPr lang="en-US" sz="1400" dirty="0"/>
              <a:t>4. </a:t>
            </a:r>
            <a:r>
              <a:rPr lang="en-US" sz="1400" b="1" dirty="0"/>
              <a:t>Multiple-Instruction, Multiple-Data (MIMD)</a:t>
            </a:r>
            <a:r>
              <a:rPr lang="en-US" sz="1400" dirty="0"/>
              <a:t>: There are </a:t>
            </a:r>
            <a:r>
              <a:rPr lang="en-US" sz="1400" b="1" dirty="0"/>
              <a:t>multiple </a:t>
            </a:r>
            <a:r>
              <a:rPr lang="en-US" sz="1400" b="1" dirty="0" smtClean="0"/>
              <a:t>processing elements </a:t>
            </a:r>
            <a:r>
              <a:rPr lang="en-US" sz="1400" b="1" dirty="0"/>
              <a:t>each of which has a separate instruction and data access to a (</a:t>
            </a:r>
            <a:r>
              <a:rPr lang="en-US" sz="1400" b="1" dirty="0" smtClean="0"/>
              <a:t>shared or </a:t>
            </a:r>
            <a:r>
              <a:rPr lang="en-US" sz="1400" b="1" dirty="0"/>
              <a:t>distributed) program and data memory. </a:t>
            </a:r>
            <a:r>
              <a:rPr lang="en-US" sz="1400" dirty="0"/>
              <a:t>In each step, each processing </a:t>
            </a:r>
            <a:r>
              <a:rPr lang="en-US" sz="1400" dirty="0" smtClean="0"/>
              <a:t>element loads </a:t>
            </a:r>
            <a:r>
              <a:rPr lang="en-US" sz="1400" dirty="0"/>
              <a:t>a separate instruction and a separate data element, applies the </a:t>
            </a:r>
            <a:r>
              <a:rPr lang="en-US" sz="1400" dirty="0" smtClean="0"/>
              <a:t>instruction to </a:t>
            </a:r>
            <a:r>
              <a:rPr lang="en-US" sz="1400" dirty="0"/>
              <a:t>the data element, and stores a possible result back into the data storage. </a:t>
            </a:r>
            <a:r>
              <a:rPr lang="en-US" sz="1400" dirty="0" smtClean="0"/>
              <a:t>The processing </a:t>
            </a:r>
            <a:r>
              <a:rPr lang="en-US" sz="1400" dirty="0"/>
              <a:t>elements work asynchronously with each other. </a:t>
            </a:r>
            <a:r>
              <a:rPr lang="en-US" sz="1400" b="1" dirty="0"/>
              <a:t>Multicore </a:t>
            </a:r>
            <a:r>
              <a:rPr lang="en-US" sz="1400" b="1" dirty="0" smtClean="0"/>
              <a:t>processors or </a:t>
            </a:r>
            <a:r>
              <a:rPr lang="en-US" sz="1400" b="1" dirty="0"/>
              <a:t>cluster systems are examples for the MIMD model.</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83324" y="4760962"/>
            <a:ext cx="2031684" cy="20970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86446" y="4786321"/>
            <a:ext cx="2849494" cy="19930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648042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Memory Organization of Parallel Computers</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r>
              <a:rPr lang="en-US" sz="2000" dirty="0" smtClean="0"/>
              <a:t>A Further </a:t>
            </a:r>
            <a:r>
              <a:rPr lang="en-US" sz="2000" dirty="0">
                <a:solidFill>
                  <a:srgbClr val="C00000"/>
                </a:solidFill>
              </a:rPr>
              <a:t>classification</a:t>
            </a:r>
            <a:r>
              <a:rPr lang="en-US" sz="2000" dirty="0"/>
              <a:t> of </a:t>
            </a:r>
            <a:r>
              <a:rPr lang="en-US" sz="2000" dirty="0">
                <a:solidFill>
                  <a:srgbClr val="C00000"/>
                </a:solidFill>
              </a:rPr>
              <a:t>MIMD computers </a:t>
            </a:r>
            <a:r>
              <a:rPr lang="en-US" sz="2000" dirty="0"/>
              <a:t>can be done according to their </a:t>
            </a:r>
            <a:r>
              <a:rPr lang="en-US" sz="2000" dirty="0" smtClean="0"/>
              <a:t>memory organization</a:t>
            </a:r>
            <a:r>
              <a:rPr lang="en-US" sz="2000" dirty="0"/>
              <a:t>:</a:t>
            </a:r>
            <a:endParaRPr lang="en-US" sz="2000" b="1" i="1" dirty="0" smtClean="0"/>
          </a:p>
          <a:p>
            <a:pPr eaLnBrk="1" hangingPunct="1">
              <a:lnSpc>
                <a:spcPct val="80000"/>
              </a:lnSpc>
            </a:pPr>
            <a:r>
              <a:rPr lang="en-US" sz="2000" b="1" i="1" dirty="0" smtClean="0"/>
              <a:t>1. Computers </a:t>
            </a:r>
            <a:r>
              <a:rPr lang="en-US" sz="2000" b="1" i="1" dirty="0"/>
              <a:t>with </a:t>
            </a:r>
            <a:r>
              <a:rPr lang="en-US" sz="2000" b="1" i="1" dirty="0">
                <a:solidFill>
                  <a:srgbClr val="0000FF"/>
                </a:solidFill>
              </a:rPr>
              <a:t>Distributed</a:t>
            </a:r>
            <a:r>
              <a:rPr lang="en-US" sz="2000" b="1" i="1" dirty="0"/>
              <a:t> Memory Organization</a:t>
            </a:r>
            <a:endParaRPr lang="en-US" sz="2000" b="1" i="1" dirty="0" smtClean="0"/>
          </a:p>
          <a:p>
            <a:pPr eaLnBrk="1" hangingPunct="1">
              <a:lnSpc>
                <a:spcPct val="80000"/>
              </a:lnSpc>
            </a:pPr>
            <a:r>
              <a:rPr lang="en-US" sz="2000" b="1" i="1" dirty="0" smtClean="0"/>
              <a:t>2. Computers </a:t>
            </a:r>
            <a:r>
              <a:rPr lang="en-US" sz="2000" b="1" i="1" dirty="0"/>
              <a:t>with </a:t>
            </a:r>
            <a:r>
              <a:rPr lang="en-US" sz="2000" b="1" i="1" dirty="0">
                <a:solidFill>
                  <a:srgbClr val="0000FF"/>
                </a:solidFill>
              </a:rPr>
              <a:t>Shared</a:t>
            </a:r>
            <a:r>
              <a:rPr lang="en-US" sz="2000" b="1" i="1" dirty="0"/>
              <a:t> Memory Organization</a:t>
            </a:r>
            <a:endParaRPr lang="en-US" sz="2000" dirty="0"/>
          </a:p>
          <a:p>
            <a:pPr eaLnBrk="1" hangingPunct="1">
              <a:lnSpc>
                <a:spcPct val="80000"/>
              </a:lnSpc>
            </a:pP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88</a:t>
            </a:fld>
            <a:endParaRPr lang="en-US" smtClean="0"/>
          </a:p>
        </p:txBody>
      </p:sp>
    </p:spTree>
    <p:extLst>
      <p:ext uri="{BB962C8B-B14F-4D97-AF65-F5344CB8AC3E}">
        <p14:creationId xmlns:p14="http://schemas.microsoft.com/office/powerpoint/2010/main" xmlns="" val="2149530841"/>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Shared vs. Distributed Memory</a:t>
            </a:r>
            <a:endParaRPr lang="en-US" sz="2000" dirty="0"/>
          </a:p>
        </p:txBody>
      </p:sp>
      <p:sp>
        <p:nvSpPr>
          <p:cNvPr id="3" name="Content Placeholder 2"/>
          <p:cNvSpPr>
            <a:spLocks noGrp="1"/>
          </p:cNvSpPr>
          <p:nvPr>
            <p:ph idx="1"/>
          </p:nvPr>
        </p:nvSpPr>
        <p:spPr/>
        <p:txBody>
          <a:bodyPr/>
          <a:lstStyle/>
          <a:p>
            <a:pPr marL="0" indent="0" algn="just">
              <a:buNone/>
            </a:pPr>
            <a:r>
              <a:rPr lang="en-US" sz="1800" dirty="0"/>
              <a:t>The simplest and most useful way to classify modern parallel computers is by their memory model</a:t>
            </a:r>
            <a:r>
              <a:rPr lang="en-US" sz="1800" dirty="0" smtClean="0"/>
              <a:t>:</a:t>
            </a:r>
          </a:p>
          <a:p>
            <a:pPr marL="0" indent="0" algn="just">
              <a:buNone/>
            </a:pPr>
            <a:r>
              <a:rPr lang="en-US" sz="1800" dirty="0"/>
              <a:t>S</a:t>
            </a:r>
            <a:r>
              <a:rPr lang="en-US" sz="1800" dirty="0" smtClean="0"/>
              <a:t>hared memory and Distributed </a:t>
            </a:r>
            <a:r>
              <a:rPr lang="en-US" sz="1800" dirty="0"/>
              <a:t>memory</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89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3806" y="2286000"/>
            <a:ext cx="6842393" cy="39819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1368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Processing Hardware</a:t>
            </a:r>
            <a:endParaRPr lang="en-IN" sz="2000" dirty="0"/>
          </a:p>
        </p:txBody>
      </p:sp>
      <p:sp>
        <p:nvSpPr>
          <p:cNvPr id="3" name="Content Placeholder 2"/>
          <p:cNvSpPr>
            <a:spLocks noGrp="1"/>
          </p:cNvSpPr>
          <p:nvPr>
            <p:ph idx="1"/>
          </p:nvPr>
        </p:nvSpPr>
        <p:spPr/>
        <p:txBody>
          <a:bodyPr/>
          <a:lstStyle/>
          <a:p>
            <a:r>
              <a:rPr lang="en-IN" sz="1400" dirty="0" smtClean="0"/>
              <a:t>Data is stored in registers. These </a:t>
            </a:r>
            <a:r>
              <a:rPr lang="en-IN" sz="1400" b="1" dirty="0" smtClean="0"/>
              <a:t>data are processed by combinational circuits</a:t>
            </a:r>
            <a:r>
              <a:rPr lang="en-IN" sz="1400" dirty="0" smtClean="0"/>
              <a:t>, such as adders, and the results are placed into a register. Figure 5.2 illustrates this structure.</a:t>
            </a:r>
          </a:p>
          <a:p>
            <a:r>
              <a:rPr lang="en-IN" sz="1400" dirty="0" smtClean="0"/>
              <a:t>A </a:t>
            </a:r>
            <a:r>
              <a:rPr lang="en-IN" sz="1400" b="1" dirty="0" smtClean="0"/>
              <a:t>clock signal is used to control the timing of data transfers</a:t>
            </a:r>
            <a:r>
              <a:rPr lang="en-IN" sz="1400" dirty="0" smtClean="0"/>
              <a:t>. </a:t>
            </a:r>
          </a:p>
          <a:p>
            <a:r>
              <a:rPr lang="en-IN" sz="1400" b="1" dirty="0" smtClean="0"/>
              <a:t>The registers comprise edge-triggered flip-flops</a:t>
            </a:r>
            <a:r>
              <a:rPr lang="en-IN" sz="1400" dirty="0" smtClean="0"/>
              <a:t> into which new data are loaded at the active edge of the clock. </a:t>
            </a:r>
          </a:p>
          <a:p>
            <a:r>
              <a:rPr lang="en-IN" sz="1400" dirty="0" smtClean="0"/>
              <a:t>We assume that </a:t>
            </a:r>
            <a:r>
              <a:rPr lang="en-IN" sz="1400" b="1" dirty="0" smtClean="0"/>
              <a:t>the rising edge of the clock is the active edge</a:t>
            </a:r>
            <a:r>
              <a:rPr lang="en-IN" sz="1400" dirty="0" smtClean="0"/>
              <a:t>. </a:t>
            </a:r>
            <a:r>
              <a:rPr lang="en-IN" sz="1400" b="1" dirty="0" smtClean="0"/>
              <a:t>The clock period, </a:t>
            </a:r>
            <a:r>
              <a:rPr lang="en-IN" sz="1400" dirty="0" smtClean="0"/>
              <a:t>which is the time between two successive rising edges</a:t>
            </a:r>
            <a:r>
              <a:rPr lang="en-IN" sz="1400" b="1" dirty="0" smtClean="0"/>
              <a:t>, must be long enough to allow the combinational circuit to produce the correct result</a:t>
            </a:r>
            <a:r>
              <a:rPr lang="en-IN" sz="1400" dirty="0" smtClean="0"/>
              <a:t>.</a:t>
            </a:r>
            <a:endParaRPr lang="en-IN"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a:t>
            </a:fld>
            <a:endParaRPr lang="en-US"/>
          </a:p>
        </p:txBody>
      </p:sp>
      <p:pic>
        <p:nvPicPr>
          <p:cNvPr id="2052" name="Picture 4"/>
          <p:cNvPicPr>
            <a:picLocks noChangeAspect="1" noChangeArrowheads="1"/>
          </p:cNvPicPr>
          <p:nvPr/>
        </p:nvPicPr>
        <p:blipFill>
          <a:blip r:embed="rId2"/>
          <a:srcRect/>
          <a:stretch>
            <a:fillRect/>
          </a:stretch>
        </p:blipFill>
        <p:spPr bwMode="auto">
          <a:xfrm>
            <a:off x="1857356" y="3429000"/>
            <a:ext cx="5429288" cy="264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Illustration of computers with distributed memory</a:t>
            </a:r>
          </a:p>
        </p:txBody>
      </p:sp>
      <p:sp>
        <p:nvSpPr>
          <p:cNvPr id="3" name="Content Placeholder 2"/>
          <p:cNvSpPr>
            <a:spLocks noGrp="1"/>
          </p:cNvSpPr>
          <p:nvPr>
            <p:ph idx="1"/>
          </p:nvPr>
        </p:nvSpPr>
        <p:spPr/>
        <p:txBody>
          <a:bodyPr/>
          <a:lstStyle/>
          <a:p>
            <a:r>
              <a:rPr lang="en-IN" sz="1400" dirty="0" smtClean="0"/>
              <a:t>To perform message passing, two processes </a:t>
            </a:r>
            <a:r>
              <a:rPr lang="en-IN" sz="1400" i="1" dirty="0" smtClean="0"/>
              <a:t>PA and PB on different nodes </a:t>
            </a:r>
            <a:r>
              <a:rPr lang="en-IN" sz="1400" i="1" dirty="0" smtClean="0"/>
              <a:t>A </a:t>
            </a:r>
            <a:r>
              <a:rPr lang="en-IN" sz="1400" dirty="0" smtClean="0"/>
              <a:t>and </a:t>
            </a:r>
            <a:r>
              <a:rPr lang="en-IN" sz="1400" i="1" dirty="0" smtClean="0"/>
              <a:t>B issue corresponding send and receive operations. When PB needs data </a:t>
            </a:r>
            <a:r>
              <a:rPr lang="en-IN" sz="1400" i="1" dirty="0" smtClean="0"/>
              <a:t>from </a:t>
            </a:r>
            <a:r>
              <a:rPr lang="en-IN" sz="1400" dirty="0" smtClean="0"/>
              <a:t>the </a:t>
            </a:r>
            <a:r>
              <a:rPr lang="en-IN" sz="1400" dirty="0" smtClean="0"/>
              <a:t>local memory of node </a:t>
            </a:r>
            <a:r>
              <a:rPr lang="en-IN" sz="1400" i="1" dirty="0" smtClean="0"/>
              <a:t>A, PA performs a send operation containing the data </a:t>
            </a:r>
            <a:r>
              <a:rPr lang="en-IN" sz="1400" i="1" dirty="0" smtClean="0"/>
              <a:t>for </a:t>
            </a:r>
            <a:r>
              <a:rPr lang="en-IN" sz="1400" dirty="0" smtClean="0"/>
              <a:t>the </a:t>
            </a:r>
            <a:r>
              <a:rPr lang="en-IN" sz="1400" dirty="0" smtClean="0"/>
              <a:t>destination process </a:t>
            </a:r>
            <a:r>
              <a:rPr lang="en-IN" sz="1400" i="1" dirty="0" smtClean="0"/>
              <a:t>PB. PB performs a receive operation specifying a </a:t>
            </a:r>
            <a:r>
              <a:rPr lang="en-IN" sz="1400" i="1" dirty="0" smtClean="0"/>
              <a:t>receive </a:t>
            </a:r>
            <a:r>
              <a:rPr lang="en-IN" sz="1400" dirty="0" smtClean="0"/>
              <a:t>buffer </a:t>
            </a:r>
            <a:r>
              <a:rPr lang="en-IN" sz="1400" dirty="0" smtClean="0"/>
              <a:t>to store the data from the source process </a:t>
            </a:r>
            <a:r>
              <a:rPr lang="en-IN" sz="1400" i="1" dirty="0" smtClean="0"/>
              <a:t>PA from which the data are expected. </a:t>
            </a:r>
            <a:endParaRPr lang="en-IN" sz="1400" i="1" dirty="0" smtClean="0"/>
          </a:p>
          <a:p>
            <a:pPr>
              <a:buNone/>
            </a:pPr>
            <a:r>
              <a:rPr lang="en-US" sz="1400" dirty="0" smtClean="0"/>
              <a:t>Illustration of computers with distributed memory: (</a:t>
            </a:r>
            <a:r>
              <a:rPr lang="en-US" sz="1400" b="1" dirty="0" smtClean="0"/>
              <a:t>a</a:t>
            </a:r>
            <a:r>
              <a:rPr lang="en-US" sz="1400" dirty="0" smtClean="0"/>
              <a:t>) abstract structure, </a:t>
            </a:r>
          </a:p>
          <a:p>
            <a:pPr marL="0" indent="0" algn="just">
              <a:buNone/>
            </a:pPr>
            <a:r>
              <a:rPr lang="en-US" sz="1400" dirty="0" smtClean="0"/>
              <a:t>(</a:t>
            </a:r>
            <a:r>
              <a:rPr lang="en-US" sz="1400" b="1" dirty="0"/>
              <a:t>b</a:t>
            </a:r>
            <a:r>
              <a:rPr lang="en-US" sz="1400" dirty="0"/>
              <a:t>) </a:t>
            </a:r>
            <a:r>
              <a:rPr lang="en-US" sz="1400" dirty="0" smtClean="0"/>
              <a:t>computer with </a:t>
            </a:r>
            <a:r>
              <a:rPr lang="en-US" sz="1400" dirty="0"/>
              <a:t>distributed memory and hypercube as interconnection structure, </a:t>
            </a:r>
            <a:endParaRPr lang="en-US" sz="1400" dirty="0" smtClean="0"/>
          </a:p>
          <a:p>
            <a:pPr marL="0" indent="0" algn="just">
              <a:buNone/>
            </a:pPr>
            <a:r>
              <a:rPr lang="en-US" sz="1400" dirty="0" smtClean="0"/>
              <a:t>(</a:t>
            </a:r>
            <a:r>
              <a:rPr lang="en-US" sz="1400" b="1" dirty="0"/>
              <a:t>c</a:t>
            </a:r>
            <a:r>
              <a:rPr lang="en-US" sz="1400" dirty="0"/>
              <a:t>) DMA (direct </a:t>
            </a:r>
            <a:r>
              <a:rPr lang="en-US" sz="1400" dirty="0" smtClean="0"/>
              <a:t>memory access</a:t>
            </a:r>
            <a:r>
              <a:rPr lang="en-US" sz="1400" dirty="0"/>
              <a:t>), </a:t>
            </a:r>
            <a:r>
              <a:rPr lang="en-US" sz="1400" dirty="0" smtClean="0"/>
              <a:t>(</a:t>
            </a:r>
            <a:r>
              <a:rPr lang="en-US" sz="1400" b="1" dirty="0"/>
              <a:t>d</a:t>
            </a:r>
            <a:r>
              <a:rPr lang="en-US" sz="1400" dirty="0"/>
              <a:t>) processor–memory node with router, and (</a:t>
            </a:r>
            <a:r>
              <a:rPr lang="en-US" sz="1400" b="1" dirty="0"/>
              <a:t>e</a:t>
            </a:r>
            <a:r>
              <a:rPr lang="en-US" sz="1400" dirty="0"/>
              <a:t>) interconnection network in the form of </a:t>
            </a:r>
            <a:r>
              <a:rPr lang="en-US" sz="1400" dirty="0" smtClean="0"/>
              <a:t>a mesh </a:t>
            </a:r>
            <a:r>
              <a:rPr lang="en-US" sz="1400" dirty="0"/>
              <a:t>to connect the routers of the different processor–memory nodes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786190"/>
            <a:ext cx="4334033" cy="2776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81538" y="3571876"/>
            <a:ext cx="4462462" cy="32861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179382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Illustration of computers with distributed memory</a:t>
            </a:r>
          </a:p>
        </p:txBody>
      </p:sp>
      <p:sp>
        <p:nvSpPr>
          <p:cNvPr id="3" name="Content Placeholder 2"/>
          <p:cNvSpPr>
            <a:spLocks noGrp="1"/>
          </p:cNvSpPr>
          <p:nvPr>
            <p:ph idx="1"/>
          </p:nvPr>
        </p:nvSpPr>
        <p:spPr/>
        <p:txBody>
          <a:bodyPr/>
          <a:lstStyle/>
          <a:p>
            <a:pPr>
              <a:buNone/>
            </a:pPr>
            <a:r>
              <a:rPr lang="en-US" sz="1400" dirty="0" smtClean="0"/>
              <a:t>Illustration of computers with distributed memory: (</a:t>
            </a:r>
            <a:r>
              <a:rPr lang="en-US" sz="1400" b="1" dirty="0"/>
              <a:t>c</a:t>
            </a:r>
            <a:r>
              <a:rPr lang="en-US" sz="1400" dirty="0"/>
              <a:t>) DMA (direct </a:t>
            </a:r>
            <a:r>
              <a:rPr lang="en-US" sz="1400" dirty="0" smtClean="0"/>
              <a:t>memory access</a:t>
            </a:r>
            <a:r>
              <a:rPr lang="en-US" sz="1400" dirty="0"/>
              <a:t>), </a:t>
            </a:r>
            <a:endParaRPr lang="en-US" sz="1400" dirty="0" smtClean="0"/>
          </a:p>
          <a:p>
            <a:pPr>
              <a:buNone/>
            </a:pPr>
            <a:endParaRPr lang="en-US" sz="1400" dirty="0" smtClean="0"/>
          </a:p>
          <a:p>
            <a:r>
              <a:rPr lang="en-IN" sz="1400" dirty="0" smtClean="0"/>
              <a:t>The execution of communication operations can be decoupled from the </a:t>
            </a:r>
            <a:r>
              <a:rPr lang="en-IN" sz="1400" dirty="0" smtClean="0"/>
              <a:t>processor’s operations </a:t>
            </a:r>
            <a:r>
              <a:rPr lang="en-IN" sz="1400" dirty="0" smtClean="0"/>
              <a:t>by adding a </a:t>
            </a:r>
            <a:r>
              <a:rPr lang="en-IN" sz="1400" b="1" dirty="0" smtClean="0"/>
              <a:t>DMA controller (DMA - direct memory access) to </a:t>
            </a:r>
            <a:r>
              <a:rPr lang="en-IN" sz="1400" b="1" dirty="0" smtClean="0"/>
              <a:t>the </a:t>
            </a:r>
            <a:r>
              <a:rPr lang="en-IN" sz="1400" dirty="0" smtClean="0"/>
              <a:t>nodes </a:t>
            </a:r>
            <a:r>
              <a:rPr lang="en-IN" sz="1400" dirty="0" smtClean="0"/>
              <a:t>to control the data transfer between the local memory and the I/O </a:t>
            </a:r>
            <a:r>
              <a:rPr lang="en-IN" sz="1400" dirty="0" smtClean="0"/>
              <a:t>controller.</a:t>
            </a:r>
          </a:p>
          <a:p>
            <a:r>
              <a:rPr lang="en-IN" sz="1400" dirty="0" smtClean="0"/>
              <a:t>This </a:t>
            </a:r>
            <a:r>
              <a:rPr lang="en-IN" sz="1400" dirty="0" smtClean="0"/>
              <a:t>enables data transfer from or to the local memory without participation of </a:t>
            </a:r>
            <a:r>
              <a:rPr lang="en-IN" sz="1400" dirty="0" smtClean="0"/>
              <a:t>the processor and </a:t>
            </a:r>
            <a:r>
              <a:rPr lang="en-IN" sz="1400" dirty="0" smtClean="0"/>
              <a:t>allows asynchronous </a:t>
            </a:r>
            <a:r>
              <a:rPr lang="en-IN" sz="1400" dirty="0" smtClean="0"/>
              <a:t>communication.</a:t>
            </a:r>
          </a:p>
          <a:p>
            <a:r>
              <a:rPr lang="en-IN" sz="1400" dirty="0" smtClean="0"/>
              <a:t> A </a:t>
            </a:r>
            <a:r>
              <a:rPr lang="en-IN" sz="1400" dirty="0" smtClean="0"/>
              <a:t>processor can issue a send operation to the DMA controller and can </a:t>
            </a:r>
            <a:r>
              <a:rPr lang="en-IN" sz="1400" dirty="0" smtClean="0"/>
              <a:t>then continue </a:t>
            </a:r>
            <a:r>
              <a:rPr lang="en-IN" sz="1400" dirty="0" smtClean="0"/>
              <a:t>local operations while the DMA controller executes the send operation.</a:t>
            </a: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91</a:t>
            </a:fld>
            <a:endParaRPr lang="en-US"/>
          </a:p>
        </p:txBody>
      </p:sp>
      <p:pic>
        <p:nvPicPr>
          <p:cNvPr id="7" name="Picture 2"/>
          <p:cNvPicPr>
            <a:picLocks noChangeAspect="1" noChangeArrowheads="1"/>
          </p:cNvPicPr>
          <p:nvPr/>
        </p:nvPicPr>
        <p:blipFill>
          <a:blip r:embed="rId2"/>
          <a:srcRect/>
          <a:stretch>
            <a:fillRect/>
          </a:stretch>
        </p:blipFill>
        <p:spPr bwMode="auto">
          <a:xfrm>
            <a:off x="1285852" y="3857628"/>
            <a:ext cx="5629275" cy="1457325"/>
          </a:xfrm>
          <a:prstGeom prst="rect">
            <a:avLst/>
          </a:prstGeom>
          <a:noFill/>
          <a:ln w="9525">
            <a:noFill/>
            <a:miter lim="800000"/>
            <a:headEnd/>
            <a:tailEnd/>
          </a:ln>
          <a:effectLst/>
        </p:spPr>
      </p:pic>
    </p:spTree>
    <p:extLst>
      <p:ext uri="{BB962C8B-B14F-4D97-AF65-F5344CB8AC3E}">
        <p14:creationId xmlns:p14="http://schemas.microsoft.com/office/powerpoint/2010/main" xmlns="" val="13179382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Illustration of computers with distributed memory</a:t>
            </a:r>
          </a:p>
        </p:txBody>
      </p:sp>
      <p:sp>
        <p:nvSpPr>
          <p:cNvPr id="3" name="Content Placeholder 2"/>
          <p:cNvSpPr>
            <a:spLocks noGrp="1"/>
          </p:cNvSpPr>
          <p:nvPr>
            <p:ph idx="1"/>
          </p:nvPr>
        </p:nvSpPr>
        <p:spPr/>
        <p:txBody>
          <a:bodyPr/>
          <a:lstStyle/>
          <a:p>
            <a:pPr>
              <a:buNone/>
            </a:pPr>
            <a:r>
              <a:rPr lang="en-US" sz="1400" dirty="0" smtClean="0"/>
              <a:t>Illustration of computers with distributed memory: (</a:t>
            </a:r>
            <a:r>
              <a:rPr lang="en-US" sz="1400" b="1" dirty="0"/>
              <a:t>d</a:t>
            </a:r>
            <a:r>
              <a:rPr lang="en-US" sz="1400" dirty="0"/>
              <a:t>) processor–memory node with router, </a:t>
            </a:r>
            <a:endParaRPr lang="en-US" sz="1400" dirty="0" smtClean="0"/>
          </a:p>
          <a:p>
            <a:pPr marL="273050" indent="-273050"/>
            <a:r>
              <a:rPr lang="en-IN" sz="1400" dirty="0" smtClean="0"/>
              <a:t>Communication between nodes that do not have a direct connection </a:t>
            </a:r>
            <a:r>
              <a:rPr lang="en-IN" sz="1400" dirty="0" smtClean="0"/>
              <a:t>must be </a:t>
            </a:r>
            <a:r>
              <a:rPr lang="en-IN" sz="1400" dirty="0" smtClean="0"/>
              <a:t>controlled by software to send a message along a path of </a:t>
            </a:r>
            <a:r>
              <a:rPr lang="en-IN" sz="1400" dirty="0" smtClean="0"/>
              <a:t>direct interconnections.</a:t>
            </a:r>
          </a:p>
          <a:p>
            <a:pPr marL="273050" indent="-273050"/>
            <a:r>
              <a:rPr lang="en-IN" sz="1400" dirty="0" smtClean="0"/>
              <a:t> Therefore</a:t>
            </a:r>
            <a:r>
              <a:rPr lang="en-IN" sz="1400" dirty="0" smtClean="0"/>
              <a:t>, communication times between nodes that are not directly connected </a:t>
            </a:r>
            <a:r>
              <a:rPr lang="en-IN" sz="1400" dirty="0" smtClean="0"/>
              <a:t>can be </a:t>
            </a:r>
            <a:r>
              <a:rPr lang="en-IN" sz="1400" dirty="0" smtClean="0"/>
              <a:t>much larger than communication times between direct </a:t>
            </a:r>
            <a:r>
              <a:rPr lang="en-IN" sz="1400" dirty="0" err="1" smtClean="0"/>
              <a:t>neighbors</a:t>
            </a:r>
            <a:r>
              <a:rPr lang="en-IN" sz="1400" dirty="0" smtClean="0"/>
              <a:t>. Thus, it is </a:t>
            </a:r>
            <a:r>
              <a:rPr lang="en-IN" sz="1400" dirty="0" smtClean="0"/>
              <a:t>still more </a:t>
            </a:r>
            <a:r>
              <a:rPr lang="en-IN" sz="1400" dirty="0" smtClean="0"/>
              <a:t>efficient to use algorithms with communication according to the given </a:t>
            </a:r>
            <a:r>
              <a:rPr lang="en-IN" sz="1400" dirty="0" smtClean="0"/>
              <a:t>network structure</a:t>
            </a:r>
            <a:r>
              <a:rPr lang="en-IN" sz="1400" dirty="0" smtClean="0"/>
              <a:t>.</a:t>
            </a:r>
          </a:p>
          <a:p>
            <a:pPr marL="273050" indent="-273050"/>
            <a:r>
              <a:rPr lang="en-IN" sz="1400" dirty="0" smtClean="0"/>
              <a:t>A further decoupling can be obtained by putting routers into the </a:t>
            </a:r>
            <a:r>
              <a:rPr lang="en-IN" sz="1400" dirty="0" smtClean="0"/>
              <a:t>network.</a:t>
            </a:r>
          </a:p>
          <a:p>
            <a:pPr marL="273050" indent="-273050"/>
            <a:r>
              <a:rPr lang="en-IN" sz="1400" dirty="0" smtClean="0"/>
              <a:t> </a:t>
            </a:r>
            <a:r>
              <a:rPr lang="en-IN" sz="1400" dirty="0" smtClean="0"/>
              <a:t>The routers form the actual network over which communication </a:t>
            </a:r>
            <a:r>
              <a:rPr lang="en-IN" sz="1400" dirty="0" smtClean="0"/>
              <a:t>can be </a:t>
            </a:r>
            <a:r>
              <a:rPr lang="en-IN" sz="1400" dirty="0" smtClean="0"/>
              <a:t>performed. The nodes are connected to the routers, see Fig. 2.3 e). </a:t>
            </a:r>
            <a:endParaRPr lang="en-IN" sz="1400" dirty="0" smtClean="0"/>
          </a:p>
          <a:p>
            <a:pPr marL="273050" indent="-273050"/>
            <a:r>
              <a:rPr lang="en-IN" sz="1400" dirty="0" smtClean="0"/>
              <a:t>Hardware supported routing </a:t>
            </a:r>
            <a:r>
              <a:rPr lang="en-IN" sz="1400" dirty="0" smtClean="0"/>
              <a:t>reduces communication times as messages for processors </a:t>
            </a:r>
            <a:r>
              <a:rPr lang="en-IN" sz="1400" dirty="0" smtClean="0"/>
              <a:t>on remote </a:t>
            </a:r>
            <a:r>
              <a:rPr lang="en-IN" sz="1400" dirty="0" smtClean="0"/>
              <a:t>nodes can be forwarded by the routers along a preselected </a:t>
            </a:r>
            <a:r>
              <a:rPr lang="en-IN" sz="1400" dirty="0" smtClean="0"/>
              <a:t> path without interaction </a:t>
            </a:r>
            <a:r>
              <a:rPr lang="en-IN" sz="1400" dirty="0" smtClean="0"/>
              <a:t>of the processors in the nodes along the path</a:t>
            </a:r>
            <a:r>
              <a:rPr lang="en-IN" sz="1400" dirty="0" smtClean="0"/>
              <a:t>.</a:t>
            </a:r>
          </a:p>
          <a:p>
            <a:pPr marL="273050" indent="-273050"/>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92</a:t>
            </a:fld>
            <a:endParaRPr lang="en-US"/>
          </a:p>
        </p:txBody>
      </p:sp>
      <p:pic>
        <p:nvPicPr>
          <p:cNvPr id="1026" name="Picture 2"/>
          <p:cNvPicPr>
            <a:picLocks noChangeAspect="1" noChangeArrowheads="1"/>
          </p:cNvPicPr>
          <p:nvPr/>
        </p:nvPicPr>
        <p:blipFill>
          <a:blip r:embed="rId2"/>
          <a:srcRect/>
          <a:stretch>
            <a:fillRect/>
          </a:stretch>
        </p:blipFill>
        <p:spPr bwMode="auto">
          <a:xfrm>
            <a:off x="285720" y="4643446"/>
            <a:ext cx="4071966" cy="14478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4786314" y="4500570"/>
            <a:ext cx="3938582" cy="1709736"/>
          </a:xfrm>
          <a:prstGeom prst="rect">
            <a:avLst/>
          </a:prstGeom>
          <a:noFill/>
          <a:ln w="9525">
            <a:noFill/>
            <a:miter lim="800000"/>
            <a:headEnd/>
            <a:tailEnd/>
          </a:ln>
          <a:effectLst/>
        </p:spPr>
      </p:pic>
    </p:spTree>
    <p:extLst>
      <p:ext uri="{BB962C8B-B14F-4D97-AF65-F5344CB8AC3E}">
        <p14:creationId xmlns:p14="http://schemas.microsoft.com/office/powerpoint/2010/main" xmlns="" val="13179382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Illustration of </a:t>
            </a:r>
            <a:r>
              <a:rPr lang="en-US" sz="1800" dirty="0" smtClean="0"/>
              <a:t>a computer </a:t>
            </a:r>
            <a:r>
              <a:rPr lang="en-US" sz="1800" dirty="0"/>
              <a:t>with </a:t>
            </a:r>
            <a:r>
              <a:rPr lang="en-US" sz="1800" dirty="0" smtClean="0"/>
              <a:t>shared memory</a:t>
            </a:r>
            <a:endParaRPr lang="en-US" sz="1800" dirty="0"/>
          </a:p>
        </p:txBody>
      </p:sp>
      <p:sp>
        <p:nvSpPr>
          <p:cNvPr id="3" name="Content Placeholder 2"/>
          <p:cNvSpPr>
            <a:spLocks noGrp="1"/>
          </p:cNvSpPr>
          <p:nvPr>
            <p:ph idx="1"/>
          </p:nvPr>
        </p:nvSpPr>
        <p:spPr/>
        <p:txBody>
          <a:bodyPr/>
          <a:lstStyle/>
          <a:p>
            <a:r>
              <a:rPr lang="en-IN" sz="1400" dirty="0" smtClean="0"/>
              <a:t>Computers with </a:t>
            </a:r>
            <a:r>
              <a:rPr lang="en-IN" sz="1400" dirty="0" smtClean="0"/>
              <a:t>a physically shared memory are also called shared memory </a:t>
            </a:r>
            <a:r>
              <a:rPr lang="en-IN" sz="1400" dirty="0" smtClean="0"/>
              <a:t>machines (SMMs</a:t>
            </a:r>
            <a:r>
              <a:rPr lang="en-IN" sz="1400" dirty="0" smtClean="0"/>
              <a:t>); the shared memory is also called </a:t>
            </a:r>
            <a:r>
              <a:rPr lang="en-IN" sz="1400" b="1" dirty="0" smtClean="0"/>
              <a:t>global memory. </a:t>
            </a:r>
            <a:endParaRPr lang="en-IN" sz="1400" b="1" dirty="0" smtClean="0"/>
          </a:p>
          <a:p>
            <a:r>
              <a:rPr lang="en-IN" sz="1400" b="1" dirty="0" smtClean="0"/>
              <a:t>SMMs </a:t>
            </a:r>
            <a:r>
              <a:rPr lang="en-IN" sz="1400" b="1" dirty="0" smtClean="0"/>
              <a:t>consist of </a:t>
            </a:r>
            <a:r>
              <a:rPr lang="en-IN" sz="1400" b="1" dirty="0" smtClean="0"/>
              <a:t>a </a:t>
            </a:r>
            <a:r>
              <a:rPr lang="en-IN" sz="1400" dirty="0" smtClean="0"/>
              <a:t>number </a:t>
            </a:r>
            <a:r>
              <a:rPr lang="en-IN" sz="1400" dirty="0" smtClean="0"/>
              <a:t>of processors or cores, a shared physical memory (global memory) and </a:t>
            </a:r>
            <a:r>
              <a:rPr lang="en-IN" sz="1400" dirty="0" smtClean="0"/>
              <a:t>an interconnection </a:t>
            </a:r>
            <a:r>
              <a:rPr lang="en-IN" sz="1400" dirty="0" smtClean="0"/>
              <a:t>network to connect the processors with </a:t>
            </a:r>
            <a:r>
              <a:rPr lang="en-IN" sz="1400" dirty="0" smtClean="0"/>
              <a:t>  the </a:t>
            </a:r>
            <a:r>
              <a:rPr lang="en-IN" sz="1400" dirty="0" smtClean="0"/>
              <a:t>memory. The </a:t>
            </a:r>
            <a:r>
              <a:rPr lang="en-IN" sz="1400" dirty="0" smtClean="0"/>
              <a:t>shared memory </a:t>
            </a:r>
            <a:r>
              <a:rPr lang="en-IN" sz="1400" dirty="0" smtClean="0"/>
              <a:t>can be implemented as a set of memory modules</a:t>
            </a:r>
            <a:r>
              <a:rPr lang="en-IN" sz="1400" dirty="0" smtClean="0"/>
              <a:t>.</a:t>
            </a:r>
          </a:p>
          <a:p>
            <a:r>
              <a:rPr lang="en-IN" sz="1400" dirty="0" smtClean="0"/>
              <a:t>Physically, the global memory usually consists of </a:t>
            </a:r>
            <a:r>
              <a:rPr lang="en-IN" sz="1400" dirty="0" smtClean="0"/>
              <a:t>separate memory </a:t>
            </a:r>
            <a:r>
              <a:rPr lang="en-IN" sz="1400" dirty="0" smtClean="0"/>
              <a:t>modules providing a common address space which can be accessed by </a:t>
            </a:r>
            <a:r>
              <a:rPr lang="en-IN" sz="1400" dirty="0" smtClean="0"/>
              <a:t>all processors</a:t>
            </a:r>
          </a:p>
          <a:p>
            <a:r>
              <a:rPr lang="en-US" sz="1400" dirty="0" smtClean="0"/>
              <a:t>Illustration </a:t>
            </a:r>
            <a:r>
              <a:rPr lang="en-US" sz="1400" dirty="0"/>
              <a:t>of </a:t>
            </a:r>
            <a:r>
              <a:rPr lang="en-US" sz="1400" dirty="0" smtClean="0"/>
              <a:t>a computer </a:t>
            </a:r>
            <a:r>
              <a:rPr lang="en-US" sz="1400" dirty="0"/>
              <a:t>with </a:t>
            </a:r>
            <a:r>
              <a:rPr lang="en-US" sz="1400" dirty="0" smtClean="0"/>
              <a:t>shared memory</a:t>
            </a:r>
            <a:r>
              <a:rPr lang="en-US" sz="1400" dirty="0"/>
              <a:t>: (</a:t>
            </a:r>
            <a:r>
              <a:rPr lang="en-US" sz="1400" b="1" dirty="0"/>
              <a:t>a</a:t>
            </a:r>
            <a:r>
              <a:rPr lang="en-US" sz="1400" dirty="0"/>
              <a:t>) abstract </a:t>
            </a:r>
            <a:r>
              <a:rPr lang="en-US" sz="1400" dirty="0" smtClean="0"/>
              <a:t>view and </a:t>
            </a:r>
            <a:r>
              <a:rPr lang="en-US" sz="1400" dirty="0"/>
              <a:t>(</a:t>
            </a:r>
            <a:r>
              <a:rPr lang="en-US" sz="1400" b="1" dirty="0"/>
              <a:t>b</a:t>
            </a:r>
            <a:r>
              <a:rPr lang="en-US" sz="1400" dirty="0"/>
              <a:t>) implementation of </a:t>
            </a:r>
            <a:r>
              <a:rPr lang="en-US" sz="1400" dirty="0" smtClean="0"/>
              <a:t>the shared </a:t>
            </a:r>
            <a:r>
              <a:rPr lang="en-US" sz="1400" dirty="0"/>
              <a:t>memory with </a:t>
            </a:r>
            <a:r>
              <a:rPr lang="en-US" sz="1400" dirty="0" smtClean="0"/>
              <a:t>memory modules</a:t>
            </a:r>
            <a:endParaRPr lang="en-US" sz="14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5852" y="3643314"/>
            <a:ext cx="6208722"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540766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Illustration of the architecture of computers with shared memory:</a:t>
            </a:r>
            <a:endParaRPr lang="en-US" sz="1800" dirty="0"/>
          </a:p>
        </p:txBody>
      </p:sp>
      <p:sp>
        <p:nvSpPr>
          <p:cNvPr id="3" name="Content Placeholder 2"/>
          <p:cNvSpPr>
            <a:spLocks noGrp="1"/>
          </p:cNvSpPr>
          <p:nvPr>
            <p:ph idx="1"/>
          </p:nvPr>
        </p:nvSpPr>
        <p:spPr/>
        <p:txBody>
          <a:bodyPr/>
          <a:lstStyle/>
          <a:p>
            <a:r>
              <a:rPr lang="en-IN" sz="1400" dirty="0" smtClean="0"/>
              <a:t>In contrast to single SMP systems, the access time in </a:t>
            </a:r>
            <a:r>
              <a:rPr lang="en-IN" sz="1400" dirty="0" smtClean="0"/>
              <a:t>Distributed Shared Memory (DSM) </a:t>
            </a:r>
            <a:r>
              <a:rPr lang="en-IN" sz="1400" dirty="0" smtClean="0"/>
              <a:t>systems depends </a:t>
            </a:r>
            <a:r>
              <a:rPr lang="en-IN" sz="1400" dirty="0" smtClean="0"/>
              <a:t>on the </a:t>
            </a:r>
            <a:r>
              <a:rPr lang="en-IN" sz="1400" dirty="0" smtClean="0"/>
              <a:t>location of a data value in the global memory, since an access to a data </a:t>
            </a:r>
            <a:r>
              <a:rPr lang="en-IN" sz="1400" dirty="0" smtClean="0"/>
              <a:t>value in </a:t>
            </a:r>
            <a:r>
              <a:rPr lang="en-IN" sz="1400" dirty="0" smtClean="0"/>
              <a:t>the local SMP memory is faster than an access to a data value in the memory </a:t>
            </a:r>
            <a:r>
              <a:rPr lang="en-IN" sz="1400" dirty="0" smtClean="0"/>
              <a:t>of another SMP node. </a:t>
            </a:r>
          </a:p>
          <a:p>
            <a:r>
              <a:rPr lang="en-IN" sz="1400" dirty="0" smtClean="0"/>
              <a:t>These </a:t>
            </a:r>
            <a:r>
              <a:rPr lang="en-IN" sz="1400" dirty="0" smtClean="0"/>
              <a:t>systems are therefore also </a:t>
            </a:r>
            <a:r>
              <a:rPr lang="en-IN" sz="1400" dirty="0" smtClean="0"/>
              <a:t>called NUMAs </a:t>
            </a:r>
            <a:r>
              <a:rPr lang="en-IN" sz="1400" dirty="0" smtClean="0"/>
              <a:t>(</a:t>
            </a:r>
            <a:r>
              <a:rPr lang="en-IN" sz="1400" dirty="0" err="1" smtClean="0"/>
              <a:t>nonuniform</a:t>
            </a:r>
            <a:r>
              <a:rPr lang="en-IN" sz="1400" dirty="0" smtClean="0"/>
              <a:t> memory access</a:t>
            </a:r>
            <a:r>
              <a:rPr lang="en-IN" sz="1400" dirty="0" smtClean="0"/>
              <a:t>). </a:t>
            </a:r>
            <a:r>
              <a:rPr lang="en-IN" sz="1400" dirty="0" smtClean="0"/>
              <a:t>Since single SMP systems </a:t>
            </a:r>
            <a:r>
              <a:rPr lang="en-IN" sz="1400" dirty="0" smtClean="0"/>
              <a:t>have a </a:t>
            </a:r>
            <a:r>
              <a:rPr lang="en-IN" sz="1400" dirty="0" smtClean="0"/>
              <a:t>uniform memory latency for all processors, they are also called UMAs (</a:t>
            </a:r>
            <a:r>
              <a:rPr lang="en-IN" sz="1400" dirty="0" smtClean="0"/>
              <a:t>uniform memory </a:t>
            </a:r>
            <a:r>
              <a:rPr lang="en-IN" sz="1400" dirty="0" smtClean="0"/>
              <a:t>access).</a:t>
            </a:r>
            <a:endParaRPr lang="en-US" sz="1400" dirty="0" smtClean="0"/>
          </a:p>
          <a:p>
            <a:pPr marL="0" indent="0">
              <a:buNone/>
            </a:pPr>
            <a:r>
              <a:rPr lang="en-US" sz="1400" dirty="0" smtClean="0"/>
              <a:t>Illustration </a:t>
            </a:r>
            <a:r>
              <a:rPr lang="en-US" sz="1400" dirty="0"/>
              <a:t>of the architecture of computers with shared memory: (</a:t>
            </a:r>
            <a:r>
              <a:rPr lang="en-US" sz="1400" b="1" dirty="0"/>
              <a:t>a</a:t>
            </a:r>
            <a:r>
              <a:rPr lang="en-US" sz="1400" dirty="0"/>
              <a:t>) SMP – </a:t>
            </a:r>
            <a:r>
              <a:rPr lang="en-US" sz="1400" dirty="0" smtClean="0"/>
              <a:t>symmetric multiprocessors</a:t>
            </a:r>
            <a:r>
              <a:rPr lang="en-US" sz="1400" dirty="0"/>
              <a:t>, (</a:t>
            </a:r>
            <a:r>
              <a:rPr lang="en-US" sz="1400" b="1" dirty="0"/>
              <a:t>b</a:t>
            </a:r>
            <a:r>
              <a:rPr lang="en-US" sz="1400" dirty="0"/>
              <a:t>) NUMA – non-uniform memory access, (</a:t>
            </a:r>
            <a:r>
              <a:rPr lang="en-US" sz="1400" b="1" dirty="0"/>
              <a:t>c</a:t>
            </a:r>
            <a:r>
              <a:rPr lang="en-US" sz="1400" dirty="0"/>
              <a:t>) CC-NUMA – </a:t>
            </a:r>
            <a:r>
              <a:rPr lang="en-US" sz="1400" dirty="0" smtClean="0"/>
              <a:t>cache-coherent NUMA</a:t>
            </a:r>
            <a:r>
              <a:rPr lang="en-US" sz="1400" dirty="0"/>
              <a:t>, and (</a:t>
            </a:r>
            <a:r>
              <a:rPr lang="en-US" sz="1400" b="1" dirty="0"/>
              <a:t>d</a:t>
            </a:r>
            <a:r>
              <a:rPr lang="en-US" sz="1400" dirty="0"/>
              <a:t>) COMA – cache-only memory access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4348" y="3571876"/>
            <a:ext cx="3962400" cy="2974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3696532"/>
            <a:ext cx="3757971" cy="31614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652016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2400" dirty="0"/>
              <a:t>Thread-Level Parallelism</a:t>
            </a:r>
            <a:endParaRPr lang="en-US" altLang="en-US" sz="2400" dirty="0" smtClean="0"/>
          </a:p>
        </p:txBody>
      </p:sp>
      <p:sp>
        <p:nvSpPr>
          <p:cNvPr id="5123" name="Rectangle 3"/>
          <p:cNvSpPr>
            <a:spLocks noGrp="1" noChangeArrowheads="1"/>
          </p:cNvSpPr>
          <p:nvPr>
            <p:ph type="subTitle" idx="1"/>
          </p:nvPr>
        </p:nvSpPr>
        <p:spPr>
          <a:xfrm>
            <a:off x="457200" y="3200400"/>
            <a:ext cx="8382000" cy="1600200"/>
          </a:xfrm>
        </p:spPr>
        <p:txBody>
          <a:bodyPr/>
          <a:lstStyle/>
          <a:p>
            <a:pPr eaLnBrk="1" hangingPunct="1">
              <a:lnSpc>
                <a:spcPct val="80000"/>
              </a:lnSpc>
            </a:pPr>
            <a:endParaRPr lang="en-US" altLang="en-US" sz="2000" dirty="0" smtClean="0"/>
          </a:p>
        </p:txBody>
      </p:sp>
      <p:sp>
        <p:nvSpPr>
          <p:cNvPr id="89092" name="Date Placeholder 1"/>
          <p:cNvSpPr>
            <a:spLocks noGrp="1"/>
          </p:cNvSpPr>
          <p:nvPr>
            <p:ph type="dt" sz="quarter" idx="10"/>
          </p:nvPr>
        </p:nvSpPr>
        <p:spPr/>
        <p:txBody>
          <a:bodyPr/>
          <a:lstStyle/>
          <a:p>
            <a:pPr fontAlgn="base">
              <a:spcBef>
                <a:spcPct val="0"/>
              </a:spcBef>
              <a:spcAft>
                <a:spcPct val="0"/>
              </a:spcAft>
              <a:defRPr/>
            </a:pPr>
            <a:fld id="{0D949CCD-5633-4ADE-80BB-D21CF84AF0CF}" type="datetime3">
              <a:rPr lang="en-US" smtClean="0"/>
              <a:pPr fontAlgn="base">
                <a:spcBef>
                  <a:spcPct val="0"/>
                </a:spcBef>
                <a:spcAft>
                  <a:spcPct val="0"/>
                </a:spcAft>
                <a:defRPr/>
              </a:pPr>
              <a:t>28 November 2019</a:t>
            </a:fld>
            <a:endParaRPr lang="en-US" smtClean="0"/>
          </a:p>
        </p:txBody>
      </p:sp>
      <p:sp>
        <p:nvSpPr>
          <p:cNvPr id="89093" name="Footer Placeholder 3"/>
          <p:cNvSpPr>
            <a:spLocks noGrp="1"/>
          </p:cNvSpPr>
          <p:nvPr>
            <p:ph type="ftr" sz="quarter" idx="11"/>
          </p:nvPr>
        </p:nvSpPr>
        <p:spPr/>
        <p:txBody>
          <a:bodyPr/>
          <a:lstStyle/>
          <a:p>
            <a:pPr fontAlgn="base">
              <a:spcBef>
                <a:spcPct val="0"/>
              </a:spcBef>
              <a:spcAft>
                <a:spcPct val="0"/>
              </a:spcAft>
              <a:defRPr/>
            </a:pPr>
            <a:r>
              <a:rPr lang="en-US" smtClean="0"/>
              <a:t>CSE, BMSCE</a:t>
            </a:r>
          </a:p>
        </p:txBody>
      </p:sp>
      <p:sp>
        <p:nvSpPr>
          <p:cNvPr id="89094" name="Slide Number Placeholder 2"/>
          <p:cNvSpPr>
            <a:spLocks noGrp="1"/>
          </p:cNvSpPr>
          <p:nvPr>
            <p:ph type="sldNum" sz="quarter" idx="12"/>
          </p:nvPr>
        </p:nvSpPr>
        <p:spPr/>
        <p:txBody>
          <a:bodyPr/>
          <a:lstStyle/>
          <a:p>
            <a:pPr fontAlgn="base">
              <a:spcBef>
                <a:spcPct val="0"/>
              </a:spcBef>
              <a:spcAft>
                <a:spcPct val="0"/>
              </a:spcAft>
              <a:defRPr/>
            </a:pPr>
            <a:fld id="{3ABCE943-E8A6-43EC-8092-F8518DA0EA85}" type="slidenum">
              <a:rPr lang="en-US" smtClean="0"/>
              <a:pPr fontAlgn="base">
                <a:spcBef>
                  <a:spcPct val="0"/>
                </a:spcBef>
                <a:spcAft>
                  <a:spcPct val="0"/>
                </a:spcAft>
                <a:defRPr/>
              </a:pPr>
              <a:t>95</a:t>
            </a:fld>
            <a:endParaRPr lang="en-US" smtClean="0"/>
          </a:p>
        </p:txBody>
      </p:sp>
    </p:spTree>
    <p:extLst>
      <p:ext uri="{BB962C8B-B14F-4D97-AF65-F5344CB8AC3E}">
        <p14:creationId xmlns:p14="http://schemas.microsoft.com/office/powerpoint/2010/main" xmlns="" val="2940291331"/>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Thread w.r.t Computers ?</a:t>
            </a:r>
            <a:endParaRPr lang="en-US" dirty="0"/>
          </a:p>
        </p:txBody>
      </p:sp>
      <p:sp>
        <p:nvSpPr>
          <p:cNvPr id="3" name="Content Placeholder 2"/>
          <p:cNvSpPr>
            <a:spLocks noGrp="1"/>
          </p:cNvSpPr>
          <p:nvPr>
            <p:ph idx="1"/>
          </p:nvPr>
        </p:nvSpPr>
        <p:spPr/>
        <p:txBody>
          <a:bodyPr/>
          <a:lstStyle/>
          <a:p>
            <a:pPr marL="0" indent="0" algn="just">
              <a:buNone/>
            </a:pPr>
            <a:r>
              <a:rPr lang="en-US" sz="2000" b="1" dirty="0"/>
              <a:t>Thread: </a:t>
            </a:r>
            <a:r>
              <a:rPr lang="en-US" sz="2000" dirty="0" smtClean="0"/>
              <a:t>A Process (or Program) </a:t>
            </a:r>
            <a:r>
              <a:rPr lang="en-US" sz="2000" dirty="0"/>
              <a:t>with own instructions and data </a:t>
            </a:r>
            <a:endParaRPr lang="en-US" sz="2000" dirty="0" smtClean="0"/>
          </a:p>
          <a:p>
            <a:pPr marL="0" indent="0" algn="just">
              <a:buFontTx/>
              <a:buChar char="-"/>
            </a:pPr>
            <a:r>
              <a:rPr lang="en-US" sz="2000" dirty="0" smtClean="0"/>
              <a:t>Each </a:t>
            </a:r>
            <a:r>
              <a:rPr lang="en-US" sz="2000" dirty="0"/>
              <a:t>thread has all the state </a:t>
            </a:r>
            <a:r>
              <a:rPr lang="en-US" sz="2000" dirty="0" smtClean="0"/>
              <a:t> (instructions</a:t>
            </a:r>
            <a:r>
              <a:rPr lang="en-US" sz="2000" dirty="0"/>
              <a:t>, data, PC, register state, and so on) necessary to allow it to </a:t>
            </a:r>
            <a:r>
              <a:rPr lang="en-US" sz="2000" dirty="0" smtClean="0"/>
              <a:t>execute.</a:t>
            </a:r>
          </a:p>
          <a:p>
            <a:pPr marL="0" indent="0" algn="just">
              <a:buFontTx/>
              <a:buChar char="-"/>
            </a:pPr>
            <a:r>
              <a:rPr lang="en-IN" sz="2000" kern="1200" dirty="0" smtClean="0">
                <a:solidFill>
                  <a:schemeClr val="tx1"/>
                </a:solidFill>
              </a:rPr>
              <a:t>It </a:t>
            </a:r>
            <a:r>
              <a:rPr lang="en-IN" sz="2000" kern="1200" dirty="0" smtClean="0">
                <a:solidFill>
                  <a:schemeClr val="tx1"/>
                </a:solidFill>
              </a:rPr>
              <a:t>can be distinguished between </a:t>
            </a:r>
            <a:r>
              <a:rPr lang="en-IN" sz="2000" b="1" kern="1200" dirty="0" smtClean="0">
                <a:solidFill>
                  <a:schemeClr val="tx1"/>
                </a:solidFill>
              </a:rPr>
              <a:t>kernel threads that are managed by the operating </a:t>
            </a:r>
            <a:r>
              <a:rPr lang="en-IN" sz="2000" kern="1200" dirty="0" smtClean="0">
                <a:solidFill>
                  <a:schemeClr val="tx1"/>
                </a:solidFill>
              </a:rPr>
              <a:t>system, and </a:t>
            </a:r>
            <a:r>
              <a:rPr lang="en-IN" sz="2000" b="1" kern="1200" dirty="0" smtClean="0">
                <a:solidFill>
                  <a:schemeClr val="tx1"/>
                </a:solidFill>
              </a:rPr>
              <a:t>user threads that are explicitly generated and controlled by the </a:t>
            </a:r>
            <a:r>
              <a:rPr lang="en-IN" sz="2000" kern="1200" dirty="0" smtClean="0">
                <a:solidFill>
                  <a:schemeClr val="tx1"/>
                </a:solidFill>
              </a:rPr>
              <a:t>parallel </a:t>
            </a:r>
            <a:r>
              <a:rPr lang="en-IN" sz="2000" kern="1200" dirty="0" smtClean="0">
                <a:solidFill>
                  <a:schemeClr val="tx1"/>
                </a:solidFill>
              </a:rPr>
              <a:t>program.</a:t>
            </a:r>
            <a:endParaRPr lang="en-IN" sz="2000" dirty="0" smtClean="0"/>
          </a:p>
          <a:p>
            <a:pPr marL="0" indent="0" algn="just">
              <a:buFontTx/>
              <a:buChar char="-"/>
            </a:pPr>
            <a:endParaRPr lang="en-US" sz="2000" dirty="0"/>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96</a:t>
            </a:fld>
            <a:endParaRPr lang="en-US"/>
          </a:p>
        </p:txBody>
      </p:sp>
    </p:spTree>
    <p:extLst>
      <p:ext uri="{BB962C8B-B14F-4D97-AF65-F5344CB8AC3E}">
        <p14:creationId xmlns:p14="http://schemas.microsoft.com/office/powerpoint/2010/main" xmlns="" val="36797558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Thread-Level Parallelism</a:t>
            </a:r>
          </a:p>
        </p:txBody>
      </p:sp>
      <p:sp>
        <p:nvSpPr>
          <p:cNvPr id="3" name="Content Placeholder 2"/>
          <p:cNvSpPr>
            <a:spLocks noGrp="1"/>
          </p:cNvSpPr>
          <p:nvPr>
            <p:ph idx="1"/>
          </p:nvPr>
        </p:nvSpPr>
        <p:spPr/>
        <p:txBody>
          <a:bodyPr/>
          <a:lstStyle/>
          <a:p>
            <a:pPr marL="0" indent="0" algn="just">
              <a:buNone/>
            </a:pPr>
            <a:r>
              <a:rPr lang="en-US" sz="2000" b="1" dirty="0" smtClean="0"/>
              <a:t>Multi-Core Processors</a:t>
            </a:r>
            <a:r>
              <a:rPr lang="en-US" sz="2000" dirty="0" smtClean="0"/>
              <a:t>: Placement </a:t>
            </a:r>
            <a:r>
              <a:rPr lang="en-US" sz="2000" dirty="0"/>
              <a:t>of multiple independent </a:t>
            </a:r>
            <a:r>
              <a:rPr lang="en-US" sz="2000" dirty="0" smtClean="0"/>
              <a:t>execution cores </a:t>
            </a:r>
            <a:r>
              <a:rPr lang="en-US" sz="2000" dirty="0"/>
              <a:t>with all execution resources onto a single processor </a:t>
            </a:r>
            <a:r>
              <a:rPr lang="en-US" sz="2000" dirty="0" smtClean="0"/>
              <a:t>chip.</a:t>
            </a:r>
          </a:p>
          <a:p>
            <a:pPr marL="0" indent="0" algn="just">
              <a:buNone/>
            </a:pPr>
            <a:r>
              <a:rPr lang="en-US" sz="2000" dirty="0"/>
              <a:t>Design choices for multicore chips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97</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67213"/>
          <a:stretch/>
        </p:blipFill>
        <p:spPr bwMode="auto">
          <a:xfrm>
            <a:off x="609600" y="3050103"/>
            <a:ext cx="2624245" cy="30151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829019" y="2743682"/>
            <a:ext cx="2404826" cy="338554"/>
          </a:xfrm>
          <a:prstGeom prst="rect">
            <a:avLst/>
          </a:prstGeom>
          <a:noFill/>
        </p:spPr>
        <p:txBody>
          <a:bodyPr wrap="none" rtlCol="0">
            <a:spAutoFit/>
          </a:bodyPr>
          <a:lstStyle/>
          <a:p>
            <a:r>
              <a:rPr lang="en-US" sz="1600" b="1" dirty="0">
                <a:solidFill>
                  <a:srgbClr val="0000FF"/>
                </a:solidFill>
              </a:rPr>
              <a:t>H</a:t>
            </a:r>
            <a:r>
              <a:rPr lang="en-US" sz="1600" b="1" dirty="0" smtClean="0">
                <a:solidFill>
                  <a:srgbClr val="0000FF"/>
                </a:solidFill>
              </a:rPr>
              <a:t>ierarchical </a:t>
            </a:r>
            <a:r>
              <a:rPr lang="en-US" sz="1600" b="1" dirty="0">
                <a:solidFill>
                  <a:srgbClr val="0000FF"/>
                </a:solidFill>
              </a:rPr>
              <a:t>design</a:t>
            </a:r>
          </a:p>
        </p:txBody>
      </p:sp>
    </p:spTree>
    <p:extLst>
      <p:ext uri="{BB962C8B-B14F-4D97-AF65-F5344CB8AC3E}">
        <p14:creationId xmlns:p14="http://schemas.microsoft.com/office/powerpoint/2010/main" xmlns="" val="9263360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Thread-Level Parallelism</a:t>
            </a:r>
          </a:p>
        </p:txBody>
      </p:sp>
      <p:sp>
        <p:nvSpPr>
          <p:cNvPr id="3" name="Content Placeholder 2"/>
          <p:cNvSpPr>
            <a:spLocks noGrp="1"/>
          </p:cNvSpPr>
          <p:nvPr>
            <p:ph idx="1"/>
          </p:nvPr>
        </p:nvSpPr>
        <p:spPr/>
        <p:txBody>
          <a:bodyPr/>
          <a:lstStyle/>
          <a:p>
            <a:pPr marL="0" indent="0" algn="just">
              <a:buNone/>
            </a:pPr>
            <a:r>
              <a:rPr lang="en-US" sz="2000" b="1" dirty="0" smtClean="0"/>
              <a:t>Multi-Core Processors</a:t>
            </a:r>
            <a:r>
              <a:rPr lang="en-US" sz="2000" dirty="0" smtClean="0"/>
              <a:t>: Placement </a:t>
            </a:r>
            <a:r>
              <a:rPr lang="en-US" sz="2000" dirty="0"/>
              <a:t>of multiple independent </a:t>
            </a:r>
            <a:r>
              <a:rPr lang="en-US" sz="2000" dirty="0" smtClean="0"/>
              <a:t>execution cores </a:t>
            </a:r>
            <a:r>
              <a:rPr lang="en-US" sz="2000" dirty="0"/>
              <a:t>with all execution resources onto a single processor </a:t>
            </a:r>
            <a:r>
              <a:rPr lang="en-US" sz="2000" dirty="0" smtClean="0"/>
              <a:t>chip.</a:t>
            </a:r>
          </a:p>
          <a:p>
            <a:pPr marL="0" indent="0" algn="just">
              <a:buNone/>
            </a:pPr>
            <a:r>
              <a:rPr lang="en-US" sz="2000" dirty="0"/>
              <a:t>Design choices for multicore chips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98</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34792"/>
          <a:stretch/>
        </p:blipFill>
        <p:spPr bwMode="auto">
          <a:xfrm>
            <a:off x="609601" y="3050103"/>
            <a:ext cx="5219254" cy="30151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829019" y="2743682"/>
            <a:ext cx="2404826" cy="338554"/>
          </a:xfrm>
          <a:prstGeom prst="rect">
            <a:avLst/>
          </a:prstGeom>
          <a:noFill/>
        </p:spPr>
        <p:txBody>
          <a:bodyPr wrap="none" rtlCol="0">
            <a:spAutoFit/>
          </a:bodyPr>
          <a:lstStyle/>
          <a:p>
            <a:r>
              <a:rPr lang="en-US" sz="1600" b="1" dirty="0">
                <a:solidFill>
                  <a:srgbClr val="0000FF"/>
                </a:solidFill>
              </a:rPr>
              <a:t>H</a:t>
            </a:r>
            <a:r>
              <a:rPr lang="en-US" sz="1600" b="1" dirty="0" smtClean="0">
                <a:solidFill>
                  <a:srgbClr val="0000FF"/>
                </a:solidFill>
              </a:rPr>
              <a:t>ierarchical </a:t>
            </a:r>
            <a:r>
              <a:rPr lang="en-US" sz="1600" b="1" dirty="0">
                <a:solidFill>
                  <a:srgbClr val="0000FF"/>
                </a:solidFill>
              </a:rPr>
              <a:t>design</a:t>
            </a:r>
          </a:p>
        </p:txBody>
      </p:sp>
      <p:sp>
        <p:nvSpPr>
          <p:cNvPr id="8" name="TextBox 7"/>
          <p:cNvSpPr txBox="1"/>
          <p:nvPr/>
        </p:nvSpPr>
        <p:spPr>
          <a:xfrm>
            <a:off x="3429000" y="2766198"/>
            <a:ext cx="2087431" cy="338554"/>
          </a:xfrm>
          <a:prstGeom prst="rect">
            <a:avLst/>
          </a:prstGeom>
          <a:noFill/>
        </p:spPr>
        <p:txBody>
          <a:bodyPr wrap="none" rtlCol="0">
            <a:spAutoFit/>
          </a:bodyPr>
          <a:lstStyle/>
          <a:p>
            <a:r>
              <a:rPr lang="en-US" sz="1600" b="1" dirty="0">
                <a:solidFill>
                  <a:srgbClr val="0000FF"/>
                </a:solidFill>
              </a:rPr>
              <a:t>P</a:t>
            </a:r>
            <a:r>
              <a:rPr lang="en-US" sz="1600" b="1" dirty="0" smtClean="0">
                <a:solidFill>
                  <a:srgbClr val="0000FF"/>
                </a:solidFill>
              </a:rPr>
              <a:t>ipelined </a:t>
            </a:r>
            <a:r>
              <a:rPr lang="en-US" sz="1600" b="1" dirty="0">
                <a:solidFill>
                  <a:srgbClr val="0000FF"/>
                </a:solidFill>
              </a:rPr>
              <a:t>design</a:t>
            </a:r>
          </a:p>
        </p:txBody>
      </p:sp>
    </p:spTree>
    <p:extLst>
      <p:ext uri="{BB962C8B-B14F-4D97-AF65-F5344CB8AC3E}">
        <p14:creationId xmlns:p14="http://schemas.microsoft.com/office/powerpoint/2010/main" xmlns="" val="35204868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Thread-Level Parallelism</a:t>
            </a:r>
          </a:p>
        </p:txBody>
      </p:sp>
      <p:sp>
        <p:nvSpPr>
          <p:cNvPr id="3" name="Content Placeholder 2"/>
          <p:cNvSpPr>
            <a:spLocks noGrp="1"/>
          </p:cNvSpPr>
          <p:nvPr>
            <p:ph idx="1"/>
          </p:nvPr>
        </p:nvSpPr>
        <p:spPr/>
        <p:txBody>
          <a:bodyPr/>
          <a:lstStyle/>
          <a:p>
            <a:pPr marL="0" indent="0" algn="just">
              <a:buNone/>
            </a:pPr>
            <a:r>
              <a:rPr lang="en-US" sz="2000" b="1" dirty="0" smtClean="0"/>
              <a:t>Multi-Core Processors</a:t>
            </a:r>
            <a:r>
              <a:rPr lang="en-US" sz="2000" dirty="0" smtClean="0"/>
              <a:t>: Placement </a:t>
            </a:r>
            <a:r>
              <a:rPr lang="en-US" sz="2000" dirty="0"/>
              <a:t>of multiple independent </a:t>
            </a:r>
            <a:r>
              <a:rPr lang="en-US" sz="2000" dirty="0" smtClean="0"/>
              <a:t>execution cores </a:t>
            </a:r>
            <a:r>
              <a:rPr lang="en-US" sz="2000" dirty="0"/>
              <a:t>with all execution resources onto a single processor </a:t>
            </a:r>
            <a:r>
              <a:rPr lang="en-US" sz="2000" dirty="0" smtClean="0"/>
              <a:t>chip.</a:t>
            </a:r>
          </a:p>
          <a:p>
            <a:pPr marL="0" indent="0" algn="just">
              <a:buNone/>
            </a:pPr>
            <a:r>
              <a:rPr lang="en-US" sz="2000" dirty="0"/>
              <a:t>Design choices for multicore chips</a:t>
            </a:r>
          </a:p>
        </p:txBody>
      </p:sp>
      <p:sp>
        <p:nvSpPr>
          <p:cNvPr id="4" name="Date Placeholder 3"/>
          <p:cNvSpPr>
            <a:spLocks noGrp="1"/>
          </p:cNvSpPr>
          <p:nvPr>
            <p:ph type="dt" sz="half" idx="10"/>
          </p:nvPr>
        </p:nvSpPr>
        <p:spPr/>
        <p:txBody>
          <a:bodyPr/>
          <a:lstStyle/>
          <a:p>
            <a:pPr>
              <a:defRPr/>
            </a:pPr>
            <a:fld id="{16443D8A-4A4F-4E7E-B0A8-302C0A79056D}" type="datetime3">
              <a:rPr lang="en-US" smtClean="0"/>
              <a:pPr>
                <a:defRPr/>
              </a:pPr>
              <a:t>28 November 2019</a:t>
            </a:fld>
            <a:endParaRPr lang="en-US"/>
          </a:p>
        </p:txBody>
      </p:sp>
      <p:sp>
        <p:nvSpPr>
          <p:cNvPr id="5" name="Footer Placeholder 4"/>
          <p:cNvSpPr>
            <a:spLocks noGrp="1"/>
          </p:cNvSpPr>
          <p:nvPr>
            <p:ph type="ftr" sz="quarter" idx="11"/>
          </p:nvPr>
        </p:nvSpPr>
        <p:spPr/>
        <p:txBody>
          <a:bodyPr/>
          <a:lstStyle/>
          <a:p>
            <a:pPr>
              <a:defRPr/>
            </a:pPr>
            <a:r>
              <a:rPr lang="en-US" smtClean="0"/>
              <a:t>CSE, BMSCE</a:t>
            </a:r>
            <a:endParaRPr lang="en-US"/>
          </a:p>
        </p:txBody>
      </p:sp>
      <p:sp>
        <p:nvSpPr>
          <p:cNvPr id="6" name="Slide Number Placeholder 5"/>
          <p:cNvSpPr>
            <a:spLocks noGrp="1"/>
          </p:cNvSpPr>
          <p:nvPr>
            <p:ph type="sldNum" sz="quarter" idx="12"/>
          </p:nvPr>
        </p:nvSpPr>
        <p:spPr/>
        <p:txBody>
          <a:bodyPr/>
          <a:lstStyle/>
          <a:p>
            <a:pPr>
              <a:defRPr/>
            </a:pPr>
            <a:fld id="{2ABC6466-032D-41F8-9AEA-2114E54BCCA9}" type="slidenum">
              <a:rPr lang="en-US" smtClean="0"/>
              <a:pPr>
                <a:defRPr/>
              </a:pPr>
              <a:t>99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3050103"/>
            <a:ext cx="8003991" cy="30151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829019" y="2743682"/>
            <a:ext cx="2404826" cy="338554"/>
          </a:xfrm>
          <a:prstGeom prst="rect">
            <a:avLst/>
          </a:prstGeom>
          <a:noFill/>
        </p:spPr>
        <p:txBody>
          <a:bodyPr wrap="none" rtlCol="0">
            <a:spAutoFit/>
          </a:bodyPr>
          <a:lstStyle/>
          <a:p>
            <a:r>
              <a:rPr lang="en-US" sz="1600" b="1" dirty="0">
                <a:solidFill>
                  <a:srgbClr val="0000FF"/>
                </a:solidFill>
              </a:rPr>
              <a:t>H</a:t>
            </a:r>
            <a:r>
              <a:rPr lang="en-US" sz="1600" b="1" dirty="0" smtClean="0">
                <a:solidFill>
                  <a:srgbClr val="0000FF"/>
                </a:solidFill>
              </a:rPr>
              <a:t>ierarchical </a:t>
            </a:r>
            <a:r>
              <a:rPr lang="en-US" sz="1600" b="1" dirty="0">
                <a:solidFill>
                  <a:srgbClr val="0000FF"/>
                </a:solidFill>
              </a:rPr>
              <a:t>design</a:t>
            </a:r>
          </a:p>
        </p:txBody>
      </p:sp>
      <p:sp>
        <p:nvSpPr>
          <p:cNvPr id="8" name="TextBox 7"/>
          <p:cNvSpPr txBox="1"/>
          <p:nvPr/>
        </p:nvSpPr>
        <p:spPr>
          <a:xfrm>
            <a:off x="3429000" y="2766198"/>
            <a:ext cx="2087431" cy="338554"/>
          </a:xfrm>
          <a:prstGeom prst="rect">
            <a:avLst/>
          </a:prstGeom>
          <a:noFill/>
        </p:spPr>
        <p:txBody>
          <a:bodyPr wrap="none" rtlCol="0">
            <a:spAutoFit/>
          </a:bodyPr>
          <a:lstStyle/>
          <a:p>
            <a:r>
              <a:rPr lang="en-US" sz="1600" b="1" dirty="0">
                <a:solidFill>
                  <a:srgbClr val="0000FF"/>
                </a:solidFill>
              </a:rPr>
              <a:t>P</a:t>
            </a:r>
            <a:r>
              <a:rPr lang="en-US" sz="1600" b="1" dirty="0" smtClean="0">
                <a:solidFill>
                  <a:srgbClr val="0000FF"/>
                </a:solidFill>
              </a:rPr>
              <a:t>ipelined </a:t>
            </a:r>
            <a:r>
              <a:rPr lang="en-US" sz="1600" b="1" dirty="0">
                <a:solidFill>
                  <a:srgbClr val="0000FF"/>
                </a:solidFill>
              </a:rPr>
              <a:t>design</a:t>
            </a:r>
          </a:p>
        </p:txBody>
      </p:sp>
      <p:sp>
        <p:nvSpPr>
          <p:cNvPr id="9" name="TextBox 8"/>
          <p:cNvSpPr txBox="1"/>
          <p:nvPr/>
        </p:nvSpPr>
        <p:spPr>
          <a:xfrm>
            <a:off x="5828854" y="2745082"/>
            <a:ext cx="2784737" cy="338554"/>
          </a:xfrm>
          <a:prstGeom prst="rect">
            <a:avLst/>
          </a:prstGeom>
          <a:noFill/>
        </p:spPr>
        <p:txBody>
          <a:bodyPr wrap="none" rtlCol="0">
            <a:spAutoFit/>
          </a:bodyPr>
          <a:lstStyle/>
          <a:p>
            <a:r>
              <a:rPr lang="en-US" sz="1600" b="1" dirty="0" smtClean="0">
                <a:solidFill>
                  <a:srgbClr val="0000FF"/>
                </a:solidFill>
              </a:rPr>
              <a:t>Network-based </a:t>
            </a:r>
            <a:r>
              <a:rPr lang="en-US" sz="1600" b="1" dirty="0">
                <a:solidFill>
                  <a:srgbClr val="0000FF"/>
                </a:solidFill>
              </a:rPr>
              <a:t>design</a:t>
            </a:r>
          </a:p>
        </p:txBody>
      </p:sp>
    </p:spTree>
    <p:extLst>
      <p:ext uri="{BB962C8B-B14F-4D97-AF65-F5344CB8AC3E}">
        <p14:creationId xmlns:p14="http://schemas.microsoft.com/office/powerpoint/2010/main" xmlns="" val="352048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39480</TotalTime>
  <Words>9717</Words>
  <Application>Microsoft Office PowerPoint</Application>
  <PresentationFormat>On-screen Show (4:3)</PresentationFormat>
  <Paragraphs>959</Paragraphs>
  <Slides>101</Slides>
  <Notes>15</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Theme1</vt:lpstr>
      <vt:lpstr>Course – Computer Organization and Architecture</vt:lpstr>
      <vt:lpstr>Unit-5</vt:lpstr>
      <vt:lpstr>Basic Processing Unit</vt:lpstr>
      <vt:lpstr>Fundamental Concepts</vt:lpstr>
      <vt:lpstr>Fundamental Concepts</vt:lpstr>
      <vt:lpstr>Single-Bus Organization of the Datapath inside processor</vt:lpstr>
      <vt:lpstr>Single-Bus Organization of the Datapath inside processor</vt:lpstr>
      <vt:lpstr>Main Hardware Components of a Processor</vt:lpstr>
      <vt:lpstr>Data Processing Hardware</vt:lpstr>
      <vt:lpstr>Data Processing Hardware</vt:lpstr>
      <vt:lpstr>Instruction execution</vt:lpstr>
      <vt:lpstr>Load Instructions</vt:lpstr>
      <vt:lpstr>Load Instructions</vt:lpstr>
      <vt:lpstr>Load Instructions</vt:lpstr>
      <vt:lpstr>Arithmetic and Logic Instructions</vt:lpstr>
      <vt:lpstr>Arithmetic and Logic Instructions</vt:lpstr>
      <vt:lpstr>Arithmetic and Logic Instructions</vt:lpstr>
      <vt:lpstr>Store Instructions</vt:lpstr>
      <vt:lpstr>Slide 19</vt:lpstr>
      <vt:lpstr>Hardware Components</vt:lpstr>
      <vt:lpstr>Register File</vt:lpstr>
      <vt:lpstr>Register File</vt:lpstr>
      <vt:lpstr>Slide 23</vt:lpstr>
      <vt:lpstr>ALU</vt:lpstr>
      <vt:lpstr>ALU</vt:lpstr>
      <vt:lpstr>Datapath</vt:lpstr>
      <vt:lpstr>Datapath</vt:lpstr>
      <vt:lpstr>Datapath</vt:lpstr>
      <vt:lpstr>Datapath</vt:lpstr>
      <vt:lpstr>Datapath</vt:lpstr>
      <vt:lpstr>Datapath</vt:lpstr>
      <vt:lpstr>Instruction Fetch Section</vt:lpstr>
      <vt:lpstr>Instruction Fetch Section</vt:lpstr>
      <vt:lpstr>Instruction Fetch Section</vt:lpstr>
      <vt:lpstr>Instruction Fetch and Execution Steps</vt:lpstr>
      <vt:lpstr>Instruction Fetch and Execution Steps</vt:lpstr>
      <vt:lpstr>Instruction Fetch and Execution Steps</vt:lpstr>
      <vt:lpstr>Instruction Fetch and Execution Steps</vt:lpstr>
      <vt:lpstr>Instruction Fetch and Execution Steps</vt:lpstr>
      <vt:lpstr>Instruction Fetch and Execution Steps</vt:lpstr>
      <vt:lpstr>Instruction Fetch and Execution Steps</vt:lpstr>
      <vt:lpstr>Branching</vt:lpstr>
      <vt:lpstr>Branching</vt:lpstr>
      <vt:lpstr>Branch Instructions</vt:lpstr>
      <vt:lpstr>Branch Instructions</vt:lpstr>
      <vt:lpstr>Branch Instructions</vt:lpstr>
      <vt:lpstr>Branch Instructions</vt:lpstr>
      <vt:lpstr>Branch Instructions</vt:lpstr>
      <vt:lpstr>Subroutine Call Instructions</vt:lpstr>
      <vt:lpstr>Subroutine Call Instructions</vt:lpstr>
      <vt:lpstr>Subroutine Call Instructions</vt:lpstr>
      <vt:lpstr>Waiting for Memory</vt:lpstr>
      <vt:lpstr>Waiting for Memory</vt:lpstr>
      <vt:lpstr>Waiting for Memory</vt:lpstr>
      <vt:lpstr>Control Signal</vt:lpstr>
      <vt:lpstr>Control Signal</vt:lpstr>
      <vt:lpstr>Control Signal</vt:lpstr>
      <vt:lpstr>Control Signal</vt:lpstr>
      <vt:lpstr>Control Signal</vt:lpstr>
      <vt:lpstr>Control Signal</vt:lpstr>
      <vt:lpstr>Control Signal</vt:lpstr>
      <vt:lpstr>Control Signal</vt:lpstr>
      <vt:lpstr>Control Signal</vt:lpstr>
      <vt:lpstr>Hardwired Control</vt:lpstr>
      <vt:lpstr>Hardwired Control</vt:lpstr>
      <vt:lpstr>Hardwired Control</vt:lpstr>
      <vt:lpstr>Hardwired Control</vt:lpstr>
      <vt:lpstr>Hardwired Control</vt:lpstr>
      <vt:lpstr>Hardwired Control</vt:lpstr>
      <vt:lpstr>Hardwired Control : Datapath Control Signals</vt:lpstr>
      <vt:lpstr>Hardwired Control : Datapath Control Signals</vt:lpstr>
      <vt:lpstr>Parallel Computer Architecture</vt:lpstr>
      <vt:lpstr>What is Parallel Computing ?</vt:lpstr>
      <vt:lpstr> Serial Computing</vt:lpstr>
      <vt:lpstr>Parallel Computing</vt:lpstr>
      <vt:lpstr>Internal Parallelism Levels</vt:lpstr>
      <vt:lpstr>Internal Parallelism Levels</vt:lpstr>
      <vt:lpstr>Internal Parallelism Levels</vt:lpstr>
      <vt:lpstr>Internal Parallelism Levels (Contd…)</vt:lpstr>
      <vt:lpstr>Flynn’s Taxonomy of Parallel Computers</vt:lpstr>
      <vt:lpstr>Flynn’s Taxonomy of Parallel Computers</vt:lpstr>
      <vt:lpstr>Flynn’s Taxonomy of Parallel Computers</vt:lpstr>
      <vt:lpstr>Flynn’s Taxonomy of Parallel Computers</vt:lpstr>
      <vt:lpstr>Flynn’s Taxonomy of Parallel Computers</vt:lpstr>
      <vt:lpstr>Flynn’s Taxonomy of Parallel Computers</vt:lpstr>
      <vt:lpstr>Flynn’s Taxonomy of Parallel Computers (Contd…)</vt:lpstr>
      <vt:lpstr>Flynn’s Taxonomy of Parallel Computers (Contd…)</vt:lpstr>
      <vt:lpstr>Memory Organization of Parallel Computers</vt:lpstr>
      <vt:lpstr>Shared vs. Distributed Memory</vt:lpstr>
      <vt:lpstr>Illustration of computers with distributed memory</vt:lpstr>
      <vt:lpstr>Illustration of computers with distributed memory</vt:lpstr>
      <vt:lpstr>Illustration of computers with distributed memory</vt:lpstr>
      <vt:lpstr>Illustration of a computer with shared memory</vt:lpstr>
      <vt:lpstr>Illustration of the architecture of computers with shared memory:</vt:lpstr>
      <vt:lpstr>Thread-Level Parallelism</vt:lpstr>
      <vt:lpstr>What is Thread w.r.t Computers ?</vt:lpstr>
      <vt:lpstr>Thread-Level Parallelism</vt:lpstr>
      <vt:lpstr>Thread-Level Parallelism</vt:lpstr>
      <vt:lpstr>Thread-Level Parallelism</vt:lpstr>
      <vt:lpstr>Announcements</vt:lpstr>
      <vt:lpstr>Thanks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Computer Organization and Architecture</dc:title>
  <dc:creator>admin</dc:creator>
  <cp:lastModifiedBy>Admin</cp:lastModifiedBy>
  <cp:revision>235</cp:revision>
  <dcterms:created xsi:type="dcterms:W3CDTF">2018-11-22T03:35:41Z</dcterms:created>
  <dcterms:modified xsi:type="dcterms:W3CDTF">2019-11-28T07:16:20Z</dcterms:modified>
</cp:coreProperties>
</file>