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59" r:id="rId6"/>
    <p:sldId id="264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0C4BC-1A5D-4288-8AF0-4A04C1F58AB8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945CA-09C1-45EC-91B8-0807EBA79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4B66E-B164-4BA6-8845-23E30CF70F00}" type="slidenum">
              <a:rPr lang="en-US"/>
              <a:pPr/>
              <a:t>2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B11BA-6EBE-4275-8368-A9501877DD1B}" type="slidenum">
              <a:rPr lang="en-US"/>
              <a:pPr/>
              <a:t>4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 name can be (a-z, 0-9, or -), but </a:t>
            </a:r>
            <a:r>
              <a:rPr lang="en-US" dirty="0" err="1" smtClean="0"/>
              <a:t>caannot</a:t>
            </a:r>
            <a:r>
              <a:rPr lang="en-US" dirty="0" smtClean="0"/>
              <a:t> to start with 0-9 or -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15E448-E67D-4516-8683-854720B2EBC3}" type="slidenum">
              <a:rPr lang="en-US"/>
              <a:pPr/>
              <a:t>5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FB47-D790-48EE-AE95-9D4AA8E3ED77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F886-5332-43F9-A1BF-9EEF80EFF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FB47-D790-48EE-AE95-9D4AA8E3ED77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F886-5332-43F9-A1BF-9EEF80EFF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FB47-D790-48EE-AE95-9D4AA8E3ED77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F886-5332-43F9-A1BF-9EEF80EFF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FB47-D790-48EE-AE95-9D4AA8E3ED77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F886-5332-43F9-A1BF-9EEF80EFF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FB47-D790-48EE-AE95-9D4AA8E3ED77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F886-5332-43F9-A1BF-9EEF80EFF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FB47-D790-48EE-AE95-9D4AA8E3ED77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F886-5332-43F9-A1BF-9EEF80EFF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FB47-D790-48EE-AE95-9D4AA8E3ED77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F886-5332-43F9-A1BF-9EEF80EFF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FB47-D790-48EE-AE95-9D4AA8E3ED77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F886-5332-43F9-A1BF-9EEF80EFF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FB47-D790-48EE-AE95-9D4AA8E3ED77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F886-5332-43F9-A1BF-9EEF80EFF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FB47-D790-48EE-AE95-9D4AA8E3ED77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F886-5332-43F9-A1BF-9EEF80EFF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FB47-D790-48EE-AE95-9D4AA8E3ED77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F886-5332-43F9-A1BF-9EEF80EFF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FB47-D790-48EE-AE95-9D4AA8E3ED77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1F886-5332-43F9-A1BF-9EEF80EFF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Verilog</a:t>
            </a:r>
            <a:r>
              <a:rPr lang="en-US" dirty="0" smtClean="0"/>
              <a:t> HDL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Basic Gates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class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772400" cy="746125"/>
          </a:xfrm>
        </p:spPr>
        <p:txBody>
          <a:bodyPr/>
          <a:lstStyle/>
          <a:p>
            <a:r>
              <a:rPr lang="en-US" sz="4000"/>
              <a:t>INTRODUCTION TO HDL 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It is textual description of a digital circuit.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Currently, there are two widely used HDLs – </a:t>
            </a:r>
            <a:r>
              <a:rPr lang="en-US" sz="2800" dirty="0" err="1"/>
              <a:t>Verilog</a:t>
            </a:r>
            <a:r>
              <a:rPr lang="en-US" sz="2800" dirty="0"/>
              <a:t> and VHDL (Very high speed integrated circuit Hardware Description Language).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Advantages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describe a large complex design requiring hundreds of logic gates in a convenient manner, in a smaller space.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use software test-bench to detect functional error, if any and correct it (called </a:t>
            </a:r>
            <a:r>
              <a:rPr lang="en-US" sz="2400" b="1" i="1" dirty="0"/>
              <a:t>simulation</a:t>
            </a:r>
            <a:r>
              <a:rPr lang="en-US" sz="2400" b="1" dirty="0"/>
              <a:t>).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get hardware implementation details (called </a:t>
            </a:r>
            <a:r>
              <a:rPr lang="en-US" sz="2400" i="1" dirty="0"/>
              <a:t>synthesis</a:t>
            </a:r>
            <a:r>
              <a:rPr lang="en-US" sz="2400" dirty="0"/>
              <a:t>). Hardware Description Language, more popular with its acronym HDL is an answer for that.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Introduced in 1980, primarily as a </a:t>
            </a:r>
            <a:r>
              <a:rPr lang="en-US" dirty="0" smtClean="0"/>
              <a:t>simulation and </a:t>
            </a:r>
            <a:r>
              <a:rPr lang="en-US" dirty="0" smtClean="0"/>
              <a:t>verification tool by Gateway Design Automation, it was later acquired by Cadence Data Systems. </a:t>
            </a:r>
          </a:p>
          <a:p>
            <a:r>
              <a:rPr lang="en-US" dirty="0" smtClean="0"/>
              <a:t>public domain in 1990, it gained popularity and is now controlled by a group of companies and universities</a:t>
            </a:r>
            <a:r>
              <a:rPr lang="en-US" dirty="0" smtClean="0"/>
              <a:t>, called </a:t>
            </a:r>
            <a:r>
              <a:rPr lang="en-US" dirty="0" smtClean="0"/>
              <a:t>Open </a:t>
            </a:r>
            <a:r>
              <a:rPr lang="en-US" dirty="0" err="1" smtClean="0"/>
              <a:t>Verilog</a:t>
            </a:r>
            <a:r>
              <a:rPr lang="en-US" dirty="0" smtClean="0"/>
              <a:t> International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 reader with an exposure to any programming language like C will </a:t>
            </a:r>
            <a:r>
              <a:rPr lang="en-US" dirty="0" smtClean="0"/>
              <a:t>find it </a:t>
            </a:r>
            <a:r>
              <a:rPr lang="en-US" dirty="0" smtClean="0"/>
              <a:t>relatively easier to learn </a:t>
            </a:r>
            <a:r>
              <a:rPr lang="en-US" dirty="0" err="1" smtClean="0"/>
              <a:t>Verilog</a:t>
            </a:r>
            <a:r>
              <a:rPr lang="en-US" dirty="0" smtClean="0"/>
              <a:t> or any HDL.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593725"/>
          </a:xfrm>
        </p:spPr>
        <p:txBody>
          <a:bodyPr>
            <a:normAutofit fontScale="90000"/>
          </a:bodyPr>
          <a:lstStyle/>
          <a:p>
            <a:r>
              <a:rPr lang="en-US" sz="4000"/>
              <a:t>Verilog HDL</a:t>
            </a:r>
            <a:br>
              <a:rPr lang="en-US" sz="4000"/>
            </a:br>
            <a:endParaRPr lang="en-US" sz="400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043488"/>
          </a:xfrm>
        </p:spPr>
        <p:txBody>
          <a:bodyPr/>
          <a:lstStyle/>
          <a:p>
            <a:r>
              <a:rPr lang="en-US"/>
              <a:t>Describing Input Output</a:t>
            </a:r>
          </a:p>
          <a:p>
            <a:pPr lvl="2"/>
            <a:r>
              <a:rPr lang="en-US"/>
              <a:t>In any digital circuit, we find there are a set of inputs and a set of outputs, often termed as </a:t>
            </a:r>
            <a:r>
              <a:rPr lang="en-US" i="1"/>
              <a:t>ports</a:t>
            </a:r>
            <a:r>
              <a:rPr lang="en-US"/>
              <a:t>.</a:t>
            </a:r>
          </a:p>
        </p:txBody>
      </p:sp>
      <p:pic>
        <p:nvPicPr>
          <p:cNvPr id="202757" name="Picture 5" descr="f24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971800"/>
            <a:ext cx="7467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2667000" y="6096000"/>
            <a:ext cx="361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/>
              <a:t>Note that, all keywords are written in bold.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Verilog HDL</a:t>
            </a:r>
            <a:br>
              <a:rPr lang="en-US" sz="4000"/>
            </a:br>
            <a:endParaRPr lang="en-US" sz="400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Writing Module Body</a:t>
            </a:r>
          </a:p>
          <a:p>
            <a:pPr lvl="1"/>
            <a:r>
              <a:rPr lang="en-US" sz="2400" dirty="0"/>
              <a:t>There are three different models of writing module body in </a:t>
            </a:r>
            <a:r>
              <a:rPr lang="en-US" sz="2400" dirty="0" err="1"/>
              <a:t>Verilog</a:t>
            </a:r>
            <a:r>
              <a:rPr lang="en-US" sz="2400" dirty="0"/>
              <a:t> HDL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We </a:t>
            </a:r>
            <a:r>
              <a:rPr lang="en-US" sz="2400" dirty="0"/>
              <a:t>start with </a:t>
            </a:r>
            <a:r>
              <a:rPr lang="en-US" sz="2400" i="1" dirty="0"/>
              <a:t>structural model</a:t>
            </a:r>
            <a:r>
              <a:rPr lang="en-US" sz="2400" dirty="0"/>
              <a:t> by example of two-input OR gate </a:t>
            </a:r>
          </a:p>
          <a:p>
            <a:pPr lvl="1"/>
            <a:r>
              <a:rPr lang="en-US" sz="2400" i="1" dirty="0"/>
              <a:t>data flow</a:t>
            </a:r>
            <a:r>
              <a:rPr lang="en-US" sz="2400" dirty="0"/>
              <a:t> model and </a:t>
            </a:r>
            <a:r>
              <a:rPr lang="en-US" sz="2400" i="1" dirty="0"/>
              <a:t>behavioral model</a:t>
            </a:r>
            <a:r>
              <a:rPr lang="en-US" sz="2400" dirty="0"/>
              <a:t> are the other two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Verilog</a:t>
            </a:r>
            <a:r>
              <a:rPr lang="en-US" dirty="0" smtClean="0"/>
              <a:t> supports predefined gate level primitives such as </a:t>
            </a:r>
            <a:r>
              <a:rPr lang="en-US" b="1" dirty="0" smtClean="0"/>
              <a:t>and, or, not, </a:t>
            </a:r>
            <a:r>
              <a:rPr lang="en-US" b="1" dirty="0" err="1" smtClean="0"/>
              <a:t>nand</a:t>
            </a:r>
            <a:r>
              <a:rPr lang="en-US" b="1" dirty="0" smtClean="0"/>
              <a:t>, nor, </a:t>
            </a:r>
            <a:r>
              <a:rPr lang="en-US" b="1" dirty="0" err="1" smtClean="0"/>
              <a:t>xor</a:t>
            </a:r>
            <a:r>
              <a:rPr lang="en-US" b="1" dirty="0" smtClean="0"/>
              <a:t>, </a:t>
            </a:r>
            <a:r>
              <a:rPr lang="en-US" b="1" dirty="0" err="1" smtClean="0"/>
              <a:t>xnor</a:t>
            </a:r>
            <a:r>
              <a:rPr lang="en-US" b="1" dirty="0" smtClean="0"/>
              <a:t> etc.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dirty="0" smtClean="0"/>
              <a:t>syntax </a:t>
            </a:r>
            <a:r>
              <a:rPr lang="en-US" dirty="0" smtClean="0"/>
              <a:t>followed above can be extended to other gates and for 4 input OR gate </a:t>
            </a:r>
            <a:r>
              <a:rPr lang="en-US" dirty="0" smtClean="0"/>
              <a:t>it is </a:t>
            </a:r>
            <a:r>
              <a:rPr lang="en-US" dirty="0" smtClean="0"/>
              <a:t>as given next,</a:t>
            </a:r>
          </a:p>
          <a:p>
            <a:r>
              <a:rPr lang="en-US" b="1" dirty="0" smtClean="0"/>
              <a:t>or (output, input 1, input 2, input 3, input 4)</a:t>
            </a:r>
          </a:p>
          <a:p>
            <a:r>
              <a:rPr lang="en-US" dirty="0" smtClean="0"/>
              <a:t>For NOT gate, </a:t>
            </a:r>
            <a:r>
              <a:rPr lang="en-US" b="1" dirty="0" smtClean="0"/>
              <a:t>not (output, input)</a:t>
            </a:r>
          </a:p>
          <a:p>
            <a:r>
              <a:rPr lang="en-US" dirty="0" smtClean="0"/>
              <a:t>Note that, </a:t>
            </a:r>
            <a:r>
              <a:rPr lang="en-US" dirty="0" err="1" smtClean="0"/>
              <a:t>Verilog</a:t>
            </a:r>
            <a:r>
              <a:rPr lang="en-US" dirty="0" smtClean="0"/>
              <a:t> can take up to 12 inputs for logic gates. </a:t>
            </a:r>
            <a:endParaRPr lang="en-US" dirty="0" smtClean="0"/>
          </a:p>
          <a:p>
            <a:r>
              <a:rPr lang="en-US" dirty="0" smtClean="0"/>
              <a:t>Comments </a:t>
            </a:r>
            <a:r>
              <a:rPr lang="en-US" dirty="0" smtClean="0"/>
              <a:t>when extends to next line is </a:t>
            </a:r>
            <a:r>
              <a:rPr lang="en-US" dirty="0" smtClean="0"/>
              <a:t>written within </a:t>
            </a:r>
            <a:r>
              <a:rPr lang="en-US" dirty="0" smtClean="0"/>
              <a:t>/* ..... */. </a:t>
            </a:r>
            <a:endParaRPr lang="en-US" dirty="0" smtClean="0"/>
          </a:p>
          <a:p>
            <a:r>
              <a:rPr lang="en-US" dirty="0" smtClean="0"/>
              <a:t>Identifiers </a:t>
            </a:r>
            <a:r>
              <a:rPr lang="en-US" dirty="0" smtClean="0"/>
              <a:t>in </a:t>
            </a:r>
            <a:r>
              <a:rPr lang="en-US" dirty="0" err="1" smtClean="0"/>
              <a:t>Verilog</a:t>
            </a:r>
            <a:r>
              <a:rPr lang="en-US" dirty="0" smtClean="0"/>
              <a:t> are case sensitive, begin with a letter or underscore and can be of </a:t>
            </a:r>
            <a:r>
              <a:rPr lang="en-US" dirty="0" smtClean="0"/>
              <a:t>any length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Module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0" fontAlgn="base" hangingPunct="0"/>
            <a:endParaRPr lang="en-US" b="1" dirty="0" smtClean="0"/>
          </a:p>
          <a:p>
            <a:pPr eaLnBrk="0" fontAlgn="base" hangingPunct="0">
              <a:buNone/>
            </a:pPr>
            <a:r>
              <a:rPr lang="en-US" b="1" dirty="0" smtClean="0"/>
              <a:t>module </a:t>
            </a:r>
            <a:r>
              <a:rPr lang="en-US" b="1" dirty="0" err="1" smtClean="0"/>
              <a:t>or_gate</a:t>
            </a:r>
            <a:r>
              <a:rPr lang="en-US" b="1" dirty="0" smtClean="0"/>
              <a:t>(A,B,Y);</a:t>
            </a:r>
            <a:endParaRPr lang="en-US" dirty="0" smtClean="0"/>
          </a:p>
          <a:p>
            <a:pPr eaLnBrk="0" fontAlgn="base" hangingPunct="0">
              <a:buNone/>
            </a:pPr>
            <a:r>
              <a:rPr lang="en-US" b="1" dirty="0" smtClean="0"/>
              <a:t>       input </a:t>
            </a:r>
            <a:r>
              <a:rPr lang="en-US" dirty="0" smtClean="0"/>
              <a:t>A,B</a:t>
            </a:r>
            <a:r>
              <a:rPr lang="en-US" b="1" dirty="0" smtClean="0"/>
              <a:t>;   // </a:t>
            </a:r>
            <a:r>
              <a:rPr lang="en-US" b="1" i="1" dirty="0" smtClean="0"/>
              <a:t>defines two input port</a:t>
            </a:r>
            <a:endParaRPr lang="en-US" b="1" dirty="0" smtClean="0"/>
          </a:p>
          <a:p>
            <a:pPr eaLnBrk="0" fontAlgn="base" hangingPunct="0">
              <a:buNone/>
            </a:pPr>
            <a:r>
              <a:rPr lang="en-US" b="1" dirty="0" smtClean="0"/>
              <a:t>       output </a:t>
            </a:r>
            <a:r>
              <a:rPr lang="en-US" dirty="0" smtClean="0"/>
              <a:t>Y</a:t>
            </a:r>
            <a:r>
              <a:rPr lang="en-US" b="1" dirty="0" smtClean="0"/>
              <a:t>;    // </a:t>
            </a:r>
            <a:r>
              <a:rPr lang="en-US" b="1" i="1" dirty="0" smtClean="0"/>
              <a:t>defines one output port</a:t>
            </a:r>
            <a:r>
              <a:rPr lang="en-US" b="1" dirty="0" smtClean="0"/>
              <a:t> </a:t>
            </a:r>
            <a:endParaRPr lang="en-US" dirty="0" smtClean="0"/>
          </a:p>
          <a:p>
            <a:pPr eaLnBrk="0" fontAlgn="base" hangingPunct="0">
              <a:buNone/>
            </a:pPr>
            <a:r>
              <a:rPr lang="en-US" b="1" dirty="0" smtClean="0"/>
              <a:t>       or </a:t>
            </a:r>
            <a:r>
              <a:rPr lang="en-US" dirty="0" smtClean="0"/>
              <a:t>g1(Y,A,B)</a:t>
            </a:r>
            <a:r>
              <a:rPr lang="en-US" b="1" dirty="0" smtClean="0"/>
              <a:t>;  </a:t>
            </a:r>
            <a:r>
              <a:rPr lang="en-US" b="1" dirty="0" smtClean="0"/>
              <a:t>/*</a:t>
            </a:r>
            <a:r>
              <a:rPr lang="en-US" b="1" i="1" dirty="0" smtClean="0"/>
              <a:t>Gate declaration with predefined keyword or representing logic   OR, g1 is optional user defined gate identifier</a:t>
            </a:r>
            <a:r>
              <a:rPr lang="en-US" b="1" dirty="0" smtClean="0"/>
              <a:t> */ </a:t>
            </a:r>
            <a:endParaRPr lang="en-US" dirty="0" smtClean="0"/>
          </a:p>
          <a:p>
            <a:pPr eaLnBrk="0" fontAlgn="base" hangingPunct="0">
              <a:buNone/>
            </a:pPr>
            <a:r>
              <a:rPr lang="en-US" b="1" dirty="0" err="1" smtClean="0"/>
              <a:t>endmodule</a:t>
            </a:r>
            <a:r>
              <a:rPr lang="en-US" dirty="0" smtClean="0"/>
              <a:t> </a:t>
            </a:r>
          </a:p>
          <a:p>
            <a:pPr eaLnBrk="0" fontAlgn="base" hangingPunct="0"/>
            <a:endParaRPr lang="en-US" b="1" dirty="0" smtClean="0"/>
          </a:p>
          <a:p>
            <a:pPr eaLnBrk="0" fontAlgn="base" hangingPunct="0"/>
            <a:endParaRPr lang="en-US" b="1" dirty="0" smtClean="0"/>
          </a:p>
          <a:p>
            <a:pPr eaLnBrk="0" fontAlgn="base" hangingPunct="0"/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Bench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eaLnBrk="0" fontAlgn="base" hangingPunct="0">
              <a:buNone/>
            </a:pPr>
            <a:r>
              <a:rPr lang="en-US" b="1" dirty="0" smtClean="0"/>
              <a:t>module </a:t>
            </a:r>
            <a:r>
              <a:rPr lang="en-US" b="1" dirty="0" err="1" smtClean="0"/>
              <a:t>testor</a:t>
            </a:r>
            <a:r>
              <a:rPr lang="en-US" b="1" dirty="0" smtClean="0"/>
              <a:t>;</a:t>
            </a:r>
            <a:endParaRPr lang="en-US" dirty="0" smtClean="0"/>
          </a:p>
          <a:p>
            <a:pPr eaLnBrk="0" fontAlgn="base" hangingPunc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reg</a:t>
            </a:r>
            <a:r>
              <a:rPr lang="en-US" b="1" dirty="0" smtClean="0"/>
              <a:t> </a:t>
            </a:r>
            <a:r>
              <a:rPr lang="en-US" b="1" dirty="0" smtClean="0"/>
              <a:t>A,B;</a:t>
            </a:r>
            <a:endParaRPr lang="en-US" dirty="0" smtClean="0"/>
          </a:p>
          <a:p>
            <a:pPr eaLnBrk="0" fontAlgn="base" hangingPunct="0">
              <a:buNone/>
            </a:pPr>
            <a:r>
              <a:rPr lang="en-US" b="1" dirty="0" smtClean="0"/>
              <a:t>   wire </a:t>
            </a:r>
            <a:r>
              <a:rPr lang="en-US" b="1" dirty="0" smtClean="0"/>
              <a:t>x;</a:t>
            </a:r>
            <a:endParaRPr lang="en-US" dirty="0" smtClean="0"/>
          </a:p>
          <a:p>
            <a:pPr eaLnBrk="0" fontAlgn="base" hangingPunct="0"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or_gate</a:t>
            </a:r>
            <a:r>
              <a:rPr lang="en-US" b="1" dirty="0" smtClean="0"/>
              <a:t> </a:t>
            </a:r>
            <a:r>
              <a:rPr lang="en-US" b="1" dirty="0" smtClean="0"/>
              <a:t>org(</a:t>
            </a:r>
            <a:r>
              <a:rPr lang="en-US" b="1" dirty="0" err="1" smtClean="0"/>
              <a:t>A,B,x</a:t>
            </a:r>
            <a:r>
              <a:rPr lang="en-US" b="1" dirty="0" smtClean="0"/>
              <a:t>);</a:t>
            </a:r>
            <a:endParaRPr lang="en-US" dirty="0" smtClean="0"/>
          </a:p>
          <a:p>
            <a:pPr eaLnBrk="0" fontAlgn="base" hangingPunct="0">
              <a:buNone/>
            </a:pPr>
            <a:r>
              <a:rPr lang="en-US" b="1" dirty="0" smtClean="0"/>
              <a:t>  initial </a:t>
            </a:r>
            <a:endParaRPr lang="en-US" dirty="0" smtClean="0"/>
          </a:p>
          <a:p>
            <a:pPr eaLnBrk="0" fontAlgn="base" hangingPunct="0">
              <a:buNone/>
            </a:pPr>
            <a:r>
              <a:rPr lang="en-US" b="1" dirty="0" smtClean="0"/>
              <a:t>  </a:t>
            </a:r>
            <a:r>
              <a:rPr lang="en-US" b="1" dirty="0" smtClean="0"/>
              <a:t>  begin </a:t>
            </a:r>
            <a:endParaRPr lang="en-US" dirty="0" smtClean="0"/>
          </a:p>
          <a:p>
            <a:pPr eaLnBrk="0" fontAlgn="base" hangingPunct="0">
              <a:buNone/>
            </a:pPr>
            <a:r>
              <a:rPr lang="en-US" b="1" dirty="0" smtClean="0"/>
              <a:t>    </a:t>
            </a:r>
            <a:r>
              <a:rPr lang="en-US" b="1" dirty="0" smtClean="0"/>
              <a:t>   A</a:t>
            </a:r>
            <a:r>
              <a:rPr lang="en-US" b="1" dirty="0" smtClean="0"/>
              <a:t>= 1’b0; B=1’b0;</a:t>
            </a:r>
            <a:endParaRPr lang="en-US" dirty="0" smtClean="0"/>
          </a:p>
          <a:p>
            <a:pPr eaLnBrk="0" fontAlgn="base" hangingPunct="0">
              <a:buNone/>
            </a:pPr>
            <a:r>
              <a:rPr lang="en-US" b="1" dirty="0" smtClean="0"/>
              <a:t>     </a:t>
            </a:r>
            <a:r>
              <a:rPr lang="en-US" b="1" dirty="0" smtClean="0"/>
              <a:t>  </a:t>
            </a:r>
            <a:r>
              <a:rPr lang="en-US" b="1" dirty="0" smtClean="0"/>
              <a:t>#20</a:t>
            </a:r>
            <a:endParaRPr lang="en-US" dirty="0" smtClean="0"/>
          </a:p>
          <a:p>
            <a:pPr eaLnBrk="0" fontAlgn="base" hangingPunct="0">
              <a:buNone/>
            </a:pPr>
            <a:r>
              <a:rPr lang="en-US" b="1" dirty="0" smtClean="0"/>
              <a:t>     </a:t>
            </a:r>
            <a:r>
              <a:rPr lang="en-US" b="1" dirty="0" smtClean="0"/>
              <a:t>  A</a:t>
            </a:r>
            <a:r>
              <a:rPr lang="en-US" b="1" dirty="0" smtClean="0"/>
              <a:t>= 1’b0; B=1’b1;</a:t>
            </a:r>
            <a:endParaRPr lang="en-US" dirty="0" smtClean="0"/>
          </a:p>
          <a:p>
            <a:pPr eaLnBrk="0" fontAlgn="base" hangingPunct="0">
              <a:buNone/>
            </a:pPr>
            <a:r>
              <a:rPr lang="en-US" b="1" dirty="0" smtClean="0"/>
              <a:t>     </a:t>
            </a:r>
            <a:r>
              <a:rPr lang="en-US" b="1" dirty="0" smtClean="0"/>
              <a:t>  #</a:t>
            </a:r>
            <a:r>
              <a:rPr lang="en-US" b="1" dirty="0" smtClean="0"/>
              <a:t>20</a:t>
            </a:r>
            <a:endParaRPr lang="en-US" dirty="0" smtClean="0"/>
          </a:p>
          <a:p>
            <a:pPr eaLnBrk="0" fontAlgn="base" hangingPunct="0">
              <a:buNone/>
            </a:pPr>
            <a:r>
              <a:rPr lang="en-US" b="1" dirty="0" smtClean="0"/>
              <a:t>     </a:t>
            </a:r>
            <a:r>
              <a:rPr lang="en-US" b="1" dirty="0" smtClean="0"/>
              <a:t>  A</a:t>
            </a:r>
            <a:r>
              <a:rPr lang="en-US" b="1" dirty="0" smtClean="0"/>
              <a:t>= 1’b1; B=1’b0;</a:t>
            </a:r>
            <a:endParaRPr lang="en-US" dirty="0" smtClean="0"/>
          </a:p>
          <a:p>
            <a:pPr eaLnBrk="0" fontAlgn="base" hangingPunct="0">
              <a:buNone/>
            </a:pPr>
            <a:r>
              <a:rPr lang="en-US" b="1" dirty="0" smtClean="0"/>
              <a:t>     </a:t>
            </a:r>
            <a:r>
              <a:rPr lang="en-US" b="1" dirty="0" smtClean="0"/>
              <a:t>  #</a:t>
            </a:r>
            <a:r>
              <a:rPr lang="en-US" b="1" dirty="0" smtClean="0"/>
              <a:t>20</a:t>
            </a:r>
            <a:endParaRPr lang="en-US" dirty="0" smtClean="0"/>
          </a:p>
          <a:p>
            <a:pPr eaLnBrk="0" fontAlgn="base" hangingPunct="0">
              <a:buNone/>
            </a:pPr>
            <a:r>
              <a:rPr lang="en-US" b="1" dirty="0" smtClean="0"/>
              <a:t>     </a:t>
            </a:r>
            <a:r>
              <a:rPr lang="en-US" b="1" dirty="0" smtClean="0"/>
              <a:t>  A</a:t>
            </a:r>
            <a:r>
              <a:rPr lang="en-US" b="1" dirty="0" smtClean="0"/>
              <a:t>= 1’b1; B=1’b1;</a:t>
            </a:r>
            <a:endParaRPr lang="en-US" dirty="0" smtClean="0"/>
          </a:p>
          <a:p>
            <a:pPr eaLnBrk="0" fontAlgn="base" hangingPunct="0">
              <a:buNone/>
            </a:pPr>
            <a:r>
              <a:rPr lang="en-US" b="1" dirty="0" smtClean="0"/>
              <a:t>     </a:t>
            </a:r>
            <a:r>
              <a:rPr lang="en-US" b="1" dirty="0" smtClean="0"/>
              <a:t>  #20 finish;</a:t>
            </a:r>
            <a:endParaRPr lang="en-US" dirty="0" smtClean="0"/>
          </a:p>
          <a:p>
            <a:pPr eaLnBrk="0" fontAlgn="base" hangingPunct="0">
              <a:buNone/>
            </a:pPr>
            <a:r>
              <a:rPr lang="en-US" b="1" dirty="0" smtClean="0"/>
              <a:t>    end</a:t>
            </a:r>
            <a:endParaRPr lang="en-US" dirty="0" smtClean="0"/>
          </a:p>
          <a:p>
            <a:pPr eaLnBrk="0" fontAlgn="base" hangingPunct="0">
              <a:buNone/>
            </a:pPr>
            <a:r>
              <a:rPr lang="en-US" b="1" dirty="0" err="1" smtClean="0"/>
              <a:t>endmodule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24000"/>
            <a:ext cx="9149358" cy="514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512</Words>
  <Application>Microsoft Office PowerPoint</Application>
  <PresentationFormat>On-screen Show (4:3)</PresentationFormat>
  <Paragraphs>62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Verilog HDL</vt:lpstr>
      <vt:lpstr>INTRODUCTION TO HDL </vt:lpstr>
      <vt:lpstr>History</vt:lpstr>
      <vt:lpstr>Verilog HDL </vt:lpstr>
      <vt:lpstr>Verilog HDL </vt:lpstr>
      <vt:lpstr>Rules</vt:lpstr>
      <vt:lpstr>Main Module</vt:lpstr>
      <vt:lpstr>Test Bench Module</vt:lpstr>
      <vt:lpstr>Output</vt:lpstr>
      <vt:lpstr>End of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11</cp:revision>
  <dcterms:created xsi:type="dcterms:W3CDTF">2019-08-24T15:35:38Z</dcterms:created>
  <dcterms:modified xsi:type="dcterms:W3CDTF">2019-08-25T12:25:12Z</dcterms:modified>
</cp:coreProperties>
</file>