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3147" y="1894751"/>
            <a:ext cx="8825658" cy="1158418"/>
          </a:xfrm>
        </p:spPr>
        <p:txBody>
          <a:bodyPr/>
          <a:lstStyle/>
          <a:p>
            <a:pPr algn="r"/>
            <a:r>
              <a:rPr lang="en-US" dirty="0" smtClean="0">
                <a:latin typeface="Rockwell" panose="02060603020205020403" pitchFamily="18" charset="0"/>
              </a:rPr>
              <a:t>ARIMA Model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3147" y="3034569"/>
            <a:ext cx="8825658" cy="1413172"/>
          </a:xfrm>
        </p:spPr>
        <p:txBody>
          <a:bodyPr>
            <a:normAutofit lnSpcReduction="10000"/>
          </a:bodyPr>
          <a:lstStyle/>
          <a:p>
            <a:pPr algn="r"/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Under The Guidance Of</a:t>
            </a:r>
          </a:p>
          <a:p>
            <a:pPr algn="r"/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Dr.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Kavitha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ea typeface="Tahoma" panose="020B0604030504040204" pitchFamily="34" charset="0"/>
                <a:cs typeface="Traditional Arabic" panose="02020603050405020304" pitchFamily="18" charset="-78"/>
              </a:rPr>
              <a:t>Sooda</a:t>
            </a:r>
            <a:endParaRPr lang="en-US" cap="none" dirty="0" smtClean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  <a:ea typeface="Tahoma" panose="020B0604030504040204" pitchFamily="34" charset="0"/>
              <a:cs typeface="Traditional Arabic" panose="02020603050405020304" pitchFamily="18" charset="-78"/>
            </a:endParaRPr>
          </a:p>
          <a:p>
            <a:pPr algn="r"/>
            <a:r>
              <a:rPr lang="en-US" sz="1400" cap="none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Assoc. Professor, </a:t>
            </a:r>
            <a:r>
              <a:rPr lang="en-US" sz="1400" cap="none" dirty="0" err="1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Dept</a:t>
            </a:r>
            <a:r>
              <a:rPr lang="en-US" sz="1400" cap="none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 of CSE, BMSCE </a:t>
            </a:r>
            <a:r>
              <a:rPr lang="en-US" sz="1400" cap="none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- Bangalore</a:t>
            </a:r>
          </a:p>
          <a:p>
            <a:pPr algn="r"/>
            <a:r>
              <a:rPr lang="en-US" sz="1400" cap="none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  <a:ea typeface="Tahoma" panose="020B0604030504040204" pitchFamily="34" charset="0"/>
                <a:cs typeface="Traditional Arabic" panose="02020603050405020304" pitchFamily="18" charset="-78"/>
              </a:rPr>
              <a:t>and</a:t>
            </a: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  <a:ea typeface="Tahoma" panose="020B060403050404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98830" y="4447741"/>
            <a:ext cx="2249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Rockwell" panose="02060603020205020403" pitchFamily="18" charset="0"/>
              </a:rPr>
              <a:t>Mr. Aditya Prasad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707" y="4447741"/>
            <a:ext cx="281840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Rockwell" panose="02060603020205020403" pitchFamily="18" charset="0"/>
              </a:rPr>
              <a:t>Team: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	</a:t>
            </a:r>
            <a:r>
              <a:rPr lang="en-US" sz="2000" dirty="0" err="1" smtClean="0">
                <a:latin typeface="Rockwell" panose="02060603020205020403" pitchFamily="18" charset="0"/>
              </a:rPr>
              <a:t>Md</a:t>
            </a:r>
            <a:r>
              <a:rPr lang="en-US" sz="2000" dirty="0" smtClean="0">
                <a:latin typeface="Rockwell" panose="02060603020205020403" pitchFamily="18" charset="0"/>
              </a:rPr>
              <a:t> Yaseen Ahmed</a:t>
            </a:r>
          </a:p>
          <a:p>
            <a:r>
              <a:rPr lang="en-US" sz="2000" dirty="0" smtClean="0">
                <a:latin typeface="Rockwell" panose="02060603020205020403" pitchFamily="18" charset="0"/>
              </a:rPr>
              <a:t>	MK </a:t>
            </a:r>
            <a:r>
              <a:rPr lang="en-US" sz="2000" dirty="0" err="1" smtClean="0">
                <a:latin typeface="Rockwell" panose="02060603020205020403" pitchFamily="18" charset="0"/>
              </a:rPr>
              <a:t>Roshan</a:t>
            </a:r>
            <a:r>
              <a:rPr lang="en-US" sz="2000" dirty="0" smtClean="0"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latin typeface="Rockwell" panose="02060603020205020403" pitchFamily="18" charset="0"/>
              </a:rPr>
              <a:t>Gagan</a:t>
            </a:r>
            <a:endParaRPr lang="en-US" sz="2000" dirty="0" smtClean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	</a:t>
            </a:r>
            <a:r>
              <a:rPr lang="en-US" sz="2000" dirty="0" smtClean="0">
                <a:latin typeface="Rockwell" panose="02060603020205020403" pitchFamily="18" charset="0"/>
              </a:rPr>
              <a:t>Shreya </a:t>
            </a:r>
            <a:r>
              <a:rPr lang="en-US" sz="2000" dirty="0" err="1" smtClean="0">
                <a:latin typeface="Rockwell" panose="02060603020205020403" pitchFamily="18" charset="0"/>
              </a:rPr>
              <a:t>Laddha</a:t>
            </a:r>
            <a:endParaRPr lang="en-US" sz="2000" dirty="0" smtClean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	</a:t>
            </a:r>
            <a:r>
              <a:rPr lang="en-US" sz="2000" dirty="0" err="1" smtClean="0">
                <a:latin typeface="Rockwell" panose="02060603020205020403" pitchFamily="18" charset="0"/>
              </a:rPr>
              <a:t>Sumanth</a:t>
            </a:r>
            <a:r>
              <a:rPr lang="en-US" sz="2000" dirty="0" smtClean="0">
                <a:latin typeface="Rockwell" panose="02060603020205020403" pitchFamily="18" charset="0"/>
              </a:rPr>
              <a:t> KV</a:t>
            </a:r>
            <a:endParaRPr lang="en-US" sz="2000" dirty="0">
              <a:latin typeface="Rockwell" panose="020606030202050204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9" y="744555"/>
            <a:ext cx="3301587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is ARIMA.?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ARIMA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stands for 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" panose="02060603020205020403" pitchFamily="18" charset="0"/>
              </a:rPr>
              <a:t>A</a:t>
            </a:r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" panose="02060603020205020403" pitchFamily="18" charset="0"/>
              </a:rPr>
              <a:t>uto Regressive Integrated Moving Average</a:t>
            </a:r>
            <a:r>
              <a:rPr lang="en-US" b="1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.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b="1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ARIMA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a simple Stochastic time series model that we can use to train and then Forecast future time points.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Explains a given time series based on its own past values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ARIMA is characterized by 3 terms: p, d, q</a:t>
            </a:r>
          </a:p>
          <a:p>
            <a:pPr marL="800100" lvl="1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p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the order of the AR term</a:t>
            </a:r>
          </a:p>
          <a:p>
            <a:pPr marL="800100" lvl="1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q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the order of the MA term</a:t>
            </a:r>
          </a:p>
          <a:p>
            <a:pPr marL="800100" lvl="1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d</a:t>
            </a:r>
            <a:r>
              <a:rPr lang="en-US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number of differencing required to make the time series stationary.</a:t>
            </a: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AR Model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 pure </a:t>
            </a:r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" panose="02060603020205020403" pitchFamily="18" charset="0"/>
              </a:rPr>
              <a:t>Auto Regressive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(AR only) model is one where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depends only on its own lags.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a function of the ‘lags of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’</a:t>
            </a: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en-US" cap="none" dirty="0" smtClean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Where, Y</a:t>
            </a:r>
            <a:r>
              <a:rPr lang="en-US" sz="1200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t-1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is the lag1 of the series,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</a:t>
            </a:r>
            <a:r>
              <a:rPr lang="en-US" sz="1400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1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is the coefficient of lag1 and the  is the intercept term estimated by the. model</a:t>
            </a: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83" y="3288869"/>
            <a:ext cx="63436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8" y="747881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MA Model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8" y="175003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 pure </a:t>
            </a:r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ckwell" panose="02060603020205020403" pitchFamily="18" charset="0"/>
              </a:rPr>
              <a:t>Moving Average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(MA only) model is one where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depends only on the lagged forecast errors.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 is a function of the ‘lags of </a:t>
            </a:r>
            <a:r>
              <a:rPr lang="en-US" cap="none" dirty="0" err="1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Yt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’</a:t>
            </a: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buClr>
                <a:schemeClr val="tx1">
                  <a:lumMod val="95000"/>
                </a:schemeClr>
              </a:buClr>
            </a:pPr>
            <a:endParaRPr lang="en-US" cap="none" dirty="0" smtClean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Where, the error terms are the errors of the autoregressive models of the respective lags. The errors Et &amp; E(t-1) are the errors from the following equations: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19" y="2907869"/>
            <a:ext cx="63531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43" y="4864994"/>
            <a:ext cx="60293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Packet Delay Estimation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Packet delay in a network exhibits nonlinear &amp; time varying behavior.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 time series model can be applied to estimate the packet delay.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idea behind a time series model is that some aspects of the past pattern will continue to remain in the future.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RTT Estimation Using ARIMA(p, d, q)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Auto Regressive Integrated Moving Average model ARIMA(p, d, q)for RTT estimation because it removes the non stationary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c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omponents from the RTT before the model fitting.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arguments p and q are order of AR part and MA part &amp; d denotes the order of successive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differences of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data points which makes the 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non-stationary time-series 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into stationary time-series</a:t>
            </a:r>
            <a:r>
              <a:rPr lang="en-US" cap="none" dirty="0" smtClean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.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79" y="1120462"/>
            <a:ext cx="8825658" cy="734971"/>
          </a:xfrm>
        </p:spPr>
        <p:txBody>
          <a:bodyPr anchor="ctr" anchorCtr="0"/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RTT Estimation Using ARIMA(p, d, q)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67079" y="2150089"/>
            <a:ext cx="8825658" cy="391586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The order p and q are determined by investigating the autocorrelation and partial correlation plot of Y(t). The autocorrelation (</a:t>
            </a:r>
            <a:r>
              <a:rPr lang="en-US" cap="none" dirty="0" err="1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ρk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) and partial correlation function (</a:t>
            </a:r>
            <a:r>
              <a:rPr lang="en-US" cap="none" dirty="0" err="1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φkk</a:t>
            </a:r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Rockwell" panose="02060603020205020403" pitchFamily="18" charset="0"/>
              </a:rPr>
              <a:t>) of Y(t) at lag k are calculated as given below:</a:t>
            </a:r>
          </a:p>
          <a:p>
            <a:pPr marL="342900" indent="-342900" algn="just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en-US" cap="none" dirty="0">
              <a:solidFill>
                <a:schemeClr val="tx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50" y="3381777"/>
            <a:ext cx="4166203" cy="997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50" y="4673473"/>
            <a:ext cx="4166203" cy="13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54200" y="2975019"/>
            <a:ext cx="8825658" cy="1016749"/>
          </a:xfrm>
        </p:spPr>
        <p:txBody>
          <a:bodyPr anchor="ctr" anchorCtr="0"/>
          <a:lstStyle/>
          <a:p>
            <a:pPr algn="ctr"/>
            <a:r>
              <a:rPr lang="en-US" sz="6000" dirty="0" smtClean="0">
                <a:latin typeface="Rockwell" panose="02060603020205020403" pitchFamily="18" charset="0"/>
              </a:rPr>
              <a:t>Thank You</a:t>
            </a:r>
            <a:endParaRPr lang="en-US" sz="6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337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Century Gothic</vt:lpstr>
      <vt:lpstr>Rockwell</vt:lpstr>
      <vt:lpstr>Symbol</vt:lpstr>
      <vt:lpstr>Tahoma</vt:lpstr>
      <vt:lpstr>Traditional Arabic</vt:lpstr>
      <vt:lpstr>Wingdings</vt:lpstr>
      <vt:lpstr>Wingdings 3</vt:lpstr>
      <vt:lpstr>Ion</vt:lpstr>
      <vt:lpstr>ARIMA Model</vt:lpstr>
      <vt:lpstr>What is ARIMA.?</vt:lpstr>
      <vt:lpstr>AR Model</vt:lpstr>
      <vt:lpstr>MA Model</vt:lpstr>
      <vt:lpstr>Packet Delay Estimation</vt:lpstr>
      <vt:lpstr>RTT Estimation Using ARIMA(p, d, q)</vt:lpstr>
      <vt:lpstr>RTT Estimation Using ARIMA(p, d, q)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Model</dc:title>
  <dc:creator>Yaseen</dc:creator>
  <cp:lastModifiedBy>Yaseen</cp:lastModifiedBy>
  <cp:revision>19</cp:revision>
  <dcterms:created xsi:type="dcterms:W3CDTF">2020-10-19T03:06:00Z</dcterms:created>
  <dcterms:modified xsi:type="dcterms:W3CDTF">2020-10-29T09:08:38Z</dcterms:modified>
</cp:coreProperties>
</file>