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comments+xml" PartName="/ppt/comments/comment2.xml"/>
  <Override ContentType="application/vnd.openxmlformats-officedocument.presentationml.comments+xml" PartName="/ppt/comments/comment3.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Lst>
  <p:sldSz cy="5143500" cx="9144000"/>
  <p:notesSz cx="6858000" cy="9144000"/>
  <p:embeddedFontLst>
    <p:embeddedFont>
      <p:font typeface="Proxima Nova"/>
      <p:regular r:id="rId46"/>
      <p:bold r:id="rId47"/>
      <p:italic r:id="rId48"/>
      <p:boldItalic r:id="rId49"/>
    </p:embeddedFont>
    <p:embeddedFont>
      <p:font typeface="Alfa Slab One"/>
      <p:regular r:id="rId50"/>
    </p:embeddedFont>
    <p:embeddedFont>
      <p:font typeface="Source Sans Pro"/>
      <p:regular r:id="rId51"/>
      <p:bold r:id="rId52"/>
      <p:italic r:id="rId53"/>
      <p:boldItalic r:id="rId5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2" name="Baiwu Zhang"/>
  <p:cmAuthor clrIdx="1" id="1" initials="" lastIdx="2" name="Dylan Mendonca"/>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5FDC06A-2F7A-4B9E-839B-8CFE45F30DA0}">
  <a:tblStyle styleId="{C5FDC06A-2F7A-4B9E-839B-8CFE45F30DA0}"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3.xml"/><Relationship Id="rId42" Type="http://schemas.openxmlformats.org/officeDocument/2006/relationships/slide" Target="slides/slide35.xml"/><Relationship Id="rId41" Type="http://schemas.openxmlformats.org/officeDocument/2006/relationships/slide" Target="slides/slide34.xml"/><Relationship Id="rId44" Type="http://schemas.openxmlformats.org/officeDocument/2006/relationships/slide" Target="slides/slide37.xml"/><Relationship Id="rId43" Type="http://schemas.openxmlformats.org/officeDocument/2006/relationships/slide" Target="slides/slide36.xml"/><Relationship Id="rId46" Type="http://schemas.openxmlformats.org/officeDocument/2006/relationships/font" Target="fonts/ProximaNova-regular.fntdata"/><Relationship Id="rId45" Type="http://schemas.openxmlformats.org/officeDocument/2006/relationships/slide" Target="slides/slide3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48" Type="http://schemas.openxmlformats.org/officeDocument/2006/relationships/font" Target="fonts/ProximaNova-italic.fntdata"/><Relationship Id="rId47" Type="http://schemas.openxmlformats.org/officeDocument/2006/relationships/font" Target="fonts/ProximaNova-bold.fntdata"/><Relationship Id="rId49" Type="http://schemas.openxmlformats.org/officeDocument/2006/relationships/font" Target="fonts/ProximaNova-boldItalic.fntdata"/><Relationship Id="rId5" Type="http://schemas.openxmlformats.org/officeDocument/2006/relationships/commentAuthors" Target="commentAuthors.xml"/><Relationship Id="rId6" Type="http://schemas.openxmlformats.org/officeDocument/2006/relationships/slideMaster" Target="slideMasters/slideMaster1.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33" Type="http://schemas.openxmlformats.org/officeDocument/2006/relationships/slide" Target="slides/slide26.xml"/><Relationship Id="rId32" Type="http://schemas.openxmlformats.org/officeDocument/2006/relationships/slide" Target="slides/slide25.xml"/><Relationship Id="rId35" Type="http://schemas.openxmlformats.org/officeDocument/2006/relationships/slide" Target="slides/slide28.xml"/><Relationship Id="rId34" Type="http://schemas.openxmlformats.org/officeDocument/2006/relationships/slide" Target="slides/slide27.xml"/><Relationship Id="rId37" Type="http://schemas.openxmlformats.org/officeDocument/2006/relationships/slide" Target="slides/slide30.xml"/><Relationship Id="rId36" Type="http://schemas.openxmlformats.org/officeDocument/2006/relationships/slide" Target="slides/slide29.xml"/><Relationship Id="rId39" Type="http://schemas.openxmlformats.org/officeDocument/2006/relationships/slide" Target="slides/slide32.xml"/><Relationship Id="rId38" Type="http://schemas.openxmlformats.org/officeDocument/2006/relationships/slide" Target="slides/slide31.xml"/><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29" Type="http://schemas.openxmlformats.org/officeDocument/2006/relationships/slide" Target="slides/slide22.xml"/><Relationship Id="rId51" Type="http://schemas.openxmlformats.org/officeDocument/2006/relationships/font" Target="fonts/SourceSansPro-regular.fntdata"/><Relationship Id="rId50" Type="http://schemas.openxmlformats.org/officeDocument/2006/relationships/font" Target="fonts/AlfaSlabOne-regular.fntdata"/><Relationship Id="rId53" Type="http://schemas.openxmlformats.org/officeDocument/2006/relationships/font" Target="fonts/SourceSansPro-italic.fntdata"/><Relationship Id="rId52" Type="http://schemas.openxmlformats.org/officeDocument/2006/relationships/font" Target="fonts/SourceSansPro-bold.fntdata"/><Relationship Id="rId11" Type="http://schemas.openxmlformats.org/officeDocument/2006/relationships/slide" Target="slides/slide4.xml"/><Relationship Id="rId10" Type="http://schemas.openxmlformats.org/officeDocument/2006/relationships/slide" Target="slides/slide3.xml"/><Relationship Id="rId54" Type="http://schemas.openxmlformats.org/officeDocument/2006/relationships/font" Target="fonts/SourceSansPro-boldItalic.fntdata"/><Relationship Id="rId13" Type="http://schemas.openxmlformats.org/officeDocument/2006/relationships/slide" Target="slides/slide6.xml"/><Relationship Id="rId12" Type="http://schemas.openxmlformats.org/officeDocument/2006/relationships/slide" Target="slides/slide5.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0-08-17T20:54:38.007">
    <p:pos x="4486" y="2266"/>
    <p:text>put the max number here</p:text>
  </p:cm>
</p:cmLst>
</file>

<file path=ppt/comments/comment2.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2" dt="2020-08-17T21:22:14.459">
    <p:pos x="196" y="641"/>
    <p:text>same score differences do not carry same significance on different score regimes</p:text>
  </p:cm>
</p:cmLst>
</file>

<file path=ppt/comments/comment3.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1" idx="1" dt="2020-08-18T18:01:12.898">
    <p:pos x="196" y="725"/>
    <p:text>for stage 2: best params</p:text>
  </p:cm>
  <p:cm authorId="1" idx="2" dt="2020-08-18T18:01:12.898">
    <p:pos x="196" y="725"/>
    <p:text>reg: 0.01, elastic net 0.6, fit intercept False</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g902d48333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g902d48333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18  </a:t>
            </a:r>
            <a:r>
              <a:rPr lang="en"/>
              <a:t>3.5</a:t>
            </a:r>
            <a:r>
              <a:rPr lang="en"/>
              <a:t> - 3 - 3 - 3 - 2</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Hi, good afternoon. The topic of our project is prediction of cholesterol level without taking blood test.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90e33a7c88_7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90e33a7c88_7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90e33a7c88_7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90e33a7c88_7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Redundant columns (id, subreddit_id, etc.)</a:t>
            </a:r>
            <a:endParaRPr/>
          </a:p>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90e33a7c88_7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90e33a7c88_7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UTC, TF IDF, URLs, numerical and categorical conversion, categories, column drop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90e33a7c88_7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90e33a7c88_7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UTC, TF IDF, URLs, numerical and categorical conversion, categories, column drop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90e33a7c88_7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90e33a7c88_7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UTC, TF IDF, URLs, numerical and categorical conversion, categories, column drop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90e33a7c88_7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90e33a7c88_7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null values in this column mean that they haven’t opted for the whitelist option, or that they don’t have flair, so we impute with a new category</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90e33a7c88_7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90e33a7c88_7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is quite extensive to go into so I will give a brief overview starting from bottom right and going clockwise:</a:t>
            </a:r>
            <a:endParaRPr/>
          </a:p>
          <a:p>
            <a:pPr indent="-298450" lvl="0" marL="457200" rtl="0" algn="l">
              <a:spcBef>
                <a:spcPts val="0"/>
              </a:spcBef>
              <a:spcAft>
                <a:spcPts val="0"/>
              </a:spcAft>
              <a:buSzPts val="1100"/>
              <a:buChar char="-"/>
            </a:pPr>
            <a:r>
              <a:rPr lang="en"/>
              <a:t>Regular expressions were used to clean .com, www. Https, ?param=31232, .info, and obtain string data which was then put through a TF IDF</a:t>
            </a:r>
            <a:endParaRPr/>
          </a:p>
          <a:p>
            <a:pPr indent="-298450" lvl="0" marL="457200" rtl="0" algn="l">
              <a:spcBef>
                <a:spcPts val="0"/>
              </a:spcBef>
              <a:spcAft>
                <a:spcPts val="0"/>
              </a:spcAft>
              <a:buSzPts val="1100"/>
              <a:buChar char="-"/>
            </a:pPr>
            <a:r>
              <a:rPr lang="en"/>
              <a:t>Title was put through TF IDF</a:t>
            </a:r>
            <a:endParaRPr/>
          </a:p>
          <a:p>
            <a:pPr indent="-298450" lvl="0" marL="457200" rtl="0" algn="l">
              <a:spcBef>
                <a:spcPts val="0"/>
              </a:spcBef>
              <a:spcAft>
                <a:spcPts val="0"/>
              </a:spcAft>
              <a:buSzPts val="1100"/>
              <a:buChar char="-"/>
            </a:pPr>
            <a:r>
              <a:rPr lang="en"/>
              <a:t>Subreddits, authors, domains were converted into avg number of comments using window functions</a:t>
            </a:r>
            <a:endParaRPr/>
          </a:p>
          <a:p>
            <a:pPr indent="-298450" lvl="0" marL="457200" rtl="0" algn="l">
              <a:spcBef>
                <a:spcPts val="0"/>
              </a:spcBef>
              <a:spcAft>
                <a:spcPts val="0"/>
              </a:spcAft>
              <a:buSzPts val="1100"/>
              <a:buChar char="-"/>
            </a:pPr>
            <a:r>
              <a:rPr lang="en"/>
              <a:t>Months and days were extracted from the creation timestamp</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90eb0d1eb2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90eb0d1eb2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is quite extensive to go into so I will give a brief overview starting from bottom right and going clockwise:</a:t>
            </a:r>
            <a:endParaRPr/>
          </a:p>
          <a:p>
            <a:pPr indent="-298450" lvl="0" marL="457200" rtl="0" algn="l">
              <a:spcBef>
                <a:spcPts val="0"/>
              </a:spcBef>
              <a:spcAft>
                <a:spcPts val="0"/>
              </a:spcAft>
              <a:buSzPts val="1100"/>
              <a:buChar char="-"/>
            </a:pPr>
            <a:r>
              <a:rPr lang="en"/>
              <a:t>Regular expressions were used to clean .com, www. Https, ?param=31232, .info, and obtain string data which was then put through a TF IDF</a:t>
            </a:r>
            <a:endParaRPr/>
          </a:p>
          <a:p>
            <a:pPr indent="-298450" lvl="0" marL="457200" rtl="0" algn="l">
              <a:spcBef>
                <a:spcPts val="0"/>
              </a:spcBef>
              <a:spcAft>
                <a:spcPts val="0"/>
              </a:spcAft>
              <a:buSzPts val="1100"/>
              <a:buChar char="-"/>
            </a:pPr>
            <a:r>
              <a:rPr lang="en"/>
              <a:t>Title was put through TF IDF</a:t>
            </a:r>
            <a:endParaRPr/>
          </a:p>
          <a:p>
            <a:pPr indent="-298450" lvl="0" marL="457200" rtl="0" algn="l">
              <a:spcBef>
                <a:spcPts val="0"/>
              </a:spcBef>
              <a:spcAft>
                <a:spcPts val="0"/>
              </a:spcAft>
              <a:buSzPts val="1100"/>
              <a:buChar char="-"/>
            </a:pPr>
            <a:r>
              <a:rPr lang="en"/>
              <a:t>Subreddits, authors, domains were converted into avg number of comments using window functions</a:t>
            </a:r>
            <a:endParaRPr/>
          </a:p>
          <a:p>
            <a:pPr indent="-298450" lvl="0" marL="457200" rtl="0" algn="l">
              <a:spcBef>
                <a:spcPts val="0"/>
              </a:spcBef>
              <a:spcAft>
                <a:spcPts val="0"/>
              </a:spcAft>
              <a:buSzPts val="1100"/>
              <a:buChar char="-"/>
            </a:pPr>
            <a:r>
              <a:rPr lang="en"/>
              <a:t>Months and days were extracted from the creation timestamp</a:t>
            </a:r>
            <a:endParaRPr/>
          </a:p>
          <a:p>
            <a:pPr indent="-298450" lvl="0" marL="457200" rtl="0" algn="l">
              <a:spcBef>
                <a:spcPts val="0"/>
              </a:spcBef>
              <a:spcAft>
                <a:spcPts val="0"/>
              </a:spcAft>
              <a:buSzPts val="1100"/>
              <a:buChar char="-"/>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90eb0d1eb2_4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90eb0d1eb2_4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90e33a7c88_7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90e33a7c88_7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Scores were categorized</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91039f6258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91039f6258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900"/>
          </a:p>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91746ea230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91746ea230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Scores were categorized</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90e33a7c88_7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90e33a7c88_7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Scores were categorized</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Add a graph</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902d483334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902d483334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UTC time, TF IDF,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91039f6258_2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91039f6258_2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Baiwu: include 0/0+ classifier, turning for high precision; get the metrics; </a:t>
            </a:r>
            <a:endParaRPr/>
          </a:p>
          <a:p>
            <a:pPr indent="0" lvl="0" marL="0" rtl="0" algn="l">
              <a:spcBef>
                <a:spcPts val="0"/>
              </a:spcBef>
              <a:spcAft>
                <a:spcPts val="0"/>
              </a:spcAft>
              <a:buNone/>
            </a:pPr>
            <a:r>
              <a:rPr lang="en"/>
              <a:t>Dylan: feature engineering slide, clean notebook. Slide 4. </a:t>
            </a:r>
            <a:endParaRPr/>
          </a:p>
          <a:p>
            <a:pPr indent="0" lvl="0" marL="0" rtl="0" algn="l">
              <a:spcBef>
                <a:spcPts val="0"/>
              </a:spcBef>
              <a:spcAft>
                <a:spcPts val="0"/>
              </a:spcAft>
              <a:buNone/>
            </a:pPr>
            <a:r>
              <a:rPr lang="en"/>
              <a:t>Hushi: clustering for the second classifier</a:t>
            </a:r>
            <a:endParaRPr/>
          </a:p>
          <a:p>
            <a:pPr indent="0" lvl="0" marL="0" rtl="0" algn="l">
              <a:spcBef>
                <a:spcPts val="0"/>
              </a:spcBef>
              <a:spcAft>
                <a:spcPts val="0"/>
              </a:spcAft>
              <a:buNone/>
            </a:pPr>
            <a:r>
              <a:rPr lang="en"/>
              <a:t>Alex: slide 3, slide 2</a:t>
            </a:r>
            <a:endParaRPr/>
          </a:p>
          <a:p>
            <a:pPr indent="0" lvl="0" marL="0" rtl="0" algn="l">
              <a:spcBef>
                <a:spcPts val="0"/>
              </a:spcBef>
              <a:spcAft>
                <a:spcPts val="0"/>
              </a:spcAft>
              <a:buNone/>
            </a:pPr>
            <a:r>
              <a:rPr lang="en"/>
              <a:t>Krish: Conclusion and Future Recommendations</a:t>
            </a:r>
            <a:endParaRPr/>
          </a:p>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90eb0d1eb2_1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90eb0d1eb2_1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Baiwu: include 0/0+ classifier, turning for high precision; get the metrics; </a:t>
            </a:r>
            <a:endParaRPr/>
          </a:p>
          <a:p>
            <a:pPr indent="0" lvl="0" marL="0" rtl="0" algn="l">
              <a:spcBef>
                <a:spcPts val="0"/>
              </a:spcBef>
              <a:spcAft>
                <a:spcPts val="0"/>
              </a:spcAft>
              <a:buNone/>
            </a:pPr>
            <a:r>
              <a:rPr lang="en"/>
              <a:t>Dylan: feature engineering slide, clean notebook. Slide 4. </a:t>
            </a:r>
            <a:endParaRPr/>
          </a:p>
          <a:p>
            <a:pPr indent="0" lvl="0" marL="0" rtl="0" algn="l">
              <a:spcBef>
                <a:spcPts val="0"/>
              </a:spcBef>
              <a:spcAft>
                <a:spcPts val="0"/>
              </a:spcAft>
              <a:buNone/>
            </a:pPr>
            <a:r>
              <a:rPr lang="en"/>
              <a:t>Hushi: clustering for the second classifier</a:t>
            </a:r>
            <a:endParaRPr/>
          </a:p>
          <a:p>
            <a:pPr indent="0" lvl="0" marL="0" rtl="0" algn="l">
              <a:spcBef>
                <a:spcPts val="0"/>
              </a:spcBef>
              <a:spcAft>
                <a:spcPts val="0"/>
              </a:spcAft>
              <a:buNone/>
            </a:pPr>
            <a:r>
              <a:rPr lang="en"/>
              <a:t>Alex: slide 3, slide 2</a:t>
            </a:r>
            <a:endParaRPr/>
          </a:p>
          <a:p>
            <a:pPr indent="0" lvl="0" marL="0" rtl="0" algn="l">
              <a:spcBef>
                <a:spcPts val="0"/>
              </a:spcBef>
              <a:spcAft>
                <a:spcPts val="0"/>
              </a:spcAft>
              <a:buNone/>
            </a:pPr>
            <a:r>
              <a:rPr lang="en"/>
              <a:t>Krish: Conclusion and Future Recommendations</a:t>
            </a:r>
            <a:endParaRPr/>
          </a:p>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91039f6258_2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91039f6258_2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90eb0d1eb2_11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90eb0d1eb2_11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90eb0d1eb2_1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90eb0d1eb2_1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90e33a7c88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90e33a7c88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91039f6258_2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91039f6258_2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902d483334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902d483334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900"/>
              <a:t>Reddit is a social news website where users create posts containing either links or text, which other users can "upvote" or "downvote". </a:t>
            </a:r>
            <a:r>
              <a:rPr lang="en" sz="1000">
                <a:solidFill>
                  <a:srgbClr val="222222"/>
                </a:solidFill>
                <a:latin typeface="Proxima Nova"/>
                <a:ea typeface="Proxima Nova"/>
                <a:cs typeface="Proxima Nova"/>
                <a:sym typeface="Proxima Nova"/>
              </a:rPr>
              <a:t>The amount of upvotes a post receives determines its popularity and thereby impacts its visibility on the site. Ability to predict popularity of a topic is beneficial in various ways. Reddit can formulate more effective marketing strategies, for example by using predicted popularity to build recommender systems and </a:t>
            </a:r>
            <a:r>
              <a:rPr lang="en" sz="1000">
                <a:solidFill>
                  <a:srgbClr val="222222"/>
                </a:solidFill>
                <a:latin typeface="Proxima Nova"/>
                <a:ea typeface="Proxima Nova"/>
                <a:cs typeface="Proxima Nova"/>
                <a:sym typeface="Proxima Nova"/>
              </a:rPr>
              <a:t>provide</a:t>
            </a:r>
            <a:r>
              <a:rPr lang="en" sz="1000">
                <a:solidFill>
                  <a:srgbClr val="222222"/>
                </a:solidFill>
                <a:latin typeface="Proxima Nova"/>
                <a:ea typeface="Proxima Nova"/>
                <a:cs typeface="Proxima Nova"/>
                <a:sym typeface="Proxima Nova"/>
              </a:rPr>
              <a:t> targeted advertising</a:t>
            </a:r>
            <a:endParaRPr sz="200"/>
          </a:p>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91039f6258_2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8" name="Google Shape;338;g91039f6258_2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902d483334_0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7" name="Google Shape;347;g902d483334_0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g91039f6258_2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7" name="Google Shape;357;g91039f6258_2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g91039f625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4" name="Google Shape;364;g91039f625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g902d483334_0_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4" name="Google Shape;374;g902d483334_0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g902d483334_0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1" name="Google Shape;381;g902d483334_0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ML lib library consists of tools for tuning the ML algorithms and Pipelines. The Built-in Cross Validation function and other such tools allow users to optimise the hyperparameters. The ParamGridBuilder was used to construct the parameter grid. By default, sets of parameters from the parameter grid are evaluated in serial. Parameter evaluation can be done in parallel by setting parallelism with a value of 2 or more (a value of 1 will be serial) before running the model.</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Here we tried to tune our best model i.e., the Logistic Regression model over two stages. The hyperparameters chosen were the regularisation parameter, elastic Net Param and fit Intercept. The best hyper parameter values for each parameter was found and applied it to the final model. Unfortunately, for our case hypertuning the parameters did not affect much of the model’s accuracy.</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g902d483334_0_1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0" name="Google Shape;390;g902d483334_0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en"/>
              <a:t>These are some of the important findings and conclusion from our project.</a:t>
            </a:r>
            <a:endParaRPr/>
          </a:p>
          <a:p>
            <a:pPr indent="0" lvl="0" marL="0" rtl="0" algn="l">
              <a:spcBef>
                <a:spcPts val="0"/>
              </a:spcBef>
              <a:spcAft>
                <a:spcPts val="0"/>
              </a:spcAft>
              <a:buNone/>
            </a:pPr>
            <a:r>
              <a:rPr lang="en"/>
              <a:t>Here, after initial data exploration we found that the data was highly imbalanced, by plotting the distribution of the scores. The target variable i.e., score column is not evenly distributed and majority of the scores as zero. Predicting the score as a raw number didn’t turn out good, so we went on with converting the regression problem  to a  classification problem by bucketing the scores into different categories.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given dataset consists of various features out of which most of them did not provide useful meaning to the model until feature engineering was brought to the game. Feature engineering helped us create useful features from columns such as url, timestamp and so on. The initial model accuracies before any sort of feature engineering </a:t>
            </a:r>
            <a:r>
              <a:rPr lang="en"/>
              <a:t> was too low </a:t>
            </a:r>
            <a:r>
              <a:rPr lang="en"/>
              <a:t>compared to the models final accuracy after feature extraction.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Tuning the hyper parameters are computationally expensive, that is most of the time the cluster either crashes or times out.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It is pretty evident from the results, that the two stage classifier provides  better accuracy than a single stage classifier. As my friend explained we combined  the predictions from stage 1 and stage 2 classifiers and then finally evaluated both of them using the MultiClass Classification Evaluator with  accuracy and F1 score chosen as our final metrics for performance evaluation.</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g90e33a7c88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5" name="Google Shape;405;g90e33a7c88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Outlier Removal:</a:t>
            </a:r>
            <a:endParaRPr b="1"/>
          </a:p>
          <a:p>
            <a:pPr indent="-298450" lvl="0" marL="457200" rtl="0" algn="l">
              <a:spcBef>
                <a:spcPts val="0"/>
              </a:spcBef>
              <a:spcAft>
                <a:spcPts val="0"/>
              </a:spcAft>
              <a:buSzPts val="1100"/>
              <a:buChar char="-"/>
            </a:pPr>
            <a:r>
              <a:rPr lang="en"/>
              <a:t>Evaluating the importance of outlier removal</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As discussed earlier removing even 1% could potentially wipe out a whole category of scores, which might not result in better performance.</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Feature Engineering:</a:t>
            </a:r>
            <a:endParaRPr b="1"/>
          </a:p>
          <a:p>
            <a:pPr indent="-298450" lvl="0" marL="457200" rtl="0" algn="l">
              <a:spcBef>
                <a:spcPts val="0"/>
              </a:spcBef>
              <a:spcAft>
                <a:spcPts val="0"/>
              </a:spcAft>
              <a:buSzPts val="1100"/>
              <a:buChar char="-"/>
            </a:pPr>
            <a:r>
              <a:rPr lang="en"/>
              <a:t>Tuning number of features from TF-IDF </a:t>
            </a:r>
            <a:endParaRPr/>
          </a:p>
          <a:p>
            <a:pPr indent="-298450" lvl="0" marL="457200" rtl="0" algn="l">
              <a:spcBef>
                <a:spcPts val="0"/>
              </a:spcBef>
              <a:spcAft>
                <a:spcPts val="0"/>
              </a:spcAft>
              <a:buSzPts val="1100"/>
              <a:buChar char="-"/>
            </a:pPr>
            <a:r>
              <a:rPr lang="en"/>
              <a:t>Trying different word embedders </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Hyper-Parameter Tuning:</a:t>
            </a:r>
            <a:endParaRPr b="1"/>
          </a:p>
          <a:p>
            <a:pPr indent="0" lvl="0" marL="0" rtl="0" algn="l">
              <a:spcBef>
                <a:spcPts val="0"/>
              </a:spcBef>
              <a:spcAft>
                <a:spcPts val="0"/>
              </a:spcAft>
              <a:buNone/>
            </a:pPr>
            <a:r>
              <a:t/>
            </a:r>
            <a:endParaRPr b="1"/>
          </a:p>
          <a:p>
            <a:pPr indent="0" lvl="0" marL="0" rtl="0" algn="l">
              <a:spcBef>
                <a:spcPts val="0"/>
              </a:spcBef>
              <a:spcAft>
                <a:spcPts val="0"/>
              </a:spcAft>
              <a:buNone/>
            </a:pPr>
            <a:r>
              <a:t/>
            </a:r>
            <a:endParaRPr/>
          </a:p>
          <a:p>
            <a:pPr indent="0" lvl="0" marL="0" rtl="0" algn="l">
              <a:spcBef>
                <a:spcPts val="0"/>
              </a:spcBef>
              <a:spcAft>
                <a:spcPts val="0"/>
              </a:spcAft>
              <a:buNone/>
            </a:pPr>
            <a:r>
              <a:rPr b="1" lang="en"/>
              <a:t>Model:</a:t>
            </a:r>
            <a:endParaRPr b="1"/>
          </a:p>
          <a:p>
            <a:pPr indent="-298450" lvl="0" marL="457200" rtl="0" algn="l">
              <a:spcBef>
                <a:spcPts val="0"/>
              </a:spcBef>
              <a:spcAft>
                <a:spcPts val="0"/>
              </a:spcAft>
              <a:buSzPts val="1100"/>
              <a:buChar char="-"/>
            </a:pPr>
            <a:r>
              <a:rPr lang="en"/>
              <a:t>Our assumption was that we were doing a classification. We could compare the performance of classification to regression</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g90e33a7c88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0" name="Google Shape;420;g90e33a7c88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90e33a7c88_3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90e33a7c88_3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90e33a7c88_3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90e33a7c88_3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90e33a7c88_3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90e33a7c88_3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90e33a7c88_3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90e33a7c88_3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90e33a7c8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90e33a7c8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Dylan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Main </a:t>
            </a:r>
            <a:r>
              <a:rPr lang="en"/>
              <a:t>points</a:t>
            </a:r>
            <a:r>
              <a:rPr lang="en"/>
              <a:t>: </a:t>
            </a:r>
            <a:endParaRPr/>
          </a:p>
          <a:p>
            <a:pPr indent="0" lvl="0" marL="0" rtl="0" algn="l">
              <a:spcBef>
                <a:spcPts val="0"/>
              </a:spcBef>
              <a:spcAft>
                <a:spcPts val="0"/>
              </a:spcAft>
              <a:buNone/>
            </a:pPr>
            <a:r>
              <a:rPr lang="en"/>
              <a:t>Interested in filtering outliers on continuous numerical variables</a:t>
            </a:r>
            <a:endParaRPr/>
          </a:p>
          <a:p>
            <a:pPr indent="0" lvl="0" marL="0" rtl="0" algn="l">
              <a:spcBef>
                <a:spcPts val="0"/>
              </a:spcBef>
              <a:spcAft>
                <a:spcPts val="0"/>
              </a:spcAft>
              <a:buNone/>
            </a:pPr>
            <a:r>
              <a:rPr lang="en"/>
              <a:t>ELliptic envelope appleid to the continuous numerical data of num comments and scores</a:t>
            </a:r>
            <a:endParaRPr/>
          </a:p>
          <a:p>
            <a:pPr indent="0" lvl="0" marL="0" rtl="0" algn="l">
              <a:spcBef>
                <a:spcPts val="0"/>
              </a:spcBef>
              <a:spcAft>
                <a:spcPts val="0"/>
              </a:spcAft>
              <a:buNone/>
            </a:pPr>
            <a:r>
              <a:rPr lang="en"/>
              <a:t>Even removing 5% wipes out all the big scores which we want to keep because we can assume that these outliers fall into a bucket</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91039f6258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91039f6258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4278300" y="2751163"/>
            <a:ext cx="587400" cy="0"/>
          </a:xfrm>
          <a:prstGeom prst="straightConnector1">
            <a:avLst/>
          </a:prstGeom>
          <a:noFill/>
          <a:ln cap="flat" cmpd="sng" w="76200">
            <a:solidFill>
              <a:schemeClr val="dk1"/>
            </a:solidFill>
            <a:prstDash val="solid"/>
            <a:round/>
            <a:headEnd len="sm" w="sm" type="none"/>
            <a:tailEnd len="sm" w="sm" type="none"/>
          </a:ln>
        </p:spPr>
      </p:cxnSp>
      <p:sp>
        <p:nvSpPr>
          <p:cNvPr id="11" name="Google Shape;11;p2"/>
          <p:cNvSpPr txBox="1"/>
          <p:nvPr>
            <p:ph type="ctrTitle"/>
          </p:nvPr>
        </p:nvSpPr>
        <p:spPr>
          <a:xfrm>
            <a:off x="311700" y="595975"/>
            <a:ext cx="8520600" cy="1957800"/>
          </a:xfrm>
          <a:prstGeom prst="rect">
            <a:avLst/>
          </a:prstGeom>
        </p:spPr>
        <p:txBody>
          <a:bodyPr anchorCtr="0" anchor="b" bIns="91425" lIns="91425" spcFirstLastPara="1" rIns="91425" wrap="square" tIns="91425">
            <a:no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2" name="Google Shape;12;p2"/>
          <p:cNvSpPr txBox="1"/>
          <p:nvPr>
            <p:ph idx="1" type="subTitle"/>
          </p:nvPr>
        </p:nvSpPr>
        <p:spPr>
          <a:xfrm>
            <a:off x="311700" y="3165823"/>
            <a:ext cx="8520600" cy="733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167925"/>
            <a:ext cx="8520600" cy="19800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1"/>
              </a:buClr>
              <a:buSzPts val="11000"/>
              <a:buNone/>
              <a:defRPr sz="11000">
                <a:solidFill>
                  <a:schemeClr val="dk1"/>
                </a:solidFill>
              </a:defRPr>
            </a:lvl1pPr>
            <a:lvl2pPr lvl="1" algn="ctr">
              <a:spcBef>
                <a:spcPts val="0"/>
              </a:spcBef>
              <a:spcAft>
                <a:spcPts val="0"/>
              </a:spcAft>
              <a:buClr>
                <a:schemeClr val="dk1"/>
              </a:buClr>
              <a:buSzPts val="11000"/>
              <a:buNone/>
              <a:defRPr sz="11000">
                <a:solidFill>
                  <a:schemeClr val="dk1"/>
                </a:solidFill>
              </a:defRPr>
            </a:lvl2pPr>
            <a:lvl3pPr lvl="2" algn="ctr">
              <a:spcBef>
                <a:spcPts val="0"/>
              </a:spcBef>
              <a:spcAft>
                <a:spcPts val="0"/>
              </a:spcAft>
              <a:buClr>
                <a:schemeClr val="dk1"/>
              </a:buClr>
              <a:buSzPts val="11000"/>
              <a:buNone/>
              <a:defRPr sz="11000">
                <a:solidFill>
                  <a:schemeClr val="dk1"/>
                </a:solidFill>
              </a:defRPr>
            </a:lvl3pPr>
            <a:lvl4pPr lvl="3" algn="ctr">
              <a:spcBef>
                <a:spcPts val="0"/>
              </a:spcBef>
              <a:spcAft>
                <a:spcPts val="0"/>
              </a:spcAft>
              <a:buClr>
                <a:schemeClr val="dk1"/>
              </a:buClr>
              <a:buSzPts val="11000"/>
              <a:buNone/>
              <a:defRPr sz="11000">
                <a:solidFill>
                  <a:schemeClr val="dk1"/>
                </a:solidFill>
              </a:defRPr>
            </a:lvl4pPr>
            <a:lvl5pPr lvl="4" algn="ctr">
              <a:spcBef>
                <a:spcPts val="0"/>
              </a:spcBef>
              <a:spcAft>
                <a:spcPts val="0"/>
              </a:spcAft>
              <a:buClr>
                <a:schemeClr val="dk1"/>
              </a:buClr>
              <a:buSzPts val="11000"/>
              <a:buNone/>
              <a:defRPr sz="11000">
                <a:solidFill>
                  <a:schemeClr val="dk1"/>
                </a:solidFill>
              </a:defRPr>
            </a:lvl5pPr>
            <a:lvl6pPr lvl="5" algn="ctr">
              <a:spcBef>
                <a:spcPts val="0"/>
              </a:spcBef>
              <a:spcAft>
                <a:spcPts val="0"/>
              </a:spcAft>
              <a:buClr>
                <a:schemeClr val="dk1"/>
              </a:buClr>
              <a:buSzPts val="11000"/>
              <a:buNone/>
              <a:defRPr sz="11000">
                <a:solidFill>
                  <a:schemeClr val="dk1"/>
                </a:solidFill>
              </a:defRPr>
            </a:lvl6pPr>
            <a:lvl7pPr lvl="6" algn="ctr">
              <a:spcBef>
                <a:spcPts val="0"/>
              </a:spcBef>
              <a:spcAft>
                <a:spcPts val="0"/>
              </a:spcAft>
              <a:buClr>
                <a:schemeClr val="dk1"/>
              </a:buClr>
              <a:buSzPts val="11000"/>
              <a:buNone/>
              <a:defRPr sz="11000">
                <a:solidFill>
                  <a:schemeClr val="dk1"/>
                </a:solidFill>
              </a:defRPr>
            </a:lvl7pPr>
            <a:lvl8pPr lvl="7" algn="ctr">
              <a:spcBef>
                <a:spcPts val="0"/>
              </a:spcBef>
              <a:spcAft>
                <a:spcPts val="0"/>
              </a:spcAft>
              <a:buClr>
                <a:schemeClr val="dk1"/>
              </a:buClr>
              <a:buSzPts val="11000"/>
              <a:buNone/>
              <a:defRPr sz="11000">
                <a:solidFill>
                  <a:schemeClr val="dk1"/>
                </a:solidFill>
              </a:defRPr>
            </a:lvl8pPr>
            <a:lvl9pPr lvl="8" algn="ctr">
              <a:spcBef>
                <a:spcPts val="0"/>
              </a:spcBef>
              <a:spcAft>
                <a:spcPts val="0"/>
              </a:spcAft>
              <a:buClr>
                <a:schemeClr val="dk1"/>
              </a:buClr>
              <a:buSzPts val="11000"/>
              <a:buNone/>
              <a:defRPr sz="11000">
                <a:solidFill>
                  <a:schemeClr val="dk1"/>
                </a:solidFill>
              </a:defRPr>
            </a:lvl9pPr>
          </a:lstStyle>
          <a:p>
            <a:r>
              <a:t>xx%</a:t>
            </a:r>
          </a:p>
        </p:txBody>
      </p:sp>
      <p:sp>
        <p:nvSpPr>
          <p:cNvPr id="48" name="Google Shape;48;p11"/>
          <p:cNvSpPr txBox="1"/>
          <p:nvPr>
            <p:ph idx="1" type="body"/>
          </p:nvPr>
        </p:nvSpPr>
        <p:spPr>
          <a:xfrm>
            <a:off x="311700" y="3224250"/>
            <a:ext cx="85206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311700" y="2480550"/>
            <a:ext cx="8114400" cy="24459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6800"/>
              <a:buNone/>
              <a:defRPr sz="6800">
                <a:solidFill>
                  <a:schemeClr val="lt1"/>
                </a:solidFill>
              </a:defRPr>
            </a:lvl1pPr>
            <a:lvl2pPr lvl="1">
              <a:spcBef>
                <a:spcPts val="0"/>
              </a:spcBef>
              <a:spcAft>
                <a:spcPts val="0"/>
              </a:spcAft>
              <a:buClr>
                <a:schemeClr val="lt1"/>
              </a:buClr>
              <a:buSzPts val="6800"/>
              <a:buNone/>
              <a:defRPr sz="6800">
                <a:solidFill>
                  <a:schemeClr val="lt1"/>
                </a:solidFill>
              </a:defRPr>
            </a:lvl2pPr>
            <a:lvl3pPr lvl="2">
              <a:spcBef>
                <a:spcPts val="0"/>
              </a:spcBef>
              <a:spcAft>
                <a:spcPts val="0"/>
              </a:spcAft>
              <a:buClr>
                <a:schemeClr val="lt1"/>
              </a:buClr>
              <a:buSzPts val="6800"/>
              <a:buNone/>
              <a:defRPr sz="6800">
                <a:solidFill>
                  <a:schemeClr val="lt1"/>
                </a:solidFill>
              </a:defRPr>
            </a:lvl3pPr>
            <a:lvl4pPr lvl="3">
              <a:spcBef>
                <a:spcPts val="0"/>
              </a:spcBef>
              <a:spcAft>
                <a:spcPts val="0"/>
              </a:spcAft>
              <a:buClr>
                <a:schemeClr val="lt1"/>
              </a:buClr>
              <a:buSzPts val="6800"/>
              <a:buNone/>
              <a:defRPr sz="6800">
                <a:solidFill>
                  <a:schemeClr val="lt1"/>
                </a:solidFill>
              </a:defRPr>
            </a:lvl4pPr>
            <a:lvl5pPr lvl="4">
              <a:spcBef>
                <a:spcPts val="0"/>
              </a:spcBef>
              <a:spcAft>
                <a:spcPts val="0"/>
              </a:spcAft>
              <a:buClr>
                <a:schemeClr val="lt1"/>
              </a:buClr>
              <a:buSzPts val="6800"/>
              <a:buNone/>
              <a:defRPr sz="6800">
                <a:solidFill>
                  <a:schemeClr val="lt1"/>
                </a:solidFill>
              </a:defRPr>
            </a:lvl5pPr>
            <a:lvl6pPr lvl="5">
              <a:spcBef>
                <a:spcPts val="0"/>
              </a:spcBef>
              <a:spcAft>
                <a:spcPts val="0"/>
              </a:spcAft>
              <a:buClr>
                <a:schemeClr val="lt1"/>
              </a:buClr>
              <a:buSzPts val="6800"/>
              <a:buNone/>
              <a:defRPr sz="6800">
                <a:solidFill>
                  <a:schemeClr val="lt1"/>
                </a:solidFill>
              </a:defRPr>
            </a:lvl6pPr>
            <a:lvl7pPr lvl="6">
              <a:spcBef>
                <a:spcPts val="0"/>
              </a:spcBef>
              <a:spcAft>
                <a:spcPts val="0"/>
              </a:spcAft>
              <a:buClr>
                <a:schemeClr val="lt1"/>
              </a:buClr>
              <a:buSzPts val="6800"/>
              <a:buNone/>
              <a:defRPr sz="6800">
                <a:solidFill>
                  <a:schemeClr val="lt1"/>
                </a:solidFill>
              </a:defRPr>
            </a:lvl7pPr>
            <a:lvl8pPr lvl="7">
              <a:spcBef>
                <a:spcPts val="0"/>
              </a:spcBef>
              <a:spcAft>
                <a:spcPts val="0"/>
              </a:spcAft>
              <a:buClr>
                <a:schemeClr val="lt1"/>
              </a:buClr>
              <a:buSzPts val="6800"/>
              <a:buNone/>
              <a:defRPr sz="6800">
                <a:solidFill>
                  <a:schemeClr val="lt1"/>
                </a:solidFill>
              </a:defRPr>
            </a:lvl8pPr>
            <a:lvl9pPr lvl="8">
              <a:spcBef>
                <a:spcPts val="0"/>
              </a:spcBef>
              <a:spcAft>
                <a:spcPts val="0"/>
              </a:spcAft>
              <a:buClr>
                <a:schemeClr val="lt1"/>
              </a:buClr>
              <a:buSzPts val="6800"/>
              <a:buNone/>
              <a:defRPr sz="6800">
                <a:solidFill>
                  <a:schemeClr val="lt1"/>
                </a:solidFill>
              </a:defRPr>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19" name="Google Shape;19;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6318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1" name="Google Shape;31;p7"/>
          <p:cNvSpPr txBox="1"/>
          <p:nvPr>
            <p:ph idx="1" type="body"/>
          </p:nvPr>
        </p:nvSpPr>
        <p:spPr>
          <a:xfrm>
            <a:off x="311700" y="1490875"/>
            <a:ext cx="2808000" cy="30780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838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10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39" name="Google Shape;39;p9"/>
          <p:cNvSpPr txBox="1"/>
          <p:nvPr>
            <p:ph type="title"/>
          </p:nvPr>
        </p:nvSpPr>
        <p:spPr>
          <a:xfrm>
            <a:off x="265500" y="1375599"/>
            <a:ext cx="4045200" cy="1551900"/>
          </a:xfrm>
          <a:prstGeom prst="rect">
            <a:avLst/>
          </a:prstGeom>
        </p:spPr>
        <p:txBody>
          <a:bodyPr anchorCtr="0" anchor="b" bIns="91425" lIns="91425" spcFirstLastPara="1" rIns="91425" wrap="square" tIns="91425">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0" name="Google Shape;40;p9"/>
          <p:cNvSpPr txBox="1"/>
          <p:nvPr>
            <p:ph idx="1" type="subTitle"/>
          </p:nvPr>
        </p:nvSpPr>
        <p:spPr>
          <a:xfrm>
            <a:off x="265500" y="2981125"/>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37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accent3"/>
              </a:buClr>
              <a:buSzPts val="1800"/>
              <a:buFont typeface="Alfa Slab One"/>
              <a:buNone/>
              <a:defRPr>
                <a:solidFill>
                  <a:schemeClr val="accent3"/>
                </a:solidFill>
                <a:latin typeface="Alfa Slab One"/>
                <a:ea typeface="Alfa Slab One"/>
                <a:cs typeface="Alfa Slab One"/>
                <a:sym typeface="Alfa Slab One"/>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ame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1pPr>
            <a:lvl2pPr lvl="1">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2pPr>
            <a:lvl3pPr lvl="2">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3pPr>
            <a:lvl4pPr lvl="3">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4pPr>
            <a:lvl5pPr lvl="4">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5pPr>
            <a:lvl6pPr lvl="5">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6pPr>
            <a:lvl7pPr lvl="6">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7pPr>
            <a:lvl8pPr lvl="7">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8pPr>
            <a:lvl9pPr lvl="8">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Proxima Nova"/>
              <a:buChar char="●"/>
              <a:defRPr sz="1800">
                <a:solidFill>
                  <a:schemeClr val="dk2"/>
                </a:solidFill>
                <a:latin typeface="Proxima Nova"/>
                <a:ea typeface="Proxima Nova"/>
                <a:cs typeface="Proxima Nova"/>
                <a:sym typeface="Proxima Nova"/>
              </a:defRPr>
            </a:lvl1pPr>
            <a:lvl2pPr indent="-317500" lvl="1" marL="9144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2pPr>
            <a:lvl3pPr indent="-317500" lvl="2" marL="13716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3pPr>
            <a:lvl4pPr indent="-317500" lvl="3" marL="18288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4pPr>
            <a:lvl5pPr indent="-317500" lvl="4" marL="22860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5pPr>
            <a:lvl6pPr indent="-317500" lvl="5" marL="27432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6pPr>
            <a:lvl7pPr indent="-317500" lvl="6" marL="32004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7pPr>
            <a:lvl8pPr indent="-317500" lvl="7" marL="36576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8pPr>
            <a:lvl9pPr indent="-317500" lvl="8" marL="4114800">
              <a:lnSpc>
                <a:spcPct val="115000"/>
              </a:lnSpc>
              <a:spcBef>
                <a:spcPts val="1600"/>
              </a:spcBef>
              <a:spcAft>
                <a:spcPts val="1600"/>
              </a:spcAft>
              <a:buClr>
                <a:schemeClr val="dk2"/>
              </a:buClr>
              <a:buSzPts val="1400"/>
              <a:buFont typeface="Proxima Nova"/>
              <a:buChar char="■"/>
              <a:defRPr>
                <a:solidFill>
                  <a:schemeClr val="dk2"/>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Proxima Nova"/>
                <a:ea typeface="Proxima Nova"/>
                <a:cs typeface="Proxima Nova"/>
                <a:sym typeface="Proxima Nova"/>
              </a:defRPr>
            </a:lvl1pPr>
            <a:lvl2pPr lvl="1" algn="r">
              <a:buNone/>
              <a:defRPr sz="1000">
                <a:solidFill>
                  <a:schemeClr val="dk2"/>
                </a:solidFill>
                <a:latin typeface="Proxima Nova"/>
                <a:ea typeface="Proxima Nova"/>
                <a:cs typeface="Proxima Nova"/>
                <a:sym typeface="Proxima Nova"/>
              </a:defRPr>
            </a:lvl2pPr>
            <a:lvl3pPr lvl="2" algn="r">
              <a:buNone/>
              <a:defRPr sz="1000">
                <a:solidFill>
                  <a:schemeClr val="dk2"/>
                </a:solidFill>
                <a:latin typeface="Proxima Nova"/>
                <a:ea typeface="Proxima Nova"/>
                <a:cs typeface="Proxima Nova"/>
                <a:sym typeface="Proxima Nova"/>
              </a:defRPr>
            </a:lvl3pPr>
            <a:lvl4pPr lvl="3" algn="r">
              <a:buNone/>
              <a:defRPr sz="1000">
                <a:solidFill>
                  <a:schemeClr val="dk2"/>
                </a:solidFill>
                <a:latin typeface="Proxima Nova"/>
                <a:ea typeface="Proxima Nova"/>
                <a:cs typeface="Proxima Nova"/>
                <a:sym typeface="Proxima Nova"/>
              </a:defRPr>
            </a:lvl4pPr>
            <a:lvl5pPr lvl="4" algn="r">
              <a:buNone/>
              <a:defRPr sz="1000">
                <a:solidFill>
                  <a:schemeClr val="dk2"/>
                </a:solidFill>
                <a:latin typeface="Proxima Nova"/>
                <a:ea typeface="Proxima Nova"/>
                <a:cs typeface="Proxima Nova"/>
                <a:sym typeface="Proxima Nova"/>
              </a:defRPr>
            </a:lvl5pPr>
            <a:lvl6pPr lvl="5" algn="r">
              <a:buNone/>
              <a:defRPr sz="1000">
                <a:solidFill>
                  <a:schemeClr val="dk2"/>
                </a:solidFill>
                <a:latin typeface="Proxima Nova"/>
                <a:ea typeface="Proxima Nova"/>
                <a:cs typeface="Proxima Nova"/>
                <a:sym typeface="Proxima Nova"/>
              </a:defRPr>
            </a:lvl6pPr>
            <a:lvl7pPr lvl="6" algn="r">
              <a:buNone/>
              <a:defRPr sz="1000">
                <a:solidFill>
                  <a:schemeClr val="dk2"/>
                </a:solidFill>
                <a:latin typeface="Proxima Nova"/>
                <a:ea typeface="Proxima Nova"/>
                <a:cs typeface="Proxima Nova"/>
                <a:sym typeface="Proxima Nova"/>
              </a:defRPr>
            </a:lvl7pPr>
            <a:lvl8pPr lvl="7" algn="r">
              <a:buNone/>
              <a:defRPr sz="1000">
                <a:solidFill>
                  <a:schemeClr val="dk2"/>
                </a:solidFill>
                <a:latin typeface="Proxima Nova"/>
                <a:ea typeface="Proxima Nova"/>
                <a:cs typeface="Proxima Nova"/>
                <a:sym typeface="Proxima Nova"/>
              </a:defRPr>
            </a:lvl8pPr>
            <a:lvl9pPr lvl="8" algn="r">
              <a:buNone/>
              <a:defRPr sz="1000">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comments" Target="../comments/commen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0.png"/><Relationship Id="rId4" Type="http://schemas.openxmlformats.org/officeDocument/2006/relationships/image" Target="../media/image1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6.gif"/><Relationship Id="rId4" Type="http://schemas.openxmlformats.org/officeDocument/2006/relationships/image" Target="../media/image18.png"/><Relationship Id="rId5" Type="http://schemas.openxmlformats.org/officeDocument/2006/relationships/image" Target="../media/image1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29.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2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0.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28.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comments" Target="../comments/commen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17.png"/><Relationship Id="rId4" Type="http://schemas.openxmlformats.org/officeDocument/2006/relationships/image" Target="../media/image33.png"/><Relationship Id="rId5" Type="http://schemas.openxmlformats.org/officeDocument/2006/relationships/image" Target="../media/image20.png"/><Relationship Id="rId6" Type="http://schemas.openxmlformats.org/officeDocument/2006/relationships/image" Target="../media/image13.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24.png"/><Relationship Id="rId4" Type="http://schemas.openxmlformats.org/officeDocument/2006/relationships/image" Target="../media/image31.png"/><Relationship Id="rId5" Type="http://schemas.openxmlformats.org/officeDocument/2006/relationships/image" Target="../media/image27.png"/><Relationship Id="rId6" Type="http://schemas.openxmlformats.org/officeDocument/2006/relationships/image" Target="../media/image26.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3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5.png"/><Relationship Id="rId4" Type="http://schemas.openxmlformats.org/officeDocument/2006/relationships/image" Target="../media/image2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2.png"/><Relationship Id="rId4" Type="http://schemas.openxmlformats.org/officeDocument/2006/relationships/image" Target="../media/image1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 Id="rId4" Type="http://schemas.openxmlformats.org/officeDocument/2006/relationships/image" Target="../media/image6.png"/><Relationship Id="rId5" Type="http://schemas.openxmlformats.org/officeDocument/2006/relationships/image" Target="../media/image3.png"/><Relationship Id="rId6"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comments" Target="../comments/comment1.xml"/><Relationship Id="rId4" Type="http://schemas.openxmlformats.org/officeDocument/2006/relationships/image" Target="../media/image5.png"/><Relationship Id="rId5"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13"/>
          <p:cNvSpPr txBox="1"/>
          <p:nvPr>
            <p:ph type="ctrTitle"/>
          </p:nvPr>
        </p:nvSpPr>
        <p:spPr>
          <a:xfrm>
            <a:off x="311700" y="595975"/>
            <a:ext cx="8520600" cy="1888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600"/>
              <a:t>Predicting the Popularity of Reddit Posts</a:t>
            </a:r>
            <a:endParaRPr sz="3600"/>
          </a:p>
        </p:txBody>
      </p:sp>
      <p:sp>
        <p:nvSpPr>
          <p:cNvPr id="57" name="Google Shape;57;p13"/>
          <p:cNvSpPr txBox="1"/>
          <p:nvPr>
            <p:ph idx="1" type="subTitle"/>
          </p:nvPr>
        </p:nvSpPr>
        <p:spPr>
          <a:xfrm>
            <a:off x="311700" y="3165823"/>
            <a:ext cx="8520600" cy="733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1900">
                <a:solidFill>
                  <a:srgbClr val="000000"/>
                </a:solidFill>
              </a:rPr>
              <a:t>Zhaohui Qu, </a:t>
            </a:r>
            <a:r>
              <a:rPr b="1" lang="en" sz="1900">
                <a:solidFill>
                  <a:srgbClr val="000000"/>
                </a:solidFill>
              </a:rPr>
              <a:t>Dylan Mendonca, </a:t>
            </a:r>
            <a:r>
              <a:rPr b="1" lang="en" sz="1900">
                <a:solidFill>
                  <a:srgbClr val="000000"/>
                </a:solidFill>
              </a:rPr>
              <a:t>Shi Hu, </a:t>
            </a:r>
            <a:r>
              <a:rPr b="1" lang="en" sz="1900">
                <a:solidFill>
                  <a:srgbClr val="000000"/>
                </a:solidFill>
              </a:rPr>
              <a:t>Baiwu Zhang, </a:t>
            </a:r>
            <a:r>
              <a:rPr b="1" lang="en" sz="1900">
                <a:solidFill>
                  <a:srgbClr val="000000"/>
                </a:solidFill>
              </a:rPr>
              <a:t>Navaneetha Krishnan</a:t>
            </a:r>
            <a:endParaRPr b="1" sz="1900">
              <a:solidFill>
                <a:srgbClr val="000000"/>
              </a:solidFill>
            </a:endParaRPr>
          </a:p>
          <a:p>
            <a:pPr indent="0" lvl="0" marL="0" rtl="0" algn="ctr">
              <a:spcBef>
                <a:spcPts val="0"/>
              </a:spcBef>
              <a:spcAft>
                <a:spcPts val="0"/>
              </a:spcAft>
              <a:buNone/>
            </a:pPr>
            <a:r>
              <a:rPr lang="en" sz="1900">
                <a:solidFill>
                  <a:srgbClr val="000000"/>
                </a:solidFill>
              </a:rPr>
              <a:t>August 18, 2020</a:t>
            </a:r>
            <a:endParaRPr sz="1900">
              <a:solidFill>
                <a:srgbClr val="00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pic>
        <p:nvPicPr>
          <p:cNvPr id="141" name="Google Shape;141;p22"/>
          <p:cNvPicPr preferRelativeResize="0"/>
          <p:nvPr/>
        </p:nvPicPr>
        <p:blipFill>
          <a:blip r:embed="rId3">
            <a:alphaModFix/>
          </a:blip>
          <a:stretch>
            <a:fillRect/>
          </a:stretch>
        </p:blipFill>
        <p:spPr>
          <a:xfrm>
            <a:off x="603750" y="1253000"/>
            <a:ext cx="8385525" cy="3535050"/>
          </a:xfrm>
          <a:prstGeom prst="rect">
            <a:avLst/>
          </a:prstGeom>
          <a:noFill/>
          <a:ln>
            <a:noFill/>
          </a:ln>
        </p:spPr>
      </p:pic>
      <p:sp>
        <p:nvSpPr>
          <p:cNvPr id="142" name="Google Shape;142;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Feature Engineering Approach</a:t>
            </a:r>
            <a:endParaRPr/>
          </a:p>
        </p:txBody>
      </p:sp>
      <p:sp>
        <p:nvSpPr>
          <p:cNvPr id="143" name="Google Shape;143;p22"/>
          <p:cNvSpPr txBox="1"/>
          <p:nvPr/>
        </p:nvSpPr>
        <p:spPr>
          <a:xfrm>
            <a:off x="148900" y="4742550"/>
            <a:ext cx="2233800" cy="40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Proxima Nova"/>
                <a:ea typeface="Proxima Nova"/>
                <a:cs typeface="Proxima Nova"/>
                <a:sym typeface="Proxima Nova"/>
              </a:rPr>
              <a:t>Presenter: Dylan</a:t>
            </a:r>
            <a:endParaRPr>
              <a:latin typeface="Proxima Nova"/>
              <a:ea typeface="Proxima Nova"/>
              <a:cs typeface="Proxima Nova"/>
              <a:sym typeface="Proxima Nova"/>
            </a:endParaRPr>
          </a:p>
        </p:txBody>
      </p:sp>
      <p:cxnSp>
        <p:nvCxnSpPr>
          <p:cNvPr id="144" name="Google Shape;144;p22"/>
          <p:cNvCxnSpPr/>
          <p:nvPr/>
        </p:nvCxnSpPr>
        <p:spPr>
          <a:xfrm>
            <a:off x="669600" y="1846950"/>
            <a:ext cx="169200" cy="331200"/>
          </a:xfrm>
          <a:prstGeom prst="straightConnector1">
            <a:avLst/>
          </a:prstGeom>
          <a:noFill/>
          <a:ln cap="flat" cmpd="sng" w="38100">
            <a:solidFill>
              <a:srgbClr val="6AA84F"/>
            </a:solidFill>
            <a:prstDash val="solid"/>
            <a:round/>
            <a:headEnd len="med" w="med" type="none"/>
            <a:tailEnd len="med" w="med" type="triangle"/>
          </a:ln>
        </p:spPr>
      </p:cxnSp>
      <p:sp>
        <p:nvSpPr>
          <p:cNvPr id="145" name="Google Shape;145;p22"/>
          <p:cNvSpPr txBox="1"/>
          <p:nvPr/>
        </p:nvSpPr>
        <p:spPr>
          <a:xfrm>
            <a:off x="355450" y="1329150"/>
            <a:ext cx="616800" cy="44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Proxima Nova"/>
                <a:ea typeface="Proxima Nova"/>
                <a:cs typeface="Proxima Nova"/>
                <a:sym typeface="Proxima Nova"/>
              </a:rPr>
              <a:t>Start here</a:t>
            </a:r>
            <a:endParaRPr>
              <a:latin typeface="Proxima Nova"/>
              <a:ea typeface="Proxima Nova"/>
              <a:cs typeface="Proxima Nova"/>
              <a:sym typeface="Proxima Nova"/>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pic>
        <p:nvPicPr>
          <p:cNvPr id="150" name="Google Shape;150;p23"/>
          <p:cNvPicPr preferRelativeResize="0"/>
          <p:nvPr/>
        </p:nvPicPr>
        <p:blipFill>
          <a:blip r:embed="rId3">
            <a:alphaModFix/>
          </a:blip>
          <a:stretch>
            <a:fillRect/>
          </a:stretch>
        </p:blipFill>
        <p:spPr>
          <a:xfrm>
            <a:off x="603750" y="1253000"/>
            <a:ext cx="8385525" cy="3535050"/>
          </a:xfrm>
          <a:prstGeom prst="rect">
            <a:avLst/>
          </a:prstGeom>
          <a:noFill/>
          <a:ln>
            <a:noFill/>
          </a:ln>
        </p:spPr>
      </p:pic>
      <p:sp>
        <p:nvSpPr>
          <p:cNvPr id="151" name="Google Shape;151;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Feature Engineering Approach, contd.</a:t>
            </a:r>
            <a:endParaRPr/>
          </a:p>
        </p:txBody>
      </p:sp>
      <p:sp>
        <p:nvSpPr>
          <p:cNvPr id="152" name="Google Shape;152;p23"/>
          <p:cNvSpPr/>
          <p:nvPr/>
        </p:nvSpPr>
        <p:spPr>
          <a:xfrm>
            <a:off x="1798125" y="1986300"/>
            <a:ext cx="1223100" cy="8571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23"/>
          <p:cNvSpPr txBox="1"/>
          <p:nvPr/>
        </p:nvSpPr>
        <p:spPr>
          <a:xfrm>
            <a:off x="148900" y="4742550"/>
            <a:ext cx="2233800" cy="40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Proxima Nova"/>
                <a:ea typeface="Proxima Nova"/>
                <a:cs typeface="Proxima Nova"/>
                <a:sym typeface="Proxima Nova"/>
              </a:rPr>
              <a:t>Presenter: Dylan</a:t>
            </a:r>
            <a:endParaRPr>
              <a:latin typeface="Proxima Nova"/>
              <a:ea typeface="Proxima Nova"/>
              <a:cs typeface="Proxima Nova"/>
              <a:sym typeface="Proxima Nova"/>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pic>
        <p:nvPicPr>
          <p:cNvPr id="158" name="Google Shape;158;p24"/>
          <p:cNvPicPr preferRelativeResize="0"/>
          <p:nvPr/>
        </p:nvPicPr>
        <p:blipFill>
          <a:blip r:embed="rId3">
            <a:alphaModFix/>
          </a:blip>
          <a:stretch>
            <a:fillRect/>
          </a:stretch>
        </p:blipFill>
        <p:spPr>
          <a:xfrm>
            <a:off x="603750" y="1253000"/>
            <a:ext cx="8385525" cy="3535050"/>
          </a:xfrm>
          <a:prstGeom prst="rect">
            <a:avLst/>
          </a:prstGeom>
          <a:noFill/>
          <a:ln>
            <a:noFill/>
          </a:ln>
        </p:spPr>
      </p:pic>
      <p:sp>
        <p:nvSpPr>
          <p:cNvPr id="159" name="Google Shape;159;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Feature Engineering Approach, contd.</a:t>
            </a:r>
            <a:endParaRPr/>
          </a:p>
        </p:txBody>
      </p:sp>
      <p:sp>
        <p:nvSpPr>
          <p:cNvPr id="160" name="Google Shape;160;p24"/>
          <p:cNvSpPr/>
          <p:nvPr/>
        </p:nvSpPr>
        <p:spPr>
          <a:xfrm>
            <a:off x="3473350" y="1963150"/>
            <a:ext cx="1670100" cy="9222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24"/>
          <p:cNvSpPr txBox="1"/>
          <p:nvPr/>
        </p:nvSpPr>
        <p:spPr>
          <a:xfrm>
            <a:off x="148900" y="4742550"/>
            <a:ext cx="2233800" cy="40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Proxima Nova"/>
                <a:ea typeface="Proxima Nova"/>
                <a:cs typeface="Proxima Nova"/>
                <a:sym typeface="Proxima Nova"/>
              </a:rPr>
              <a:t>Presenter: Dylan</a:t>
            </a:r>
            <a:endParaRPr>
              <a:latin typeface="Proxima Nova"/>
              <a:ea typeface="Proxima Nova"/>
              <a:cs typeface="Proxima Nova"/>
              <a:sym typeface="Proxima Nova"/>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Feature Engineering Approach, contd.</a:t>
            </a:r>
            <a:endParaRPr/>
          </a:p>
        </p:txBody>
      </p:sp>
      <p:pic>
        <p:nvPicPr>
          <p:cNvPr id="167" name="Google Shape;167;p25"/>
          <p:cNvPicPr preferRelativeResize="0"/>
          <p:nvPr/>
        </p:nvPicPr>
        <p:blipFill>
          <a:blip r:embed="rId3">
            <a:alphaModFix/>
          </a:blip>
          <a:stretch>
            <a:fillRect/>
          </a:stretch>
        </p:blipFill>
        <p:spPr>
          <a:xfrm>
            <a:off x="311700" y="1148350"/>
            <a:ext cx="5491224" cy="3731375"/>
          </a:xfrm>
          <a:prstGeom prst="rect">
            <a:avLst/>
          </a:prstGeom>
          <a:noFill/>
          <a:ln>
            <a:noFill/>
          </a:ln>
        </p:spPr>
      </p:pic>
      <p:sp>
        <p:nvSpPr>
          <p:cNvPr id="168" name="Google Shape;168;p25"/>
          <p:cNvSpPr txBox="1"/>
          <p:nvPr/>
        </p:nvSpPr>
        <p:spPr>
          <a:xfrm>
            <a:off x="5953425" y="3941625"/>
            <a:ext cx="2031000" cy="622500"/>
          </a:xfrm>
          <a:prstGeom prst="rect">
            <a:avLst/>
          </a:prstGeom>
          <a:solidFill>
            <a:srgbClr val="F4CCCC"/>
          </a:solidFill>
          <a:ln cap="flat" cmpd="sng" w="9525">
            <a:solidFill>
              <a:srgbClr val="98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Proxima Nova"/>
                <a:ea typeface="Proxima Nova"/>
                <a:cs typeface="Proxima Nova"/>
                <a:sym typeface="Proxima Nova"/>
              </a:rPr>
              <a:t>Group of columns with lots of missing values!</a:t>
            </a:r>
            <a:endParaRPr b="1">
              <a:latin typeface="Proxima Nova"/>
              <a:ea typeface="Proxima Nova"/>
              <a:cs typeface="Proxima Nova"/>
              <a:sym typeface="Proxima Nova"/>
            </a:endParaRPr>
          </a:p>
        </p:txBody>
      </p:sp>
      <p:sp>
        <p:nvSpPr>
          <p:cNvPr id="169" name="Google Shape;169;p25"/>
          <p:cNvSpPr txBox="1"/>
          <p:nvPr/>
        </p:nvSpPr>
        <p:spPr>
          <a:xfrm>
            <a:off x="5953425" y="1701438"/>
            <a:ext cx="2130600" cy="870300"/>
          </a:xfrm>
          <a:prstGeom prst="rect">
            <a:avLst/>
          </a:prstGeom>
          <a:solidFill>
            <a:srgbClr val="93C47D"/>
          </a:solidFill>
          <a:ln cap="flat" cmpd="sng" w="9525">
            <a:solidFill>
              <a:srgbClr val="38761D"/>
            </a:solidFill>
            <a:prstDash val="solid"/>
            <a:round/>
            <a:headEnd len="sm" w="sm" type="none"/>
            <a:tailEnd len="sm" w="sm" type="none"/>
          </a:ln>
        </p:spPr>
        <p:txBody>
          <a:bodyPr anchorCtr="0" anchor="t" bIns="91425" lIns="91425" spcFirstLastPara="1" rIns="91425" wrap="square" tIns="91425">
            <a:noAutofit/>
          </a:bodyPr>
          <a:lstStyle/>
          <a:p>
            <a:pPr indent="0" lvl="0" marL="0" rtl="0" algn="just">
              <a:spcBef>
                <a:spcPts val="0"/>
              </a:spcBef>
              <a:spcAft>
                <a:spcPts val="0"/>
              </a:spcAft>
              <a:buNone/>
            </a:pPr>
            <a:r>
              <a:rPr b="1" lang="en">
                <a:latin typeface="Proxima Nova"/>
                <a:ea typeface="Proxima Nova"/>
                <a:cs typeface="Proxima Nova"/>
                <a:sym typeface="Proxima Nova"/>
              </a:rPr>
              <a:t>Group of columns with less than 20% missing values</a:t>
            </a:r>
            <a:endParaRPr b="1">
              <a:latin typeface="Proxima Nova"/>
              <a:ea typeface="Proxima Nova"/>
              <a:cs typeface="Proxima Nova"/>
              <a:sym typeface="Proxima Nova"/>
            </a:endParaRPr>
          </a:p>
        </p:txBody>
      </p:sp>
      <p:sp>
        <p:nvSpPr>
          <p:cNvPr id="170" name="Google Shape;170;p25"/>
          <p:cNvSpPr/>
          <p:nvPr/>
        </p:nvSpPr>
        <p:spPr>
          <a:xfrm>
            <a:off x="747350" y="1422701"/>
            <a:ext cx="1107900" cy="3395100"/>
          </a:xfrm>
          <a:prstGeom prst="roundRect">
            <a:avLst>
              <a:gd fmla="val 16667" name="adj"/>
            </a:avLst>
          </a:prstGeom>
          <a:no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25"/>
          <p:cNvSpPr/>
          <p:nvPr/>
        </p:nvSpPr>
        <p:spPr>
          <a:xfrm>
            <a:off x="4328750" y="2813525"/>
            <a:ext cx="1107900" cy="2004300"/>
          </a:xfrm>
          <a:prstGeom prst="roundRect">
            <a:avLst>
              <a:gd fmla="val 16667" name="adj"/>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25"/>
          <p:cNvSpPr txBox="1"/>
          <p:nvPr/>
        </p:nvSpPr>
        <p:spPr>
          <a:xfrm>
            <a:off x="148900" y="4742550"/>
            <a:ext cx="2233800" cy="40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Proxima Nova"/>
                <a:ea typeface="Proxima Nova"/>
                <a:cs typeface="Proxima Nova"/>
                <a:sym typeface="Proxima Nova"/>
              </a:rPr>
              <a:t>Presenter: Dylan</a:t>
            </a:r>
            <a:endParaRPr>
              <a:latin typeface="Proxima Nova"/>
              <a:ea typeface="Proxima Nova"/>
              <a:cs typeface="Proxima Nova"/>
              <a:sym typeface="Proxima Nova"/>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pic>
        <p:nvPicPr>
          <p:cNvPr id="177" name="Google Shape;177;p26"/>
          <p:cNvPicPr preferRelativeResize="0"/>
          <p:nvPr/>
        </p:nvPicPr>
        <p:blipFill>
          <a:blip r:embed="rId3">
            <a:alphaModFix/>
          </a:blip>
          <a:stretch>
            <a:fillRect/>
          </a:stretch>
        </p:blipFill>
        <p:spPr>
          <a:xfrm>
            <a:off x="603750" y="1253000"/>
            <a:ext cx="8385525" cy="3535050"/>
          </a:xfrm>
          <a:prstGeom prst="rect">
            <a:avLst/>
          </a:prstGeom>
          <a:noFill/>
          <a:ln>
            <a:noFill/>
          </a:ln>
        </p:spPr>
      </p:pic>
      <p:sp>
        <p:nvSpPr>
          <p:cNvPr id="178" name="Google Shape;178;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Feature Engineering Approach, contd.</a:t>
            </a:r>
            <a:endParaRPr/>
          </a:p>
        </p:txBody>
      </p:sp>
      <p:sp>
        <p:nvSpPr>
          <p:cNvPr id="179" name="Google Shape;179;p26"/>
          <p:cNvSpPr/>
          <p:nvPr/>
        </p:nvSpPr>
        <p:spPr>
          <a:xfrm>
            <a:off x="5352575" y="2022300"/>
            <a:ext cx="1338000" cy="7689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26"/>
          <p:cNvSpPr txBox="1"/>
          <p:nvPr/>
        </p:nvSpPr>
        <p:spPr>
          <a:xfrm>
            <a:off x="148900" y="4742550"/>
            <a:ext cx="2233800" cy="40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Proxima Nova"/>
                <a:ea typeface="Proxima Nova"/>
                <a:cs typeface="Proxima Nova"/>
                <a:sym typeface="Proxima Nova"/>
              </a:rPr>
              <a:t>Presenter: Dylan</a:t>
            </a:r>
            <a:endParaRPr>
              <a:latin typeface="Proxima Nova"/>
              <a:ea typeface="Proxima Nova"/>
              <a:cs typeface="Proxima Nova"/>
              <a:sym typeface="Proxima Nova"/>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pic>
        <p:nvPicPr>
          <p:cNvPr id="185" name="Google Shape;185;p27"/>
          <p:cNvPicPr preferRelativeResize="0"/>
          <p:nvPr/>
        </p:nvPicPr>
        <p:blipFill>
          <a:blip r:embed="rId3">
            <a:alphaModFix/>
          </a:blip>
          <a:stretch>
            <a:fillRect/>
          </a:stretch>
        </p:blipFill>
        <p:spPr>
          <a:xfrm>
            <a:off x="603750" y="1253000"/>
            <a:ext cx="8385525" cy="3535050"/>
          </a:xfrm>
          <a:prstGeom prst="rect">
            <a:avLst/>
          </a:prstGeom>
          <a:noFill/>
          <a:ln>
            <a:noFill/>
          </a:ln>
        </p:spPr>
      </p:pic>
      <p:sp>
        <p:nvSpPr>
          <p:cNvPr id="186" name="Google Shape;186;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Feature Engineering Approach, contd.</a:t>
            </a:r>
            <a:endParaRPr/>
          </a:p>
        </p:txBody>
      </p:sp>
      <p:sp>
        <p:nvSpPr>
          <p:cNvPr id="187" name="Google Shape;187;p27"/>
          <p:cNvSpPr/>
          <p:nvPr/>
        </p:nvSpPr>
        <p:spPr>
          <a:xfrm>
            <a:off x="5237600" y="2833100"/>
            <a:ext cx="3751800" cy="20679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27"/>
          <p:cNvSpPr txBox="1"/>
          <p:nvPr/>
        </p:nvSpPr>
        <p:spPr>
          <a:xfrm>
            <a:off x="148900" y="4742550"/>
            <a:ext cx="2233800" cy="40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Proxima Nova"/>
                <a:ea typeface="Proxima Nova"/>
                <a:cs typeface="Proxima Nova"/>
                <a:sym typeface="Proxima Nova"/>
              </a:rPr>
              <a:t>Presenter: Dylan</a:t>
            </a:r>
            <a:endParaRPr>
              <a:latin typeface="Proxima Nova"/>
              <a:ea typeface="Proxima Nova"/>
              <a:cs typeface="Proxima Nova"/>
              <a:sym typeface="Proxima Nova"/>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pic>
        <p:nvPicPr>
          <p:cNvPr id="193" name="Google Shape;193;p28"/>
          <p:cNvPicPr preferRelativeResize="0"/>
          <p:nvPr/>
        </p:nvPicPr>
        <p:blipFill>
          <a:blip r:embed="rId3">
            <a:alphaModFix/>
          </a:blip>
          <a:stretch>
            <a:fillRect/>
          </a:stretch>
        </p:blipFill>
        <p:spPr>
          <a:xfrm>
            <a:off x="603750" y="1253000"/>
            <a:ext cx="8385525" cy="3535050"/>
          </a:xfrm>
          <a:prstGeom prst="rect">
            <a:avLst/>
          </a:prstGeom>
          <a:noFill/>
          <a:ln>
            <a:noFill/>
          </a:ln>
        </p:spPr>
      </p:pic>
      <p:sp>
        <p:nvSpPr>
          <p:cNvPr id="194" name="Google Shape;194;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Feature Engineering Approach, contd.</a:t>
            </a:r>
            <a:endParaRPr/>
          </a:p>
        </p:txBody>
      </p:sp>
      <p:sp>
        <p:nvSpPr>
          <p:cNvPr id="195" name="Google Shape;195;p28"/>
          <p:cNvSpPr/>
          <p:nvPr/>
        </p:nvSpPr>
        <p:spPr>
          <a:xfrm>
            <a:off x="2063000" y="2864475"/>
            <a:ext cx="3334500" cy="17982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28"/>
          <p:cNvSpPr txBox="1"/>
          <p:nvPr/>
        </p:nvSpPr>
        <p:spPr>
          <a:xfrm>
            <a:off x="148900" y="4742550"/>
            <a:ext cx="2233800" cy="40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Proxima Nova"/>
                <a:ea typeface="Proxima Nova"/>
                <a:cs typeface="Proxima Nova"/>
                <a:sym typeface="Proxima Nova"/>
              </a:rPr>
              <a:t>Presenter: Dylan</a:t>
            </a:r>
            <a:endParaRPr>
              <a:latin typeface="Proxima Nova"/>
              <a:ea typeface="Proxima Nova"/>
              <a:cs typeface="Proxima Nova"/>
              <a:sym typeface="Proxima Nova"/>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Feature Engineering Approach, contd.</a:t>
            </a:r>
            <a:endParaRPr/>
          </a:p>
        </p:txBody>
      </p:sp>
      <p:sp>
        <p:nvSpPr>
          <p:cNvPr id="202" name="Google Shape;202;p29"/>
          <p:cNvSpPr/>
          <p:nvPr/>
        </p:nvSpPr>
        <p:spPr>
          <a:xfrm rot="5400000">
            <a:off x="2716300" y="1882000"/>
            <a:ext cx="367400" cy="395550"/>
          </a:xfrm>
          <a:prstGeom prst="flowChartExtract">
            <a:avLst/>
          </a:prstGeom>
          <a:solidFill>
            <a:srgbClr val="66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03" name="Google Shape;203;p29"/>
          <p:cNvSpPr/>
          <p:nvPr/>
        </p:nvSpPr>
        <p:spPr>
          <a:xfrm rot="5400000">
            <a:off x="6006175" y="1882000"/>
            <a:ext cx="367400" cy="395550"/>
          </a:xfrm>
          <a:prstGeom prst="flowChartExtract">
            <a:avLst/>
          </a:prstGeom>
          <a:solidFill>
            <a:srgbClr val="66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nvGrpSpPr>
          <p:cNvPr id="204" name="Google Shape;204;p29"/>
          <p:cNvGrpSpPr/>
          <p:nvPr/>
        </p:nvGrpSpPr>
        <p:grpSpPr>
          <a:xfrm>
            <a:off x="132900" y="1191958"/>
            <a:ext cx="8699376" cy="3602189"/>
            <a:chOff x="132900" y="1191958"/>
            <a:chExt cx="8699376" cy="3602189"/>
          </a:xfrm>
        </p:grpSpPr>
        <p:grpSp>
          <p:nvGrpSpPr>
            <p:cNvPr id="205" name="Google Shape;205;p29"/>
            <p:cNvGrpSpPr/>
            <p:nvPr/>
          </p:nvGrpSpPr>
          <p:grpSpPr>
            <a:xfrm>
              <a:off x="311738" y="2536348"/>
              <a:ext cx="8520526" cy="522752"/>
              <a:chOff x="311750" y="1801550"/>
              <a:chExt cx="8520526" cy="450144"/>
            </a:xfrm>
          </p:grpSpPr>
          <p:sp>
            <p:nvSpPr>
              <p:cNvPr id="206" name="Google Shape;206;p29"/>
              <p:cNvSpPr/>
              <p:nvPr/>
            </p:nvSpPr>
            <p:spPr>
              <a:xfrm>
                <a:off x="311750" y="1801694"/>
                <a:ext cx="3381300" cy="450000"/>
              </a:xfrm>
              <a:prstGeom prst="homePlate">
                <a:avLst>
                  <a:gd fmla="val 50000" name="adj"/>
                </a:avLst>
              </a:prstGeom>
              <a:solidFill>
                <a:srgbClr val="802017"/>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Proxima Nova"/>
                    <a:ea typeface="Proxima Nova"/>
                    <a:cs typeface="Proxima Nova"/>
                    <a:sym typeface="Proxima Nova"/>
                  </a:rPr>
                  <a:t>Title</a:t>
                </a:r>
                <a:endParaRPr>
                  <a:solidFill>
                    <a:srgbClr val="FFFFFF"/>
                  </a:solidFill>
                  <a:latin typeface="Proxima Nova"/>
                  <a:ea typeface="Proxima Nova"/>
                  <a:cs typeface="Proxima Nova"/>
                  <a:sym typeface="Proxima Nova"/>
                </a:endParaRPr>
              </a:p>
              <a:p>
                <a:pPr indent="0" lvl="0" marL="0" rtl="0" algn="ctr">
                  <a:spcBef>
                    <a:spcPts val="0"/>
                  </a:spcBef>
                  <a:spcAft>
                    <a:spcPts val="0"/>
                  </a:spcAft>
                  <a:buNone/>
                </a:pPr>
                <a:r>
                  <a:rPr lang="en">
                    <a:solidFill>
                      <a:srgbClr val="FFFFFF"/>
                    </a:solidFill>
                    <a:latin typeface="Proxima Nova"/>
                    <a:ea typeface="Proxima Nova"/>
                    <a:cs typeface="Proxima Nova"/>
                    <a:sym typeface="Proxima Nova"/>
                  </a:rPr>
                  <a:t>Cleaned URL</a:t>
                </a:r>
                <a:endParaRPr>
                  <a:solidFill>
                    <a:srgbClr val="FFFFFF"/>
                  </a:solidFill>
                  <a:latin typeface="Proxima Nova"/>
                  <a:ea typeface="Proxima Nova"/>
                  <a:cs typeface="Proxima Nova"/>
                  <a:sym typeface="Proxima Nova"/>
                </a:endParaRPr>
              </a:p>
            </p:txBody>
          </p:sp>
          <p:sp>
            <p:nvSpPr>
              <p:cNvPr id="207" name="Google Shape;207;p29"/>
              <p:cNvSpPr/>
              <p:nvPr/>
            </p:nvSpPr>
            <p:spPr>
              <a:xfrm>
                <a:off x="5681076" y="1806637"/>
                <a:ext cx="3151200" cy="441300"/>
              </a:xfrm>
              <a:prstGeom prst="chevron">
                <a:avLst>
                  <a:gd fmla="val 50000" name="adj"/>
                </a:avLst>
              </a:prstGeom>
              <a:solidFill>
                <a:srgbClr val="D83829"/>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Proxima Nova"/>
                    <a:ea typeface="Proxima Nova"/>
                    <a:cs typeface="Proxima Nova"/>
                    <a:sym typeface="Proxima Nova"/>
                  </a:rPr>
                  <a:t>Vector Representation</a:t>
                </a:r>
                <a:endParaRPr>
                  <a:solidFill>
                    <a:srgbClr val="FFFFFF"/>
                  </a:solidFill>
                  <a:latin typeface="Proxima Nova"/>
                  <a:ea typeface="Proxima Nova"/>
                  <a:cs typeface="Proxima Nova"/>
                  <a:sym typeface="Proxima Nova"/>
                </a:endParaRPr>
              </a:p>
            </p:txBody>
          </p:sp>
          <p:sp>
            <p:nvSpPr>
              <p:cNvPr id="208" name="Google Shape;208;p29"/>
              <p:cNvSpPr/>
              <p:nvPr/>
            </p:nvSpPr>
            <p:spPr>
              <a:xfrm>
                <a:off x="3118448" y="1801550"/>
                <a:ext cx="3151200" cy="449400"/>
              </a:xfrm>
              <a:prstGeom prst="chevron">
                <a:avLst>
                  <a:gd fmla="val 50000" name="adj"/>
                </a:avLst>
              </a:prstGeom>
              <a:solidFill>
                <a:srgbClr val="B02C2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Proxima Nova"/>
                    <a:ea typeface="Proxima Nova"/>
                    <a:cs typeface="Proxima Nova"/>
                    <a:sym typeface="Proxima Nova"/>
                  </a:rPr>
                  <a:t>TF-IDF Title (Dim = 30)</a:t>
                </a:r>
                <a:endParaRPr>
                  <a:solidFill>
                    <a:srgbClr val="FFFFFF"/>
                  </a:solidFill>
                  <a:latin typeface="Proxima Nova"/>
                  <a:ea typeface="Proxima Nova"/>
                  <a:cs typeface="Proxima Nova"/>
                  <a:sym typeface="Proxima Nova"/>
                </a:endParaRPr>
              </a:p>
              <a:p>
                <a:pPr indent="0" lvl="0" marL="0" rtl="0" algn="ctr">
                  <a:spcBef>
                    <a:spcPts val="0"/>
                  </a:spcBef>
                  <a:spcAft>
                    <a:spcPts val="0"/>
                  </a:spcAft>
                  <a:buNone/>
                </a:pPr>
                <a:r>
                  <a:rPr lang="en">
                    <a:solidFill>
                      <a:srgbClr val="FFFFFF"/>
                    </a:solidFill>
                    <a:latin typeface="Proxima Nova"/>
                    <a:ea typeface="Proxima Nova"/>
                    <a:cs typeface="Proxima Nova"/>
                    <a:sym typeface="Proxima Nova"/>
                  </a:rPr>
                  <a:t>TF-IDF URL (Dim = 30)</a:t>
                </a:r>
                <a:endParaRPr>
                  <a:solidFill>
                    <a:srgbClr val="FFFFFF"/>
                  </a:solidFill>
                  <a:latin typeface="Proxima Nova"/>
                  <a:ea typeface="Proxima Nova"/>
                  <a:cs typeface="Proxima Nova"/>
                  <a:sym typeface="Proxima Nova"/>
                </a:endParaRPr>
              </a:p>
            </p:txBody>
          </p:sp>
        </p:grpSp>
        <p:sp>
          <p:nvSpPr>
            <p:cNvPr id="209" name="Google Shape;209;p29"/>
            <p:cNvSpPr/>
            <p:nvPr/>
          </p:nvSpPr>
          <p:spPr>
            <a:xfrm>
              <a:off x="171825" y="2326059"/>
              <a:ext cx="457200" cy="4392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FFFF"/>
                  </a:solidFill>
                </a:rPr>
                <a:t>2</a:t>
              </a:r>
              <a:endParaRPr b="1">
                <a:solidFill>
                  <a:srgbClr val="FFFFFF"/>
                </a:solidFill>
              </a:endParaRPr>
            </a:p>
          </p:txBody>
        </p:sp>
        <p:grpSp>
          <p:nvGrpSpPr>
            <p:cNvPr id="210" name="Google Shape;210;p29"/>
            <p:cNvGrpSpPr/>
            <p:nvPr/>
          </p:nvGrpSpPr>
          <p:grpSpPr>
            <a:xfrm>
              <a:off x="311750" y="1877758"/>
              <a:ext cx="8520526" cy="396802"/>
              <a:chOff x="311750" y="1801550"/>
              <a:chExt cx="8520526" cy="450144"/>
            </a:xfrm>
          </p:grpSpPr>
          <p:sp>
            <p:nvSpPr>
              <p:cNvPr id="211" name="Google Shape;211;p29"/>
              <p:cNvSpPr/>
              <p:nvPr/>
            </p:nvSpPr>
            <p:spPr>
              <a:xfrm>
                <a:off x="311750" y="1801694"/>
                <a:ext cx="3381300" cy="450000"/>
              </a:xfrm>
              <a:prstGeom prst="homePlate">
                <a:avLst>
                  <a:gd fmla="val 50000" name="adj"/>
                </a:avLst>
              </a:prstGeom>
              <a:solidFill>
                <a:srgbClr val="802017"/>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Proxima Nova"/>
                    <a:ea typeface="Proxima Nova"/>
                    <a:cs typeface="Proxima Nova"/>
                    <a:sym typeface="Proxima Nova"/>
                  </a:rPr>
                  <a:t>URL</a:t>
                </a:r>
                <a:endParaRPr sz="900">
                  <a:solidFill>
                    <a:srgbClr val="FFFFFF"/>
                  </a:solidFill>
                  <a:latin typeface="Proxima Nova"/>
                  <a:ea typeface="Proxima Nova"/>
                  <a:cs typeface="Proxima Nova"/>
                  <a:sym typeface="Proxima Nova"/>
                </a:endParaRPr>
              </a:p>
            </p:txBody>
          </p:sp>
          <p:sp>
            <p:nvSpPr>
              <p:cNvPr id="212" name="Google Shape;212;p29"/>
              <p:cNvSpPr/>
              <p:nvPr/>
            </p:nvSpPr>
            <p:spPr>
              <a:xfrm>
                <a:off x="5681076" y="1806637"/>
                <a:ext cx="3151200" cy="441300"/>
              </a:xfrm>
              <a:prstGeom prst="chevron">
                <a:avLst>
                  <a:gd fmla="val 50000" name="adj"/>
                </a:avLst>
              </a:prstGeom>
              <a:solidFill>
                <a:srgbClr val="D83829"/>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Proxima Nova"/>
                    <a:ea typeface="Proxima Nova"/>
                    <a:cs typeface="Proxima Nova"/>
                    <a:sym typeface="Proxima Nova"/>
                  </a:rPr>
                  <a:t>Cleaned URL</a:t>
                </a:r>
                <a:endParaRPr>
                  <a:solidFill>
                    <a:srgbClr val="FFFFFF"/>
                  </a:solidFill>
                  <a:latin typeface="Proxima Nova"/>
                  <a:ea typeface="Proxima Nova"/>
                  <a:cs typeface="Proxima Nova"/>
                  <a:sym typeface="Proxima Nova"/>
                </a:endParaRPr>
              </a:p>
            </p:txBody>
          </p:sp>
          <p:sp>
            <p:nvSpPr>
              <p:cNvPr id="213" name="Google Shape;213;p29"/>
              <p:cNvSpPr/>
              <p:nvPr/>
            </p:nvSpPr>
            <p:spPr>
              <a:xfrm>
                <a:off x="3118448" y="1801550"/>
                <a:ext cx="3151200" cy="449400"/>
              </a:xfrm>
              <a:prstGeom prst="chevron">
                <a:avLst>
                  <a:gd fmla="val 50000" name="adj"/>
                </a:avLst>
              </a:prstGeom>
              <a:solidFill>
                <a:srgbClr val="B02C2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Proxima Nova"/>
                    <a:ea typeface="Proxima Nova"/>
                    <a:cs typeface="Proxima Nova"/>
                    <a:sym typeface="Proxima Nova"/>
                  </a:rPr>
                  <a:t>Regular Expression Extractor</a:t>
                </a:r>
                <a:endParaRPr>
                  <a:solidFill>
                    <a:srgbClr val="FFFFFF"/>
                  </a:solidFill>
                  <a:latin typeface="Proxima Nova"/>
                  <a:ea typeface="Proxima Nova"/>
                  <a:cs typeface="Proxima Nova"/>
                  <a:sym typeface="Proxima Nova"/>
                </a:endParaRPr>
              </a:p>
            </p:txBody>
          </p:sp>
        </p:grpSp>
        <p:grpSp>
          <p:nvGrpSpPr>
            <p:cNvPr id="214" name="Google Shape;214;p29"/>
            <p:cNvGrpSpPr/>
            <p:nvPr/>
          </p:nvGrpSpPr>
          <p:grpSpPr>
            <a:xfrm>
              <a:off x="311750" y="4082784"/>
              <a:ext cx="8520526" cy="711363"/>
              <a:chOff x="311750" y="1801550"/>
              <a:chExt cx="8520526" cy="450144"/>
            </a:xfrm>
          </p:grpSpPr>
          <p:sp>
            <p:nvSpPr>
              <p:cNvPr id="215" name="Google Shape;215;p29"/>
              <p:cNvSpPr/>
              <p:nvPr/>
            </p:nvSpPr>
            <p:spPr>
              <a:xfrm>
                <a:off x="311750" y="1801694"/>
                <a:ext cx="3381300" cy="450000"/>
              </a:xfrm>
              <a:prstGeom prst="homePlate">
                <a:avLst>
                  <a:gd fmla="val 50000" name="adj"/>
                </a:avLst>
              </a:prstGeom>
              <a:solidFill>
                <a:srgbClr val="802017"/>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Proxima Nova"/>
                    <a:ea typeface="Proxima Nova"/>
                    <a:cs typeface="Proxima Nova"/>
                    <a:sym typeface="Proxima Nova"/>
                  </a:rPr>
                  <a:t>Subreddit</a:t>
                </a:r>
                <a:endParaRPr>
                  <a:solidFill>
                    <a:srgbClr val="FFFFFF"/>
                  </a:solidFill>
                  <a:latin typeface="Proxima Nova"/>
                  <a:ea typeface="Proxima Nova"/>
                  <a:cs typeface="Proxima Nova"/>
                  <a:sym typeface="Proxima Nova"/>
                </a:endParaRPr>
              </a:p>
              <a:p>
                <a:pPr indent="0" lvl="0" marL="0" rtl="0" algn="ctr">
                  <a:spcBef>
                    <a:spcPts val="0"/>
                  </a:spcBef>
                  <a:spcAft>
                    <a:spcPts val="0"/>
                  </a:spcAft>
                  <a:buNone/>
                </a:pPr>
                <a:r>
                  <a:rPr lang="en">
                    <a:solidFill>
                      <a:srgbClr val="FFFFFF"/>
                    </a:solidFill>
                    <a:latin typeface="Proxima Nova"/>
                    <a:ea typeface="Proxima Nova"/>
                    <a:cs typeface="Proxima Nova"/>
                    <a:sym typeface="Proxima Nova"/>
                  </a:rPr>
                  <a:t>Author</a:t>
                </a:r>
                <a:endParaRPr>
                  <a:solidFill>
                    <a:srgbClr val="FFFFFF"/>
                  </a:solidFill>
                  <a:latin typeface="Proxima Nova"/>
                  <a:ea typeface="Proxima Nova"/>
                  <a:cs typeface="Proxima Nova"/>
                  <a:sym typeface="Proxima Nova"/>
                </a:endParaRPr>
              </a:p>
              <a:p>
                <a:pPr indent="0" lvl="0" marL="0" rtl="0" algn="ctr">
                  <a:spcBef>
                    <a:spcPts val="0"/>
                  </a:spcBef>
                  <a:spcAft>
                    <a:spcPts val="0"/>
                  </a:spcAft>
                  <a:buNone/>
                </a:pPr>
                <a:r>
                  <a:rPr lang="en">
                    <a:solidFill>
                      <a:srgbClr val="FFFFFF"/>
                    </a:solidFill>
                    <a:latin typeface="Proxima Nova"/>
                    <a:ea typeface="Proxima Nova"/>
                    <a:cs typeface="Proxima Nova"/>
                    <a:sym typeface="Proxima Nova"/>
                  </a:rPr>
                  <a:t>Domain</a:t>
                </a:r>
                <a:endParaRPr>
                  <a:solidFill>
                    <a:srgbClr val="FFFFFF"/>
                  </a:solidFill>
                  <a:latin typeface="Proxima Nova"/>
                  <a:ea typeface="Proxima Nova"/>
                  <a:cs typeface="Proxima Nova"/>
                  <a:sym typeface="Proxima Nova"/>
                </a:endParaRPr>
              </a:p>
            </p:txBody>
          </p:sp>
          <p:sp>
            <p:nvSpPr>
              <p:cNvPr id="216" name="Google Shape;216;p29"/>
              <p:cNvSpPr/>
              <p:nvPr/>
            </p:nvSpPr>
            <p:spPr>
              <a:xfrm>
                <a:off x="5681076" y="1806637"/>
                <a:ext cx="3151200" cy="441300"/>
              </a:xfrm>
              <a:prstGeom prst="chevron">
                <a:avLst>
                  <a:gd fmla="val 50000" name="adj"/>
                </a:avLst>
              </a:prstGeom>
              <a:solidFill>
                <a:srgbClr val="D83829"/>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Proxima Nova"/>
                    <a:ea typeface="Proxima Nova"/>
                    <a:cs typeface="Proxima Nova"/>
                    <a:sym typeface="Proxima Nova"/>
                  </a:rPr>
                  <a:t>Subreddit Avg</a:t>
                </a:r>
                <a:endParaRPr>
                  <a:solidFill>
                    <a:srgbClr val="FFFFFF"/>
                  </a:solidFill>
                  <a:latin typeface="Proxima Nova"/>
                  <a:ea typeface="Proxima Nova"/>
                  <a:cs typeface="Proxima Nova"/>
                  <a:sym typeface="Proxima Nova"/>
                </a:endParaRPr>
              </a:p>
              <a:p>
                <a:pPr indent="0" lvl="0" marL="0" rtl="0" algn="ctr">
                  <a:spcBef>
                    <a:spcPts val="0"/>
                  </a:spcBef>
                  <a:spcAft>
                    <a:spcPts val="0"/>
                  </a:spcAft>
                  <a:buNone/>
                </a:pPr>
                <a:r>
                  <a:rPr lang="en">
                    <a:solidFill>
                      <a:srgbClr val="FFFFFF"/>
                    </a:solidFill>
                    <a:latin typeface="Proxima Nova"/>
                    <a:ea typeface="Proxima Nova"/>
                    <a:cs typeface="Proxima Nova"/>
                    <a:sym typeface="Proxima Nova"/>
                  </a:rPr>
                  <a:t>Author Avg</a:t>
                </a:r>
                <a:endParaRPr>
                  <a:solidFill>
                    <a:srgbClr val="FFFFFF"/>
                  </a:solidFill>
                  <a:latin typeface="Proxima Nova"/>
                  <a:ea typeface="Proxima Nova"/>
                  <a:cs typeface="Proxima Nova"/>
                  <a:sym typeface="Proxima Nova"/>
                </a:endParaRPr>
              </a:p>
              <a:p>
                <a:pPr indent="0" lvl="0" marL="0" rtl="0" algn="ctr">
                  <a:spcBef>
                    <a:spcPts val="0"/>
                  </a:spcBef>
                  <a:spcAft>
                    <a:spcPts val="0"/>
                  </a:spcAft>
                  <a:buNone/>
                </a:pPr>
                <a:r>
                  <a:rPr lang="en">
                    <a:solidFill>
                      <a:srgbClr val="FFFFFF"/>
                    </a:solidFill>
                    <a:latin typeface="Proxima Nova"/>
                    <a:ea typeface="Proxima Nova"/>
                    <a:cs typeface="Proxima Nova"/>
                    <a:sym typeface="Proxima Nova"/>
                  </a:rPr>
                  <a:t>Domain Avg</a:t>
                </a:r>
                <a:endParaRPr>
                  <a:solidFill>
                    <a:srgbClr val="FFFFFF"/>
                  </a:solidFill>
                  <a:latin typeface="Proxima Nova"/>
                  <a:ea typeface="Proxima Nova"/>
                  <a:cs typeface="Proxima Nova"/>
                  <a:sym typeface="Proxima Nova"/>
                </a:endParaRPr>
              </a:p>
            </p:txBody>
          </p:sp>
          <p:sp>
            <p:nvSpPr>
              <p:cNvPr id="217" name="Google Shape;217;p29"/>
              <p:cNvSpPr/>
              <p:nvPr/>
            </p:nvSpPr>
            <p:spPr>
              <a:xfrm>
                <a:off x="3118448" y="1801550"/>
                <a:ext cx="3151200" cy="449400"/>
              </a:xfrm>
              <a:prstGeom prst="chevron">
                <a:avLst>
                  <a:gd fmla="val 50000" name="adj"/>
                </a:avLst>
              </a:prstGeom>
              <a:solidFill>
                <a:srgbClr val="B02C2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Proxima Nova"/>
                    <a:ea typeface="Proxima Nova"/>
                    <a:cs typeface="Proxima Nova"/>
                    <a:sym typeface="Proxima Nova"/>
                  </a:rPr>
                  <a:t>Window Function Over Number of Comments</a:t>
                </a:r>
                <a:endParaRPr>
                  <a:solidFill>
                    <a:srgbClr val="FFFFFF"/>
                  </a:solidFill>
                  <a:latin typeface="Proxima Nova"/>
                  <a:ea typeface="Proxima Nova"/>
                  <a:cs typeface="Proxima Nova"/>
                  <a:sym typeface="Proxima Nova"/>
                </a:endParaRPr>
              </a:p>
            </p:txBody>
          </p:sp>
        </p:grpSp>
        <p:grpSp>
          <p:nvGrpSpPr>
            <p:cNvPr id="218" name="Google Shape;218;p29"/>
            <p:cNvGrpSpPr/>
            <p:nvPr/>
          </p:nvGrpSpPr>
          <p:grpSpPr>
            <a:xfrm>
              <a:off x="311750" y="1191958"/>
              <a:ext cx="8520526" cy="396802"/>
              <a:chOff x="311750" y="1801550"/>
              <a:chExt cx="8520526" cy="450144"/>
            </a:xfrm>
          </p:grpSpPr>
          <p:sp>
            <p:nvSpPr>
              <p:cNvPr id="219" name="Google Shape;219;p29"/>
              <p:cNvSpPr/>
              <p:nvPr/>
            </p:nvSpPr>
            <p:spPr>
              <a:xfrm>
                <a:off x="311750" y="1801694"/>
                <a:ext cx="3381300" cy="450000"/>
              </a:xfrm>
              <a:prstGeom prst="homePlate">
                <a:avLst>
                  <a:gd fmla="val 50000" name="adj"/>
                </a:avLst>
              </a:prstGeom>
              <a:solidFill>
                <a:srgbClr val="22222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FFFF"/>
                    </a:solidFill>
                    <a:latin typeface="Proxima Nova"/>
                    <a:ea typeface="Proxima Nova"/>
                    <a:cs typeface="Proxima Nova"/>
                    <a:sym typeface="Proxima Nova"/>
                  </a:rPr>
                  <a:t>Input</a:t>
                </a:r>
                <a:endParaRPr b="1">
                  <a:solidFill>
                    <a:srgbClr val="FFFFFF"/>
                  </a:solidFill>
                  <a:latin typeface="Proxima Nova"/>
                  <a:ea typeface="Proxima Nova"/>
                  <a:cs typeface="Proxima Nova"/>
                  <a:sym typeface="Proxima Nova"/>
                </a:endParaRPr>
              </a:p>
            </p:txBody>
          </p:sp>
          <p:sp>
            <p:nvSpPr>
              <p:cNvPr id="220" name="Google Shape;220;p29"/>
              <p:cNvSpPr/>
              <p:nvPr/>
            </p:nvSpPr>
            <p:spPr>
              <a:xfrm>
                <a:off x="5681076" y="1806637"/>
                <a:ext cx="3151200" cy="441300"/>
              </a:xfrm>
              <a:prstGeom prst="chevron">
                <a:avLst>
                  <a:gd fmla="val 50000" name="adj"/>
                </a:avLst>
              </a:prstGeom>
              <a:solidFill>
                <a:srgbClr val="7F7F7F"/>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FFFF"/>
                    </a:solidFill>
                    <a:latin typeface="Proxima Nova"/>
                    <a:ea typeface="Proxima Nova"/>
                    <a:cs typeface="Proxima Nova"/>
                    <a:sym typeface="Proxima Nova"/>
                  </a:rPr>
                  <a:t>Output</a:t>
                </a:r>
                <a:endParaRPr b="1">
                  <a:solidFill>
                    <a:srgbClr val="FFFFFF"/>
                  </a:solidFill>
                  <a:latin typeface="Proxima Nova"/>
                  <a:ea typeface="Proxima Nova"/>
                  <a:cs typeface="Proxima Nova"/>
                  <a:sym typeface="Proxima Nova"/>
                </a:endParaRPr>
              </a:p>
            </p:txBody>
          </p:sp>
          <p:sp>
            <p:nvSpPr>
              <p:cNvPr id="221" name="Google Shape;221;p29"/>
              <p:cNvSpPr/>
              <p:nvPr/>
            </p:nvSpPr>
            <p:spPr>
              <a:xfrm>
                <a:off x="3118448" y="1801550"/>
                <a:ext cx="3151200" cy="449400"/>
              </a:xfrm>
              <a:prstGeom prst="chevron">
                <a:avLst>
                  <a:gd fmla="val 50000" name="adj"/>
                </a:avLst>
              </a:prstGeom>
              <a:solidFill>
                <a:srgbClr val="55555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FFFF"/>
                    </a:solidFill>
                    <a:latin typeface="Proxima Nova"/>
                    <a:ea typeface="Proxima Nova"/>
                    <a:cs typeface="Proxima Nova"/>
                    <a:sym typeface="Proxima Nova"/>
                  </a:rPr>
                  <a:t>Process</a:t>
                </a:r>
                <a:endParaRPr b="1">
                  <a:solidFill>
                    <a:srgbClr val="FFFFFF"/>
                  </a:solidFill>
                  <a:latin typeface="Proxima Nova"/>
                  <a:ea typeface="Proxima Nova"/>
                  <a:cs typeface="Proxima Nova"/>
                  <a:sym typeface="Proxima Nova"/>
                </a:endParaRPr>
              </a:p>
            </p:txBody>
          </p:sp>
        </p:grpSp>
        <p:sp>
          <p:nvSpPr>
            <p:cNvPr id="222" name="Google Shape;222;p29"/>
            <p:cNvSpPr/>
            <p:nvPr/>
          </p:nvSpPr>
          <p:spPr>
            <a:xfrm>
              <a:off x="171825" y="1650875"/>
              <a:ext cx="457200" cy="4392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FFFF"/>
                  </a:solidFill>
                </a:rPr>
                <a:t>1</a:t>
              </a:r>
              <a:endParaRPr b="1">
                <a:solidFill>
                  <a:srgbClr val="FFFFFF"/>
                </a:solidFill>
              </a:endParaRPr>
            </a:p>
          </p:txBody>
        </p:sp>
        <p:grpSp>
          <p:nvGrpSpPr>
            <p:cNvPr id="223" name="Google Shape;223;p29"/>
            <p:cNvGrpSpPr/>
            <p:nvPr/>
          </p:nvGrpSpPr>
          <p:grpSpPr>
            <a:xfrm>
              <a:off x="311738" y="3248784"/>
              <a:ext cx="8520526" cy="525858"/>
              <a:chOff x="311750" y="1801550"/>
              <a:chExt cx="8520526" cy="450144"/>
            </a:xfrm>
          </p:grpSpPr>
          <p:sp>
            <p:nvSpPr>
              <p:cNvPr id="224" name="Google Shape;224;p29"/>
              <p:cNvSpPr/>
              <p:nvPr/>
            </p:nvSpPr>
            <p:spPr>
              <a:xfrm>
                <a:off x="311750" y="1801694"/>
                <a:ext cx="3381300" cy="450000"/>
              </a:xfrm>
              <a:prstGeom prst="homePlate">
                <a:avLst>
                  <a:gd fmla="val 50000" name="adj"/>
                </a:avLst>
              </a:prstGeom>
              <a:solidFill>
                <a:srgbClr val="802017"/>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Proxima Nova"/>
                    <a:ea typeface="Proxima Nova"/>
                    <a:cs typeface="Proxima Nova"/>
                    <a:sym typeface="Proxima Nova"/>
                  </a:rPr>
                  <a:t>Created Timestamp</a:t>
                </a:r>
                <a:endParaRPr>
                  <a:solidFill>
                    <a:srgbClr val="FFFFFF"/>
                  </a:solidFill>
                  <a:latin typeface="Proxima Nova"/>
                  <a:ea typeface="Proxima Nova"/>
                  <a:cs typeface="Proxima Nova"/>
                  <a:sym typeface="Proxima Nova"/>
                </a:endParaRPr>
              </a:p>
            </p:txBody>
          </p:sp>
          <p:sp>
            <p:nvSpPr>
              <p:cNvPr id="225" name="Google Shape;225;p29"/>
              <p:cNvSpPr/>
              <p:nvPr/>
            </p:nvSpPr>
            <p:spPr>
              <a:xfrm>
                <a:off x="5681076" y="1806637"/>
                <a:ext cx="3151200" cy="441300"/>
              </a:xfrm>
              <a:prstGeom prst="chevron">
                <a:avLst>
                  <a:gd fmla="val 50000" name="adj"/>
                </a:avLst>
              </a:prstGeom>
              <a:solidFill>
                <a:srgbClr val="D83829"/>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Proxima Nova"/>
                    <a:ea typeface="Proxima Nova"/>
                    <a:cs typeface="Proxima Nova"/>
                    <a:sym typeface="Proxima Nova"/>
                  </a:rPr>
                  <a:t>Created Month</a:t>
                </a:r>
                <a:endParaRPr>
                  <a:solidFill>
                    <a:srgbClr val="FFFFFF"/>
                  </a:solidFill>
                  <a:latin typeface="Proxima Nova"/>
                  <a:ea typeface="Proxima Nova"/>
                  <a:cs typeface="Proxima Nova"/>
                  <a:sym typeface="Proxima Nova"/>
                </a:endParaRPr>
              </a:p>
              <a:p>
                <a:pPr indent="0" lvl="0" marL="0" rtl="0" algn="ctr">
                  <a:spcBef>
                    <a:spcPts val="0"/>
                  </a:spcBef>
                  <a:spcAft>
                    <a:spcPts val="0"/>
                  </a:spcAft>
                  <a:buNone/>
                </a:pPr>
                <a:r>
                  <a:rPr lang="en">
                    <a:solidFill>
                      <a:srgbClr val="FFFFFF"/>
                    </a:solidFill>
                    <a:latin typeface="Proxima Nova"/>
                    <a:ea typeface="Proxima Nova"/>
                    <a:cs typeface="Proxima Nova"/>
                    <a:sym typeface="Proxima Nova"/>
                  </a:rPr>
                  <a:t>Created Day</a:t>
                </a:r>
                <a:endParaRPr>
                  <a:solidFill>
                    <a:srgbClr val="FFFFFF"/>
                  </a:solidFill>
                  <a:latin typeface="Proxima Nova"/>
                  <a:ea typeface="Proxima Nova"/>
                  <a:cs typeface="Proxima Nova"/>
                  <a:sym typeface="Proxima Nova"/>
                </a:endParaRPr>
              </a:p>
            </p:txBody>
          </p:sp>
          <p:sp>
            <p:nvSpPr>
              <p:cNvPr id="226" name="Google Shape;226;p29"/>
              <p:cNvSpPr/>
              <p:nvPr/>
            </p:nvSpPr>
            <p:spPr>
              <a:xfrm>
                <a:off x="3118448" y="1801550"/>
                <a:ext cx="3151200" cy="449400"/>
              </a:xfrm>
              <a:prstGeom prst="chevron">
                <a:avLst>
                  <a:gd fmla="val 50000" name="adj"/>
                </a:avLst>
              </a:prstGeom>
              <a:solidFill>
                <a:srgbClr val="B02C2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Proxima Nova"/>
                    <a:ea typeface="Proxima Nova"/>
                    <a:cs typeface="Proxima Nova"/>
                    <a:sym typeface="Proxima Nova"/>
                  </a:rPr>
                  <a:t>Timestamp Extraction</a:t>
                </a:r>
                <a:endParaRPr>
                  <a:solidFill>
                    <a:srgbClr val="FFFFFF"/>
                  </a:solidFill>
                  <a:latin typeface="Proxima Nova"/>
                  <a:ea typeface="Proxima Nova"/>
                  <a:cs typeface="Proxima Nova"/>
                  <a:sym typeface="Proxima Nova"/>
                </a:endParaRPr>
              </a:p>
            </p:txBody>
          </p:sp>
        </p:grpSp>
        <p:sp>
          <p:nvSpPr>
            <p:cNvPr id="227" name="Google Shape;227;p29"/>
            <p:cNvSpPr/>
            <p:nvPr/>
          </p:nvSpPr>
          <p:spPr>
            <a:xfrm>
              <a:off x="171825" y="3115508"/>
              <a:ext cx="457200" cy="4392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FFFF"/>
                  </a:solidFill>
                </a:rPr>
                <a:t>3</a:t>
              </a:r>
              <a:endParaRPr b="1">
                <a:solidFill>
                  <a:srgbClr val="FFFFFF"/>
                </a:solidFill>
              </a:endParaRPr>
            </a:p>
          </p:txBody>
        </p:sp>
        <p:sp>
          <p:nvSpPr>
            <p:cNvPr id="228" name="Google Shape;228;p29"/>
            <p:cNvSpPr/>
            <p:nvPr/>
          </p:nvSpPr>
          <p:spPr>
            <a:xfrm>
              <a:off x="132900" y="3860808"/>
              <a:ext cx="457200" cy="4392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FFFF"/>
                  </a:solidFill>
                </a:rPr>
                <a:t>4</a:t>
              </a:r>
              <a:endParaRPr b="1">
                <a:solidFill>
                  <a:srgbClr val="FFFFFF"/>
                </a:solidFill>
              </a:endParaRPr>
            </a:p>
          </p:txBody>
        </p:sp>
      </p:grpSp>
      <p:sp>
        <p:nvSpPr>
          <p:cNvPr id="229" name="Google Shape;229;p29"/>
          <p:cNvSpPr txBox="1"/>
          <p:nvPr/>
        </p:nvSpPr>
        <p:spPr>
          <a:xfrm>
            <a:off x="148900" y="4742550"/>
            <a:ext cx="2233800" cy="40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Proxima Nova"/>
                <a:ea typeface="Proxima Nova"/>
                <a:cs typeface="Proxima Nova"/>
                <a:sym typeface="Proxima Nova"/>
              </a:rPr>
              <a:t>Presenter: Dylan</a:t>
            </a:r>
            <a:endParaRPr>
              <a:latin typeface="Proxima Nova"/>
              <a:ea typeface="Proxima Nova"/>
              <a:cs typeface="Proxima Nova"/>
              <a:sym typeface="Proxima Nova"/>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33" name="Shape 233"/>
        <p:cNvGrpSpPr/>
        <p:nvPr/>
      </p:nvGrpSpPr>
      <p:grpSpPr>
        <a:xfrm>
          <a:off x="0" y="0"/>
          <a:ext cx="0" cy="0"/>
          <a:chOff x="0" y="0"/>
          <a:chExt cx="0" cy="0"/>
        </a:xfrm>
      </p:grpSpPr>
      <p:sp>
        <p:nvSpPr>
          <p:cNvPr id="234" name="Google Shape;234;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3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graphicFrame>
        <p:nvGraphicFramePr>
          <p:cNvPr id="236" name="Google Shape;236;p30"/>
          <p:cNvGraphicFramePr/>
          <p:nvPr/>
        </p:nvGraphicFramePr>
        <p:xfrm>
          <a:off x="311700" y="1196400"/>
          <a:ext cx="3000000" cy="3000000"/>
        </p:xfrm>
        <a:graphic>
          <a:graphicData uri="http://schemas.openxmlformats.org/drawingml/2006/table">
            <a:tbl>
              <a:tblPr>
                <a:noFill/>
                <a:tableStyleId>{C5FDC06A-2F7A-4B9E-839B-8CFE45F30DA0}</a:tableStyleId>
              </a:tblPr>
              <a:tblGrid>
                <a:gridCol w="2390525"/>
                <a:gridCol w="3289875"/>
                <a:gridCol w="2840200"/>
              </a:tblGrid>
              <a:tr h="190825">
                <a:tc>
                  <a:txBody>
                    <a:bodyPr/>
                    <a:lstStyle/>
                    <a:p>
                      <a:pPr indent="0" lvl="0" marL="0" rtl="0" algn="ctr">
                        <a:spcBef>
                          <a:spcPts val="0"/>
                        </a:spcBef>
                        <a:spcAft>
                          <a:spcPts val="0"/>
                        </a:spcAft>
                        <a:buNone/>
                      </a:pPr>
                      <a:r>
                        <a:rPr b="1" lang="en">
                          <a:solidFill>
                            <a:srgbClr val="FFFFFF"/>
                          </a:solidFill>
                        </a:rPr>
                        <a:t>Input</a:t>
                      </a:r>
                      <a:endParaRPr b="1">
                        <a:solidFill>
                          <a:srgbClr val="FFFFFF"/>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000000"/>
                    </a:solidFill>
                  </a:tcPr>
                </a:tc>
                <a:tc>
                  <a:txBody>
                    <a:bodyPr/>
                    <a:lstStyle/>
                    <a:p>
                      <a:pPr indent="0" lvl="0" marL="0" rtl="0" algn="ctr">
                        <a:spcBef>
                          <a:spcPts val="0"/>
                        </a:spcBef>
                        <a:spcAft>
                          <a:spcPts val="0"/>
                        </a:spcAft>
                        <a:buNone/>
                      </a:pPr>
                      <a:r>
                        <a:rPr b="1" lang="en">
                          <a:solidFill>
                            <a:srgbClr val="FFFFFF"/>
                          </a:solidFill>
                        </a:rPr>
                        <a:t>Process</a:t>
                      </a:r>
                      <a:endParaRPr b="1">
                        <a:solidFill>
                          <a:srgbClr val="FFFFFF"/>
                        </a:solidFil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000000"/>
                    </a:solidFill>
                  </a:tcPr>
                </a:tc>
                <a:tc>
                  <a:txBody>
                    <a:bodyPr/>
                    <a:lstStyle/>
                    <a:p>
                      <a:pPr indent="0" lvl="0" marL="0" rtl="0" algn="ctr">
                        <a:spcBef>
                          <a:spcPts val="0"/>
                        </a:spcBef>
                        <a:spcAft>
                          <a:spcPts val="0"/>
                        </a:spcAft>
                        <a:buNone/>
                      </a:pPr>
                      <a:r>
                        <a:rPr b="1" lang="en">
                          <a:solidFill>
                            <a:srgbClr val="FFFFFF"/>
                          </a:solidFill>
                        </a:rPr>
                        <a:t>Output</a:t>
                      </a:r>
                      <a:endParaRPr b="1">
                        <a:solidFill>
                          <a:srgbClr val="FFFFFF"/>
                        </a:solidFil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000000"/>
                    </a:solidFill>
                  </a:tcPr>
                </a:tc>
              </a:tr>
              <a:tr h="190825">
                <a:tc>
                  <a:txBody>
                    <a:bodyPr/>
                    <a:lstStyle/>
                    <a:p>
                      <a:pPr indent="0" lvl="0" marL="0" rtl="0" algn="ctr">
                        <a:spcBef>
                          <a:spcPts val="0"/>
                        </a:spcBef>
                        <a:spcAft>
                          <a:spcPts val="0"/>
                        </a:spcAft>
                        <a:buNone/>
                      </a:pPr>
                      <a:r>
                        <a:t/>
                      </a:r>
                      <a:endParaRPr sz="100"/>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t/>
                      </a:r>
                      <a:endParaRPr sz="100"/>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t/>
                      </a:r>
                      <a:endParaRPr sz="100"/>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190825">
                <a:tc>
                  <a:txBody>
                    <a:bodyPr/>
                    <a:lstStyle/>
                    <a:p>
                      <a:pPr indent="0" lvl="0" marL="0" rtl="0" algn="ctr">
                        <a:spcBef>
                          <a:spcPts val="0"/>
                        </a:spcBef>
                        <a:spcAft>
                          <a:spcPts val="0"/>
                        </a:spcAft>
                        <a:buNone/>
                      </a:pPr>
                      <a:r>
                        <a:rPr lang="en"/>
                        <a:t>URL</a:t>
                      </a:r>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B7B7B7"/>
                    </a:solidFill>
                  </a:tcPr>
                </a:tc>
                <a:tc>
                  <a:txBody>
                    <a:bodyPr/>
                    <a:lstStyle/>
                    <a:p>
                      <a:pPr indent="0" lvl="0" marL="0" rtl="0" algn="ctr">
                        <a:spcBef>
                          <a:spcPts val="0"/>
                        </a:spcBef>
                        <a:spcAft>
                          <a:spcPts val="0"/>
                        </a:spcAft>
                        <a:buNone/>
                      </a:pPr>
                      <a:r>
                        <a:rPr lang="en"/>
                        <a:t>Regular Expression Extractor</a:t>
                      </a:r>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D9D9D9"/>
                    </a:solidFill>
                  </a:tcPr>
                </a:tc>
                <a:tc>
                  <a:txBody>
                    <a:bodyPr/>
                    <a:lstStyle/>
                    <a:p>
                      <a:pPr indent="0" lvl="0" marL="0" rtl="0" algn="ctr">
                        <a:spcBef>
                          <a:spcPts val="0"/>
                        </a:spcBef>
                        <a:spcAft>
                          <a:spcPts val="0"/>
                        </a:spcAft>
                        <a:buNone/>
                      </a:pPr>
                      <a:r>
                        <a:rPr lang="en"/>
                        <a:t>Cleaned URL</a:t>
                      </a:r>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3F3F3"/>
                    </a:solidFill>
                  </a:tcPr>
                </a:tc>
              </a:tr>
              <a:tr h="237150">
                <a:tc>
                  <a:txBody>
                    <a:bodyPr/>
                    <a:lstStyle/>
                    <a:p>
                      <a:pPr indent="0" lvl="0" marL="0" rtl="0" algn="ctr">
                        <a:spcBef>
                          <a:spcPts val="0"/>
                        </a:spcBef>
                        <a:spcAft>
                          <a:spcPts val="0"/>
                        </a:spcAft>
                        <a:buNone/>
                      </a:pPr>
                      <a:r>
                        <a:t/>
                      </a:r>
                      <a:endParaRPr sz="100">
                        <a:solidFill>
                          <a:srgbClr val="555555"/>
                        </a:solidFill>
                        <a:highlight>
                          <a:srgbClr val="FFFFFF"/>
                        </a:highlight>
                        <a:latin typeface="Courier New"/>
                        <a:ea typeface="Courier New"/>
                        <a:cs typeface="Courier New"/>
                        <a:sym typeface="Courier New"/>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t/>
                      </a:r>
                      <a:endParaRPr sz="100"/>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t/>
                      </a:r>
                      <a:endParaRPr sz="100">
                        <a:solidFill>
                          <a:srgbClr val="555555"/>
                        </a:solidFill>
                        <a:highlight>
                          <a:srgbClr val="FFFFFF"/>
                        </a:highlight>
                        <a:latin typeface="Courier New"/>
                        <a:ea typeface="Courier New"/>
                        <a:cs typeface="Courier New"/>
                        <a:sym typeface="Courier New"/>
                      </a:endParaRPr>
                    </a:p>
                  </a:txBody>
                  <a:tcPr marT="91425" marB="91425" marR="91425" marL="91425">
                    <a:lnL cap="flat" cmpd="sng" w="9525">
                      <a:solidFill>
                        <a:srgbClr val="9E9E9E">
                          <a:alpha val="0"/>
                        </a:srgbClr>
                      </a:solidFill>
                      <a:prstDash val="solid"/>
                      <a:round/>
                      <a:headEnd len="sm" w="sm" type="none"/>
                      <a:tailEnd len="sm" w="sm" type="none"/>
                    </a:lnL>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237150">
                <a:tc>
                  <a:txBody>
                    <a:bodyPr/>
                    <a:lstStyle/>
                    <a:p>
                      <a:pPr indent="0" lvl="0" marL="0" rtl="0" algn="ctr">
                        <a:spcBef>
                          <a:spcPts val="0"/>
                        </a:spcBef>
                        <a:spcAft>
                          <a:spcPts val="0"/>
                        </a:spcAft>
                        <a:buNone/>
                      </a:pPr>
                      <a:r>
                        <a:rPr lang="en"/>
                        <a:t>Cleaned URL</a:t>
                      </a:r>
                      <a:endParaRPr/>
                    </a:p>
                    <a:p>
                      <a:pPr indent="0" lvl="0" marL="0" rtl="0" algn="ctr">
                        <a:spcBef>
                          <a:spcPts val="0"/>
                        </a:spcBef>
                        <a:spcAft>
                          <a:spcPts val="0"/>
                        </a:spcAft>
                        <a:buNone/>
                      </a:pPr>
                      <a:r>
                        <a:rPr lang="en"/>
                        <a:t>Title</a:t>
                      </a:r>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B7B7B7"/>
                    </a:solidFill>
                  </a:tcPr>
                </a:tc>
                <a:tc>
                  <a:txBody>
                    <a:bodyPr/>
                    <a:lstStyle/>
                    <a:p>
                      <a:pPr indent="0" lvl="0" marL="0" rtl="0" algn="ctr">
                        <a:spcBef>
                          <a:spcPts val="0"/>
                        </a:spcBef>
                        <a:spcAft>
                          <a:spcPts val="0"/>
                        </a:spcAft>
                        <a:buNone/>
                      </a:pPr>
                      <a:r>
                        <a:rPr lang="en"/>
                        <a:t>TF-IDF</a:t>
                      </a:r>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D9D9D9"/>
                    </a:solidFill>
                  </a:tcPr>
                </a:tc>
                <a:tc>
                  <a:txBody>
                    <a:bodyPr/>
                    <a:lstStyle/>
                    <a:p>
                      <a:pPr indent="0" lvl="0" marL="0" rtl="0" algn="ctr">
                        <a:spcBef>
                          <a:spcPts val="0"/>
                        </a:spcBef>
                        <a:spcAft>
                          <a:spcPts val="0"/>
                        </a:spcAft>
                        <a:buNone/>
                      </a:pPr>
                      <a:r>
                        <a:rPr lang="en"/>
                        <a:t>Vectorized Strings</a:t>
                      </a:r>
                      <a:endParaRPr sz="1000">
                        <a:solidFill>
                          <a:srgbClr val="555555"/>
                        </a:solidFill>
                        <a:highlight>
                          <a:srgbClr val="FFFFFF"/>
                        </a:highlight>
                        <a:latin typeface="Courier New"/>
                        <a:ea typeface="Courier New"/>
                        <a:cs typeface="Courier New"/>
                        <a:sym typeface="Courier New"/>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3F3F3"/>
                    </a:solidFill>
                  </a:tcPr>
                </a:tc>
              </a:tr>
              <a:tr h="100000">
                <a:tc>
                  <a:txBody>
                    <a:bodyPr/>
                    <a:lstStyle/>
                    <a:p>
                      <a:pPr indent="0" lvl="0" marL="0" rtl="0" algn="ctr">
                        <a:spcBef>
                          <a:spcPts val="0"/>
                        </a:spcBef>
                        <a:spcAft>
                          <a:spcPts val="0"/>
                        </a:spcAft>
                        <a:buNone/>
                      </a:pPr>
                      <a:r>
                        <a:t/>
                      </a:r>
                      <a:endParaRPr sz="100"/>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t/>
                      </a:r>
                      <a:endParaRPr sz="100"/>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t/>
                      </a:r>
                      <a:endParaRPr sz="100"/>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100000">
                <a:tc>
                  <a:txBody>
                    <a:bodyPr/>
                    <a:lstStyle/>
                    <a:p>
                      <a:pPr indent="0" lvl="0" marL="0" rtl="0" algn="ctr">
                        <a:spcBef>
                          <a:spcPts val="0"/>
                        </a:spcBef>
                        <a:spcAft>
                          <a:spcPts val="0"/>
                        </a:spcAft>
                        <a:buNone/>
                      </a:pPr>
                      <a:r>
                        <a:rPr lang="en"/>
                        <a:t>Created Timestamp</a:t>
                      </a:r>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B7B7B7"/>
                    </a:solidFill>
                  </a:tcPr>
                </a:tc>
                <a:tc>
                  <a:txBody>
                    <a:bodyPr/>
                    <a:lstStyle/>
                    <a:p>
                      <a:pPr indent="0" lvl="0" marL="0" rtl="0" algn="ctr">
                        <a:spcBef>
                          <a:spcPts val="0"/>
                        </a:spcBef>
                        <a:spcAft>
                          <a:spcPts val="0"/>
                        </a:spcAft>
                        <a:buNone/>
                      </a:pPr>
                      <a:r>
                        <a:rPr lang="en"/>
                        <a:t>Timestamp Extraction</a:t>
                      </a:r>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D9D9D9"/>
                    </a:solidFill>
                  </a:tcPr>
                </a:tc>
                <a:tc>
                  <a:txBody>
                    <a:bodyPr/>
                    <a:lstStyle/>
                    <a:p>
                      <a:pPr indent="0" lvl="0" marL="0" rtl="0" algn="ctr">
                        <a:spcBef>
                          <a:spcPts val="0"/>
                        </a:spcBef>
                        <a:spcAft>
                          <a:spcPts val="0"/>
                        </a:spcAft>
                        <a:buNone/>
                      </a:pPr>
                      <a:r>
                        <a:rPr lang="en"/>
                        <a:t>Created Hour</a:t>
                      </a:r>
                      <a:endParaRPr/>
                    </a:p>
                    <a:p>
                      <a:pPr indent="0" lvl="0" marL="0" rtl="0" algn="ctr">
                        <a:spcBef>
                          <a:spcPts val="0"/>
                        </a:spcBef>
                        <a:spcAft>
                          <a:spcPts val="0"/>
                        </a:spcAft>
                        <a:buNone/>
                      </a:pPr>
                      <a:r>
                        <a:rPr lang="en"/>
                        <a:t>Created Day</a:t>
                      </a:r>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3F3F3"/>
                    </a:solidFill>
                  </a:tcPr>
                </a:tc>
              </a:tr>
              <a:tr h="237150">
                <a:tc>
                  <a:txBody>
                    <a:bodyPr/>
                    <a:lstStyle/>
                    <a:p>
                      <a:pPr indent="0" lvl="0" marL="0" rtl="0" algn="ctr">
                        <a:spcBef>
                          <a:spcPts val="0"/>
                        </a:spcBef>
                        <a:spcAft>
                          <a:spcPts val="0"/>
                        </a:spcAft>
                        <a:buNone/>
                      </a:pPr>
                      <a:r>
                        <a:t/>
                      </a:r>
                      <a:endParaRPr sz="100"/>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t/>
                      </a:r>
                      <a:endParaRPr sz="100"/>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t/>
                      </a:r>
                      <a:endParaRPr sz="100"/>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237150">
                <a:tc>
                  <a:txBody>
                    <a:bodyPr/>
                    <a:lstStyle/>
                    <a:p>
                      <a:pPr indent="0" lvl="0" marL="0" rtl="0" algn="ctr">
                        <a:spcBef>
                          <a:spcPts val="0"/>
                        </a:spcBef>
                        <a:spcAft>
                          <a:spcPts val="0"/>
                        </a:spcAft>
                        <a:buNone/>
                      </a:pPr>
                      <a:r>
                        <a:rPr lang="en"/>
                        <a:t>Subreddit</a:t>
                      </a:r>
                      <a:endParaRPr/>
                    </a:p>
                    <a:p>
                      <a:pPr indent="0" lvl="0" marL="0" rtl="0" algn="ctr">
                        <a:spcBef>
                          <a:spcPts val="0"/>
                        </a:spcBef>
                        <a:spcAft>
                          <a:spcPts val="0"/>
                        </a:spcAft>
                        <a:buNone/>
                      </a:pPr>
                      <a:r>
                        <a:rPr lang="en"/>
                        <a:t>Author </a:t>
                      </a:r>
                      <a:endParaRPr/>
                    </a:p>
                    <a:p>
                      <a:pPr indent="0" lvl="0" marL="0" rtl="0" algn="ctr">
                        <a:spcBef>
                          <a:spcPts val="0"/>
                        </a:spcBef>
                        <a:spcAft>
                          <a:spcPts val="0"/>
                        </a:spcAft>
                        <a:buNone/>
                      </a:pPr>
                      <a:r>
                        <a:rPr lang="en"/>
                        <a:t>Domain</a:t>
                      </a:r>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B7B7B7"/>
                    </a:solidFill>
                  </a:tcPr>
                </a:tc>
                <a:tc>
                  <a:txBody>
                    <a:bodyPr/>
                    <a:lstStyle/>
                    <a:p>
                      <a:pPr indent="0" lvl="0" marL="0" rtl="0" algn="ctr">
                        <a:spcBef>
                          <a:spcPts val="0"/>
                        </a:spcBef>
                        <a:spcAft>
                          <a:spcPts val="0"/>
                        </a:spcAft>
                        <a:buNone/>
                      </a:pPr>
                      <a:r>
                        <a:rPr lang="en"/>
                        <a:t>Window Functions over Num Comments </a:t>
                      </a:r>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D9D9D9"/>
                    </a:solidFill>
                  </a:tcPr>
                </a:tc>
                <a:tc>
                  <a:txBody>
                    <a:bodyPr/>
                    <a:lstStyle/>
                    <a:p>
                      <a:pPr indent="0" lvl="0" marL="0" rtl="0" algn="ctr">
                        <a:spcBef>
                          <a:spcPts val="0"/>
                        </a:spcBef>
                        <a:spcAft>
                          <a:spcPts val="0"/>
                        </a:spcAft>
                        <a:buNone/>
                      </a:pPr>
                      <a:r>
                        <a:rPr lang="en"/>
                        <a:t>Subreddit Avg</a:t>
                      </a:r>
                      <a:endParaRPr/>
                    </a:p>
                    <a:p>
                      <a:pPr indent="0" lvl="0" marL="0" rtl="0" algn="ctr">
                        <a:spcBef>
                          <a:spcPts val="0"/>
                        </a:spcBef>
                        <a:spcAft>
                          <a:spcPts val="0"/>
                        </a:spcAft>
                        <a:buNone/>
                      </a:pPr>
                      <a:r>
                        <a:rPr lang="en"/>
                        <a:t>Author Avg</a:t>
                      </a:r>
                      <a:endParaRPr/>
                    </a:p>
                    <a:p>
                      <a:pPr indent="0" lvl="0" marL="0" rtl="0" algn="ctr">
                        <a:spcBef>
                          <a:spcPts val="0"/>
                        </a:spcBef>
                        <a:spcAft>
                          <a:spcPts val="0"/>
                        </a:spcAft>
                        <a:buNone/>
                      </a:pPr>
                      <a:r>
                        <a:rPr lang="en"/>
                        <a:t>Domain Avg</a:t>
                      </a:r>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3F3F3"/>
                    </a:solidFill>
                  </a:tcPr>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pic>
        <p:nvPicPr>
          <p:cNvPr id="241" name="Google Shape;241;p31"/>
          <p:cNvPicPr preferRelativeResize="0"/>
          <p:nvPr/>
        </p:nvPicPr>
        <p:blipFill>
          <a:blip r:embed="rId3">
            <a:alphaModFix/>
          </a:blip>
          <a:stretch>
            <a:fillRect/>
          </a:stretch>
        </p:blipFill>
        <p:spPr>
          <a:xfrm>
            <a:off x="603750" y="1253000"/>
            <a:ext cx="8385525" cy="3535050"/>
          </a:xfrm>
          <a:prstGeom prst="rect">
            <a:avLst/>
          </a:prstGeom>
          <a:noFill/>
          <a:ln>
            <a:noFill/>
          </a:ln>
        </p:spPr>
      </p:pic>
      <p:sp>
        <p:nvSpPr>
          <p:cNvPr id="242" name="Google Shape;242;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Feature Engineering Approach, contd.</a:t>
            </a:r>
            <a:endParaRPr/>
          </a:p>
        </p:txBody>
      </p:sp>
      <p:sp>
        <p:nvSpPr>
          <p:cNvPr id="243" name="Google Shape;243;p31"/>
          <p:cNvSpPr/>
          <p:nvPr/>
        </p:nvSpPr>
        <p:spPr>
          <a:xfrm>
            <a:off x="603750" y="3334900"/>
            <a:ext cx="1269000" cy="7317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31"/>
          <p:cNvSpPr txBox="1"/>
          <p:nvPr/>
        </p:nvSpPr>
        <p:spPr>
          <a:xfrm>
            <a:off x="148900" y="4742550"/>
            <a:ext cx="2233800" cy="40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Proxima Nova"/>
                <a:ea typeface="Proxima Nova"/>
                <a:cs typeface="Proxima Nova"/>
                <a:sym typeface="Proxima Nova"/>
              </a:rPr>
              <a:t>Presenter: Dylan</a:t>
            </a:r>
            <a:endParaRPr>
              <a:latin typeface="Proxima Nova"/>
              <a:ea typeface="Proxima Nova"/>
              <a:cs typeface="Proxima Nova"/>
              <a:sym typeface="Proxima Nov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Presentation</a:t>
            </a:r>
            <a:r>
              <a:rPr lang="en"/>
              <a:t> Outline</a:t>
            </a:r>
            <a:endParaRPr/>
          </a:p>
        </p:txBody>
      </p:sp>
      <p:sp>
        <p:nvSpPr>
          <p:cNvPr id="63" name="Google Shape;63;p14"/>
          <p:cNvSpPr txBox="1"/>
          <p:nvPr/>
        </p:nvSpPr>
        <p:spPr>
          <a:xfrm>
            <a:off x="461500" y="1400375"/>
            <a:ext cx="5312100" cy="299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900">
              <a:solidFill>
                <a:srgbClr val="434343"/>
              </a:solidFill>
              <a:latin typeface="Proxima Nova"/>
              <a:ea typeface="Proxima Nova"/>
              <a:cs typeface="Proxima Nova"/>
              <a:sym typeface="Proxima Nova"/>
            </a:endParaRPr>
          </a:p>
          <a:p>
            <a:pPr indent="-349250" lvl="0" marL="457200" rtl="0" algn="l">
              <a:spcBef>
                <a:spcPts val="0"/>
              </a:spcBef>
              <a:spcAft>
                <a:spcPts val="0"/>
              </a:spcAft>
              <a:buClr>
                <a:srgbClr val="434343"/>
              </a:buClr>
              <a:buSzPts val="1900"/>
              <a:buFont typeface="Proxima Nova"/>
              <a:buAutoNum type="arabicPeriod"/>
            </a:pPr>
            <a:r>
              <a:rPr lang="en" sz="1900">
                <a:solidFill>
                  <a:srgbClr val="434343"/>
                </a:solidFill>
                <a:latin typeface="Proxima Nova"/>
                <a:ea typeface="Proxima Nova"/>
                <a:cs typeface="Proxima Nova"/>
                <a:sym typeface="Proxima Nova"/>
              </a:rPr>
              <a:t>Data Exploration </a:t>
            </a:r>
            <a:endParaRPr sz="1900">
              <a:solidFill>
                <a:srgbClr val="434343"/>
              </a:solidFill>
              <a:latin typeface="Proxima Nova"/>
              <a:ea typeface="Proxima Nova"/>
              <a:cs typeface="Proxima Nova"/>
              <a:sym typeface="Proxima Nova"/>
            </a:endParaRPr>
          </a:p>
          <a:p>
            <a:pPr indent="-349250" lvl="0" marL="457200" rtl="0" algn="l">
              <a:spcBef>
                <a:spcPts val="0"/>
              </a:spcBef>
              <a:spcAft>
                <a:spcPts val="0"/>
              </a:spcAft>
              <a:buClr>
                <a:srgbClr val="434343"/>
              </a:buClr>
              <a:buSzPts val="1900"/>
              <a:buFont typeface="Proxima Nova"/>
              <a:buAutoNum type="arabicPeriod"/>
            </a:pPr>
            <a:r>
              <a:rPr lang="en" sz="1900">
                <a:solidFill>
                  <a:srgbClr val="434343"/>
                </a:solidFill>
                <a:latin typeface="Proxima Nova"/>
                <a:ea typeface="Proxima Nova"/>
                <a:cs typeface="Proxima Nova"/>
                <a:sym typeface="Proxima Nova"/>
              </a:rPr>
              <a:t>Outlier Removal</a:t>
            </a:r>
            <a:endParaRPr sz="1900">
              <a:solidFill>
                <a:srgbClr val="434343"/>
              </a:solidFill>
              <a:latin typeface="Proxima Nova"/>
              <a:ea typeface="Proxima Nova"/>
              <a:cs typeface="Proxima Nova"/>
              <a:sym typeface="Proxima Nova"/>
            </a:endParaRPr>
          </a:p>
          <a:p>
            <a:pPr indent="-349250" lvl="0" marL="457200" rtl="0" algn="l">
              <a:spcBef>
                <a:spcPts val="0"/>
              </a:spcBef>
              <a:spcAft>
                <a:spcPts val="0"/>
              </a:spcAft>
              <a:buClr>
                <a:srgbClr val="434343"/>
              </a:buClr>
              <a:buSzPts val="1900"/>
              <a:buFont typeface="Proxima Nova"/>
              <a:buAutoNum type="arabicPeriod"/>
            </a:pPr>
            <a:r>
              <a:rPr lang="en" sz="1900">
                <a:solidFill>
                  <a:srgbClr val="434343"/>
                </a:solidFill>
                <a:latin typeface="Proxima Nova"/>
                <a:ea typeface="Proxima Nova"/>
                <a:cs typeface="Proxima Nova"/>
                <a:sym typeface="Proxima Nova"/>
              </a:rPr>
              <a:t>Feature Engineering</a:t>
            </a:r>
            <a:endParaRPr sz="1900">
              <a:solidFill>
                <a:srgbClr val="434343"/>
              </a:solidFill>
              <a:latin typeface="Proxima Nova"/>
              <a:ea typeface="Proxima Nova"/>
              <a:cs typeface="Proxima Nova"/>
              <a:sym typeface="Proxima Nova"/>
            </a:endParaRPr>
          </a:p>
          <a:p>
            <a:pPr indent="-349250" lvl="0" marL="457200" rtl="0" algn="l">
              <a:spcBef>
                <a:spcPts val="0"/>
              </a:spcBef>
              <a:spcAft>
                <a:spcPts val="0"/>
              </a:spcAft>
              <a:buClr>
                <a:srgbClr val="434343"/>
              </a:buClr>
              <a:buSzPts val="1900"/>
              <a:buFont typeface="Proxima Nova"/>
              <a:buAutoNum type="arabicPeriod"/>
            </a:pPr>
            <a:r>
              <a:rPr lang="en" sz="1900">
                <a:solidFill>
                  <a:srgbClr val="434343"/>
                </a:solidFill>
                <a:latin typeface="Proxima Nova"/>
                <a:ea typeface="Proxima Nova"/>
                <a:cs typeface="Proxima Nova"/>
                <a:sym typeface="Proxima Nova"/>
              </a:rPr>
              <a:t>Clustering &amp; Categorization</a:t>
            </a:r>
            <a:endParaRPr sz="1900">
              <a:solidFill>
                <a:srgbClr val="434343"/>
              </a:solidFill>
              <a:latin typeface="Proxima Nova"/>
              <a:ea typeface="Proxima Nova"/>
              <a:cs typeface="Proxima Nova"/>
              <a:sym typeface="Proxima Nova"/>
            </a:endParaRPr>
          </a:p>
          <a:p>
            <a:pPr indent="-349250" lvl="0" marL="457200" rtl="0" algn="l">
              <a:spcBef>
                <a:spcPts val="0"/>
              </a:spcBef>
              <a:spcAft>
                <a:spcPts val="0"/>
              </a:spcAft>
              <a:buClr>
                <a:srgbClr val="434343"/>
              </a:buClr>
              <a:buSzPts val="1900"/>
              <a:buFont typeface="Proxima Nova"/>
              <a:buAutoNum type="arabicPeriod"/>
            </a:pPr>
            <a:r>
              <a:rPr lang="en" sz="1900">
                <a:solidFill>
                  <a:srgbClr val="434343"/>
                </a:solidFill>
                <a:latin typeface="Proxima Nova"/>
                <a:ea typeface="Proxima Nova"/>
                <a:cs typeface="Proxima Nova"/>
                <a:sym typeface="Proxima Nova"/>
              </a:rPr>
              <a:t>Model 1 - Baseline</a:t>
            </a:r>
            <a:endParaRPr sz="1900">
              <a:solidFill>
                <a:srgbClr val="434343"/>
              </a:solidFill>
              <a:latin typeface="Proxima Nova"/>
              <a:ea typeface="Proxima Nova"/>
              <a:cs typeface="Proxima Nova"/>
              <a:sym typeface="Proxima Nova"/>
            </a:endParaRPr>
          </a:p>
          <a:p>
            <a:pPr indent="-349250" lvl="0" marL="457200" rtl="0" algn="l">
              <a:spcBef>
                <a:spcPts val="0"/>
              </a:spcBef>
              <a:spcAft>
                <a:spcPts val="0"/>
              </a:spcAft>
              <a:buClr>
                <a:srgbClr val="434343"/>
              </a:buClr>
              <a:buSzPts val="1900"/>
              <a:buFont typeface="Proxima Nova"/>
              <a:buAutoNum type="arabicPeriod"/>
            </a:pPr>
            <a:r>
              <a:rPr lang="en" sz="1900">
                <a:solidFill>
                  <a:srgbClr val="434343"/>
                </a:solidFill>
                <a:latin typeface="Proxima Nova"/>
                <a:ea typeface="Proxima Nova"/>
                <a:cs typeface="Proxima Nova"/>
                <a:sym typeface="Proxima Nova"/>
              </a:rPr>
              <a:t>Model 2 - Two Stages</a:t>
            </a:r>
            <a:endParaRPr sz="1900">
              <a:solidFill>
                <a:srgbClr val="434343"/>
              </a:solidFill>
              <a:latin typeface="Proxima Nova"/>
              <a:ea typeface="Proxima Nova"/>
              <a:cs typeface="Proxima Nova"/>
              <a:sym typeface="Proxima Nova"/>
            </a:endParaRPr>
          </a:p>
          <a:p>
            <a:pPr indent="-349250" lvl="0" marL="457200" rtl="0" algn="l">
              <a:spcBef>
                <a:spcPts val="0"/>
              </a:spcBef>
              <a:spcAft>
                <a:spcPts val="0"/>
              </a:spcAft>
              <a:buClr>
                <a:srgbClr val="434343"/>
              </a:buClr>
              <a:buSzPts val="1900"/>
              <a:buFont typeface="Proxima Nova"/>
              <a:buAutoNum type="arabicPeriod"/>
            </a:pPr>
            <a:r>
              <a:rPr lang="en" sz="1900">
                <a:solidFill>
                  <a:srgbClr val="434343"/>
                </a:solidFill>
                <a:latin typeface="Proxima Nova"/>
                <a:ea typeface="Proxima Nova"/>
                <a:cs typeface="Proxima Nova"/>
                <a:sym typeface="Proxima Nova"/>
              </a:rPr>
              <a:t>Hyperparameter </a:t>
            </a:r>
            <a:r>
              <a:rPr lang="en" sz="1900">
                <a:solidFill>
                  <a:srgbClr val="434343"/>
                </a:solidFill>
                <a:latin typeface="Proxima Nova"/>
                <a:ea typeface="Proxima Nova"/>
                <a:cs typeface="Proxima Nova"/>
                <a:sym typeface="Proxima Nova"/>
              </a:rPr>
              <a:t>tuning</a:t>
            </a:r>
            <a:endParaRPr sz="1900">
              <a:solidFill>
                <a:srgbClr val="434343"/>
              </a:solidFill>
              <a:latin typeface="Proxima Nova"/>
              <a:ea typeface="Proxima Nova"/>
              <a:cs typeface="Proxima Nova"/>
              <a:sym typeface="Proxima Nova"/>
            </a:endParaRPr>
          </a:p>
          <a:p>
            <a:pPr indent="-349250" lvl="0" marL="457200" rtl="0" algn="l">
              <a:spcBef>
                <a:spcPts val="0"/>
              </a:spcBef>
              <a:spcAft>
                <a:spcPts val="0"/>
              </a:spcAft>
              <a:buClr>
                <a:srgbClr val="434343"/>
              </a:buClr>
              <a:buSzPts val="1900"/>
              <a:buFont typeface="Proxima Nova"/>
              <a:buAutoNum type="arabicPeriod"/>
            </a:pPr>
            <a:r>
              <a:rPr lang="en" sz="1900">
                <a:solidFill>
                  <a:srgbClr val="434343"/>
                </a:solidFill>
                <a:latin typeface="Proxima Nova"/>
                <a:ea typeface="Proxima Nova"/>
                <a:cs typeface="Proxima Nova"/>
                <a:sym typeface="Proxima Nova"/>
              </a:rPr>
              <a:t>Conclusion </a:t>
            </a:r>
            <a:endParaRPr sz="1900">
              <a:solidFill>
                <a:srgbClr val="434343"/>
              </a:solidFill>
              <a:latin typeface="Proxima Nova"/>
              <a:ea typeface="Proxima Nova"/>
              <a:cs typeface="Proxima Nova"/>
              <a:sym typeface="Proxima Nova"/>
            </a:endParaRPr>
          </a:p>
        </p:txBody>
      </p:sp>
      <p:sp>
        <p:nvSpPr>
          <p:cNvPr id="64" name="Google Shape;64;p14"/>
          <p:cNvSpPr txBox="1"/>
          <p:nvPr/>
        </p:nvSpPr>
        <p:spPr>
          <a:xfrm>
            <a:off x="148900" y="4742550"/>
            <a:ext cx="2233800" cy="40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Proxima Nova"/>
                <a:ea typeface="Proxima Nova"/>
                <a:cs typeface="Proxima Nova"/>
                <a:sym typeface="Proxima Nova"/>
              </a:rPr>
              <a:t>Presenter: Zhaohui</a:t>
            </a:r>
            <a:endParaRPr>
              <a:latin typeface="Proxima Nova"/>
              <a:ea typeface="Proxima Nova"/>
              <a:cs typeface="Proxima Nova"/>
              <a:sym typeface="Proxima Nova"/>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pic>
        <p:nvPicPr>
          <p:cNvPr id="249" name="Google Shape;249;p32"/>
          <p:cNvPicPr preferRelativeResize="0"/>
          <p:nvPr/>
        </p:nvPicPr>
        <p:blipFill>
          <a:blip r:embed="rId3">
            <a:alphaModFix/>
          </a:blip>
          <a:stretch>
            <a:fillRect/>
          </a:stretch>
        </p:blipFill>
        <p:spPr>
          <a:xfrm>
            <a:off x="603750" y="1253000"/>
            <a:ext cx="8385525" cy="3535050"/>
          </a:xfrm>
          <a:prstGeom prst="rect">
            <a:avLst/>
          </a:prstGeom>
          <a:noFill/>
          <a:ln>
            <a:noFill/>
          </a:ln>
        </p:spPr>
      </p:pic>
      <p:sp>
        <p:nvSpPr>
          <p:cNvPr id="250" name="Google Shape;250;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Feature Engineering Approach, contd.</a:t>
            </a:r>
            <a:endParaRPr/>
          </a:p>
        </p:txBody>
      </p:sp>
      <p:sp>
        <p:nvSpPr>
          <p:cNvPr id="251" name="Google Shape;251;p32"/>
          <p:cNvSpPr/>
          <p:nvPr/>
        </p:nvSpPr>
        <p:spPr>
          <a:xfrm>
            <a:off x="552675" y="4129425"/>
            <a:ext cx="1360500" cy="7212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32"/>
          <p:cNvSpPr txBox="1"/>
          <p:nvPr/>
        </p:nvSpPr>
        <p:spPr>
          <a:xfrm>
            <a:off x="148900" y="4742550"/>
            <a:ext cx="2233800" cy="40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Proxima Nova"/>
                <a:ea typeface="Proxima Nova"/>
                <a:cs typeface="Proxima Nova"/>
                <a:sym typeface="Proxima Nova"/>
              </a:rPr>
              <a:t>Presenter: Dylan</a:t>
            </a:r>
            <a:endParaRPr>
              <a:latin typeface="Proxima Nova"/>
              <a:ea typeface="Proxima Nova"/>
              <a:cs typeface="Proxima Nova"/>
              <a:sym typeface="Proxima Nova"/>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56" name="Shape 256"/>
        <p:cNvGrpSpPr/>
        <p:nvPr/>
      </p:nvGrpSpPr>
      <p:grpSpPr>
        <a:xfrm>
          <a:off x="0" y="0"/>
          <a:ext cx="0" cy="0"/>
          <a:chOff x="0" y="0"/>
          <a:chExt cx="0" cy="0"/>
        </a:xfrm>
      </p:grpSpPr>
      <p:sp>
        <p:nvSpPr>
          <p:cNvPr id="257" name="Google Shape;257;p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Feature Engineering Approach, contd.</a:t>
            </a:r>
            <a:endParaRPr/>
          </a:p>
        </p:txBody>
      </p:sp>
      <p:graphicFrame>
        <p:nvGraphicFramePr>
          <p:cNvPr id="258" name="Google Shape;258;p33"/>
          <p:cNvGraphicFramePr/>
          <p:nvPr/>
        </p:nvGraphicFramePr>
        <p:xfrm>
          <a:off x="952500" y="1619250"/>
          <a:ext cx="3000000" cy="3000000"/>
        </p:xfrm>
        <a:graphic>
          <a:graphicData uri="http://schemas.openxmlformats.org/drawingml/2006/table">
            <a:tbl>
              <a:tblPr>
                <a:noFill/>
                <a:tableStyleId>{C5FDC06A-2F7A-4B9E-839B-8CFE45F30DA0}</a:tableStyleId>
              </a:tblPr>
              <a:tblGrid>
                <a:gridCol w="3619500"/>
                <a:gridCol w="3619500"/>
              </a:tblGrid>
              <a:tr h="381000">
                <a:tc>
                  <a:txBody>
                    <a:bodyPr/>
                    <a:lstStyle/>
                    <a:p>
                      <a:pPr indent="0" lvl="0" marL="0" rtl="0" algn="ctr">
                        <a:spcBef>
                          <a:spcPts val="0"/>
                        </a:spcBef>
                        <a:spcAft>
                          <a:spcPts val="0"/>
                        </a:spcAft>
                        <a:buNone/>
                      </a:pPr>
                      <a:r>
                        <a:rPr b="1" lang="en"/>
                        <a:t>Score Range</a:t>
                      </a:r>
                      <a:endParaRPr b="1"/>
                    </a:p>
                  </a:txBody>
                  <a:tcPr marT="91425" marB="91425" marR="91425" marL="91425">
                    <a:solidFill>
                      <a:srgbClr val="CCCCCC"/>
                    </a:solidFill>
                  </a:tcPr>
                </a:tc>
                <a:tc>
                  <a:txBody>
                    <a:bodyPr/>
                    <a:lstStyle/>
                    <a:p>
                      <a:pPr indent="0" lvl="0" marL="0" rtl="0" algn="ctr">
                        <a:spcBef>
                          <a:spcPts val="0"/>
                        </a:spcBef>
                        <a:spcAft>
                          <a:spcPts val="0"/>
                        </a:spcAft>
                        <a:buNone/>
                      </a:pPr>
                      <a:r>
                        <a:rPr b="1" lang="en"/>
                        <a:t>Category</a:t>
                      </a:r>
                      <a:endParaRPr b="1"/>
                    </a:p>
                  </a:txBody>
                  <a:tcPr marT="91425" marB="91425" marR="91425" marL="91425">
                    <a:solidFill>
                      <a:srgbClr val="CCCCCC"/>
                    </a:solidFill>
                  </a:tcPr>
                </a:tc>
              </a:tr>
              <a:tr h="381000">
                <a:tc>
                  <a:txBody>
                    <a:bodyPr/>
                    <a:lstStyle/>
                    <a:p>
                      <a:pPr indent="0" lvl="0" marL="0" rtl="0" algn="ctr">
                        <a:spcBef>
                          <a:spcPts val="0"/>
                        </a:spcBef>
                        <a:spcAft>
                          <a:spcPts val="0"/>
                        </a:spcAft>
                        <a:buNone/>
                      </a:pPr>
                      <a:r>
                        <a:t/>
                      </a:r>
                      <a:endParaRPr/>
                    </a:p>
                  </a:txBody>
                  <a:tcPr marT="91425" marB="91425" marR="91425" marL="91425"/>
                </a:tc>
                <a:tc>
                  <a:txBody>
                    <a:bodyPr/>
                    <a:lstStyle/>
                    <a:p>
                      <a:pPr indent="0" lvl="0" marL="0" rtl="0" algn="ctr">
                        <a:spcBef>
                          <a:spcPts val="0"/>
                        </a:spcBef>
                        <a:spcAft>
                          <a:spcPts val="0"/>
                        </a:spcAft>
                        <a:buNone/>
                      </a:pPr>
                      <a:r>
                        <a:t/>
                      </a:r>
                      <a:endParaRPr/>
                    </a:p>
                  </a:txBody>
                  <a:tcPr marT="91425" marB="91425" marR="91425" marL="91425"/>
                </a:tc>
              </a:tr>
              <a:tr h="381000">
                <a:tc>
                  <a:txBody>
                    <a:bodyPr/>
                    <a:lstStyle/>
                    <a:p>
                      <a:pPr indent="0" lvl="0" marL="0" rtl="0" algn="ctr">
                        <a:spcBef>
                          <a:spcPts val="0"/>
                        </a:spcBef>
                        <a:spcAft>
                          <a:spcPts val="0"/>
                        </a:spcAft>
                        <a:buNone/>
                      </a:pPr>
                      <a:r>
                        <a:t/>
                      </a:r>
                      <a:endParaRPr/>
                    </a:p>
                  </a:txBody>
                  <a:tcPr marT="91425" marB="91425" marR="91425" marL="91425"/>
                </a:tc>
                <a:tc>
                  <a:txBody>
                    <a:bodyPr/>
                    <a:lstStyle/>
                    <a:p>
                      <a:pPr indent="0" lvl="0" marL="0" rtl="0" algn="ctr">
                        <a:spcBef>
                          <a:spcPts val="0"/>
                        </a:spcBef>
                        <a:spcAft>
                          <a:spcPts val="0"/>
                        </a:spcAft>
                        <a:buNone/>
                      </a:pPr>
                      <a:r>
                        <a:t/>
                      </a:r>
                      <a:endParaRPr/>
                    </a:p>
                  </a:txBody>
                  <a:tcPr marT="91425" marB="91425" marR="91425" marL="91425"/>
                </a:tc>
              </a:tr>
              <a:tr h="381000">
                <a:tc>
                  <a:txBody>
                    <a:bodyPr/>
                    <a:lstStyle/>
                    <a:p>
                      <a:pPr indent="0" lvl="0" marL="0" rtl="0" algn="ctr">
                        <a:spcBef>
                          <a:spcPts val="0"/>
                        </a:spcBef>
                        <a:spcAft>
                          <a:spcPts val="0"/>
                        </a:spcAft>
                        <a:buNone/>
                      </a:pPr>
                      <a:r>
                        <a:t/>
                      </a:r>
                      <a:endParaRPr/>
                    </a:p>
                  </a:txBody>
                  <a:tcPr marT="91425" marB="91425" marR="91425" marL="91425"/>
                </a:tc>
                <a:tc>
                  <a:txBody>
                    <a:bodyPr/>
                    <a:lstStyle/>
                    <a:p>
                      <a:pPr indent="0" lvl="0" marL="0" rtl="0" algn="ctr">
                        <a:spcBef>
                          <a:spcPts val="0"/>
                        </a:spcBef>
                        <a:spcAft>
                          <a:spcPts val="0"/>
                        </a:spcAft>
                        <a:buNone/>
                      </a:pPr>
                      <a:r>
                        <a:t/>
                      </a:r>
                      <a:endParaRPr/>
                    </a:p>
                  </a:txBody>
                  <a:tcPr marT="91425" marB="91425" marR="91425" marL="91425"/>
                </a:tc>
              </a:tr>
              <a:tr h="381000">
                <a:tc>
                  <a:txBody>
                    <a:bodyPr/>
                    <a:lstStyle/>
                    <a:p>
                      <a:pPr indent="0" lvl="0" marL="0" rtl="0" algn="ctr">
                        <a:spcBef>
                          <a:spcPts val="0"/>
                        </a:spcBef>
                        <a:spcAft>
                          <a:spcPts val="0"/>
                        </a:spcAft>
                        <a:buNone/>
                      </a:pPr>
                      <a:r>
                        <a:t/>
                      </a:r>
                      <a:endParaRPr/>
                    </a:p>
                  </a:txBody>
                  <a:tcPr marT="91425" marB="91425" marR="91425" marL="91425"/>
                </a:tc>
                <a:tc>
                  <a:txBody>
                    <a:bodyPr/>
                    <a:lstStyle/>
                    <a:p>
                      <a:pPr indent="0" lvl="0" marL="0" rtl="0" algn="ctr">
                        <a:spcBef>
                          <a:spcPts val="0"/>
                        </a:spcBef>
                        <a:spcAft>
                          <a:spcPts val="0"/>
                        </a:spcAft>
                        <a:buNone/>
                      </a:pPr>
                      <a:r>
                        <a:t/>
                      </a:r>
                      <a:endParaRPr/>
                    </a:p>
                  </a:txBody>
                  <a:tcPr marT="91425" marB="91425" marR="91425" marL="91425"/>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62" name="Shape 262"/>
        <p:cNvGrpSpPr/>
        <p:nvPr/>
      </p:nvGrpSpPr>
      <p:grpSpPr>
        <a:xfrm>
          <a:off x="0" y="0"/>
          <a:ext cx="0" cy="0"/>
          <a:chOff x="0" y="0"/>
          <a:chExt cx="0" cy="0"/>
        </a:xfrm>
      </p:grpSpPr>
      <p:sp>
        <p:nvSpPr>
          <p:cNvPr id="263" name="Google Shape;263;p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Framework to Solve Problem</a:t>
            </a:r>
            <a:endParaRPr/>
          </a:p>
        </p:txBody>
      </p:sp>
      <p:sp>
        <p:nvSpPr>
          <p:cNvPr id="264" name="Google Shape;264;p3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diagram can be modified to include the final pipeline we use, i.e. Inputs, Feature engineering, Outlier removal, 0/0+ classifier, Final classifier.</a:t>
            </a:r>
            <a:endParaRPr/>
          </a:p>
          <a:p>
            <a:pPr indent="0" lvl="0" marL="0" rtl="0" algn="l">
              <a:spcBef>
                <a:spcPts val="1600"/>
              </a:spcBef>
              <a:spcAft>
                <a:spcPts val="1600"/>
              </a:spcAft>
              <a:buNone/>
            </a:pPr>
            <a:r>
              <a:rPr lang="en"/>
              <a:t>I included the diagram as a useful reference </a:t>
            </a:r>
            <a:endParaRPr/>
          </a:p>
        </p:txBody>
      </p:sp>
      <p:grpSp>
        <p:nvGrpSpPr>
          <p:cNvPr id="265" name="Google Shape;265;p34"/>
          <p:cNvGrpSpPr/>
          <p:nvPr/>
        </p:nvGrpSpPr>
        <p:grpSpPr>
          <a:xfrm>
            <a:off x="241200" y="2541639"/>
            <a:ext cx="3381260" cy="2419036"/>
            <a:chOff x="0" y="1189989"/>
            <a:chExt cx="3546900" cy="2419036"/>
          </a:xfrm>
        </p:grpSpPr>
        <p:sp>
          <p:nvSpPr>
            <p:cNvPr id="266" name="Google Shape;266;p34"/>
            <p:cNvSpPr/>
            <p:nvPr/>
          </p:nvSpPr>
          <p:spPr>
            <a:xfrm>
              <a:off x="0" y="1189989"/>
              <a:ext cx="3546900" cy="669000"/>
            </a:xfrm>
            <a:prstGeom prst="homePlate">
              <a:avLst>
                <a:gd fmla="val 50000" name="adj"/>
              </a:avLst>
            </a:prstGeom>
            <a:solidFill>
              <a:srgbClr val="802017"/>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Proxima Nova"/>
                  <a:ea typeface="Proxima Nova"/>
                  <a:cs typeface="Proxima Nova"/>
                  <a:sym typeface="Proxima Nova"/>
                </a:rPr>
                <a:t>Inputs</a:t>
              </a:r>
              <a:endParaRPr>
                <a:solidFill>
                  <a:srgbClr val="FFFFFF"/>
                </a:solidFill>
                <a:latin typeface="Proxima Nova"/>
                <a:ea typeface="Proxima Nova"/>
                <a:cs typeface="Proxima Nova"/>
                <a:sym typeface="Proxima Nova"/>
              </a:endParaRPr>
            </a:p>
          </p:txBody>
        </p:sp>
        <p:sp>
          <p:nvSpPr>
            <p:cNvPr id="267" name="Google Shape;267;p34"/>
            <p:cNvSpPr txBox="1"/>
            <p:nvPr/>
          </p:nvSpPr>
          <p:spPr>
            <a:xfrm>
              <a:off x="248689" y="2057125"/>
              <a:ext cx="2695500" cy="1551900"/>
            </a:xfrm>
            <a:prstGeom prst="rect">
              <a:avLst/>
            </a:prstGeom>
            <a:solidFill>
              <a:srgbClr val="F3F3F3"/>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 sz="1200">
                  <a:latin typeface="Proxima Nova"/>
                  <a:ea typeface="Proxima Nova"/>
                  <a:cs typeface="Proxima Nova"/>
                  <a:sym typeface="Proxima Nova"/>
                </a:rPr>
                <a:t>Reddit Dataset</a:t>
              </a:r>
              <a:endParaRPr b="1" sz="1200">
                <a:latin typeface="Proxima Nova"/>
                <a:ea typeface="Proxima Nova"/>
                <a:cs typeface="Proxima Nova"/>
                <a:sym typeface="Proxima Nova"/>
              </a:endParaRPr>
            </a:p>
            <a:p>
              <a:pPr indent="-304800" lvl="0" marL="457200" rtl="0" algn="l">
                <a:lnSpc>
                  <a:spcPct val="115000"/>
                </a:lnSpc>
                <a:spcBef>
                  <a:spcPts val="0"/>
                </a:spcBef>
                <a:spcAft>
                  <a:spcPts val="0"/>
                </a:spcAft>
                <a:buSzPts val="1200"/>
                <a:buFont typeface="Proxima Nova"/>
                <a:buChar char="-"/>
              </a:pPr>
              <a:r>
                <a:rPr lang="en" sz="1200">
                  <a:latin typeface="Proxima Nova"/>
                  <a:ea typeface="Proxima Nova"/>
                  <a:cs typeface="Proxima Nova"/>
                  <a:sym typeface="Proxima Nova"/>
                </a:rPr>
                <a:t>XXX Features</a:t>
              </a:r>
              <a:endParaRPr sz="1200">
                <a:latin typeface="Proxima Nova"/>
                <a:ea typeface="Proxima Nova"/>
                <a:cs typeface="Proxima Nova"/>
                <a:sym typeface="Proxima Nova"/>
              </a:endParaRPr>
            </a:p>
            <a:p>
              <a:pPr indent="-304800" lvl="0" marL="457200" rtl="0" algn="l">
                <a:lnSpc>
                  <a:spcPct val="115000"/>
                </a:lnSpc>
                <a:spcBef>
                  <a:spcPts val="0"/>
                </a:spcBef>
                <a:spcAft>
                  <a:spcPts val="0"/>
                </a:spcAft>
                <a:buSzPts val="1200"/>
                <a:buFont typeface="Proxima Nova"/>
                <a:buChar char="-"/>
              </a:pPr>
              <a:r>
                <a:rPr lang="en" sz="1200">
                  <a:latin typeface="Proxima Nova"/>
                  <a:ea typeface="Proxima Nova"/>
                  <a:cs typeface="Proxima Nova"/>
                  <a:sym typeface="Proxima Nova"/>
                </a:rPr>
                <a:t>XXX Rows</a:t>
              </a:r>
              <a:endParaRPr sz="1200">
                <a:latin typeface="Proxima Nova"/>
                <a:ea typeface="Proxima Nova"/>
                <a:cs typeface="Proxima Nova"/>
                <a:sym typeface="Proxima Nova"/>
              </a:endParaRPr>
            </a:p>
            <a:p>
              <a:pPr indent="-304800" lvl="0" marL="457200" rtl="0" algn="l">
                <a:lnSpc>
                  <a:spcPct val="115000"/>
                </a:lnSpc>
                <a:spcBef>
                  <a:spcPts val="0"/>
                </a:spcBef>
                <a:spcAft>
                  <a:spcPts val="0"/>
                </a:spcAft>
                <a:buSzPts val="1200"/>
                <a:buFont typeface="Proxima Nova"/>
                <a:buChar char="-"/>
              </a:pPr>
              <a:r>
                <a:rPr lang="en" sz="1200">
                  <a:latin typeface="Proxima Nova"/>
                  <a:ea typeface="Proxima Nova"/>
                  <a:cs typeface="Proxima Nova"/>
                  <a:sym typeface="Proxima Nova"/>
                </a:rPr>
                <a:t>XXX Null values, etc</a:t>
              </a:r>
              <a:endParaRPr sz="1200">
                <a:latin typeface="Proxima Nova"/>
                <a:ea typeface="Proxima Nova"/>
                <a:cs typeface="Proxima Nova"/>
                <a:sym typeface="Proxima Nova"/>
              </a:endParaRPr>
            </a:p>
            <a:p>
              <a:pPr indent="-304800" lvl="0" marL="457200" rtl="0" algn="l">
                <a:lnSpc>
                  <a:spcPct val="115000"/>
                </a:lnSpc>
                <a:spcBef>
                  <a:spcPts val="0"/>
                </a:spcBef>
                <a:spcAft>
                  <a:spcPts val="0"/>
                </a:spcAft>
                <a:buSzPts val="1200"/>
                <a:buFont typeface="Proxima Nova"/>
                <a:buChar char="-"/>
              </a:pPr>
              <a:r>
                <a:rPr lang="en" sz="1200">
                  <a:latin typeface="Proxima Nova"/>
                  <a:ea typeface="Proxima Nova"/>
                  <a:cs typeface="Proxima Nova"/>
                  <a:sym typeface="Proxima Nova"/>
                </a:rPr>
                <a:t>Include information about dataset here</a:t>
              </a:r>
              <a:endParaRPr sz="1200">
                <a:latin typeface="Proxima Nova"/>
                <a:ea typeface="Proxima Nova"/>
                <a:cs typeface="Proxima Nova"/>
                <a:sym typeface="Proxima Nova"/>
              </a:endParaRPr>
            </a:p>
          </p:txBody>
        </p:sp>
      </p:grpSp>
      <p:grpSp>
        <p:nvGrpSpPr>
          <p:cNvPr id="268" name="Google Shape;268;p34"/>
          <p:cNvGrpSpPr/>
          <p:nvPr/>
        </p:nvGrpSpPr>
        <p:grpSpPr>
          <a:xfrm>
            <a:off x="5610529" y="2548991"/>
            <a:ext cx="3151324" cy="1794090"/>
            <a:chOff x="5632317" y="1189775"/>
            <a:chExt cx="3305700" cy="1828838"/>
          </a:xfrm>
        </p:grpSpPr>
        <p:sp>
          <p:nvSpPr>
            <p:cNvPr id="269" name="Google Shape;269;p34"/>
            <p:cNvSpPr/>
            <p:nvPr/>
          </p:nvSpPr>
          <p:spPr>
            <a:xfrm>
              <a:off x="5632317" y="1189775"/>
              <a:ext cx="3305700" cy="669000"/>
            </a:xfrm>
            <a:prstGeom prst="chevron">
              <a:avLst>
                <a:gd fmla="val 50000" name="adj"/>
              </a:avLst>
            </a:prstGeom>
            <a:solidFill>
              <a:srgbClr val="D83829"/>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Proxima Nova"/>
                  <a:ea typeface="Proxima Nova"/>
                  <a:cs typeface="Proxima Nova"/>
                  <a:sym typeface="Proxima Nova"/>
                </a:rPr>
                <a:t>Outputs</a:t>
              </a:r>
              <a:endParaRPr>
                <a:solidFill>
                  <a:srgbClr val="FFFFFF"/>
                </a:solidFill>
                <a:latin typeface="Proxima Nova"/>
                <a:ea typeface="Proxima Nova"/>
                <a:cs typeface="Proxima Nova"/>
                <a:sym typeface="Proxima Nova"/>
              </a:endParaRPr>
            </a:p>
          </p:txBody>
        </p:sp>
        <p:sp>
          <p:nvSpPr>
            <p:cNvPr id="270" name="Google Shape;270;p34"/>
            <p:cNvSpPr txBox="1"/>
            <p:nvPr/>
          </p:nvSpPr>
          <p:spPr>
            <a:xfrm>
              <a:off x="6249877" y="2057113"/>
              <a:ext cx="2580000" cy="961500"/>
            </a:xfrm>
            <a:prstGeom prst="rect">
              <a:avLst/>
            </a:prstGeom>
            <a:solidFill>
              <a:srgbClr val="F3F3F3"/>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 sz="1200">
                  <a:latin typeface="Proxima Nova"/>
                  <a:ea typeface="Proxima Nova"/>
                  <a:cs typeface="Proxima Nova"/>
                  <a:sym typeface="Proxima Nova"/>
                </a:rPr>
                <a:t>Categorical </a:t>
              </a:r>
              <a:r>
                <a:rPr b="1" lang="en" sz="1200">
                  <a:latin typeface="Proxima Nova"/>
                  <a:ea typeface="Proxima Nova"/>
                  <a:cs typeface="Proxima Nova"/>
                  <a:sym typeface="Proxima Nova"/>
                </a:rPr>
                <a:t>Prediction:</a:t>
              </a:r>
              <a:endParaRPr sz="1200">
                <a:latin typeface="Proxima Nova"/>
                <a:ea typeface="Proxima Nova"/>
                <a:cs typeface="Proxima Nova"/>
                <a:sym typeface="Proxima Nova"/>
              </a:endParaRPr>
            </a:p>
            <a:p>
              <a:pPr indent="-304800" lvl="0" marL="457200" rtl="0" algn="l">
                <a:lnSpc>
                  <a:spcPct val="115000"/>
                </a:lnSpc>
                <a:spcBef>
                  <a:spcPts val="0"/>
                </a:spcBef>
                <a:spcAft>
                  <a:spcPts val="0"/>
                </a:spcAft>
                <a:buSzPts val="1200"/>
                <a:buFont typeface="Roboto"/>
                <a:buChar char="-"/>
              </a:pPr>
              <a:r>
                <a:rPr lang="en" sz="1200">
                  <a:latin typeface="Proxima Nova"/>
                  <a:ea typeface="Proxima Nova"/>
                  <a:cs typeface="Proxima Nova"/>
                  <a:sym typeface="Proxima Nova"/>
                </a:rPr>
                <a:t>Include info here</a:t>
              </a:r>
              <a:endParaRPr sz="1200">
                <a:latin typeface="Proxima Nova"/>
                <a:ea typeface="Proxima Nova"/>
                <a:cs typeface="Proxima Nova"/>
                <a:sym typeface="Proxima Nova"/>
              </a:endParaRPr>
            </a:p>
          </p:txBody>
        </p:sp>
      </p:grpSp>
      <p:grpSp>
        <p:nvGrpSpPr>
          <p:cNvPr id="271" name="Google Shape;271;p34"/>
          <p:cNvGrpSpPr/>
          <p:nvPr/>
        </p:nvGrpSpPr>
        <p:grpSpPr>
          <a:xfrm>
            <a:off x="3047900" y="2541425"/>
            <a:ext cx="3151324" cy="2191525"/>
            <a:chOff x="2944194" y="1189775"/>
            <a:chExt cx="3305700" cy="2191525"/>
          </a:xfrm>
        </p:grpSpPr>
        <p:sp>
          <p:nvSpPr>
            <p:cNvPr id="272" name="Google Shape;272;p34"/>
            <p:cNvSpPr/>
            <p:nvPr/>
          </p:nvSpPr>
          <p:spPr>
            <a:xfrm>
              <a:off x="2944194" y="1189775"/>
              <a:ext cx="3305700" cy="668400"/>
            </a:xfrm>
            <a:prstGeom prst="chevron">
              <a:avLst>
                <a:gd fmla="val 50000" name="adj"/>
              </a:avLst>
            </a:prstGeom>
            <a:solidFill>
              <a:srgbClr val="B02C2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Proxima Nova"/>
                  <a:ea typeface="Proxima Nova"/>
                  <a:cs typeface="Proxima Nova"/>
                  <a:sym typeface="Proxima Nova"/>
                </a:rPr>
                <a:t>Supervised ML Algorithms</a:t>
              </a:r>
              <a:endParaRPr>
                <a:solidFill>
                  <a:srgbClr val="FFFFFF"/>
                </a:solidFill>
                <a:latin typeface="Proxima Nova"/>
                <a:ea typeface="Proxima Nova"/>
                <a:cs typeface="Proxima Nova"/>
                <a:sym typeface="Proxima Nova"/>
              </a:endParaRPr>
            </a:p>
          </p:txBody>
        </p:sp>
        <p:sp>
          <p:nvSpPr>
            <p:cNvPr id="273" name="Google Shape;273;p34"/>
            <p:cNvSpPr txBox="1"/>
            <p:nvPr/>
          </p:nvSpPr>
          <p:spPr>
            <a:xfrm>
              <a:off x="3150451" y="2064900"/>
              <a:ext cx="2893200" cy="1316400"/>
            </a:xfrm>
            <a:prstGeom prst="rect">
              <a:avLst/>
            </a:prstGeom>
            <a:solidFill>
              <a:srgbClr val="F3F3F3"/>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 sz="1200">
                  <a:latin typeface="Proxima Nova"/>
                  <a:ea typeface="Proxima Nova"/>
                  <a:cs typeface="Proxima Nova"/>
                  <a:sym typeface="Proxima Nova"/>
                </a:rPr>
                <a:t>Supervised Models:</a:t>
              </a:r>
              <a:endParaRPr sz="1200">
                <a:latin typeface="Proxima Nova"/>
                <a:ea typeface="Proxima Nova"/>
                <a:cs typeface="Proxima Nova"/>
                <a:sym typeface="Proxima Nova"/>
              </a:endParaRPr>
            </a:p>
            <a:p>
              <a:pPr indent="-304800" lvl="0" marL="457200" rtl="0" algn="l">
                <a:lnSpc>
                  <a:spcPct val="115000"/>
                </a:lnSpc>
                <a:spcBef>
                  <a:spcPts val="0"/>
                </a:spcBef>
                <a:spcAft>
                  <a:spcPts val="0"/>
                </a:spcAft>
                <a:buSzPts val="1200"/>
                <a:buFont typeface="Proxima Nova"/>
                <a:buChar char="-"/>
              </a:pPr>
              <a:r>
                <a:rPr lang="en" sz="1200">
                  <a:latin typeface="Proxima Nova"/>
                  <a:ea typeface="Proxima Nova"/>
                  <a:cs typeface="Proxima Nova"/>
                  <a:sym typeface="Proxima Nova"/>
                </a:rPr>
                <a:t>Linear</a:t>
              </a:r>
              <a:endParaRPr sz="1200">
                <a:latin typeface="Proxima Nova"/>
                <a:ea typeface="Proxima Nova"/>
                <a:cs typeface="Proxima Nova"/>
                <a:sym typeface="Proxima Nova"/>
              </a:endParaRPr>
            </a:p>
            <a:p>
              <a:pPr indent="-304800" lvl="0" marL="457200" rtl="0" algn="l">
                <a:lnSpc>
                  <a:spcPct val="115000"/>
                </a:lnSpc>
                <a:spcBef>
                  <a:spcPts val="0"/>
                </a:spcBef>
                <a:spcAft>
                  <a:spcPts val="0"/>
                </a:spcAft>
                <a:buSzPts val="1200"/>
                <a:buFont typeface="Proxima Nova"/>
                <a:buChar char="-"/>
              </a:pPr>
              <a:r>
                <a:rPr lang="en" sz="1200">
                  <a:latin typeface="Proxima Nova"/>
                  <a:ea typeface="Proxima Nova"/>
                  <a:cs typeface="Proxima Nova"/>
                  <a:sym typeface="Proxima Nova"/>
                </a:rPr>
                <a:t>Non-Linear </a:t>
              </a:r>
              <a:endParaRPr sz="1200">
                <a:latin typeface="Proxima Nova"/>
                <a:ea typeface="Proxima Nova"/>
                <a:cs typeface="Proxima Nova"/>
                <a:sym typeface="Proxima Nova"/>
              </a:endParaRPr>
            </a:p>
            <a:p>
              <a:pPr indent="-304800" lvl="1" marL="914400" rtl="0" algn="l">
                <a:lnSpc>
                  <a:spcPct val="115000"/>
                </a:lnSpc>
                <a:spcBef>
                  <a:spcPts val="0"/>
                </a:spcBef>
                <a:spcAft>
                  <a:spcPts val="0"/>
                </a:spcAft>
                <a:buSzPts val="1200"/>
                <a:buFont typeface="Proxima Nova"/>
                <a:buChar char="-"/>
              </a:pPr>
              <a:r>
                <a:rPr lang="en" sz="1200">
                  <a:latin typeface="Proxima Nova"/>
                  <a:ea typeface="Proxima Nova"/>
                  <a:cs typeface="Proxima Nova"/>
                  <a:sym typeface="Proxima Nova"/>
                </a:rPr>
                <a:t>Tree-based</a:t>
              </a:r>
              <a:endParaRPr sz="1200">
                <a:latin typeface="Proxima Nova"/>
                <a:ea typeface="Proxima Nova"/>
                <a:cs typeface="Proxima Nova"/>
                <a:sym typeface="Proxima Nova"/>
              </a:endParaRPr>
            </a:p>
          </p:txBody>
        </p:sp>
      </p:gr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3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Categorization</a:t>
            </a:r>
            <a:endParaRPr/>
          </a:p>
        </p:txBody>
      </p:sp>
      <p:sp>
        <p:nvSpPr>
          <p:cNvPr id="279" name="Google Shape;279;p35"/>
          <p:cNvSpPr txBox="1"/>
          <p:nvPr/>
        </p:nvSpPr>
        <p:spPr>
          <a:xfrm>
            <a:off x="311700" y="1017725"/>
            <a:ext cx="6389700" cy="363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dk2"/>
                </a:solidFill>
                <a:latin typeface="Proxima Nova"/>
                <a:ea typeface="Proxima Nova"/>
                <a:cs typeface="Proxima Nova"/>
                <a:sym typeface="Proxima Nova"/>
              </a:rPr>
              <a:t>We argue that p</a:t>
            </a:r>
            <a:r>
              <a:rPr lang="en" sz="1600">
                <a:solidFill>
                  <a:schemeClr val="dk2"/>
                </a:solidFill>
                <a:latin typeface="Proxima Nova"/>
                <a:ea typeface="Proxima Nova"/>
                <a:cs typeface="Proxima Nova"/>
                <a:sym typeface="Proxima Nova"/>
              </a:rPr>
              <a:t>redicting fine-grained categories </a:t>
            </a:r>
            <a:r>
              <a:rPr lang="en" sz="1600">
                <a:solidFill>
                  <a:schemeClr val="dk2"/>
                </a:solidFill>
                <a:latin typeface="Proxima Nova"/>
                <a:ea typeface="Proxima Nova"/>
                <a:cs typeface="Proxima Nova"/>
                <a:sym typeface="Proxima Nova"/>
              </a:rPr>
              <a:t>can lead to</a:t>
            </a:r>
            <a:r>
              <a:rPr lang="en" sz="1600">
                <a:solidFill>
                  <a:schemeClr val="dk2"/>
                </a:solidFill>
                <a:latin typeface="Proxima Nova"/>
                <a:ea typeface="Proxima Nova"/>
                <a:cs typeface="Proxima Nova"/>
                <a:sym typeface="Proxima Nova"/>
              </a:rPr>
              <a:t> same </a:t>
            </a:r>
            <a:r>
              <a:rPr lang="en" sz="1600">
                <a:solidFill>
                  <a:schemeClr val="dk2"/>
                </a:solidFill>
                <a:latin typeface="Proxima Nova"/>
                <a:ea typeface="Proxima Nova"/>
                <a:cs typeface="Proxima Nova"/>
                <a:sym typeface="Proxima Nova"/>
              </a:rPr>
              <a:t>business</a:t>
            </a:r>
            <a:r>
              <a:rPr lang="en" sz="1600">
                <a:solidFill>
                  <a:schemeClr val="dk2"/>
                </a:solidFill>
                <a:latin typeface="Proxima Nova"/>
                <a:ea typeface="Proxima Nova"/>
                <a:cs typeface="Proxima Nova"/>
                <a:sym typeface="Proxima Nova"/>
              </a:rPr>
              <a:t> usages as predicting raw scores. We turn this regression problem into a classification problem. </a:t>
            </a:r>
            <a:endParaRPr sz="1600">
              <a:solidFill>
                <a:schemeClr val="dk2"/>
              </a:solidFill>
              <a:latin typeface="Proxima Nova"/>
              <a:ea typeface="Proxima Nova"/>
              <a:cs typeface="Proxima Nova"/>
              <a:sym typeface="Proxima Nova"/>
            </a:endParaRPr>
          </a:p>
          <a:p>
            <a:pPr indent="0" lvl="0" marL="0" rtl="0" algn="l">
              <a:spcBef>
                <a:spcPts val="0"/>
              </a:spcBef>
              <a:spcAft>
                <a:spcPts val="0"/>
              </a:spcAft>
              <a:buNone/>
            </a:pPr>
            <a:r>
              <a:t/>
            </a:r>
            <a:endParaRPr sz="1600">
              <a:solidFill>
                <a:schemeClr val="dk2"/>
              </a:solidFill>
              <a:latin typeface="Proxima Nova"/>
              <a:ea typeface="Proxima Nova"/>
              <a:cs typeface="Proxima Nova"/>
              <a:sym typeface="Proxima Nova"/>
            </a:endParaRPr>
          </a:p>
          <a:p>
            <a:pPr indent="0" lvl="0" marL="0" rtl="0" algn="l">
              <a:spcBef>
                <a:spcPts val="0"/>
              </a:spcBef>
              <a:spcAft>
                <a:spcPts val="0"/>
              </a:spcAft>
              <a:buNone/>
            </a:pPr>
            <a:r>
              <a:rPr lang="en" sz="1600">
                <a:solidFill>
                  <a:schemeClr val="dk2"/>
                </a:solidFill>
                <a:latin typeface="Proxima Nova"/>
                <a:ea typeface="Proxima Nova"/>
                <a:cs typeface="Proxima Nova"/>
                <a:sym typeface="Proxima Nova"/>
              </a:rPr>
              <a:t>Advantages:</a:t>
            </a:r>
            <a:endParaRPr sz="1600">
              <a:solidFill>
                <a:schemeClr val="dk2"/>
              </a:solidFill>
              <a:latin typeface="Proxima Nova"/>
              <a:ea typeface="Proxima Nova"/>
              <a:cs typeface="Proxima Nova"/>
              <a:sym typeface="Proxima Nova"/>
            </a:endParaRPr>
          </a:p>
          <a:p>
            <a:pPr indent="-330200" lvl="0" marL="457200" rtl="0" algn="l">
              <a:spcBef>
                <a:spcPts val="0"/>
              </a:spcBef>
              <a:spcAft>
                <a:spcPts val="0"/>
              </a:spcAft>
              <a:buClr>
                <a:schemeClr val="dk2"/>
              </a:buClr>
              <a:buSzPts val="1600"/>
              <a:buFont typeface="Proxima Nova"/>
              <a:buAutoNum type="arabicPeriod"/>
            </a:pPr>
            <a:r>
              <a:rPr lang="en" sz="1600">
                <a:solidFill>
                  <a:schemeClr val="dk2"/>
                </a:solidFill>
                <a:latin typeface="Proxima Nova"/>
                <a:ea typeface="Proxima Nova"/>
                <a:cs typeface="Proxima Nova"/>
                <a:sym typeface="Proxima Nova"/>
              </a:rPr>
              <a:t>Easier to deal with imbalanced data (0 and 0+)</a:t>
            </a:r>
            <a:endParaRPr sz="1600">
              <a:solidFill>
                <a:schemeClr val="dk2"/>
              </a:solidFill>
              <a:latin typeface="Proxima Nova"/>
              <a:ea typeface="Proxima Nova"/>
              <a:cs typeface="Proxima Nova"/>
              <a:sym typeface="Proxima Nova"/>
            </a:endParaRPr>
          </a:p>
          <a:p>
            <a:pPr indent="-330200" lvl="0" marL="457200" rtl="0" algn="l">
              <a:spcBef>
                <a:spcPts val="0"/>
              </a:spcBef>
              <a:spcAft>
                <a:spcPts val="0"/>
              </a:spcAft>
              <a:buClr>
                <a:schemeClr val="dk2"/>
              </a:buClr>
              <a:buSzPts val="1600"/>
              <a:buFont typeface="Proxima Nova"/>
              <a:buAutoNum type="arabicPeriod"/>
            </a:pPr>
            <a:r>
              <a:rPr lang="en" sz="1600">
                <a:solidFill>
                  <a:schemeClr val="dk2"/>
                </a:solidFill>
                <a:latin typeface="Proxima Nova"/>
                <a:ea typeface="Proxima Nova"/>
                <a:cs typeface="Proxima Nova"/>
                <a:sym typeface="Proxima Nova"/>
              </a:rPr>
              <a:t>No need to normalize scores / outlier </a:t>
            </a:r>
            <a:r>
              <a:rPr lang="en" sz="1600">
                <a:solidFill>
                  <a:schemeClr val="dk2"/>
                </a:solidFill>
                <a:latin typeface="Proxima Nova"/>
                <a:ea typeface="Proxima Nova"/>
                <a:cs typeface="Proxima Nova"/>
                <a:sym typeface="Proxima Nova"/>
              </a:rPr>
              <a:t>detections</a:t>
            </a:r>
            <a:endParaRPr sz="1600">
              <a:solidFill>
                <a:schemeClr val="dk2"/>
              </a:solidFill>
              <a:latin typeface="Proxima Nova"/>
              <a:ea typeface="Proxima Nova"/>
              <a:cs typeface="Proxima Nova"/>
              <a:sym typeface="Proxima Nova"/>
            </a:endParaRPr>
          </a:p>
          <a:p>
            <a:pPr indent="-330200" lvl="0" marL="457200" rtl="0" algn="l">
              <a:spcBef>
                <a:spcPts val="0"/>
              </a:spcBef>
              <a:spcAft>
                <a:spcPts val="0"/>
              </a:spcAft>
              <a:buClr>
                <a:schemeClr val="dk2"/>
              </a:buClr>
              <a:buSzPts val="1600"/>
              <a:buFont typeface="Proxima Nova"/>
              <a:buAutoNum type="arabicPeriod"/>
            </a:pPr>
            <a:r>
              <a:rPr lang="en" sz="1600">
                <a:solidFill>
                  <a:schemeClr val="dk2"/>
                </a:solidFill>
                <a:latin typeface="Proxima Nova"/>
                <a:ea typeface="Proxima Nova"/>
                <a:cs typeface="Proxima Nova"/>
                <a:sym typeface="Proxima Nova"/>
              </a:rPr>
              <a:t>More tools available for classification problems</a:t>
            </a:r>
            <a:endParaRPr sz="1600">
              <a:solidFill>
                <a:schemeClr val="dk2"/>
              </a:solidFill>
              <a:latin typeface="Proxima Nova"/>
              <a:ea typeface="Proxima Nova"/>
              <a:cs typeface="Proxima Nova"/>
              <a:sym typeface="Proxima Nova"/>
            </a:endParaRPr>
          </a:p>
          <a:p>
            <a:pPr indent="-330200" lvl="0" marL="457200" rtl="0" algn="l">
              <a:spcBef>
                <a:spcPts val="0"/>
              </a:spcBef>
              <a:spcAft>
                <a:spcPts val="0"/>
              </a:spcAft>
              <a:buClr>
                <a:schemeClr val="dk2"/>
              </a:buClr>
              <a:buSzPts val="1600"/>
              <a:buFont typeface="Proxima Nova"/>
              <a:buAutoNum type="arabicPeriod"/>
            </a:pPr>
            <a:r>
              <a:rPr lang="en" sz="1600">
                <a:solidFill>
                  <a:schemeClr val="dk2"/>
                </a:solidFill>
                <a:latin typeface="Proxima Nova"/>
                <a:ea typeface="Proxima Nova"/>
                <a:cs typeface="Proxima Nova"/>
                <a:sym typeface="Proxima Nova"/>
              </a:rPr>
              <a:t>Easier to measure model performance</a:t>
            </a:r>
            <a:endParaRPr sz="1600">
              <a:solidFill>
                <a:schemeClr val="dk2"/>
              </a:solidFill>
              <a:latin typeface="Proxima Nova"/>
              <a:ea typeface="Proxima Nova"/>
              <a:cs typeface="Proxima Nova"/>
              <a:sym typeface="Proxima Nova"/>
            </a:endParaRPr>
          </a:p>
          <a:p>
            <a:pPr indent="-330200" lvl="0" marL="457200" rtl="0" algn="l">
              <a:spcBef>
                <a:spcPts val="0"/>
              </a:spcBef>
              <a:spcAft>
                <a:spcPts val="0"/>
              </a:spcAft>
              <a:buClr>
                <a:schemeClr val="dk2"/>
              </a:buClr>
              <a:buSzPts val="1600"/>
              <a:buFont typeface="Proxima Nova"/>
              <a:buAutoNum type="arabicPeriod"/>
            </a:pPr>
            <a:r>
              <a:rPr lang="en" sz="1600">
                <a:solidFill>
                  <a:schemeClr val="dk2"/>
                </a:solidFill>
                <a:latin typeface="Proxima Nova"/>
                <a:ea typeface="Proxima Nova"/>
                <a:cs typeface="Proxima Nova"/>
                <a:sym typeface="Proxima Nova"/>
              </a:rPr>
              <a:t>Less prone to overfitting</a:t>
            </a:r>
            <a:endParaRPr sz="1600">
              <a:solidFill>
                <a:schemeClr val="dk2"/>
              </a:solidFill>
              <a:latin typeface="Proxima Nova"/>
              <a:ea typeface="Proxima Nova"/>
              <a:cs typeface="Proxima Nova"/>
              <a:sym typeface="Proxima Nova"/>
            </a:endParaRPr>
          </a:p>
          <a:p>
            <a:pPr indent="0" lvl="0" marL="0" rtl="0" algn="l">
              <a:spcBef>
                <a:spcPts val="0"/>
              </a:spcBef>
              <a:spcAft>
                <a:spcPts val="0"/>
              </a:spcAft>
              <a:buNone/>
            </a:pPr>
            <a:r>
              <a:t/>
            </a:r>
            <a:endParaRPr sz="1600">
              <a:solidFill>
                <a:schemeClr val="dk2"/>
              </a:solidFill>
              <a:latin typeface="Proxima Nova"/>
              <a:ea typeface="Proxima Nova"/>
              <a:cs typeface="Proxima Nova"/>
              <a:sym typeface="Proxima Nova"/>
            </a:endParaRPr>
          </a:p>
          <a:p>
            <a:pPr indent="0" lvl="0" marL="0" rtl="0" algn="l">
              <a:spcBef>
                <a:spcPts val="0"/>
              </a:spcBef>
              <a:spcAft>
                <a:spcPts val="0"/>
              </a:spcAft>
              <a:buNone/>
            </a:pPr>
            <a:r>
              <a:rPr lang="en" sz="1600">
                <a:solidFill>
                  <a:schemeClr val="dk2"/>
                </a:solidFill>
                <a:latin typeface="Proxima Nova"/>
                <a:ea typeface="Proxima Nova"/>
                <a:cs typeface="Proxima Nova"/>
                <a:sym typeface="Proxima Nova"/>
              </a:rPr>
              <a:t>Disadvantage:</a:t>
            </a:r>
            <a:endParaRPr sz="1600">
              <a:solidFill>
                <a:schemeClr val="dk2"/>
              </a:solidFill>
              <a:latin typeface="Proxima Nova"/>
              <a:ea typeface="Proxima Nova"/>
              <a:cs typeface="Proxima Nova"/>
              <a:sym typeface="Proxima Nova"/>
            </a:endParaRPr>
          </a:p>
          <a:p>
            <a:pPr indent="-330200" lvl="0" marL="457200" rtl="0" algn="l">
              <a:spcBef>
                <a:spcPts val="0"/>
              </a:spcBef>
              <a:spcAft>
                <a:spcPts val="0"/>
              </a:spcAft>
              <a:buClr>
                <a:schemeClr val="dk2"/>
              </a:buClr>
              <a:buSzPts val="1600"/>
              <a:buFont typeface="Proxima Nova"/>
              <a:buAutoNum type="arabicPeriod"/>
            </a:pPr>
            <a:r>
              <a:rPr lang="en" sz="1600">
                <a:solidFill>
                  <a:schemeClr val="dk2"/>
                </a:solidFill>
                <a:latin typeface="Proxima Nova"/>
                <a:ea typeface="Proxima Nova"/>
                <a:cs typeface="Proxima Nova"/>
                <a:sym typeface="Proxima Nova"/>
              </a:rPr>
              <a:t>Predictions are less precise than predicting raw scores</a:t>
            </a:r>
            <a:endParaRPr sz="1600">
              <a:solidFill>
                <a:schemeClr val="dk2"/>
              </a:solidFill>
              <a:latin typeface="Proxima Nova"/>
              <a:ea typeface="Proxima Nova"/>
              <a:cs typeface="Proxima Nova"/>
              <a:sym typeface="Proxima Nova"/>
            </a:endParaRPr>
          </a:p>
          <a:p>
            <a:pPr indent="0" lvl="0" marL="0" rtl="0" algn="l">
              <a:spcBef>
                <a:spcPts val="0"/>
              </a:spcBef>
              <a:spcAft>
                <a:spcPts val="0"/>
              </a:spcAft>
              <a:buNone/>
            </a:pPr>
            <a:r>
              <a:t/>
            </a:r>
            <a:endParaRPr sz="1600">
              <a:solidFill>
                <a:schemeClr val="dk2"/>
              </a:solidFill>
              <a:latin typeface="Proxima Nova"/>
              <a:ea typeface="Proxima Nova"/>
              <a:cs typeface="Proxima Nova"/>
              <a:sym typeface="Proxima Nova"/>
            </a:endParaRPr>
          </a:p>
        </p:txBody>
      </p:sp>
      <p:sp>
        <p:nvSpPr>
          <p:cNvPr id="280" name="Google Shape;280;p35"/>
          <p:cNvSpPr txBox="1"/>
          <p:nvPr/>
        </p:nvSpPr>
        <p:spPr>
          <a:xfrm>
            <a:off x="148900" y="4742550"/>
            <a:ext cx="2233800" cy="40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Proxima Nova"/>
                <a:ea typeface="Proxima Nova"/>
                <a:cs typeface="Proxima Nova"/>
                <a:sym typeface="Proxima Nova"/>
              </a:rPr>
              <a:t>Presenter: Shi</a:t>
            </a:r>
            <a:endParaRPr>
              <a:latin typeface="Proxima Nova"/>
              <a:ea typeface="Proxima Nova"/>
              <a:cs typeface="Proxima Nova"/>
              <a:sym typeface="Proxima Nova"/>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3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Categorization </a:t>
            </a:r>
            <a:endParaRPr/>
          </a:p>
        </p:txBody>
      </p:sp>
      <p:sp>
        <p:nvSpPr>
          <p:cNvPr id="286" name="Google Shape;286;p36"/>
          <p:cNvSpPr txBox="1"/>
          <p:nvPr>
            <p:ph idx="1" type="body"/>
          </p:nvPr>
        </p:nvSpPr>
        <p:spPr>
          <a:xfrm>
            <a:off x="311700" y="1152475"/>
            <a:ext cx="8520600" cy="464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Distribution of Raw Score</a:t>
            </a:r>
            <a:r>
              <a:rPr lang="en"/>
              <a:t>: </a:t>
            </a:r>
            <a:endParaRPr/>
          </a:p>
          <a:p>
            <a:pPr indent="0" lvl="0" marL="0" rtl="0" algn="l">
              <a:spcBef>
                <a:spcPts val="1600"/>
              </a:spcBef>
              <a:spcAft>
                <a:spcPts val="1600"/>
              </a:spcAft>
              <a:buNone/>
            </a:pPr>
            <a:r>
              <a:t/>
            </a:r>
            <a:endParaRPr/>
          </a:p>
        </p:txBody>
      </p:sp>
      <p:sp>
        <p:nvSpPr>
          <p:cNvPr id="287" name="Google Shape;287;p36"/>
          <p:cNvSpPr txBox="1"/>
          <p:nvPr/>
        </p:nvSpPr>
        <p:spPr>
          <a:xfrm>
            <a:off x="148900" y="4742550"/>
            <a:ext cx="2233800" cy="40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Proxima Nova"/>
                <a:ea typeface="Proxima Nova"/>
                <a:cs typeface="Proxima Nova"/>
                <a:sym typeface="Proxima Nova"/>
              </a:rPr>
              <a:t>Presenter: Shi</a:t>
            </a:r>
            <a:endParaRPr>
              <a:latin typeface="Proxima Nova"/>
              <a:ea typeface="Proxima Nova"/>
              <a:cs typeface="Proxima Nova"/>
              <a:sym typeface="Proxima Nova"/>
            </a:endParaRPr>
          </a:p>
        </p:txBody>
      </p:sp>
      <p:pic>
        <p:nvPicPr>
          <p:cNvPr id="288" name="Google Shape;288;p36"/>
          <p:cNvPicPr preferRelativeResize="0"/>
          <p:nvPr/>
        </p:nvPicPr>
        <p:blipFill>
          <a:blip r:embed="rId3">
            <a:alphaModFix/>
          </a:blip>
          <a:stretch>
            <a:fillRect/>
          </a:stretch>
        </p:blipFill>
        <p:spPr>
          <a:xfrm>
            <a:off x="148900" y="2057350"/>
            <a:ext cx="4293524" cy="2244725"/>
          </a:xfrm>
          <a:prstGeom prst="rect">
            <a:avLst/>
          </a:prstGeom>
          <a:noFill/>
          <a:ln>
            <a:noFill/>
          </a:ln>
        </p:spPr>
      </p:pic>
      <p:pic>
        <p:nvPicPr>
          <p:cNvPr id="289" name="Google Shape;289;p36"/>
          <p:cNvPicPr preferRelativeResize="0"/>
          <p:nvPr/>
        </p:nvPicPr>
        <p:blipFill>
          <a:blip r:embed="rId4">
            <a:alphaModFix/>
          </a:blip>
          <a:stretch>
            <a:fillRect/>
          </a:stretch>
        </p:blipFill>
        <p:spPr>
          <a:xfrm>
            <a:off x="4571999" y="2032100"/>
            <a:ext cx="4396775" cy="2295208"/>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3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Clustering</a:t>
            </a:r>
            <a:endParaRPr/>
          </a:p>
        </p:txBody>
      </p:sp>
      <p:sp>
        <p:nvSpPr>
          <p:cNvPr id="295" name="Google Shape;295;p3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t>Gaussian Mixture Model (GMM)</a:t>
            </a:r>
            <a:endParaRPr/>
          </a:p>
          <a:p>
            <a:pPr indent="-330200" lvl="0" marL="457200" rtl="0" algn="l">
              <a:lnSpc>
                <a:spcPct val="100000"/>
              </a:lnSpc>
              <a:spcBef>
                <a:spcPts val="1600"/>
              </a:spcBef>
              <a:spcAft>
                <a:spcPts val="0"/>
              </a:spcAft>
              <a:buSzPts val="1600"/>
              <a:buChar char="●"/>
            </a:pPr>
            <a:r>
              <a:rPr lang="en" sz="1600"/>
              <a:t>Initialization</a:t>
            </a:r>
            <a:endParaRPr sz="1600"/>
          </a:p>
          <a:p>
            <a:pPr indent="-330200" lvl="0" marL="457200" rtl="0" algn="l">
              <a:lnSpc>
                <a:spcPct val="100000"/>
              </a:lnSpc>
              <a:spcBef>
                <a:spcPts val="0"/>
              </a:spcBef>
              <a:spcAft>
                <a:spcPts val="0"/>
              </a:spcAft>
              <a:buSzPts val="1600"/>
              <a:buChar char="●"/>
            </a:pPr>
            <a:r>
              <a:rPr lang="en" sz="1600"/>
              <a:t>Expectation</a:t>
            </a:r>
            <a:endParaRPr sz="1600"/>
          </a:p>
          <a:p>
            <a:pPr indent="0" lvl="0" marL="0" rtl="0" algn="l">
              <a:lnSpc>
                <a:spcPct val="100000"/>
              </a:lnSpc>
              <a:spcBef>
                <a:spcPts val="1600"/>
              </a:spcBef>
              <a:spcAft>
                <a:spcPts val="0"/>
              </a:spcAft>
              <a:buNone/>
            </a:pPr>
            <a:r>
              <a:t/>
            </a:r>
            <a:endParaRPr sz="1600"/>
          </a:p>
          <a:p>
            <a:pPr indent="-330200" lvl="0" marL="457200" rtl="0" algn="l">
              <a:lnSpc>
                <a:spcPct val="100000"/>
              </a:lnSpc>
              <a:spcBef>
                <a:spcPts val="1600"/>
              </a:spcBef>
              <a:spcAft>
                <a:spcPts val="0"/>
              </a:spcAft>
              <a:buSzPts val="1600"/>
              <a:buChar char="●"/>
            </a:pPr>
            <a:r>
              <a:rPr lang="en" sz="1600"/>
              <a:t>Maximization</a:t>
            </a:r>
            <a:endParaRPr sz="1600"/>
          </a:p>
          <a:p>
            <a:pPr indent="0" lvl="0" marL="457200" rtl="0" algn="l">
              <a:lnSpc>
                <a:spcPct val="100000"/>
              </a:lnSpc>
              <a:spcBef>
                <a:spcPts val="1600"/>
              </a:spcBef>
              <a:spcAft>
                <a:spcPts val="1600"/>
              </a:spcAft>
              <a:buNone/>
            </a:pPr>
            <a:r>
              <a:t/>
            </a:r>
            <a:endParaRPr i="1"/>
          </a:p>
        </p:txBody>
      </p:sp>
      <p:sp>
        <p:nvSpPr>
          <p:cNvPr id="296" name="Google Shape;296;p37"/>
          <p:cNvSpPr txBox="1"/>
          <p:nvPr/>
        </p:nvSpPr>
        <p:spPr>
          <a:xfrm>
            <a:off x="148900" y="4742550"/>
            <a:ext cx="2233800" cy="40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Proxima Nova"/>
                <a:ea typeface="Proxima Nova"/>
                <a:cs typeface="Proxima Nova"/>
                <a:sym typeface="Proxima Nova"/>
              </a:rPr>
              <a:t>Presenter: Shi</a:t>
            </a:r>
            <a:endParaRPr>
              <a:latin typeface="Proxima Nova"/>
              <a:ea typeface="Proxima Nova"/>
              <a:cs typeface="Proxima Nova"/>
              <a:sym typeface="Proxima Nova"/>
            </a:endParaRPr>
          </a:p>
        </p:txBody>
      </p:sp>
      <p:pic>
        <p:nvPicPr>
          <p:cNvPr id="297" name="Google Shape;297;p37"/>
          <p:cNvPicPr preferRelativeResize="0"/>
          <p:nvPr/>
        </p:nvPicPr>
        <p:blipFill>
          <a:blip r:embed="rId3">
            <a:alphaModFix/>
          </a:blip>
          <a:stretch>
            <a:fillRect/>
          </a:stretch>
        </p:blipFill>
        <p:spPr>
          <a:xfrm>
            <a:off x="4718550" y="1799313"/>
            <a:ext cx="3429000" cy="2943225"/>
          </a:xfrm>
          <a:prstGeom prst="rect">
            <a:avLst/>
          </a:prstGeom>
          <a:noFill/>
          <a:ln>
            <a:noFill/>
          </a:ln>
        </p:spPr>
      </p:pic>
      <p:pic>
        <p:nvPicPr>
          <p:cNvPr id="298" name="Google Shape;298;p37"/>
          <p:cNvPicPr preferRelativeResize="0"/>
          <p:nvPr/>
        </p:nvPicPr>
        <p:blipFill>
          <a:blip r:embed="rId4">
            <a:alphaModFix/>
          </a:blip>
          <a:stretch>
            <a:fillRect/>
          </a:stretch>
        </p:blipFill>
        <p:spPr>
          <a:xfrm>
            <a:off x="1060050" y="2289603"/>
            <a:ext cx="2358250" cy="497125"/>
          </a:xfrm>
          <a:prstGeom prst="rect">
            <a:avLst/>
          </a:prstGeom>
          <a:noFill/>
          <a:ln>
            <a:noFill/>
          </a:ln>
        </p:spPr>
      </p:pic>
      <p:pic>
        <p:nvPicPr>
          <p:cNvPr id="299" name="Google Shape;299;p37"/>
          <p:cNvPicPr preferRelativeResize="0"/>
          <p:nvPr/>
        </p:nvPicPr>
        <p:blipFill>
          <a:blip r:embed="rId5">
            <a:alphaModFix/>
          </a:blip>
          <a:stretch>
            <a:fillRect/>
          </a:stretch>
        </p:blipFill>
        <p:spPr>
          <a:xfrm>
            <a:off x="1360900" y="3142550"/>
            <a:ext cx="2057400" cy="17907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3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Clustering</a:t>
            </a:r>
            <a:endParaRPr/>
          </a:p>
        </p:txBody>
      </p:sp>
      <p:sp>
        <p:nvSpPr>
          <p:cNvPr id="305" name="Google Shape;305;p3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t>Results</a:t>
            </a:r>
            <a:endParaRPr sz="1600"/>
          </a:p>
          <a:p>
            <a:pPr indent="0" lvl="0" marL="457200" rtl="0" algn="l">
              <a:lnSpc>
                <a:spcPct val="100000"/>
              </a:lnSpc>
              <a:spcBef>
                <a:spcPts val="1600"/>
              </a:spcBef>
              <a:spcAft>
                <a:spcPts val="1600"/>
              </a:spcAft>
              <a:buNone/>
            </a:pPr>
            <a:r>
              <a:t/>
            </a:r>
            <a:endParaRPr i="1"/>
          </a:p>
        </p:txBody>
      </p:sp>
      <p:sp>
        <p:nvSpPr>
          <p:cNvPr id="306" name="Google Shape;306;p38"/>
          <p:cNvSpPr txBox="1"/>
          <p:nvPr/>
        </p:nvSpPr>
        <p:spPr>
          <a:xfrm>
            <a:off x="148900" y="4742550"/>
            <a:ext cx="2233800" cy="40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Proxima Nova"/>
                <a:ea typeface="Proxima Nova"/>
                <a:cs typeface="Proxima Nova"/>
                <a:sym typeface="Proxima Nova"/>
              </a:rPr>
              <a:t>Presenter: Shi</a:t>
            </a:r>
            <a:endParaRPr>
              <a:latin typeface="Proxima Nova"/>
              <a:ea typeface="Proxima Nova"/>
              <a:cs typeface="Proxima Nova"/>
              <a:sym typeface="Proxima Nova"/>
            </a:endParaRPr>
          </a:p>
        </p:txBody>
      </p:sp>
      <p:pic>
        <p:nvPicPr>
          <p:cNvPr id="307" name="Google Shape;307;p38"/>
          <p:cNvPicPr preferRelativeResize="0"/>
          <p:nvPr/>
        </p:nvPicPr>
        <p:blipFill>
          <a:blip r:embed="rId3">
            <a:alphaModFix/>
          </a:blip>
          <a:stretch>
            <a:fillRect/>
          </a:stretch>
        </p:blipFill>
        <p:spPr>
          <a:xfrm>
            <a:off x="1323978" y="1279428"/>
            <a:ext cx="3949127" cy="34164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3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Clustering</a:t>
            </a:r>
            <a:endParaRPr/>
          </a:p>
        </p:txBody>
      </p:sp>
      <p:sp>
        <p:nvSpPr>
          <p:cNvPr id="313" name="Google Shape;313;p3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t>Results</a:t>
            </a:r>
            <a:endParaRPr sz="1600"/>
          </a:p>
          <a:p>
            <a:pPr indent="0" lvl="0" marL="457200" rtl="0" algn="l">
              <a:lnSpc>
                <a:spcPct val="100000"/>
              </a:lnSpc>
              <a:spcBef>
                <a:spcPts val="1600"/>
              </a:spcBef>
              <a:spcAft>
                <a:spcPts val="1600"/>
              </a:spcAft>
              <a:buNone/>
            </a:pPr>
            <a:r>
              <a:t/>
            </a:r>
            <a:endParaRPr i="1"/>
          </a:p>
        </p:txBody>
      </p:sp>
      <p:sp>
        <p:nvSpPr>
          <p:cNvPr id="314" name="Google Shape;314;p39"/>
          <p:cNvSpPr txBox="1"/>
          <p:nvPr/>
        </p:nvSpPr>
        <p:spPr>
          <a:xfrm>
            <a:off x="148900" y="4742550"/>
            <a:ext cx="2233800" cy="40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Proxima Nova"/>
                <a:ea typeface="Proxima Nova"/>
                <a:cs typeface="Proxima Nova"/>
                <a:sym typeface="Proxima Nova"/>
              </a:rPr>
              <a:t>Presenter: Shi</a:t>
            </a:r>
            <a:endParaRPr>
              <a:latin typeface="Proxima Nova"/>
              <a:ea typeface="Proxima Nova"/>
              <a:cs typeface="Proxima Nova"/>
              <a:sym typeface="Proxima Nova"/>
            </a:endParaRPr>
          </a:p>
        </p:txBody>
      </p:sp>
      <p:pic>
        <p:nvPicPr>
          <p:cNvPr id="315" name="Google Shape;315;p39"/>
          <p:cNvPicPr preferRelativeResize="0"/>
          <p:nvPr/>
        </p:nvPicPr>
        <p:blipFill>
          <a:blip r:embed="rId3">
            <a:alphaModFix/>
          </a:blip>
          <a:stretch>
            <a:fillRect/>
          </a:stretch>
        </p:blipFill>
        <p:spPr>
          <a:xfrm>
            <a:off x="1234125" y="1017727"/>
            <a:ext cx="7358124" cy="376287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4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Categorization</a:t>
            </a:r>
            <a:endParaRPr/>
          </a:p>
        </p:txBody>
      </p:sp>
      <p:sp>
        <p:nvSpPr>
          <p:cNvPr id="321" name="Google Shape;321;p40"/>
          <p:cNvSpPr txBox="1"/>
          <p:nvPr>
            <p:ph idx="1" type="body"/>
          </p:nvPr>
        </p:nvSpPr>
        <p:spPr>
          <a:xfrm>
            <a:off x="311700" y="1152475"/>
            <a:ext cx="8520600" cy="464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categorize scores into 10 </a:t>
            </a:r>
            <a:r>
              <a:rPr lang="en"/>
              <a:t>categories: </a:t>
            </a:r>
            <a:endParaRPr/>
          </a:p>
          <a:p>
            <a:pPr indent="0" lvl="0" marL="0" rtl="0" algn="l">
              <a:spcBef>
                <a:spcPts val="1600"/>
              </a:spcBef>
              <a:spcAft>
                <a:spcPts val="1600"/>
              </a:spcAft>
              <a:buNone/>
            </a:pPr>
            <a:r>
              <a:t/>
            </a:r>
            <a:endParaRPr/>
          </a:p>
        </p:txBody>
      </p:sp>
      <p:graphicFrame>
        <p:nvGraphicFramePr>
          <p:cNvPr id="322" name="Google Shape;322;p40"/>
          <p:cNvGraphicFramePr/>
          <p:nvPr/>
        </p:nvGraphicFramePr>
        <p:xfrm>
          <a:off x="677950" y="1617000"/>
          <a:ext cx="3000000" cy="3000000"/>
        </p:xfrm>
        <a:graphic>
          <a:graphicData uri="http://schemas.openxmlformats.org/drawingml/2006/table">
            <a:tbl>
              <a:tblPr>
                <a:noFill/>
                <a:tableStyleId>{C5FDC06A-2F7A-4B9E-839B-8CFE45F30DA0}</a:tableStyleId>
              </a:tblPr>
              <a:tblGrid>
                <a:gridCol w="831675"/>
                <a:gridCol w="482350"/>
                <a:gridCol w="519750"/>
                <a:gridCol w="519775"/>
                <a:gridCol w="532275"/>
                <a:gridCol w="519750"/>
                <a:gridCol w="532250"/>
                <a:gridCol w="781725"/>
                <a:gridCol w="844175"/>
                <a:gridCol w="881550"/>
                <a:gridCol w="956400"/>
              </a:tblGrid>
              <a:tr h="381000">
                <a:tc>
                  <a:txBody>
                    <a:bodyPr/>
                    <a:lstStyle/>
                    <a:p>
                      <a:pPr indent="0" lvl="0" marL="0" rtl="0" algn="ctr">
                        <a:spcBef>
                          <a:spcPts val="0"/>
                        </a:spcBef>
                        <a:spcAft>
                          <a:spcPts val="0"/>
                        </a:spcAft>
                        <a:buNone/>
                      </a:pPr>
                      <a:r>
                        <a:rPr b="1" lang="en"/>
                        <a:t>Class</a:t>
                      </a:r>
                      <a:endParaRPr b="1"/>
                    </a:p>
                  </a:txBody>
                  <a:tcPr marT="91425" marB="91425" marR="91425" marL="91425"/>
                </a:tc>
                <a:tc>
                  <a:txBody>
                    <a:bodyPr/>
                    <a:lstStyle/>
                    <a:p>
                      <a:pPr indent="0" lvl="0" marL="0" rtl="0" algn="ctr">
                        <a:spcBef>
                          <a:spcPts val="0"/>
                        </a:spcBef>
                        <a:spcAft>
                          <a:spcPts val="0"/>
                        </a:spcAft>
                        <a:buNone/>
                      </a:pPr>
                      <a:r>
                        <a:rPr lang="en"/>
                        <a:t>0</a:t>
                      </a:r>
                      <a:endParaRPr/>
                    </a:p>
                  </a:txBody>
                  <a:tcPr marT="91425" marB="91425" marR="91425" marL="91425"/>
                </a:tc>
                <a:tc>
                  <a:txBody>
                    <a:bodyPr/>
                    <a:lstStyle/>
                    <a:p>
                      <a:pPr indent="0" lvl="0" marL="0" rtl="0" algn="ctr">
                        <a:spcBef>
                          <a:spcPts val="0"/>
                        </a:spcBef>
                        <a:spcAft>
                          <a:spcPts val="0"/>
                        </a:spcAft>
                        <a:buNone/>
                      </a:pPr>
                      <a:r>
                        <a:rPr lang="en"/>
                        <a:t>1</a:t>
                      </a:r>
                      <a:endParaRPr/>
                    </a:p>
                  </a:txBody>
                  <a:tcPr marT="91425" marB="91425" marR="91425" marL="91425"/>
                </a:tc>
                <a:tc>
                  <a:txBody>
                    <a:bodyPr/>
                    <a:lstStyle/>
                    <a:p>
                      <a:pPr indent="0" lvl="0" marL="0" rtl="0" algn="ctr">
                        <a:spcBef>
                          <a:spcPts val="0"/>
                        </a:spcBef>
                        <a:spcAft>
                          <a:spcPts val="0"/>
                        </a:spcAft>
                        <a:buNone/>
                      </a:pPr>
                      <a:r>
                        <a:rPr lang="en"/>
                        <a:t>2</a:t>
                      </a:r>
                      <a:endParaRPr/>
                    </a:p>
                  </a:txBody>
                  <a:tcPr marT="91425" marB="91425" marR="91425" marL="91425"/>
                </a:tc>
                <a:tc>
                  <a:txBody>
                    <a:bodyPr/>
                    <a:lstStyle/>
                    <a:p>
                      <a:pPr indent="0" lvl="0" marL="0" rtl="0" algn="ctr">
                        <a:spcBef>
                          <a:spcPts val="0"/>
                        </a:spcBef>
                        <a:spcAft>
                          <a:spcPts val="0"/>
                        </a:spcAft>
                        <a:buNone/>
                      </a:pPr>
                      <a:r>
                        <a:rPr lang="en"/>
                        <a:t>3</a:t>
                      </a:r>
                      <a:endParaRPr/>
                    </a:p>
                  </a:txBody>
                  <a:tcPr marT="91425" marB="91425" marR="91425" marL="91425"/>
                </a:tc>
                <a:tc>
                  <a:txBody>
                    <a:bodyPr/>
                    <a:lstStyle/>
                    <a:p>
                      <a:pPr indent="0" lvl="0" marL="0" rtl="0" algn="ctr">
                        <a:spcBef>
                          <a:spcPts val="0"/>
                        </a:spcBef>
                        <a:spcAft>
                          <a:spcPts val="0"/>
                        </a:spcAft>
                        <a:buNone/>
                      </a:pPr>
                      <a:r>
                        <a:rPr lang="en"/>
                        <a:t>4</a:t>
                      </a:r>
                      <a:endParaRPr/>
                    </a:p>
                  </a:txBody>
                  <a:tcPr marT="91425" marB="91425" marR="91425" marL="91425"/>
                </a:tc>
                <a:tc>
                  <a:txBody>
                    <a:bodyPr/>
                    <a:lstStyle/>
                    <a:p>
                      <a:pPr indent="0" lvl="0" marL="0" rtl="0" algn="ctr">
                        <a:spcBef>
                          <a:spcPts val="0"/>
                        </a:spcBef>
                        <a:spcAft>
                          <a:spcPts val="0"/>
                        </a:spcAft>
                        <a:buNone/>
                      </a:pPr>
                      <a:r>
                        <a:rPr lang="en"/>
                        <a:t>5</a:t>
                      </a:r>
                      <a:endParaRPr/>
                    </a:p>
                  </a:txBody>
                  <a:tcPr marT="91425" marB="91425" marR="91425" marL="91425"/>
                </a:tc>
                <a:tc>
                  <a:txBody>
                    <a:bodyPr/>
                    <a:lstStyle/>
                    <a:p>
                      <a:pPr indent="0" lvl="0" marL="0" rtl="0" algn="ctr">
                        <a:spcBef>
                          <a:spcPts val="0"/>
                        </a:spcBef>
                        <a:spcAft>
                          <a:spcPts val="0"/>
                        </a:spcAft>
                        <a:buNone/>
                      </a:pPr>
                      <a:r>
                        <a:rPr lang="en"/>
                        <a:t>6</a:t>
                      </a:r>
                      <a:endParaRPr/>
                    </a:p>
                  </a:txBody>
                  <a:tcPr marT="91425" marB="91425" marR="91425" marL="91425"/>
                </a:tc>
                <a:tc>
                  <a:txBody>
                    <a:bodyPr/>
                    <a:lstStyle/>
                    <a:p>
                      <a:pPr indent="0" lvl="0" marL="0" rtl="0" algn="ctr">
                        <a:spcBef>
                          <a:spcPts val="0"/>
                        </a:spcBef>
                        <a:spcAft>
                          <a:spcPts val="0"/>
                        </a:spcAft>
                        <a:buNone/>
                      </a:pPr>
                      <a:r>
                        <a:rPr lang="en"/>
                        <a:t>7</a:t>
                      </a:r>
                      <a:endParaRPr/>
                    </a:p>
                  </a:txBody>
                  <a:tcPr marT="91425" marB="91425" marR="91425" marL="91425"/>
                </a:tc>
                <a:tc>
                  <a:txBody>
                    <a:bodyPr/>
                    <a:lstStyle/>
                    <a:p>
                      <a:pPr indent="0" lvl="0" marL="0" rtl="0" algn="ctr">
                        <a:spcBef>
                          <a:spcPts val="0"/>
                        </a:spcBef>
                        <a:spcAft>
                          <a:spcPts val="0"/>
                        </a:spcAft>
                        <a:buNone/>
                      </a:pPr>
                      <a:r>
                        <a:rPr lang="en"/>
                        <a:t>8</a:t>
                      </a:r>
                      <a:endParaRPr/>
                    </a:p>
                  </a:txBody>
                  <a:tcPr marT="91425" marB="91425" marR="91425" marL="91425"/>
                </a:tc>
                <a:tc>
                  <a:txBody>
                    <a:bodyPr/>
                    <a:lstStyle/>
                    <a:p>
                      <a:pPr indent="0" lvl="0" marL="0" rtl="0" algn="ctr">
                        <a:spcBef>
                          <a:spcPts val="0"/>
                        </a:spcBef>
                        <a:spcAft>
                          <a:spcPts val="0"/>
                        </a:spcAft>
                        <a:buNone/>
                      </a:pPr>
                      <a:r>
                        <a:rPr lang="en"/>
                        <a:t>9</a:t>
                      </a:r>
                      <a:endParaRPr/>
                    </a:p>
                  </a:txBody>
                  <a:tcPr marT="91425" marB="91425" marR="91425" marL="91425"/>
                </a:tc>
              </a:tr>
              <a:tr h="381000">
                <a:tc>
                  <a:txBody>
                    <a:bodyPr/>
                    <a:lstStyle/>
                    <a:p>
                      <a:pPr indent="0" lvl="0" marL="0" rtl="0" algn="ctr">
                        <a:spcBef>
                          <a:spcPts val="0"/>
                        </a:spcBef>
                        <a:spcAft>
                          <a:spcPts val="0"/>
                        </a:spcAft>
                        <a:buNone/>
                      </a:pPr>
                      <a:r>
                        <a:rPr b="1" lang="en"/>
                        <a:t>Score</a:t>
                      </a:r>
                      <a:endParaRPr b="1"/>
                    </a:p>
                  </a:txBody>
                  <a:tcPr marT="91425" marB="91425" marR="91425" marL="91425"/>
                </a:tc>
                <a:tc>
                  <a:txBody>
                    <a:bodyPr/>
                    <a:lstStyle/>
                    <a:p>
                      <a:pPr indent="0" lvl="0" marL="0" rtl="0" algn="ctr">
                        <a:spcBef>
                          <a:spcPts val="0"/>
                        </a:spcBef>
                        <a:spcAft>
                          <a:spcPts val="0"/>
                        </a:spcAft>
                        <a:buNone/>
                      </a:pPr>
                      <a:r>
                        <a:rPr lang="en"/>
                        <a:t>0</a:t>
                      </a:r>
                      <a:endParaRPr/>
                    </a:p>
                  </a:txBody>
                  <a:tcPr marT="91425" marB="91425" marR="91425" marL="91425"/>
                </a:tc>
                <a:tc>
                  <a:txBody>
                    <a:bodyPr/>
                    <a:lstStyle/>
                    <a:p>
                      <a:pPr indent="0" lvl="0" marL="0" rtl="0" algn="ctr">
                        <a:spcBef>
                          <a:spcPts val="0"/>
                        </a:spcBef>
                        <a:spcAft>
                          <a:spcPts val="0"/>
                        </a:spcAft>
                        <a:buNone/>
                      </a:pPr>
                      <a:r>
                        <a:rPr lang="en"/>
                        <a:t>1</a:t>
                      </a:r>
                      <a:endParaRPr/>
                    </a:p>
                  </a:txBody>
                  <a:tcPr marT="91425" marB="91425" marR="91425" marL="91425"/>
                </a:tc>
                <a:tc>
                  <a:txBody>
                    <a:bodyPr/>
                    <a:lstStyle/>
                    <a:p>
                      <a:pPr indent="0" lvl="0" marL="0" rtl="0" algn="ctr">
                        <a:spcBef>
                          <a:spcPts val="0"/>
                        </a:spcBef>
                        <a:spcAft>
                          <a:spcPts val="0"/>
                        </a:spcAft>
                        <a:buNone/>
                      </a:pPr>
                      <a:r>
                        <a:rPr lang="en"/>
                        <a:t>2</a:t>
                      </a:r>
                      <a:endParaRPr/>
                    </a:p>
                  </a:txBody>
                  <a:tcPr marT="91425" marB="91425" marR="91425" marL="91425"/>
                </a:tc>
                <a:tc>
                  <a:txBody>
                    <a:bodyPr/>
                    <a:lstStyle/>
                    <a:p>
                      <a:pPr indent="0" lvl="0" marL="0" rtl="0" algn="ctr">
                        <a:spcBef>
                          <a:spcPts val="0"/>
                        </a:spcBef>
                        <a:spcAft>
                          <a:spcPts val="0"/>
                        </a:spcAft>
                        <a:buNone/>
                      </a:pPr>
                      <a:r>
                        <a:rPr lang="en"/>
                        <a:t>3-4</a:t>
                      </a:r>
                      <a:endParaRPr/>
                    </a:p>
                  </a:txBody>
                  <a:tcPr marT="91425" marB="91425" marR="91425" marL="91425"/>
                </a:tc>
                <a:tc>
                  <a:txBody>
                    <a:bodyPr/>
                    <a:lstStyle/>
                    <a:p>
                      <a:pPr indent="0" lvl="0" marL="0" rtl="0" algn="ctr">
                        <a:spcBef>
                          <a:spcPts val="0"/>
                        </a:spcBef>
                        <a:spcAft>
                          <a:spcPts val="0"/>
                        </a:spcAft>
                        <a:buNone/>
                      </a:pPr>
                      <a:r>
                        <a:rPr lang="en"/>
                        <a:t>5-6</a:t>
                      </a:r>
                      <a:endParaRPr/>
                    </a:p>
                  </a:txBody>
                  <a:tcPr marT="91425" marB="91425" marR="91425" marL="91425"/>
                </a:tc>
                <a:tc>
                  <a:txBody>
                    <a:bodyPr/>
                    <a:lstStyle/>
                    <a:p>
                      <a:pPr indent="0" lvl="0" marL="0" rtl="0" algn="ctr">
                        <a:spcBef>
                          <a:spcPts val="0"/>
                        </a:spcBef>
                        <a:spcAft>
                          <a:spcPts val="0"/>
                        </a:spcAft>
                        <a:buNone/>
                      </a:pPr>
                      <a:r>
                        <a:rPr lang="en"/>
                        <a:t>7-9</a:t>
                      </a:r>
                      <a:endParaRPr/>
                    </a:p>
                  </a:txBody>
                  <a:tcPr marT="91425" marB="91425" marR="91425" marL="91425"/>
                </a:tc>
                <a:tc>
                  <a:txBody>
                    <a:bodyPr/>
                    <a:lstStyle/>
                    <a:p>
                      <a:pPr indent="0" lvl="0" marL="0" rtl="0" algn="ctr">
                        <a:spcBef>
                          <a:spcPts val="0"/>
                        </a:spcBef>
                        <a:spcAft>
                          <a:spcPts val="0"/>
                        </a:spcAft>
                        <a:buNone/>
                      </a:pPr>
                      <a:r>
                        <a:rPr lang="en"/>
                        <a:t>10-16</a:t>
                      </a:r>
                      <a:endParaRPr/>
                    </a:p>
                  </a:txBody>
                  <a:tcPr marT="91425" marB="91425" marR="91425" marL="91425"/>
                </a:tc>
                <a:tc>
                  <a:txBody>
                    <a:bodyPr/>
                    <a:lstStyle/>
                    <a:p>
                      <a:pPr indent="0" lvl="0" marL="0" rtl="0" algn="ctr">
                        <a:spcBef>
                          <a:spcPts val="0"/>
                        </a:spcBef>
                        <a:spcAft>
                          <a:spcPts val="0"/>
                        </a:spcAft>
                        <a:buNone/>
                      </a:pPr>
                      <a:r>
                        <a:rPr lang="en"/>
                        <a:t>17-37</a:t>
                      </a:r>
                      <a:endParaRPr/>
                    </a:p>
                  </a:txBody>
                  <a:tcPr marT="91425" marB="91425" marR="91425" marL="91425"/>
                </a:tc>
                <a:tc>
                  <a:txBody>
                    <a:bodyPr/>
                    <a:lstStyle/>
                    <a:p>
                      <a:pPr indent="0" lvl="0" marL="0" rtl="0" algn="ctr">
                        <a:spcBef>
                          <a:spcPts val="0"/>
                        </a:spcBef>
                        <a:spcAft>
                          <a:spcPts val="0"/>
                        </a:spcAft>
                        <a:buNone/>
                      </a:pPr>
                      <a:r>
                        <a:rPr lang="en"/>
                        <a:t>38-133</a:t>
                      </a:r>
                      <a:endParaRPr/>
                    </a:p>
                  </a:txBody>
                  <a:tcPr marT="91425" marB="91425" marR="91425" marL="91425"/>
                </a:tc>
                <a:tc>
                  <a:txBody>
                    <a:bodyPr/>
                    <a:lstStyle/>
                    <a:p>
                      <a:pPr indent="0" lvl="0" marL="0" rtl="0" algn="ctr">
                        <a:spcBef>
                          <a:spcPts val="0"/>
                        </a:spcBef>
                        <a:spcAft>
                          <a:spcPts val="0"/>
                        </a:spcAft>
                        <a:buNone/>
                      </a:pPr>
                      <a:r>
                        <a:rPr lang="en"/>
                        <a:t>&gt;133</a:t>
                      </a:r>
                      <a:endParaRPr/>
                    </a:p>
                  </a:txBody>
                  <a:tcPr marT="91425" marB="91425" marR="91425" marL="91425"/>
                </a:tc>
              </a:tr>
            </a:tbl>
          </a:graphicData>
        </a:graphic>
      </p:graphicFrame>
      <p:sp>
        <p:nvSpPr>
          <p:cNvPr id="323" name="Google Shape;323;p40"/>
          <p:cNvSpPr txBox="1"/>
          <p:nvPr/>
        </p:nvSpPr>
        <p:spPr>
          <a:xfrm>
            <a:off x="311700" y="2571750"/>
            <a:ext cx="2712600" cy="78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Proxima Nova"/>
                <a:ea typeface="Proxima Nova"/>
                <a:cs typeface="Proxima Nova"/>
                <a:sym typeface="Proxima Nova"/>
              </a:rPr>
              <a:t>Category Distribution</a:t>
            </a:r>
            <a:endParaRPr sz="1800">
              <a:solidFill>
                <a:schemeClr val="dk2"/>
              </a:solidFill>
              <a:latin typeface="Proxima Nova"/>
              <a:ea typeface="Proxima Nova"/>
              <a:cs typeface="Proxima Nova"/>
              <a:sym typeface="Proxima Nova"/>
            </a:endParaRPr>
          </a:p>
        </p:txBody>
      </p:sp>
      <p:sp>
        <p:nvSpPr>
          <p:cNvPr id="324" name="Google Shape;324;p40"/>
          <p:cNvSpPr txBox="1"/>
          <p:nvPr/>
        </p:nvSpPr>
        <p:spPr>
          <a:xfrm>
            <a:off x="148900" y="4742550"/>
            <a:ext cx="2233800" cy="40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Proxima Nova"/>
                <a:ea typeface="Proxima Nova"/>
                <a:cs typeface="Proxima Nova"/>
                <a:sym typeface="Proxima Nova"/>
              </a:rPr>
              <a:t>Presenter: Shi</a:t>
            </a:r>
            <a:endParaRPr>
              <a:latin typeface="Proxima Nova"/>
              <a:ea typeface="Proxima Nova"/>
              <a:cs typeface="Proxima Nova"/>
              <a:sym typeface="Proxima Nova"/>
            </a:endParaRPr>
          </a:p>
        </p:txBody>
      </p:sp>
      <p:pic>
        <p:nvPicPr>
          <p:cNvPr id="325" name="Google Shape;325;p40"/>
          <p:cNvPicPr preferRelativeResize="0"/>
          <p:nvPr/>
        </p:nvPicPr>
        <p:blipFill>
          <a:blip r:embed="rId3">
            <a:alphaModFix/>
          </a:blip>
          <a:stretch>
            <a:fillRect/>
          </a:stretch>
        </p:blipFill>
        <p:spPr>
          <a:xfrm>
            <a:off x="3313875" y="2554200"/>
            <a:ext cx="4765761" cy="24369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4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Baseline Model</a:t>
            </a:r>
            <a:endParaRPr/>
          </a:p>
        </p:txBody>
      </p:sp>
      <p:sp>
        <p:nvSpPr>
          <p:cNvPr id="331" name="Google Shape;331;p41"/>
          <p:cNvSpPr txBox="1"/>
          <p:nvPr>
            <p:ph idx="1" type="body"/>
          </p:nvPr>
        </p:nvSpPr>
        <p:spPr>
          <a:xfrm>
            <a:off x="228350" y="1152475"/>
            <a:ext cx="8808300" cy="366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Multiclass Classifiers</a:t>
            </a:r>
            <a:endParaRPr/>
          </a:p>
          <a:p>
            <a:pPr indent="0" lvl="0" marL="0" rtl="0" algn="l">
              <a:spcBef>
                <a:spcPts val="1600"/>
              </a:spcBef>
              <a:spcAft>
                <a:spcPts val="1600"/>
              </a:spcAft>
              <a:buNone/>
            </a:pPr>
            <a:r>
              <a:t/>
            </a:r>
            <a:endParaRPr/>
          </a:p>
        </p:txBody>
      </p:sp>
      <p:graphicFrame>
        <p:nvGraphicFramePr>
          <p:cNvPr id="332" name="Google Shape;332;p41"/>
          <p:cNvGraphicFramePr/>
          <p:nvPr/>
        </p:nvGraphicFramePr>
        <p:xfrm>
          <a:off x="311700" y="1744175"/>
          <a:ext cx="3000000" cy="3000000"/>
        </p:xfrm>
        <a:graphic>
          <a:graphicData uri="http://schemas.openxmlformats.org/drawingml/2006/table">
            <a:tbl>
              <a:tblPr>
                <a:noFill/>
                <a:tableStyleId>{C5FDC06A-2F7A-4B9E-839B-8CFE45F30DA0}</a:tableStyleId>
              </a:tblPr>
              <a:tblGrid>
                <a:gridCol w="1284750"/>
                <a:gridCol w="1227275"/>
                <a:gridCol w="1548450"/>
                <a:gridCol w="1353700"/>
                <a:gridCol w="1158950"/>
              </a:tblGrid>
              <a:tr h="809650">
                <a:tc>
                  <a:txBody>
                    <a:bodyPr/>
                    <a:lstStyle/>
                    <a:p>
                      <a:pPr indent="0" lvl="0" marL="0" rtl="0" algn="ctr">
                        <a:spcBef>
                          <a:spcPts val="0"/>
                        </a:spcBef>
                        <a:spcAft>
                          <a:spcPts val="0"/>
                        </a:spcAft>
                        <a:buNone/>
                      </a:pPr>
                      <a:r>
                        <a:rPr b="1" lang="en">
                          <a:solidFill>
                            <a:schemeClr val="accent4"/>
                          </a:solidFill>
                        </a:rPr>
                        <a:t>Model</a:t>
                      </a:r>
                      <a:endParaRPr b="1">
                        <a:solidFill>
                          <a:schemeClr val="accent4"/>
                        </a:solidFill>
                      </a:endParaRPr>
                    </a:p>
                  </a:txBody>
                  <a:tcPr marT="91425" marB="91425" marR="91425" marL="91425"/>
                </a:tc>
                <a:tc>
                  <a:txBody>
                    <a:bodyPr/>
                    <a:lstStyle/>
                    <a:p>
                      <a:pPr indent="0" lvl="0" marL="0" rtl="0" algn="ctr">
                        <a:spcBef>
                          <a:spcPts val="0"/>
                        </a:spcBef>
                        <a:spcAft>
                          <a:spcPts val="0"/>
                        </a:spcAft>
                        <a:buNone/>
                      </a:pPr>
                      <a:r>
                        <a:rPr b="1" lang="en">
                          <a:solidFill>
                            <a:schemeClr val="accent4"/>
                          </a:solidFill>
                        </a:rPr>
                        <a:t>Train </a:t>
                      </a:r>
                      <a:r>
                        <a:rPr b="1" lang="en">
                          <a:solidFill>
                            <a:schemeClr val="accent4"/>
                          </a:solidFill>
                        </a:rPr>
                        <a:t>Accuracy </a:t>
                      </a:r>
                      <a:endParaRPr b="1">
                        <a:solidFill>
                          <a:schemeClr val="accent4"/>
                        </a:solidFill>
                      </a:endParaRPr>
                    </a:p>
                  </a:txBody>
                  <a:tcPr marT="91425" marB="91425" marR="91425" marL="91425"/>
                </a:tc>
                <a:tc>
                  <a:txBody>
                    <a:bodyPr/>
                    <a:lstStyle/>
                    <a:p>
                      <a:pPr indent="0" lvl="0" marL="0" rtl="0" algn="ctr">
                        <a:spcBef>
                          <a:spcPts val="0"/>
                        </a:spcBef>
                        <a:spcAft>
                          <a:spcPts val="0"/>
                        </a:spcAft>
                        <a:buNone/>
                      </a:pPr>
                      <a:r>
                        <a:rPr b="1" lang="en">
                          <a:solidFill>
                            <a:schemeClr val="accent4"/>
                          </a:solidFill>
                        </a:rPr>
                        <a:t>Train F1</a:t>
                      </a:r>
                      <a:endParaRPr b="1">
                        <a:solidFill>
                          <a:schemeClr val="accent4"/>
                        </a:solidFill>
                      </a:endParaRPr>
                    </a:p>
                  </a:txBody>
                  <a:tcPr marT="91425" marB="91425" marR="91425" marL="91425"/>
                </a:tc>
                <a:tc>
                  <a:txBody>
                    <a:bodyPr/>
                    <a:lstStyle/>
                    <a:p>
                      <a:pPr indent="0" lvl="0" marL="0" rtl="0" algn="ctr">
                        <a:spcBef>
                          <a:spcPts val="0"/>
                        </a:spcBef>
                        <a:spcAft>
                          <a:spcPts val="0"/>
                        </a:spcAft>
                        <a:buNone/>
                      </a:pPr>
                      <a:r>
                        <a:rPr b="1" lang="en">
                          <a:solidFill>
                            <a:schemeClr val="accent4"/>
                          </a:solidFill>
                        </a:rPr>
                        <a:t>Test Accuracy</a:t>
                      </a:r>
                      <a:endParaRPr b="1">
                        <a:solidFill>
                          <a:schemeClr val="accent4"/>
                        </a:solidFill>
                      </a:endParaRPr>
                    </a:p>
                  </a:txBody>
                  <a:tcPr marT="91425" marB="91425" marR="91425" marL="91425"/>
                </a:tc>
                <a:tc>
                  <a:txBody>
                    <a:bodyPr/>
                    <a:lstStyle/>
                    <a:p>
                      <a:pPr indent="0" lvl="0" marL="0" rtl="0" algn="ctr">
                        <a:spcBef>
                          <a:spcPts val="0"/>
                        </a:spcBef>
                        <a:spcAft>
                          <a:spcPts val="0"/>
                        </a:spcAft>
                        <a:buNone/>
                      </a:pPr>
                      <a:r>
                        <a:rPr b="1" lang="en">
                          <a:solidFill>
                            <a:schemeClr val="accent4"/>
                          </a:solidFill>
                        </a:rPr>
                        <a:t>Test F1</a:t>
                      </a:r>
                      <a:endParaRPr b="1">
                        <a:solidFill>
                          <a:schemeClr val="accent4"/>
                        </a:solidFill>
                      </a:endParaRPr>
                    </a:p>
                  </a:txBody>
                  <a:tcPr marT="91425" marB="91425" marR="91425" marL="91425"/>
                </a:tc>
              </a:tr>
              <a:tr h="809650">
                <a:tc>
                  <a:txBody>
                    <a:bodyPr/>
                    <a:lstStyle/>
                    <a:p>
                      <a:pPr indent="0" lvl="0" marL="0" rtl="0" algn="ctr">
                        <a:spcBef>
                          <a:spcPts val="0"/>
                        </a:spcBef>
                        <a:spcAft>
                          <a:spcPts val="0"/>
                        </a:spcAft>
                        <a:buNone/>
                      </a:pPr>
                      <a:r>
                        <a:rPr lang="en">
                          <a:solidFill>
                            <a:schemeClr val="accent5"/>
                          </a:solidFill>
                        </a:rPr>
                        <a:t>Logistic Regression</a:t>
                      </a:r>
                      <a:endParaRPr>
                        <a:solidFill>
                          <a:schemeClr val="accent5"/>
                        </a:solidFill>
                      </a:endParaRPr>
                    </a:p>
                  </a:txBody>
                  <a:tcPr marT="91425" marB="91425" marR="91425" marL="91425"/>
                </a:tc>
                <a:tc>
                  <a:txBody>
                    <a:bodyPr/>
                    <a:lstStyle/>
                    <a:p>
                      <a:pPr indent="0" lvl="0" marL="0" rtl="0" algn="ctr">
                        <a:spcBef>
                          <a:spcPts val="0"/>
                        </a:spcBef>
                        <a:spcAft>
                          <a:spcPts val="0"/>
                        </a:spcAft>
                        <a:buNone/>
                      </a:pPr>
                      <a:r>
                        <a:rPr lang="en">
                          <a:solidFill>
                            <a:schemeClr val="accent5"/>
                          </a:solidFill>
                        </a:rPr>
                        <a:t>69.2%</a:t>
                      </a:r>
                      <a:endParaRPr>
                        <a:solidFill>
                          <a:schemeClr val="accent5"/>
                        </a:solidFill>
                      </a:endParaRPr>
                    </a:p>
                  </a:txBody>
                  <a:tcPr marT="91425" marB="91425" marR="91425" marL="91425"/>
                </a:tc>
                <a:tc>
                  <a:txBody>
                    <a:bodyPr/>
                    <a:lstStyle/>
                    <a:p>
                      <a:pPr indent="0" lvl="0" marL="0" rtl="0" algn="ctr">
                        <a:spcBef>
                          <a:spcPts val="0"/>
                        </a:spcBef>
                        <a:spcAft>
                          <a:spcPts val="0"/>
                        </a:spcAft>
                        <a:buNone/>
                      </a:pPr>
                      <a:r>
                        <a:rPr lang="en">
                          <a:solidFill>
                            <a:schemeClr val="accent5"/>
                          </a:solidFill>
                        </a:rPr>
                        <a:t>64.4%</a:t>
                      </a:r>
                      <a:endParaRPr>
                        <a:solidFill>
                          <a:schemeClr val="accent5"/>
                        </a:solidFill>
                      </a:endParaRPr>
                    </a:p>
                  </a:txBody>
                  <a:tcPr marT="91425" marB="91425" marR="91425" marL="91425"/>
                </a:tc>
                <a:tc>
                  <a:txBody>
                    <a:bodyPr/>
                    <a:lstStyle/>
                    <a:p>
                      <a:pPr indent="0" lvl="0" marL="0" rtl="0" algn="ctr">
                        <a:spcBef>
                          <a:spcPts val="0"/>
                        </a:spcBef>
                        <a:spcAft>
                          <a:spcPts val="0"/>
                        </a:spcAft>
                        <a:buNone/>
                      </a:pPr>
                      <a:r>
                        <a:rPr lang="en">
                          <a:solidFill>
                            <a:schemeClr val="accent5"/>
                          </a:solidFill>
                        </a:rPr>
                        <a:t>67.6%</a:t>
                      </a:r>
                      <a:endParaRPr>
                        <a:solidFill>
                          <a:schemeClr val="accent5"/>
                        </a:solidFill>
                      </a:endParaRPr>
                    </a:p>
                  </a:txBody>
                  <a:tcPr marT="91425" marB="91425" marR="91425" marL="91425"/>
                </a:tc>
                <a:tc>
                  <a:txBody>
                    <a:bodyPr/>
                    <a:lstStyle/>
                    <a:p>
                      <a:pPr indent="0" lvl="0" marL="0" rtl="0" algn="ctr">
                        <a:spcBef>
                          <a:spcPts val="0"/>
                        </a:spcBef>
                        <a:spcAft>
                          <a:spcPts val="0"/>
                        </a:spcAft>
                        <a:buNone/>
                      </a:pPr>
                      <a:r>
                        <a:rPr lang="en">
                          <a:solidFill>
                            <a:schemeClr val="accent5"/>
                          </a:solidFill>
                        </a:rPr>
                        <a:t>61.8%</a:t>
                      </a:r>
                      <a:endParaRPr>
                        <a:solidFill>
                          <a:schemeClr val="accent5"/>
                        </a:solidFill>
                      </a:endParaRPr>
                    </a:p>
                  </a:txBody>
                  <a:tcPr marT="91425" marB="91425" marR="91425" marL="91425"/>
                </a:tc>
              </a:tr>
              <a:tr h="600575">
                <a:tc>
                  <a:txBody>
                    <a:bodyPr/>
                    <a:lstStyle/>
                    <a:p>
                      <a:pPr indent="0" lvl="0" marL="0" rtl="0" algn="ctr">
                        <a:spcBef>
                          <a:spcPts val="0"/>
                        </a:spcBef>
                        <a:spcAft>
                          <a:spcPts val="0"/>
                        </a:spcAft>
                        <a:buNone/>
                      </a:pPr>
                      <a:r>
                        <a:rPr lang="en">
                          <a:solidFill>
                            <a:schemeClr val="dk2"/>
                          </a:solidFill>
                        </a:rPr>
                        <a:t>Decision Tree</a:t>
                      </a:r>
                      <a:endParaRPr>
                        <a:solidFill>
                          <a:schemeClr val="dk2"/>
                        </a:solidFill>
                      </a:endParaRPr>
                    </a:p>
                  </a:txBody>
                  <a:tcPr marT="91425" marB="91425" marR="91425" marL="91425"/>
                </a:tc>
                <a:tc>
                  <a:txBody>
                    <a:bodyPr/>
                    <a:lstStyle/>
                    <a:p>
                      <a:pPr indent="0" lvl="0" marL="0" rtl="0" algn="ctr">
                        <a:spcBef>
                          <a:spcPts val="0"/>
                        </a:spcBef>
                        <a:spcAft>
                          <a:spcPts val="0"/>
                        </a:spcAft>
                        <a:buNone/>
                      </a:pPr>
                      <a:r>
                        <a:rPr lang="en">
                          <a:solidFill>
                            <a:schemeClr val="dk2"/>
                          </a:solidFill>
                        </a:rPr>
                        <a:t>68.2%</a:t>
                      </a:r>
                      <a:endParaRPr>
                        <a:solidFill>
                          <a:schemeClr val="dk2"/>
                        </a:solidFill>
                      </a:endParaRPr>
                    </a:p>
                  </a:txBody>
                  <a:tcPr marT="91425" marB="91425" marR="91425" marL="91425"/>
                </a:tc>
                <a:tc>
                  <a:txBody>
                    <a:bodyPr/>
                    <a:lstStyle/>
                    <a:p>
                      <a:pPr indent="0" lvl="0" marL="0" rtl="0" algn="ctr">
                        <a:spcBef>
                          <a:spcPts val="0"/>
                        </a:spcBef>
                        <a:spcAft>
                          <a:spcPts val="0"/>
                        </a:spcAft>
                        <a:buNone/>
                      </a:pPr>
                      <a:r>
                        <a:rPr lang="en">
                          <a:solidFill>
                            <a:schemeClr val="dk2"/>
                          </a:solidFill>
                        </a:rPr>
                        <a:t>61.4%</a:t>
                      </a:r>
                      <a:endParaRPr>
                        <a:solidFill>
                          <a:schemeClr val="dk2"/>
                        </a:solidFill>
                      </a:endParaRPr>
                    </a:p>
                  </a:txBody>
                  <a:tcPr marT="91425" marB="91425" marR="91425" marL="91425"/>
                </a:tc>
                <a:tc>
                  <a:txBody>
                    <a:bodyPr/>
                    <a:lstStyle/>
                    <a:p>
                      <a:pPr indent="0" lvl="0" marL="0" rtl="0" algn="ctr">
                        <a:spcBef>
                          <a:spcPts val="0"/>
                        </a:spcBef>
                        <a:spcAft>
                          <a:spcPts val="0"/>
                        </a:spcAft>
                        <a:buNone/>
                      </a:pPr>
                      <a:r>
                        <a:rPr lang="en">
                          <a:solidFill>
                            <a:schemeClr val="dk2"/>
                          </a:solidFill>
                        </a:rPr>
                        <a:t>66.7%</a:t>
                      </a:r>
                      <a:endParaRPr>
                        <a:solidFill>
                          <a:schemeClr val="dk2"/>
                        </a:solidFill>
                      </a:endParaRPr>
                    </a:p>
                  </a:txBody>
                  <a:tcPr marT="91425" marB="91425" marR="91425" marL="91425"/>
                </a:tc>
                <a:tc>
                  <a:txBody>
                    <a:bodyPr/>
                    <a:lstStyle/>
                    <a:p>
                      <a:pPr indent="0" lvl="0" marL="0" rtl="0" algn="ctr">
                        <a:spcBef>
                          <a:spcPts val="0"/>
                        </a:spcBef>
                        <a:spcAft>
                          <a:spcPts val="0"/>
                        </a:spcAft>
                        <a:buNone/>
                      </a:pPr>
                      <a:r>
                        <a:rPr lang="en">
                          <a:solidFill>
                            <a:schemeClr val="dk2"/>
                          </a:solidFill>
                        </a:rPr>
                        <a:t>59.7%</a:t>
                      </a:r>
                      <a:endParaRPr>
                        <a:solidFill>
                          <a:schemeClr val="dk2"/>
                        </a:solidFill>
                      </a:endParaRPr>
                    </a:p>
                  </a:txBody>
                  <a:tcPr marT="91425" marB="91425" marR="91425" marL="91425"/>
                </a:tc>
              </a:tr>
              <a:tr h="604825">
                <a:tc>
                  <a:txBody>
                    <a:bodyPr/>
                    <a:lstStyle/>
                    <a:p>
                      <a:pPr indent="0" lvl="0" marL="0" rtl="0" algn="ctr">
                        <a:spcBef>
                          <a:spcPts val="0"/>
                        </a:spcBef>
                        <a:spcAft>
                          <a:spcPts val="0"/>
                        </a:spcAft>
                        <a:buNone/>
                      </a:pPr>
                      <a:r>
                        <a:rPr lang="en">
                          <a:solidFill>
                            <a:schemeClr val="dk2"/>
                          </a:solidFill>
                        </a:rPr>
                        <a:t>Random Forest</a:t>
                      </a:r>
                      <a:endParaRPr>
                        <a:solidFill>
                          <a:schemeClr val="dk2"/>
                        </a:solidFill>
                      </a:endParaRPr>
                    </a:p>
                  </a:txBody>
                  <a:tcPr marT="91425" marB="91425" marR="91425" marL="91425"/>
                </a:tc>
                <a:tc>
                  <a:txBody>
                    <a:bodyPr/>
                    <a:lstStyle/>
                    <a:p>
                      <a:pPr indent="0" lvl="0" marL="0" rtl="0" algn="ctr">
                        <a:spcBef>
                          <a:spcPts val="0"/>
                        </a:spcBef>
                        <a:spcAft>
                          <a:spcPts val="0"/>
                        </a:spcAft>
                        <a:buNone/>
                      </a:pPr>
                      <a:r>
                        <a:rPr lang="en">
                          <a:solidFill>
                            <a:schemeClr val="dk2"/>
                          </a:solidFill>
                        </a:rPr>
                        <a:t>61.9%</a:t>
                      </a:r>
                      <a:endParaRPr>
                        <a:solidFill>
                          <a:schemeClr val="dk2"/>
                        </a:solidFill>
                      </a:endParaRPr>
                    </a:p>
                  </a:txBody>
                  <a:tcPr marT="91425" marB="91425" marR="91425" marL="91425"/>
                </a:tc>
                <a:tc>
                  <a:txBody>
                    <a:bodyPr/>
                    <a:lstStyle/>
                    <a:p>
                      <a:pPr indent="0" lvl="0" marL="0" rtl="0" algn="ctr">
                        <a:spcBef>
                          <a:spcPts val="0"/>
                        </a:spcBef>
                        <a:spcAft>
                          <a:spcPts val="0"/>
                        </a:spcAft>
                        <a:buNone/>
                      </a:pPr>
                      <a:r>
                        <a:rPr lang="en">
                          <a:solidFill>
                            <a:schemeClr val="dk2"/>
                          </a:solidFill>
                        </a:rPr>
                        <a:t>47.9%</a:t>
                      </a:r>
                      <a:endParaRPr>
                        <a:solidFill>
                          <a:schemeClr val="dk2"/>
                        </a:solidFill>
                      </a:endParaRPr>
                    </a:p>
                  </a:txBody>
                  <a:tcPr marT="91425" marB="91425" marR="91425" marL="91425"/>
                </a:tc>
                <a:tc>
                  <a:txBody>
                    <a:bodyPr/>
                    <a:lstStyle/>
                    <a:p>
                      <a:pPr indent="0" lvl="0" marL="0" rtl="0" algn="ctr">
                        <a:spcBef>
                          <a:spcPts val="0"/>
                        </a:spcBef>
                        <a:spcAft>
                          <a:spcPts val="0"/>
                        </a:spcAft>
                        <a:buNone/>
                      </a:pPr>
                      <a:r>
                        <a:rPr lang="en">
                          <a:solidFill>
                            <a:schemeClr val="dk2"/>
                          </a:solidFill>
                        </a:rPr>
                        <a:t>64.7%</a:t>
                      </a:r>
                      <a:endParaRPr>
                        <a:solidFill>
                          <a:schemeClr val="dk2"/>
                        </a:solidFill>
                      </a:endParaRPr>
                    </a:p>
                  </a:txBody>
                  <a:tcPr marT="91425" marB="91425" marR="91425" marL="91425"/>
                </a:tc>
                <a:tc>
                  <a:txBody>
                    <a:bodyPr/>
                    <a:lstStyle/>
                    <a:p>
                      <a:pPr indent="0" lvl="0" marL="0" rtl="0" algn="ctr">
                        <a:spcBef>
                          <a:spcPts val="0"/>
                        </a:spcBef>
                        <a:spcAft>
                          <a:spcPts val="0"/>
                        </a:spcAft>
                        <a:buNone/>
                      </a:pPr>
                      <a:r>
                        <a:rPr lang="en">
                          <a:solidFill>
                            <a:schemeClr val="dk2"/>
                          </a:solidFill>
                        </a:rPr>
                        <a:t>51.4%</a:t>
                      </a:r>
                      <a:endParaRPr>
                        <a:solidFill>
                          <a:schemeClr val="dk2"/>
                        </a:solidFill>
                      </a:endParaRPr>
                    </a:p>
                  </a:txBody>
                  <a:tcPr marT="91425" marB="91425" marR="91425" marL="91425"/>
                </a:tc>
              </a:tr>
            </a:tbl>
          </a:graphicData>
        </a:graphic>
      </p:graphicFrame>
      <p:sp>
        <p:nvSpPr>
          <p:cNvPr id="333" name="Google Shape;333;p41"/>
          <p:cNvSpPr txBox="1"/>
          <p:nvPr/>
        </p:nvSpPr>
        <p:spPr>
          <a:xfrm>
            <a:off x="148900" y="4742550"/>
            <a:ext cx="2233800" cy="40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Proxima Nova"/>
                <a:ea typeface="Proxima Nova"/>
                <a:cs typeface="Proxima Nova"/>
                <a:sym typeface="Proxima Nova"/>
              </a:rPr>
              <a:t>Presenter: Baiwu</a:t>
            </a:r>
            <a:endParaRPr>
              <a:latin typeface="Proxima Nova"/>
              <a:ea typeface="Proxima Nova"/>
              <a:cs typeface="Proxima Nova"/>
              <a:sym typeface="Proxima Nova"/>
            </a:endParaRPr>
          </a:p>
        </p:txBody>
      </p:sp>
      <p:sp>
        <p:nvSpPr>
          <p:cNvPr id="334" name="Google Shape;334;p41"/>
          <p:cNvSpPr/>
          <p:nvPr/>
        </p:nvSpPr>
        <p:spPr>
          <a:xfrm>
            <a:off x="7125275" y="2783675"/>
            <a:ext cx="710100" cy="320700"/>
          </a:xfrm>
          <a:prstGeom prst="lef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41"/>
          <p:cNvSpPr/>
          <p:nvPr/>
        </p:nvSpPr>
        <p:spPr>
          <a:xfrm>
            <a:off x="8075825" y="2686325"/>
            <a:ext cx="847800" cy="515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666666"/>
                </a:solidFill>
              </a:rPr>
              <a:t>Winner</a:t>
            </a:r>
            <a:endParaRPr>
              <a:solidFill>
                <a:srgbClr val="666666"/>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Project Outline</a:t>
            </a:r>
            <a:endParaRPr/>
          </a:p>
        </p:txBody>
      </p:sp>
      <p:sp>
        <p:nvSpPr>
          <p:cNvPr id="70" name="Google Shape;70;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u="sng">
                <a:solidFill>
                  <a:srgbClr val="666666"/>
                </a:solidFill>
              </a:rPr>
              <a:t>Background</a:t>
            </a:r>
            <a:endParaRPr>
              <a:solidFill>
                <a:srgbClr val="666666"/>
              </a:solidFill>
            </a:endParaRPr>
          </a:p>
          <a:p>
            <a:pPr indent="0" lvl="0" marL="0" rtl="0" algn="l">
              <a:spcBef>
                <a:spcPts val="0"/>
              </a:spcBef>
              <a:spcAft>
                <a:spcPts val="0"/>
              </a:spcAft>
              <a:buNone/>
            </a:pPr>
            <a:r>
              <a:rPr lang="en">
                <a:solidFill>
                  <a:srgbClr val="666666"/>
                </a:solidFill>
              </a:rPr>
              <a:t>Reddit is a social news website where users create posts, which other users can "upvote" or "downvote". </a:t>
            </a:r>
            <a:endParaRPr>
              <a:solidFill>
                <a:srgbClr val="666666"/>
              </a:solidFill>
            </a:endParaRPr>
          </a:p>
          <a:p>
            <a:pPr indent="0" lvl="0" marL="0" marR="38100" rtl="0" algn="l">
              <a:lnSpc>
                <a:spcPct val="128571"/>
              </a:lnSpc>
              <a:spcBef>
                <a:spcPts val="0"/>
              </a:spcBef>
              <a:spcAft>
                <a:spcPts val="0"/>
              </a:spcAft>
              <a:buNone/>
            </a:pPr>
            <a:r>
              <a:rPr b="1" lang="en" u="sng">
                <a:solidFill>
                  <a:srgbClr val="666666"/>
                </a:solidFill>
              </a:rPr>
              <a:t>The benefits of predicting post popularity</a:t>
            </a:r>
            <a:endParaRPr>
              <a:solidFill>
                <a:srgbClr val="666666"/>
              </a:solidFill>
            </a:endParaRPr>
          </a:p>
          <a:p>
            <a:pPr indent="-342900" lvl="0" marL="457200" rtl="0" algn="l">
              <a:spcBef>
                <a:spcPts val="0"/>
              </a:spcBef>
              <a:spcAft>
                <a:spcPts val="0"/>
              </a:spcAft>
              <a:buClr>
                <a:srgbClr val="666666"/>
              </a:buClr>
              <a:buSzPts val="1800"/>
              <a:buChar char="●"/>
            </a:pPr>
            <a:r>
              <a:rPr lang="en">
                <a:solidFill>
                  <a:srgbClr val="666666"/>
                </a:solidFill>
              </a:rPr>
              <a:t>Build recommender systems </a:t>
            </a:r>
            <a:endParaRPr>
              <a:solidFill>
                <a:srgbClr val="666666"/>
              </a:solidFill>
            </a:endParaRPr>
          </a:p>
          <a:p>
            <a:pPr indent="-342900" lvl="0" marL="457200" rtl="0" algn="l">
              <a:spcBef>
                <a:spcPts val="0"/>
              </a:spcBef>
              <a:spcAft>
                <a:spcPts val="0"/>
              </a:spcAft>
              <a:buClr>
                <a:srgbClr val="666666"/>
              </a:buClr>
              <a:buSzPts val="1800"/>
              <a:buChar char="●"/>
            </a:pPr>
            <a:r>
              <a:rPr lang="en">
                <a:solidFill>
                  <a:srgbClr val="666666"/>
                </a:solidFill>
              </a:rPr>
              <a:t>Provide targeted advertising</a:t>
            </a:r>
            <a:endParaRPr>
              <a:solidFill>
                <a:srgbClr val="666666"/>
              </a:solidFill>
            </a:endParaRPr>
          </a:p>
          <a:p>
            <a:pPr indent="0" lvl="0" marL="0" rtl="0" algn="l">
              <a:spcBef>
                <a:spcPts val="0"/>
              </a:spcBef>
              <a:spcAft>
                <a:spcPts val="0"/>
              </a:spcAft>
              <a:buNone/>
            </a:pPr>
            <a:r>
              <a:t/>
            </a:r>
            <a:endParaRPr>
              <a:solidFill>
                <a:srgbClr val="666666"/>
              </a:solidFill>
            </a:endParaRPr>
          </a:p>
          <a:p>
            <a:pPr indent="0" lvl="0" marL="0" rtl="0" algn="l">
              <a:spcBef>
                <a:spcPts val="0"/>
              </a:spcBef>
              <a:spcAft>
                <a:spcPts val="0"/>
              </a:spcAft>
              <a:buNone/>
            </a:pPr>
            <a:r>
              <a:rPr b="1" lang="en" u="sng">
                <a:solidFill>
                  <a:srgbClr val="666666"/>
                </a:solidFill>
              </a:rPr>
              <a:t>Primary Goal:</a:t>
            </a:r>
            <a:endParaRPr>
              <a:solidFill>
                <a:srgbClr val="666666"/>
              </a:solidFill>
            </a:endParaRPr>
          </a:p>
          <a:p>
            <a:pPr indent="0" lvl="0" marL="0" rtl="0" algn="l">
              <a:spcBef>
                <a:spcPts val="0"/>
              </a:spcBef>
              <a:spcAft>
                <a:spcPts val="0"/>
              </a:spcAft>
              <a:buNone/>
            </a:pPr>
            <a:r>
              <a:rPr lang="en">
                <a:solidFill>
                  <a:srgbClr val="666666"/>
                </a:solidFill>
              </a:rPr>
              <a:t>Combine feature engineering and ML-based approaches to predict the popularity of reddit posts.</a:t>
            </a:r>
            <a:endParaRPr>
              <a:solidFill>
                <a:srgbClr val="666666"/>
              </a:solidFill>
            </a:endParaRPr>
          </a:p>
          <a:p>
            <a:pPr indent="0" lvl="0" marL="0" rtl="0" algn="l">
              <a:spcBef>
                <a:spcPts val="1600"/>
              </a:spcBef>
              <a:spcAft>
                <a:spcPts val="1600"/>
              </a:spcAft>
              <a:buNone/>
            </a:pPr>
            <a:r>
              <a:t/>
            </a:r>
            <a:endParaRPr>
              <a:solidFill>
                <a:srgbClr val="222222"/>
              </a:solidFill>
            </a:endParaRPr>
          </a:p>
        </p:txBody>
      </p:sp>
      <p:pic>
        <p:nvPicPr>
          <p:cNvPr id="71" name="Google Shape;71;p15"/>
          <p:cNvPicPr preferRelativeResize="0"/>
          <p:nvPr/>
        </p:nvPicPr>
        <p:blipFill>
          <a:blip r:embed="rId3">
            <a:alphaModFix/>
          </a:blip>
          <a:stretch>
            <a:fillRect/>
          </a:stretch>
        </p:blipFill>
        <p:spPr>
          <a:xfrm>
            <a:off x="5489325" y="308350"/>
            <a:ext cx="3116348" cy="1072925"/>
          </a:xfrm>
          <a:prstGeom prst="rect">
            <a:avLst/>
          </a:prstGeom>
          <a:noFill/>
          <a:ln>
            <a:noFill/>
          </a:ln>
        </p:spPr>
      </p:pic>
      <p:sp>
        <p:nvSpPr>
          <p:cNvPr id="72" name="Google Shape;72;p15"/>
          <p:cNvSpPr txBox="1"/>
          <p:nvPr/>
        </p:nvSpPr>
        <p:spPr>
          <a:xfrm>
            <a:off x="148900" y="4742550"/>
            <a:ext cx="2233800" cy="40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Proxima Nova"/>
                <a:ea typeface="Proxima Nova"/>
                <a:cs typeface="Proxima Nova"/>
                <a:sym typeface="Proxima Nova"/>
              </a:rPr>
              <a:t>Presenter: Zhaohui</a:t>
            </a:r>
            <a:endParaRPr>
              <a:latin typeface="Proxima Nova"/>
              <a:ea typeface="Proxima Nova"/>
              <a:cs typeface="Proxima Nova"/>
              <a:sym typeface="Proxima Nova"/>
            </a:endParaRPr>
          </a:p>
        </p:txBody>
      </p:sp>
      <p:sp>
        <p:nvSpPr>
          <p:cNvPr id="73" name="Google Shape;73;p15"/>
          <p:cNvSpPr/>
          <p:nvPr/>
        </p:nvSpPr>
        <p:spPr>
          <a:xfrm>
            <a:off x="638075" y="4416675"/>
            <a:ext cx="7873325" cy="400800"/>
          </a:xfrm>
          <a:prstGeom prst="flowChartProcess">
            <a:avLst/>
          </a:prstGeom>
          <a:gradFill>
            <a:gsLst>
              <a:gs pos="0">
                <a:srgbClr val="FFC3B1"/>
              </a:gs>
              <a:gs pos="100000">
                <a:srgbClr val="D83908"/>
              </a:gs>
            </a:gsLst>
            <a:path path="circle">
              <a:fillToRect b="100%" r="100%"/>
            </a:path>
            <a:tileRect l="-100%" t="-10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5"/>
          <p:cNvSpPr txBox="1"/>
          <p:nvPr/>
        </p:nvSpPr>
        <p:spPr>
          <a:xfrm>
            <a:off x="743500" y="4416625"/>
            <a:ext cx="1209600" cy="45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FFFF"/>
                </a:solidFill>
                <a:latin typeface="Proxima Nova"/>
                <a:ea typeface="Proxima Nova"/>
                <a:cs typeface="Proxima Nova"/>
                <a:sym typeface="Proxima Nova"/>
              </a:rPr>
              <a:t>Unpopular</a:t>
            </a:r>
            <a:endParaRPr b="1">
              <a:solidFill>
                <a:srgbClr val="FFFFFF"/>
              </a:solidFill>
              <a:latin typeface="Proxima Nova"/>
              <a:ea typeface="Proxima Nova"/>
              <a:cs typeface="Proxima Nova"/>
              <a:sym typeface="Proxima Nova"/>
            </a:endParaRPr>
          </a:p>
        </p:txBody>
      </p:sp>
      <p:sp>
        <p:nvSpPr>
          <p:cNvPr id="75" name="Google Shape;75;p15"/>
          <p:cNvSpPr txBox="1"/>
          <p:nvPr/>
        </p:nvSpPr>
        <p:spPr>
          <a:xfrm>
            <a:off x="7248300" y="4416613"/>
            <a:ext cx="1584000" cy="45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FFFF"/>
                </a:solidFill>
                <a:latin typeface="Proxima Nova"/>
                <a:ea typeface="Proxima Nova"/>
                <a:cs typeface="Proxima Nova"/>
                <a:sym typeface="Proxima Nova"/>
              </a:rPr>
              <a:t>Very</a:t>
            </a:r>
            <a:r>
              <a:rPr b="1" lang="en">
                <a:solidFill>
                  <a:srgbClr val="FFFFFF"/>
                </a:solidFill>
                <a:latin typeface="Proxima Nova"/>
                <a:ea typeface="Proxima Nova"/>
                <a:cs typeface="Proxima Nova"/>
                <a:sym typeface="Proxima Nova"/>
              </a:rPr>
              <a:t> Popular</a:t>
            </a:r>
            <a:endParaRPr b="1">
              <a:solidFill>
                <a:srgbClr val="FFFFFF"/>
              </a:solidFill>
              <a:latin typeface="Proxima Nova"/>
              <a:ea typeface="Proxima Nova"/>
              <a:cs typeface="Proxima Nova"/>
              <a:sym typeface="Proxima Nova"/>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4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2-Stage Model</a:t>
            </a:r>
            <a:endParaRPr/>
          </a:p>
        </p:txBody>
      </p:sp>
      <p:sp>
        <p:nvSpPr>
          <p:cNvPr id="341" name="Google Shape;341;p42"/>
          <p:cNvSpPr txBox="1"/>
          <p:nvPr>
            <p:ph idx="1" type="body"/>
          </p:nvPr>
        </p:nvSpPr>
        <p:spPr>
          <a:xfrm>
            <a:off x="311700" y="1152475"/>
            <a:ext cx="3434100" cy="30861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t>Stage 1: </a:t>
            </a:r>
            <a:endParaRPr/>
          </a:p>
          <a:p>
            <a:pPr indent="0" lvl="0" marL="0" rtl="0" algn="l">
              <a:spcBef>
                <a:spcPts val="1600"/>
              </a:spcBef>
              <a:spcAft>
                <a:spcPts val="0"/>
              </a:spcAft>
              <a:buNone/>
            </a:pPr>
            <a:r>
              <a:rPr lang="en"/>
              <a:t>A binary Classifier to classify for 0/0+</a:t>
            </a:r>
            <a:endParaRPr/>
          </a:p>
          <a:p>
            <a:pPr indent="0" lvl="0" marL="0" rtl="0" algn="l">
              <a:spcBef>
                <a:spcPts val="1600"/>
              </a:spcBef>
              <a:spcAft>
                <a:spcPts val="0"/>
              </a:spcAft>
              <a:buNone/>
            </a:pPr>
            <a:r>
              <a:rPr lang="en"/>
              <a:t>Goal: High </a:t>
            </a:r>
            <a:r>
              <a:rPr b="1" lang="en"/>
              <a:t>precision</a:t>
            </a:r>
            <a:r>
              <a:rPr lang="en"/>
              <a:t> on 0 class</a:t>
            </a:r>
            <a:endParaRPr/>
          </a:p>
          <a:p>
            <a:pPr indent="0" lvl="0" marL="0" rtl="0" algn="l">
              <a:spcBef>
                <a:spcPts val="1600"/>
              </a:spcBef>
              <a:spcAft>
                <a:spcPts val="0"/>
              </a:spcAft>
              <a:buNone/>
            </a:pPr>
            <a:r>
              <a:rPr lang="en"/>
              <a:t>Intent: To filter out as many 0s as possible. </a:t>
            </a:r>
            <a:endParaRPr/>
          </a:p>
          <a:p>
            <a:pPr indent="0" lvl="0" marL="0" rtl="0" algn="l">
              <a:spcBef>
                <a:spcPts val="1600"/>
              </a:spcBef>
              <a:spcAft>
                <a:spcPts val="1600"/>
              </a:spcAft>
              <a:buNone/>
            </a:pPr>
            <a:r>
              <a:t/>
            </a:r>
            <a:endParaRPr/>
          </a:p>
        </p:txBody>
      </p:sp>
      <p:sp>
        <p:nvSpPr>
          <p:cNvPr id="342" name="Google Shape;342;p42"/>
          <p:cNvSpPr txBox="1"/>
          <p:nvPr/>
        </p:nvSpPr>
        <p:spPr>
          <a:xfrm>
            <a:off x="148900" y="4742550"/>
            <a:ext cx="2233800" cy="40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Proxima Nova"/>
                <a:ea typeface="Proxima Nova"/>
                <a:cs typeface="Proxima Nova"/>
                <a:sym typeface="Proxima Nova"/>
              </a:rPr>
              <a:t>Presenter: Baiwu</a:t>
            </a:r>
            <a:endParaRPr>
              <a:latin typeface="Proxima Nova"/>
              <a:ea typeface="Proxima Nova"/>
              <a:cs typeface="Proxima Nova"/>
              <a:sym typeface="Proxima Nova"/>
            </a:endParaRPr>
          </a:p>
        </p:txBody>
      </p:sp>
      <p:sp>
        <p:nvSpPr>
          <p:cNvPr id="343" name="Google Shape;343;p42"/>
          <p:cNvSpPr txBox="1"/>
          <p:nvPr>
            <p:ph idx="1" type="body"/>
          </p:nvPr>
        </p:nvSpPr>
        <p:spPr>
          <a:xfrm>
            <a:off x="5200775" y="1152475"/>
            <a:ext cx="3482400" cy="30402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t>Stage 2: </a:t>
            </a:r>
            <a:endParaRPr/>
          </a:p>
          <a:p>
            <a:pPr indent="0" lvl="0" marL="0" rtl="0" algn="l">
              <a:spcBef>
                <a:spcPts val="1600"/>
              </a:spcBef>
              <a:spcAft>
                <a:spcPts val="0"/>
              </a:spcAft>
              <a:buNone/>
            </a:pPr>
            <a:r>
              <a:rPr lang="en"/>
              <a:t>A multiclass classifier for all classes</a:t>
            </a:r>
            <a:endParaRPr/>
          </a:p>
          <a:p>
            <a:pPr indent="0" lvl="0" marL="0" rtl="0" algn="l">
              <a:spcBef>
                <a:spcPts val="1600"/>
              </a:spcBef>
              <a:spcAft>
                <a:spcPts val="0"/>
              </a:spcAft>
              <a:buNone/>
            </a:pPr>
            <a:r>
              <a:rPr lang="en"/>
              <a:t>Goal: Overall high accuracy / F1</a:t>
            </a:r>
            <a:endParaRPr/>
          </a:p>
          <a:p>
            <a:pPr indent="0" lvl="0" marL="0" rtl="0" algn="l">
              <a:spcBef>
                <a:spcPts val="1600"/>
              </a:spcBef>
              <a:spcAft>
                <a:spcPts val="1600"/>
              </a:spcAft>
              <a:buNone/>
            </a:pPr>
            <a:r>
              <a:rPr lang="en"/>
              <a:t>Intent: </a:t>
            </a:r>
            <a:r>
              <a:rPr lang="en"/>
              <a:t>Classify</a:t>
            </a:r>
            <a:r>
              <a:rPr lang="en"/>
              <a:t> rest of the data as good as possible. </a:t>
            </a:r>
            <a:endParaRPr/>
          </a:p>
        </p:txBody>
      </p:sp>
      <p:sp>
        <p:nvSpPr>
          <p:cNvPr id="344" name="Google Shape;344;p42"/>
          <p:cNvSpPr/>
          <p:nvPr/>
        </p:nvSpPr>
        <p:spPr>
          <a:xfrm>
            <a:off x="4066638" y="2348400"/>
            <a:ext cx="813300" cy="4467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4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2-Stage Model(</a:t>
            </a:r>
            <a:r>
              <a:rPr lang="en"/>
              <a:t>Stage 1</a:t>
            </a:r>
            <a:r>
              <a:rPr lang="en"/>
              <a:t>): 0/0+ Classifier</a:t>
            </a:r>
            <a:endParaRPr/>
          </a:p>
        </p:txBody>
      </p:sp>
      <p:sp>
        <p:nvSpPr>
          <p:cNvPr id="350" name="Google Shape;350;p43"/>
          <p:cNvSpPr txBox="1"/>
          <p:nvPr>
            <p:ph idx="1" type="body"/>
          </p:nvPr>
        </p:nvSpPr>
        <p:spPr>
          <a:xfrm>
            <a:off x="311700" y="1152475"/>
            <a:ext cx="8520600" cy="252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Objective</a:t>
            </a:r>
            <a:r>
              <a:rPr lang="en"/>
              <a:t>: </a:t>
            </a:r>
            <a:endParaRPr/>
          </a:p>
          <a:p>
            <a:pPr indent="0" lvl="0" marL="0" rtl="0" algn="l">
              <a:spcBef>
                <a:spcPts val="1600"/>
              </a:spcBef>
              <a:spcAft>
                <a:spcPts val="0"/>
              </a:spcAft>
              <a:buNone/>
            </a:pPr>
            <a:r>
              <a:rPr lang="en"/>
              <a:t>Filter out the majority posts with 0 score, and create a balanced dataset for Stage 2 </a:t>
            </a:r>
            <a:endParaRPr/>
          </a:p>
          <a:p>
            <a:pPr indent="0" lvl="0" marL="0" rtl="0" algn="l">
              <a:spcBef>
                <a:spcPts val="1600"/>
              </a:spcBef>
              <a:spcAft>
                <a:spcPts val="0"/>
              </a:spcAft>
              <a:buNone/>
            </a:pPr>
            <a:r>
              <a:rPr b="1" lang="en"/>
              <a:t>Method</a:t>
            </a:r>
            <a:r>
              <a:rPr lang="en"/>
              <a:t>: Logistic Regression</a:t>
            </a:r>
            <a:endParaRPr/>
          </a:p>
          <a:p>
            <a:pPr indent="0" lvl="0" marL="0" rtl="0" algn="l">
              <a:spcBef>
                <a:spcPts val="1600"/>
              </a:spcBef>
              <a:spcAft>
                <a:spcPts val="0"/>
              </a:spcAft>
              <a:buNone/>
            </a:pPr>
            <a:r>
              <a:rPr b="1" lang="en"/>
              <a:t>Results</a:t>
            </a:r>
            <a:r>
              <a:rPr lang="en"/>
              <a:t>: Recalled 7093 0 classes, with a precision of 84%. </a:t>
            </a:r>
            <a:endParaRPr/>
          </a:p>
          <a:p>
            <a:pPr indent="0" lvl="0" marL="0" rtl="0" algn="l">
              <a:spcBef>
                <a:spcPts val="1600"/>
              </a:spcBef>
              <a:spcAft>
                <a:spcPts val="1600"/>
              </a:spcAft>
              <a:buNone/>
            </a:pPr>
            <a:r>
              <a:t/>
            </a:r>
            <a:endParaRPr strike="sngStrike"/>
          </a:p>
        </p:txBody>
      </p:sp>
      <p:graphicFrame>
        <p:nvGraphicFramePr>
          <p:cNvPr id="351" name="Google Shape;351;p43"/>
          <p:cNvGraphicFramePr/>
          <p:nvPr/>
        </p:nvGraphicFramePr>
        <p:xfrm>
          <a:off x="380450" y="3184700"/>
          <a:ext cx="3000000" cy="3000000"/>
        </p:xfrm>
        <a:graphic>
          <a:graphicData uri="http://schemas.openxmlformats.org/drawingml/2006/table">
            <a:tbl>
              <a:tblPr>
                <a:noFill/>
                <a:tableStyleId>{C5FDC06A-2F7A-4B9E-839B-8CFE45F30DA0}</a:tableStyleId>
              </a:tblPr>
              <a:tblGrid>
                <a:gridCol w="1020925"/>
                <a:gridCol w="1181275"/>
                <a:gridCol w="1147750"/>
                <a:gridCol w="1212725"/>
              </a:tblGrid>
              <a:tr h="372300">
                <a:tc>
                  <a:txBody>
                    <a:bodyPr/>
                    <a:lstStyle/>
                    <a:p>
                      <a:pPr indent="0" lvl="0" marL="0" rtl="0" algn="l">
                        <a:spcBef>
                          <a:spcPts val="0"/>
                        </a:spcBef>
                        <a:spcAft>
                          <a:spcPts val="0"/>
                        </a:spcAft>
                        <a:buNone/>
                      </a:pPr>
                      <a:r>
                        <a:t/>
                      </a:r>
                      <a:endParaRPr sz="1200"/>
                    </a:p>
                  </a:txBody>
                  <a:tcPr marT="91425" marB="91425" marR="91425" marL="91425"/>
                </a:tc>
                <a:tc>
                  <a:txBody>
                    <a:bodyPr/>
                    <a:lstStyle/>
                    <a:p>
                      <a:pPr indent="0" lvl="0" marL="0" rtl="0" algn="l">
                        <a:spcBef>
                          <a:spcPts val="0"/>
                        </a:spcBef>
                        <a:spcAft>
                          <a:spcPts val="0"/>
                        </a:spcAft>
                        <a:buNone/>
                      </a:pPr>
                      <a:r>
                        <a:rPr lang="en" sz="1200">
                          <a:solidFill>
                            <a:schemeClr val="accent3"/>
                          </a:solidFill>
                        </a:rPr>
                        <a:t>0 Class</a:t>
                      </a:r>
                      <a:endParaRPr sz="1200">
                        <a:solidFill>
                          <a:schemeClr val="accent3"/>
                        </a:solidFill>
                      </a:endParaRPr>
                    </a:p>
                  </a:txBody>
                  <a:tcPr marT="91425" marB="91425" marR="91425" marL="91425"/>
                </a:tc>
                <a:tc>
                  <a:txBody>
                    <a:bodyPr/>
                    <a:lstStyle/>
                    <a:p>
                      <a:pPr indent="0" lvl="0" marL="0" rtl="0" algn="l">
                        <a:spcBef>
                          <a:spcPts val="0"/>
                        </a:spcBef>
                        <a:spcAft>
                          <a:spcPts val="0"/>
                        </a:spcAft>
                        <a:buNone/>
                      </a:pPr>
                      <a:r>
                        <a:rPr lang="en" sz="1200">
                          <a:solidFill>
                            <a:schemeClr val="accent3"/>
                          </a:solidFill>
                        </a:rPr>
                        <a:t>0+ Classes </a:t>
                      </a:r>
                      <a:endParaRPr sz="1200">
                        <a:solidFill>
                          <a:schemeClr val="accent3"/>
                        </a:solidFill>
                      </a:endParaRPr>
                    </a:p>
                  </a:txBody>
                  <a:tcPr marT="91425" marB="91425" marR="91425" marL="91425"/>
                </a:tc>
                <a:tc>
                  <a:txBody>
                    <a:bodyPr/>
                    <a:lstStyle/>
                    <a:p>
                      <a:pPr indent="0" lvl="0" marL="0" rtl="0" algn="l">
                        <a:spcBef>
                          <a:spcPts val="0"/>
                        </a:spcBef>
                        <a:spcAft>
                          <a:spcPts val="0"/>
                        </a:spcAft>
                        <a:buNone/>
                      </a:pPr>
                      <a:r>
                        <a:rPr lang="en" sz="1200">
                          <a:solidFill>
                            <a:schemeClr val="accent3"/>
                          </a:solidFill>
                        </a:rPr>
                        <a:t>Total</a:t>
                      </a:r>
                      <a:endParaRPr sz="1200">
                        <a:solidFill>
                          <a:schemeClr val="accent3"/>
                        </a:solidFill>
                      </a:endParaRPr>
                    </a:p>
                  </a:txBody>
                  <a:tcPr marT="91425" marB="91425" marR="91425" marL="91425"/>
                </a:tc>
              </a:tr>
              <a:tr h="363575">
                <a:tc>
                  <a:txBody>
                    <a:bodyPr/>
                    <a:lstStyle/>
                    <a:p>
                      <a:pPr indent="0" lvl="0" marL="0" rtl="0" algn="l">
                        <a:spcBef>
                          <a:spcPts val="0"/>
                        </a:spcBef>
                        <a:spcAft>
                          <a:spcPts val="0"/>
                        </a:spcAft>
                        <a:buNone/>
                      </a:pPr>
                      <a:r>
                        <a:rPr lang="en" sz="1200">
                          <a:solidFill>
                            <a:schemeClr val="accent4"/>
                          </a:solidFill>
                        </a:rPr>
                        <a:t>Predict 0</a:t>
                      </a:r>
                      <a:endParaRPr sz="1200">
                        <a:solidFill>
                          <a:schemeClr val="accent4"/>
                        </a:solidFill>
                      </a:endParaRPr>
                    </a:p>
                  </a:txBody>
                  <a:tcPr marT="91425" marB="91425" marR="91425" marL="91425"/>
                </a:tc>
                <a:tc>
                  <a:txBody>
                    <a:bodyPr/>
                    <a:lstStyle/>
                    <a:p>
                      <a:pPr indent="0" lvl="0" marL="0" rtl="0" algn="l">
                        <a:spcBef>
                          <a:spcPts val="0"/>
                        </a:spcBef>
                        <a:spcAft>
                          <a:spcPts val="0"/>
                        </a:spcAft>
                        <a:buNone/>
                      </a:pPr>
                      <a:r>
                        <a:rPr lang="en" sz="1200">
                          <a:solidFill>
                            <a:schemeClr val="accent5"/>
                          </a:solidFill>
                        </a:rPr>
                        <a:t>7093</a:t>
                      </a:r>
                      <a:r>
                        <a:rPr lang="en" sz="1200">
                          <a:solidFill>
                            <a:schemeClr val="accent5"/>
                          </a:solidFill>
                        </a:rPr>
                        <a:t> (84.0%)</a:t>
                      </a:r>
                      <a:endParaRPr sz="1200">
                        <a:solidFill>
                          <a:schemeClr val="accent5"/>
                        </a:solidFill>
                      </a:endParaRPr>
                    </a:p>
                  </a:txBody>
                  <a:tcPr marT="91425" marB="91425" marR="91425" marL="91425"/>
                </a:tc>
                <a:tc>
                  <a:txBody>
                    <a:bodyPr/>
                    <a:lstStyle/>
                    <a:p>
                      <a:pPr indent="0" lvl="0" marL="0" rtl="0" algn="l">
                        <a:spcBef>
                          <a:spcPts val="0"/>
                        </a:spcBef>
                        <a:spcAft>
                          <a:spcPts val="0"/>
                        </a:spcAft>
                        <a:buNone/>
                      </a:pPr>
                      <a:r>
                        <a:rPr lang="en" sz="1200">
                          <a:solidFill>
                            <a:schemeClr val="accent5"/>
                          </a:solidFill>
                        </a:rPr>
                        <a:t>1352 (16.0%)</a:t>
                      </a:r>
                      <a:endParaRPr sz="1200">
                        <a:solidFill>
                          <a:schemeClr val="accent5"/>
                        </a:solidFill>
                      </a:endParaRPr>
                    </a:p>
                  </a:txBody>
                  <a:tcPr marT="91425" marB="91425" marR="91425" marL="91425"/>
                </a:tc>
                <a:tc>
                  <a:txBody>
                    <a:bodyPr/>
                    <a:lstStyle/>
                    <a:p>
                      <a:pPr indent="0" lvl="0" marL="0" rtl="0" algn="l">
                        <a:spcBef>
                          <a:spcPts val="0"/>
                        </a:spcBef>
                        <a:spcAft>
                          <a:spcPts val="0"/>
                        </a:spcAft>
                        <a:buNone/>
                      </a:pPr>
                      <a:r>
                        <a:rPr lang="en" sz="1200">
                          <a:solidFill>
                            <a:schemeClr val="accent5"/>
                          </a:solidFill>
                        </a:rPr>
                        <a:t>8445 (100%)</a:t>
                      </a:r>
                      <a:endParaRPr sz="1200">
                        <a:solidFill>
                          <a:schemeClr val="accent5"/>
                        </a:solidFill>
                      </a:endParaRPr>
                    </a:p>
                  </a:txBody>
                  <a:tcPr marT="91425" marB="91425" marR="91425" marL="91425"/>
                </a:tc>
              </a:tr>
              <a:tr h="370350">
                <a:tc>
                  <a:txBody>
                    <a:bodyPr/>
                    <a:lstStyle/>
                    <a:p>
                      <a:pPr indent="0" lvl="0" marL="0" rtl="0" algn="l">
                        <a:spcBef>
                          <a:spcPts val="0"/>
                        </a:spcBef>
                        <a:spcAft>
                          <a:spcPts val="0"/>
                        </a:spcAft>
                        <a:buNone/>
                      </a:pPr>
                      <a:r>
                        <a:rPr lang="en" sz="1200">
                          <a:solidFill>
                            <a:schemeClr val="accent4"/>
                          </a:solidFill>
                        </a:rPr>
                        <a:t>Predict 0+</a:t>
                      </a:r>
                      <a:endParaRPr sz="1200">
                        <a:solidFill>
                          <a:schemeClr val="accent4"/>
                        </a:solidFill>
                      </a:endParaRPr>
                    </a:p>
                  </a:txBody>
                  <a:tcPr marT="91425" marB="91425" marR="91425" marL="91425"/>
                </a:tc>
                <a:tc>
                  <a:txBody>
                    <a:bodyPr/>
                    <a:lstStyle/>
                    <a:p>
                      <a:pPr indent="0" lvl="0" marL="0" rtl="0" algn="l">
                        <a:spcBef>
                          <a:spcPts val="0"/>
                        </a:spcBef>
                        <a:spcAft>
                          <a:spcPts val="0"/>
                        </a:spcAft>
                        <a:buNone/>
                      </a:pPr>
                      <a:r>
                        <a:rPr lang="en" sz="1200">
                          <a:solidFill>
                            <a:schemeClr val="accent5"/>
                          </a:solidFill>
                        </a:rPr>
                        <a:t>402 (9.9%)</a:t>
                      </a:r>
                      <a:endParaRPr sz="1200">
                        <a:solidFill>
                          <a:schemeClr val="accent5"/>
                        </a:solidFill>
                      </a:endParaRPr>
                    </a:p>
                  </a:txBody>
                  <a:tcPr marT="91425" marB="91425" marR="91425" marL="91425">
                    <a:solidFill>
                      <a:srgbClr val="D0E0E3"/>
                    </a:solidFill>
                  </a:tcPr>
                </a:tc>
                <a:tc>
                  <a:txBody>
                    <a:bodyPr/>
                    <a:lstStyle/>
                    <a:p>
                      <a:pPr indent="0" lvl="0" marL="0" rtl="0" algn="l">
                        <a:spcBef>
                          <a:spcPts val="0"/>
                        </a:spcBef>
                        <a:spcAft>
                          <a:spcPts val="0"/>
                        </a:spcAft>
                        <a:buNone/>
                      </a:pPr>
                      <a:r>
                        <a:rPr lang="en" sz="1200">
                          <a:solidFill>
                            <a:schemeClr val="accent5"/>
                          </a:solidFill>
                        </a:rPr>
                        <a:t>3678 (90.1%)</a:t>
                      </a:r>
                      <a:endParaRPr sz="1200">
                        <a:solidFill>
                          <a:schemeClr val="accent5"/>
                        </a:solidFill>
                      </a:endParaRPr>
                    </a:p>
                  </a:txBody>
                  <a:tcPr marT="91425" marB="91425" marR="91425" marL="91425">
                    <a:solidFill>
                      <a:srgbClr val="D0E0E3"/>
                    </a:solidFill>
                  </a:tcPr>
                </a:tc>
                <a:tc>
                  <a:txBody>
                    <a:bodyPr/>
                    <a:lstStyle/>
                    <a:p>
                      <a:pPr indent="0" lvl="0" marL="0" rtl="0" algn="l">
                        <a:spcBef>
                          <a:spcPts val="0"/>
                        </a:spcBef>
                        <a:spcAft>
                          <a:spcPts val="0"/>
                        </a:spcAft>
                        <a:buNone/>
                      </a:pPr>
                      <a:r>
                        <a:rPr lang="en" sz="1200">
                          <a:solidFill>
                            <a:schemeClr val="accent5"/>
                          </a:solidFill>
                        </a:rPr>
                        <a:t>4080</a:t>
                      </a:r>
                      <a:r>
                        <a:rPr lang="en" sz="1200">
                          <a:solidFill>
                            <a:schemeClr val="accent5"/>
                          </a:solidFill>
                        </a:rPr>
                        <a:t> (100%)</a:t>
                      </a:r>
                      <a:endParaRPr sz="1200">
                        <a:solidFill>
                          <a:schemeClr val="accent5"/>
                        </a:solidFill>
                      </a:endParaRPr>
                    </a:p>
                  </a:txBody>
                  <a:tcPr marT="91425" marB="91425" marR="91425" marL="91425">
                    <a:solidFill>
                      <a:srgbClr val="D0E0E3"/>
                    </a:solidFill>
                  </a:tcPr>
                </a:tc>
              </a:tr>
            </a:tbl>
          </a:graphicData>
        </a:graphic>
      </p:graphicFrame>
      <p:sp>
        <p:nvSpPr>
          <p:cNvPr id="352" name="Google Shape;352;p43"/>
          <p:cNvSpPr txBox="1"/>
          <p:nvPr/>
        </p:nvSpPr>
        <p:spPr>
          <a:xfrm>
            <a:off x="148900" y="4742550"/>
            <a:ext cx="2233800" cy="40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Proxima Nova"/>
                <a:ea typeface="Proxima Nova"/>
                <a:cs typeface="Proxima Nova"/>
                <a:sym typeface="Proxima Nova"/>
              </a:rPr>
              <a:t>Presenter: Baiwu</a:t>
            </a:r>
            <a:endParaRPr>
              <a:latin typeface="Proxima Nova"/>
              <a:ea typeface="Proxima Nova"/>
              <a:cs typeface="Proxima Nova"/>
              <a:sym typeface="Proxima Nova"/>
            </a:endParaRPr>
          </a:p>
        </p:txBody>
      </p:sp>
      <p:sp>
        <p:nvSpPr>
          <p:cNvPr id="353" name="Google Shape;353;p43"/>
          <p:cNvSpPr/>
          <p:nvPr/>
        </p:nvSpPr>
        <p:spPr>
          <a:xfrm>
            <a:off x="5977775" y="3920575"/>
            <a:ext cx="1112400" cy="332100"/>
          </a:xfrm>
          <a:prstGeom prst="rect">
            <a:avLst/>
          </a:prstGeom>
          <a:solidFill>
            <a:srgbClr val="D0E0E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chemeClr val="dk2"/>
                </a:solidFill>
              </a:rPr>
              <a:t>Stage 2 Data</a:t>
            </a:r>
            <a:endParaRPr sz="1100">
              <a:solidFill>
                <a:schemeClr val="dk2"/>
              </a:solidFill>
            </a:endParaRPr>
          </a:p>
        </p:txBody>
      </p:sp>
      <p:sp>
        <p:nvSpPr>
          <p:cNvPr id="354" name="Google Shape;354;p43"/>
          <p:cNvSpPr/>
          <p:nvPr/>
        </p:nvSpPr>
        <p:spPr>
          <a:xfrm>
            <a:off x="5247888" y="3953875"/>
            <a:ext cx="458100" cy="265500"/>
          </a:xfrm>
          <a:prstGeom prst="leftArrow">
            <a:avLst>
              <a:gd fmla="val 50000" name="adj1"/>
              <a:gd fmla="val 50000" name="adj2"/>
            </a:avLst>
          </a:prstGeom>
          <a:solidFill>
            <a:srgbClr val="D0E0E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4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2-Stage Model(Stage 1): 0/0+ Classifier</a:t>
            </a:r>
            <a:endParaRPr/>
          </a:p>
        </p:txBody>
      </p:sp>
      <p:sp>
        <p:nvSpPr>
          <p:cNvPr id="360" name="Google Shape;360;p44"/>
          <p:cNvSpPr txBox="1"/>
          <p:nvPr/>
        </p:nvSpPr>
        <p:spPr>
          <a:xfrm>
            <a:off x="148900" y="4742550"/>
            <a:ext cx="2233800" cy="40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Proxima Nova"/>
                <a:ea typeface="Proxima Nova"/>
                <a:cs typeface="Proxima Nova"/>
                <a:sym typeface="Proxima Nova"/>
              </a:rPr>
              <a:t>Presenter: Baiwu</a:t>
            </a:r>
            <a:endParaRPr>
              <a:latin typeface="Proxima Nova"/>
              <a:ea typeface="Proxima Nova"/>
              <a:cs typeface="Proxima Nova"/>
              <a:sym typeface="Proxima Nova"/>
            </a:endParaRPr>
          </a:p>
        </p:txBody>
      </p:sp>
      <p:pic>
        <p:nvPicPr>
          <p:cNvPr id="361" name="Google Shape;361;p44"/>
          <p:cNvPicPr preferRelativeResize="0"/>
          <p:nvPr/>
        </p:nvPicPr>
        <p:blipFill>
          <a:blip r:embed="rId3">
            <a:alphaModFix/>
          </a:blip>
          <a:stretch>
            <a:fillRect/>
          </a:stretch>
        </p:blipFill>
        <p:spPr>
          <a:xfrm>
            <a:off x="1352875" y="1170125"/>
            <a:ext cx="6438243" cy="342002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p4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700"/>
              <a:t>2-Stage Model(Stage 2): </a:t>
            </a:r>
            <a:r>
              <a:rPr lang="en" sz="2700"/>
              <a:t>Multiclass Classifier</a:t>
            </a:r>
            <a:endParaRPr sz="2700"/>
          </a:p>
        </p:txBody>
      </p:sp>
      <p:sp>
        <p:nvSpPr>
          <p:cNvPr id="367" name="Google Shape;367;p45"/>
          <p:cNvSpPr txBox="1"/>
          <p:nvPr>
            <p:ph idx="1" type="body"/>
          </p:nvPr>
        </p:nvSpPr>
        <p:spPr>
          <a:xfrm>
            <a:off x="311700" y="1152475"/>
            <a:ext cx="3972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Objective</a:t>
            </a:r>
            <a:r>
              <a:rPr lang="en"/>
              <a:t>: </a:t>
            </a:r>
            <a:endParaRPr/>
          </a:p>
          <a:p>
            <a:pPr indent="0" lvl="0" marL="0" rtl="0" algn="l">
              <a:spcBef>
                <a:spcPts val="1600"/>
              </a:spcBef>
              <a:spcAft>
                <a:spcPts val="0"/>
              </a:spcAft>
              <a:buNone/>
            </a:pPr>
            <a:r>
              <a:rPr lang="en"/>
              <a:t>Predict 10 score </a:t>
            </a:r>
            <a:r>
              <a:rPr lang="en"/>
              <a:t>categories</a:t>
            </a:r>
            <a:r>
              <a:rPr lang="en"/>
              <a:t> for rest of the data.</a:t>
            </a:r>
            <a:endParaRPr/>
          </a:p>
          <a:p>
            <a:pPr indent="0" lvl="0" marL="0" rtl="0" algn="l">
              <a:spcBef>
                <a:spcPts val="1600"/>
              </a:spcBef>
              <a:spcAft>
                <a:spcPts val="0"/>
              </a:spcAft>
              <a:buNone/>
            </a:pPr>
            <a:r>
              <a:rPr b="1" lang="en"/>
              <a:t>Methods &amp; Results </a:t>
            </a:r>
            <a:r>
              <a:rPr lang="en"/>
              <a:t>: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graphicFrame>
        <p:nvGraphicFramePr>
          <p:cNvPr id="368" name="Google Shape;368;p45"/>
          <p:cNvGraphicFramePr/>
          <p:nvPr/>
        </p:nvGraphicFramePr>
        <p:xfrm>
          <a:off x="412350" y="3117100"/>
          <a:ext cx="3000000" cy="3000000"/>
        </p:xfrm>
        <a:graphic>
          <a:graphicData uri="http://schemas.openxmlformats.org/drawingml/2006/table">
            <a:tbl>
              <a:tblPr>
                <a:noFill/>
                <a:tableStyleId>{C5FDC06A-2F7A-4B9E-839B-8CFE45F30DA0}</a:tableStyleId>
              </a:tblPr>
              <a:tblGrid>
                <a:gridCol w="1385850"/>
                <a:gridCol w="1309000"/>
              </a:tblGrid>
              <a:tr h="419900">
                <a:tc>
                  <a:txBody>
                    <a:bodyPr/>
                    <a:lstStyle/>
                    <a:p>
                      <a:pPr indent="0" lvl="0" marL="0" rtl="0" algn="ctr">
                        <a:spcBef>
                          <a:spcPts val="0"/>
                        </a:spcBef>
                        <a:spcAft>
                          <a:spcPts val="0"/>
                        </a:spcAft>
                        <a:buNone/>
                      </a:pPr>
                      <a:r>
                        <a:rPr b="1" lang="en">
                          <a:solidFill>
                            <a:schemeClr val="accent4"/>
                          </a:solidFill>
                        </a:rPr>
                        <a:t>Model</a:t>
                      </a:r>
                      <a:endParaRPr b="1">
                        <a:solidFill>
                          <a:schemeClr val="accent4"/>
                        </a:solidFill>
                      </a:endParaRPr>
                    </a:p>
                  </a:txBody>
                  <a:tcPr marT="91425" marB="91425" marR="91425" marL="91425" anchor="ctr"/>
                </a:tc>
                <a:tc>
                  <a:txBody>
                    <a:bodyPr/>
                    <a:lstStyle/>
                    <a:p>
                      <a:pPr indent="0" lvl="0" marL="0" rtl="0" algn="ctr">
                        <a:spcBef>
                          <a:spcPts val="0"/>
                        </a:spcBef>
                        <a:spcAft>
                          <a:spcPts val="0"/>
                        </a:spcAft>
                        <a:buNone/>
                      </a:pPr>
                      <a:r>
                        <a:rPr b="1" lang="en">
                          <a:solidFill>
                            <a:schemeClr val="accent4"/>
                          </a:solidFill>
                        </a:rPr>
                        <a:t>Accuracy </a:t>
                      </a:r>
                      <a:endParaRPr b="1">
                        <a:solidFill>
                          <a:schemeClr val="accent4"/>
                        </a:solidFill>
                      </a:endParaRPr>
                    </a:p>
                  </a:txBody>
                  <a:tcPr marT="91425" marB="91425" marR="91425" marL="91425" anchor="ctr"/>
                </a:tc>
              </a:tr>
              <a:tr h="419900">
                <a:tc>
                  <a:txBody>
                    <a:bodyPr/>
                    <a:lstStyle/>
                    <a:p>
                      <a:pPr indent="0" lvl="0" marL="0" rtl="0" algn="ctr">
                        <a:spcBef>
                          <a:spcPts val="0"/>
                        </a:spcBef>
                        <a:spcAft>
                          <a:spcPts val="0"/>
                        </a:spcAft>
                        <a:buNone/>
                      </a:pPr>
                      <a:r>
                        <a:rPr lang="en">
                          <a:solidFill>
                            <a:schemeClr val="dk2"/>
                          </a:solidFill>
                        </a:rPr>
                        <a:t>Logistic Regression</a:t>
                      </a:r>
                      <a:endParaRPr>
                        <a:solidFill>
                          <a:schemeClr val="dk2"/>
                        </a:solidFill>
                      </a:endParaRPr>
                    </a:p>
                  </a:txBody>
                  <a:tcPr marT="91425" marB="91425" marR="91425" marL="91425" anchor="ctr"/>
                </a:tc>
                <a:tc>
                  <a:txBody>
                    <a:bodyPr/>
                    <a:lstStyle/>
                    <a:p>
                      <a:pPr indent="0" lvl="0" marL="0" rtl="0" algn="ctr">
                        <a:spcBef>
                          <a:spcPts val="0"/>
                        </a:spcBef>
                        <a:spcAft>
                          <a:spcPts val="0"/>
                        </a:spcAft>
                        <a:buNone/>
                      </a:pPr>
                      <a:r>
                        <a:rPr lang="en">
                          <a:solidFill>
                            <a:schemeClr val="dk2"/>
                          </a:solidFill>
                        </a:rPr>
                        <a:t>40.3</a:t>
                      </a:r>
                      <a:r>
                        <a:rPr lang="en">
                          <a:solidFill>
                            <a:schemeClr val="dk2"/>
                          </a:solidFill>
                        </a:rPr>
                        <a:t>%</a:t>
                      </a:r>
                      <a:endParaRPr>
                        <a:solidFill>
                          <a:schemeClr val="dk2"/>
                        </a:solidFill>
                      </a:endParaRPr>
                    </a:p>
                  </a:txBody>
                  <a:tcPr marT="91425" marB="91425" marR="91425" marL="91425" anchor="ctr"/>
                </a:tc>
              </a:tr>
            </a:tbl>
          </a:graphicData>
        </a:graphic>
      </p:graphicFrame>
      <p:sp>
        <p:nvSpPr>
          <p:cNvPr id="369" name="Google Shape;369;p45"/>
          <p:cNvSpPr txBox="1"/>
          <p:nvPr/>
        </p:nvSpPr>
        <p:spPr>
          <a:xfrm>
            <a:off x="148900" y="4742550"/>
            <a:ext cx="2233800" cy="40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Proxima Nova"/>
                <a:ea typeface="Proxima Nova"/>
                <a:cs typeface="Proxima Nova"/>
                <a:sym typeface="Proxima Nova"/>
              </a:rPr>
              <a:t>Presenter: Baiwu</a:t>
            </a:r>
            <a:endParaRPr>
              <a:latin typeface="Proxima Nova"/>
              <a:ea typeface="Proxima Nova"/>
              <a:cs typeface="Proxima Nova"/>
              <a:sym typeface="Proxima Nova"/>
            </a:endParaRPr>
          </a:p>
        </p:txBody>
      </p:sp>
      <p:sp>
        <p:nvSpPr>
          <p:cNvPr id="370" name="Google Shape;370;p45"/>
          <p:cNvSpPr txBox="1"/>
          <p:nvPr>
            <p:ph idx="1" type="body"/>
          </p:nvPr>
        </p:nvSpPr>
        <p:spPr>
          <a:xfrm>
            <a:off x="4473525" y="1326150"/>
            <a:ext cx="3972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With Stage 1 &amp; 2 Combined: </a:t>
            </a:r>
            <a:endParaRPr b="1"/>
          </a:p>
          <a:p>
            <a:pPr indent="0" lvl="0" marL="0" rtl="0" algn="l">
              <a:spcBef>
                <a:spcPts val="1600"/>
              </a:spcBef>
              <a:spcAft>
                <a:spcPts val="0"/>
              </a:spcAft>
              <a:buNone/>
            </a:pPr>
            <a:r>
              <a:t/>
            </a:r>
            <a:endParaRPr b="1"/>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graphicFrame>
        <p:nvGraphicFramePr>
          <p:cNvPr id="371" name="Google Shape;371;p45"/>
          <p:cNvGraphicFramePr/>
          <p:nvPr/>
        </p:nvGraphicFramePr>
        <p:xfrm>
          <a:off x="4572000" y="2076425"/>
          <a:ext cx="3000000" cy="3000000"/>
        </p:xfrm>
        <a:graphic>
          <a:graphicData uri="http://schemas.openxmlformats.org/drawingml/2006/table">
            <a:tbl>
              <a:tblPr>
                <a:noFill/>
                <a:tableStyleId>{C5FDC06A-2F7A-4B9E-839B-8CFE45F30DA0}</a:tableStyleId>
              </a:tblPr>
              <a:tblGrid>
                <a:gridCol w="1695675"/>
                <a:gridCol w="1601625"/>
              </a:tblGrid>
              <a:tr h="544900">
                <a:tc>
                  <a:txBody>
                    <a:bodyPr/>
                    <a:lstStyle/>
                    <a:p>
                      <a:pPr indent="0" lvl="0" marL="0" rtl="0" algn="ctr">
                        <a:spcBef>
                          <a:spcPts val="0"/>
                        </a:spcBef>
                        <a:spcAft>
                          <a:spcPts val="0"/>
                        </a:spcAft>
                        <a:buNone/>
                      </a:pPr>
                      <a:r>
                        <a:rPr b="1" lang="en">
                          <a:solidFill>
                            <a:schemeClr val="accent4"/>
                          </a:solidFill>
                        </a:rPr>
                        <a:t>Model</a:t>
                      </a:r>
                      <a:endParaRPr b="1">
                        <a:solidFill>
                          <a:schemeClr val="accent4"/>
                        </a:solidFill>
                      </a:endParaRPr>
                    </a:p>
                  </a:txBody>
                  <a:tcPr marT="91425" marB="91425" marR="91425" marL="91425" anchor="ctr"/>
                </a:tc>
                <a:tc>
                  <a:txBody>
                    <a:bodyPr/>
                    <a:lstStyle/>
                    <a:p>
                      <a:pPr indent="0" lvl="0" marL="0" rtl="0" algn="ctr">
                        <a:spcBef>
                          <a:spcPts val="0"/>
                        </a:spcBef>
                        <a:spcAft>
                          <a:spcPts val="0"/>
                        </a:spcAft>
                        <a:buNone/>
                      </a:pPr>
                      <a:r>
                        <a:rPr lang="en">
                          <a:solidFill>
                            <a:schemeClr val="dk2"/>
                          </a:solidFill>
                        </a:rPr>
                        <a:t>2-Stage Classifier</a:t>
                      </a:r>
                      <a:endParaRPr b="1">
                        <a:solidFill>
                          <a:schemeClr val="accent4"/>
                        </a:solidFill>
                      </a:endParaRPr>
                    </a:p>
                  </a:txBody>
                  <a:tcPr marT="91425" marB="91425" marR="91425" marL="91425" anchor="ctr"/>
                </a:tc>
              </a:tr>
              <a:tr h="502425">
                <a:tc>
                  <a:txBody>
                    <a:bodyPr/>
                    <a:lstStyle/>
                    <a:p>
                      <a:pPr indent="0" lvl="0" marL="0" rtl="0" algn="ctr">
                        <a:spcBef>
                          <a:spcPts val="0"/>
                        </a:spcBef>
                        <a:spcAft>
                          <a:spcPts val="0"/>
                        </a:spcAft>
                        <a:buNone/>
                      </a:pPr>
                      <a:r>
                        <a:rPr b="1" lang="en">
                          <a:solidFill>
                            <a:schemeClr val="accent4"/>
                          </a:solidFill>
                        </a:rPr>
                        <a:t>Train </a:t>
                      </a:r>
                      <a:r>
                        <a:rPr b="1" lang="en">
                          <a:solidFill>
                            <a:schemeClr val="accent4"/>
                          </a:solidFill>
                        </a:rPr>
                        <a:t>Accuracy </a:t>
                      </a:r>
                      <a:endParaRPr b="1">
                        <a:solidFill>
                          <a:schemeClr val="accent4"/>
                        </a:solidFill>
                      </a:endParaRPr>
                    </a:p>
                  </a:txBody>
                  <a:tcPr marT="91425" marB="91425" marR="91425" marL="91425" anchor="ctr"/>
                </a:tc>
                <a:tc>
                  <a:txBody>
                    <a:bodyPr/>
                    <a:lstStyle/>
                    <a:p>
                      <a:pPr indent="0" lvl="0" marL="0" rtl="0" algn="ctr">
                        <a:spcBef>
                          <a:spcPts val="0"/>
                        </a:spcBef>
                        <a:spcAft>
                          <a:spcPts val="0"/>
                        </a:spcAft>
                        <a:buNone/>
                      </a:pPr>
                      <a:r>
                        <a:rPr lang="en">
                          <a:solidFill>
                            <a:schemeClr val="dk2"/>
                          </a:solidFill>
                        </a:rPr>
                        <a:t>69.7</a:t>
                      </a:r>
                      <a:r>
                        <a:rPr lang="en">
                          <a:solidFill>
                            <a:schemeClr val="dk2"/>
                          </a:solidFill>
                        </a:rPr>
                        <a:t>%</a:t>
                      </a:r>
                      <a:endParaRPr>
                        <a:solidFill>
                          <a:schemeClr val="dk2"/>
                        </a:solidFill>
                      </a:endParaRPr>
                    </a:p>
                  </a:txBody>
                  <a:tcPr marT="91425" marB="91425" marR="91425" marL="91425" anchor="ctr"/>
                </a:tc>
              </a:tr>
              <a:tr h="406425">
                <a:tc>
                  <a:txBody>
                    <a:bodyPr/>
                    <a:lstStyle/>
                    <a:p>
                      <a:pPr indent="0" lvl="0" marL="0" rtl="0" algn="ctr">
                        <a:spcBef>
                          <a:spcPts val="0"/>
                        </a:spcBef>
                        <a:spcAft>
                          <a:spcPts val="0"/>
                        </a:spcAft>
                        <a:buNone/>
                      </a:pPr>
                      <a:r>
                        <a:rPr b="1" lang="en">
                          <a:solidFill>
                            <a:schemeClr val="accent4"/>
                          </a:solidFill>
                        </a:rPr>
                        <a:t>Train F1</a:t>
                      </a:r>
                      <a:endParaRPr b="1">
                        <a:solidFill>
                          <a:schemeClr val="accent4"/>
                        </a:solidFill>
                      </a:endParaRPr>
                    </a:p>
                  </a:txBody>
                  <a:tcPr marT="91425" marB="91425" marR="91425" marL="91425" anchor="ctr">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2"/>
                          </a:solidFill>
                        </a:rPr>
                        <a:t>65.6%</a:t>
                      </a:r>
                      <a:endParaRPr>
                        <a:solidFill>
                          <a:schemeClr val="dk2"/>
                        </a:solidFill>
                      </a:endParaRPr>
                    </a:p>
                  </a:txBody>
                  <a:tcPr marT="91425" marB="91425" marR="91425" marL="91425" anchor="ctr"/>
                </a:tc>
              </a:tr>
              <a:tr h="468075">
                <a:tc>
                  <a:txBody>
                    <a:bodyPr/>
                    <a:lstStyle/>
                    <a:p>
                      <a:pPr indent="0" lvl="0" marL="0" rtl="0" algn="ctr">
                        <a:spcBef>
                          <a:spcPts val="0"/>
                        </a:spcBef>
                        <a:spcAft>
                          <a:spcPts val="0"/>
                        </a:spcAft>
                        <a:buNone/>
                      </a:pPr>
                      <a:r>
                        <a:rPr b="1" lang="en">
                          <a:solidFill>
                            <a:schemeClr val="accent4"/>
                          </a:solidFill>
                        </a:rPr>
                        <a:t>Test </a:t>
                      </a:r>
                      <a:r>
                        <a:rPr b="1" lang="en">
                          <a:solidFill>
                            <a:schemeClr val="accent4"/>
                          </a:solidFill>
                        </a:rPr>
                        <a:t>Accuracy </a:t>
                      </a:r>
                      <a:endParaRPr b="1">
                        <a:solidFill>
                          <a:schemeClr val="accent4"/>
                        </a:solidFill>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2"/>
                          </a:solidFill>
                        </a:rPr>
                        <a:t>67.9%</a:t>
                      </a:r>
                      <a:endParaRPr>
                        <a:solidFill>
                          <a:schemeClr val="dk2"/>
                        </a:solidFill>
                      </a:endParaRPr>
                    </a:p>
                  </a:txBody>
                  <a:tcPr marT="91425" marB="91425" marR="91425" marL="91425" anchor="ctr">
                    <a:lnL cap="flat" cmpd="sng" w="9525">
                      <a:solidFill>
                        <a:srgbClr val="9E9E9E"/>
                      </a:solidFill>
                      <a:prstDash val="solid"/>
                      <a:round/>
                      <a:headEnd len="sm" w="sm" type="none"/>
                      <a:tailEnd len="sm" w="sm" type="none"/>
                    </a:lnL>
                  </a:tcPr>
                </a:tc>
              </a:tr>
              <a:tr h="406425">
                <a:tc>
                  <a:txBody>
                    <a:bodyPr/>
                    <a:lstStyle/>
                    <a:p>
                      <a:pPr indent="0" lvl="0" marL="0" rtl="0" algn="ctr">
                        <a:spcBef>
                          <a:spcPts val="0"/>
                        </a:spcBef>
                        <a:spcAft>
                          <a:spcPts val="0"/>
                        </a:spcAft>
                        <a:buNone/>
                      </a:pPr>
                      <a:r>
                        <a:rPr b="1" lang="en">
                          <a:solidFill>
                            <a:schemeClr val="accent4"/>
                          </a:solidFill>
                        </a:rPr>
                        <a:t>Test </a:t>
                      </a:r>
                      <a:r>
                        <a:rPr b="1" lang="en">
                          <a:solidFill>
                            <a:schemeClr val="accent4"/>
                          </a:solidFill>
                        </a:rPr>
                        <a:t>F1 </a:t>
                      </a:r>
                      <a:endParaRPr b="1">
                        <a:solidFill>
                          <a:schemeClr val="accent4"/>
                        </a:solidFill>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2"/>
                          </a:solidFill>
                        </a:rPr>
                        <a:t>62.6%</a:t>
                      </a:r>
                      <a:endParaRPr>
                        <a:solidFill>
                          <a:schemeClr val="dk2"/>
                        </a:solidFill>
                      </a:endParaRPr>
                    </a:p>
                  </a:txBody>
                  <a:tcPr marT="91425" marB="91425" marR="91425" marL="91425" anchor="ctr">
                    <a:lnL cap="flat" cmpd="sng" w="9525">
                      <a:solidFill>
                        <a:srgbClr val="9E9E9E"/>
                      </a:solidFill>
                      <a:prstDash val="solid"/>
                      <a:round/>
                      <a:headEnd len="sm" w="sm" type="none"/>
                      <a:tailEnd len="sm" w="sm" type="none"/>
                    </a:lnL>
                  </a:tcPr>
                </a:tc>
              </a:tr>
            </a:tbl>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sp>
        <p:nvSpPr>
          <p:cNvPr id="376" name="Google Shape;376;p4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Final Model</a:t>
            </a:r>
            <a:endParaRPr/>
          </a:p>
        </p:txBody>
      </p:sp>
      <p:sp>
        <p:nvSpPr>
          <p:cNvPr id="377" name="Google Shape;377;p46"/>
          <p:cNvSpPr txBox="1"/>
          <p:nvPr/>
        </p:nvSpPr>
        <p:spPr>
          <a:xfrm>
            <a:off x="148900" y="4742550"/>
            <a:ext cx="2233800" cy="40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Proxima Nova"/>
                <a:ea typeface="Proxima Nova"/>
                <a:cs typeface="Proxima Nova"/>
                <a:sym typeface="Proxima Nova"/>
              </a:rPr>
              <a:t>Presenter: Baiwu</a:t>
            </a:r>
            <a:endParaRPr>
              <a:latin typeface="Proxima Nova"/>
              <a:ea typeface="Proxima Nova"/>
              <a:cs typeface="Proxima Nova"/>
              <a:sym typeface="Proxima Nova"/>
            </a:endParaRPr>
          </a:p>
        </p:txBody>
      </p:sp>
      <p:graphicFrame>
        <p:nvGraphicFramePr>
          <p:cNvPr id="378" name="Google Shape;378;p46"/>
          <p:cNvGraphicFramePr/>
          <p:nvPr/>
        </p:nvGraphicFramePr>
        <p:xfrm>
          <a:off x="952475" y="2190750"/>
          <a:ext cx="3000000" cy="3000000"/>
        </p:xfrm>
        <a:graphic>
          <a:graphicData uri="http://schemas.openxmlformats.org/drawingml/2006/table">
            <a:tbl>
              <a:tblPr>
                <a:noFill/>
                <a:tableStyleId>{C5FDC06A-2F7A-4B9E-839B-8CFE45F30DA0}</a:tableStyleId>
              </a:tblPr>
              <a:tblGrid>
                <a:gridCol w="1034150"/>
                <a:gridCol w="1034150"/>
                <a:gridCol w="1034150"/>
                <a:gridCol w="1034150"/>
                <a:gridCol w="1034150"/>
                <a:gridCol w="1034150"/>
                <a:gridCol w="1034150"/>
              </a:tblGrid>
              <a:tr h="381000">
                <a:tc>
                  <a:txBody>
                    <a:bodyPr/>
                    <a:lstStyle/>
                    <a:p>
                      <a:pPr indent="0" lvl="0" marL="0" rtl="0" algn="ctr">
                        <a:spcBef>
                          <a:spcPts val="0"/>
                        </a:spcBef>
                        <a:spcAft>
                          <a:spcPts val="0"/>
                        </a:spcAft>
                        <a:buNone/>
                      </a:pPr>
                      <a:r>
                        <a:rPr b="1" lang="en">
                          <a:solidFill>
                            <a:schemeClr val="accent4"/>
                          </a:solidFill>
                        </a:rPr>
                        <a:t>Model</a:t>
                      </a:r>
                      <a:endParaRPr b="1">
                        <a:solidFill>
                          <a:schemeClr val="accent4"/>
                        </a:solidFill>
                      </a:endParaRPr>
                    </a:p>
                  </a:txBody>
                  <a:tcPr marT="91425" marB="91425" marR="91425" marL="91425" anchor="ctr"/>
                </a:tc>
                <a:tc>
                  <a:txBody>
                    <a:bodyPr/>
                    <a:lstStyle/>
                    <a:p>
                      <a:pPr indent="0" lvl="0" marL="0" rtl="0" algn="ctr">
                        <a:spcBef>
                          <a:spcPts val="0"/>
                        </a:spcBef>
                        <a:spcAft>
                          <a:spcPts val="0"/>
                        </a:spcAft>
                        <a:buNone/>
                      </a:pPr>
                      <a:r>
                        <a:rPr b="1" lang="en">
                          <a:solidFill>
                            <a:schemeClr val="accent4"/>
                          </a:solidFill>
                        </a:rPr>
                        <a:t>Train Accuracy</a:t>
                      </a:r>
                      <a:endParaRPr b="1">
                        <a:solidFill>
                          <a:schemeClr val="accent4"/>
                        </a:solidFill>
                      </a:endParaRPr>
                    </a:p>
                  </a:txBody>
                  <a:tcPr marT="91425" marB="91425" marR="91425" marL="91425" anchor="ctr"/>
                </a:tc>
                <a:tc>
                  <a:txBody>
                    <a:bodyPr/>
                    <a:lstStyle/>
                    <a:p>
                      <a:pPr indent="0" lvl="0" marL="0" rtl="0" algn="ctr">
                        <a:spcBef>
                          <a:spcPts val="0"/>
                        </a:spcBef>
                        <a:spcAft>
                          <a:spcPts val="0"/>
                        </a:spcAft>
                        <a:buNone/>
                      </a:pPr>
                      <a:r>
                        <a:rPr b="1" lang="en">
                          <a:solidFill>
                            <a:schemeClr val="accent4"/>
                          </a:solidFill>
                        </a:rPr>
                        <a:t>Train F1</a:t>
                      </a:r>
                      <a:endParaRPr b="1">
                        <a:solidFill>
                          <a:schemeClr val="accent4"/>
                        </a:solidFill>
                      </a:endParaRPr>
                    </a:p>
                  </a:txBody>
                  <a:tcPr marT="91425" marB="91425" marR="91425" marL="91425" anchor="ctr"/>
                </a:tc>
                <a:tc>
                  <a:txBody>
                    <a:bodyPr/>
                    <a:lstStyle/>
                    <a:p>
                      <a:pPr indent="0" lvl="0" marL="0" rtl="0" algn="ctr">
                        <a:spcBef>
                          <a:spcPts val="0"/>
                        </a:spcBef>
                        <a:spcAft>
                          <a:spcPts val="0"/>
                        </a:spcAft>
                        <a:buNone/>
                      </a:pPr>
                      <a:r>
                        <a:rPr b="1" lang="en">
                          <a:solidFill>
                            <a:schemeClr val="accent4"/>
                          </a:solidFill>
                        </a:rPr>
                        <a:t>Test</a:t>
                      </a:r>
                      <a:r>
                        <a:rPr b="1" lang="en">
                          <a:solidFill>
                            <a:schemeClr val="accent4"/>
                          </a:solidFill>
                        </a:rPr>
                        <a:t> Accuracy</a:t>
                      </a:r>
                      <a:endParaRPr b="1">
                        <a:solidFill>
                          <a:schemeClr val="accent4"/>
                        </a:solidFill>
                      </a:endParaRPr>
                    </a:p>
                  </a:txBody>
                  <a:tcPr marT="91425" marB="91425" marR="91425" marL="91425" anchor="ctr"/>
                </a:tc>
                <a:tc>
                  <a:txBody>
                    <a:bodyPr/>
                    <a:lstStyle/>
                    <a:p>
                      <a:pPr indent="0" lvl="0" marL="0" rtl="0" algn="ctr">
                        <a:spcBef>
                          <a:spcPts val="0"/>
                        </a:spcBef>
                        <a:spcAft>
                          <a:spcPts val="0"/>
                        </a:spcAft>
                        <a:buNone/>
                      </a:pPr>
                      <a:r>
                        <a:rPr b="1" lang="en">
                          <a:solidFill>
                            <a:schemeClr val="accent4"/>
                          </a:solidFill>
                        </a:rPr>
                        <a:t>Test F1</a:t>
                      </a:r>
                      <a:endParaRPr b="1">
                        <a:solidFill>
                          <a:schemeClr val="accent4"/>
                        </a:solidFill>
                      </a:endParaRPr>
                    </a:p>
                  </a:txBody>
                  <a:tcPr marT="91425" marB="91425" marR="91425" marL="91425" anchor="ctr"/>
                </a:tc>
                <a:tc>
                  <a:txBody>
                    <a:bodyPr/>
                    <a:lstStyle/>
                    <a:p>
                      <a:pPr indent="0" lvl="0" marL="0" rtl="0" algn="ctr">
                        <a:spcBef>
                          <a:spcPts val="0"/>
                        </a:spcBef>
                        <a:spcAft>
                          <a:spcPts val="0"/>
                        </a:spcAft>
                        <a:buNone/>
                      </a:pPr>
                      <a:r>
                        <a:rPr b="1" lang="en">
                          <a:solidFill>
                            <a:schemeClr val="accent4"/>
                          </a:solidFill>
                        </a:rPr>
                        <a:t>OOT</a:t>
                      </a:r>
                      <a:r>
                        <a:rPr b="1" lang="en">
                          <a:solidFill>
                            <a:schemeClr val="accent4"/>
                          </a:solidFill>
                        </a:rPr>
                        <a:t> Accuracy</a:t>
                      </a:r>
                      <a:endParaRPr b="1">
                        <a:solidFill>
                          <a:schemeClr val="accent4"/>
                        </a:solidFill>
                      </a:endParaRPr>
                    </a:p>
                  </a:txBody>
                  <a:tcPr marT="91425" marB="91425" marR="91425" marL="91425" anchor="ctr"/>
                </a:tc>
                <a:tc>
                  <a:txBody>
                    <a:bodyPr/>
                    <a:lstStyle/>
                    <a:p>
                      <a:pPr indent="0" lvl="0" marL="0" rtl="0" algn="ctr">
                        <a:spcBef>
                          <a:spcPts val="0"/>
                        </a:spcBef>
                        <a:spcAft>
                          <a:spcPts val="0"/>
                        </a:spcAft>
                        <a:buNone/>
                      </a:pPr>
                      <a:r>
                        <a:rPr b="1" lang="en">
                          <a:solidFill>
                            <a:schemeClr val="accent4"/>
                          </a:solidFill>
                        </a:rPr>
                        <a:t>OOT F1</a:t>
                      </a:r>
                      <a:endParaRPr b="1">
                        <a:solidFill>
                          <a:schemeClr val="accent4"/>
                        </a:solidFill>
                      </a:endParaRPr>
                    </a:p>
                  </a:txBody>
                  <a:tcPr marT="91425" marB="91425" marR="91425" marL="91425" anchor="ctr"/>
                </a:tc>
              </a:tr>
              <a:tr h="381000">
                <a:tc>
                  <a:txBody>
                    <a:bodyPr/>
                    <a:lstStyle/>
                    <a:p>
                      <a:pPr indent="0" lvl="0" marL="0" rtl="0" algn="ctr">
                        <a:spcBef>
                          <a:spcPts val="0"/>
                        </a:spcBef>
                        <a:spcAft>
                          <a:spcPts val="0"/>
                        </a:spcAft>
                        <a:buNone/>
                      </a:pPr>
                      <a:r>
                        <a:rPr lang="en">
                          <a:solidFill>
                            <a:srgbClr val="666666"/>
                          </a:solidFill>
                        </a:rPr>
                        <a:t>2-Stage Classifier</a:t>
                      </a:r>
                      <a:endParaRPr>
                        <a:solidFill>
                          <a:srgbClr val="666666"/>
                        </a:solidFill>
                      </a:endParaRPr>
                    </a:p>
                  </a:txBody>
                  <a:tcPr marT="91425" marB="91425" marR="91425" marL="91425" anchor="ctr"/>
                </a:tc>
                <a:tc>
                  <a:txBody>
                    <a:bodyPr/>
                    <a:lstStyle/>
                    <a:p>
                      <a:pPr indent="0" lvl="0" marL="0" rtl="0" algn="ctr">
                        <a:spcBef>
                          <a:spcPts val="0"/>
                        </a:spcBef>
                        <a:spcAft>
                          <a:spcPts val="0"/>
                        </a:spcAft>
                        <a:buNone/>
                      </a:pPr>
                      <a:r>
                        <a:rPr lang="en">
                          <a:solidFill>
                            <a:schemeClr val="accent5"/>
                          </a:solidFill>
                        </a:rPr>
                        <a:t>69.7%</a:t>
                      </a:r>
                      <a:endParaRPr>
                        <a:solidFill>
                          <a:schemeClr val="accent5"/>
                        </a:solidFill>
                      </a:endParaRPr>
                    </a:p>
                  </a:txBody>
                  <a:tcPr marT="91425" marB="91425" marR="91425" marL="91425" anchor="ctr"/>
                </a:tc>
                <a:tc>
                  <a:txBody>
                    <a:bodyPr/>
                    <a:lstStyle/>
                    <a:p>
                      <a:pPr indent="0" lvl="0" marL="0" rtl="0" algn="ctr">
                        <a:spcBef>
                          <a:spcPts val="0"/>
                        </a:spcBef>
                        <a:spcAft>
                          <a:spcPts val="0"/>
                        </a:spcAft>
                        <a:buNone/>
                      </a:pPr>
                      <a:r>
                        <a:rPr lang="en">
                          <a:solidFill>
                            <a:schemeClr val="accent5"/>
                          </a:solidFill>
                        </a:rPr>
                        <a:t>65.6%</a:t>
                      </a:r>
                      <a:endParaRPr>
                        <a:solidFill>
                          <a:schemeClr val="accent5"/>
                        </a:solidFill>
                      </a:endParaRPr>
                    </a:p>
                  </a:txBody>
                  <a:tcPr marT="91425" marB="91425" marR="91425" marL="91425" anchor="ctr"/>
                </a:tc>
                <a:tc>
                  <a:txBody>
                    <a:bodyPr/>
                    <a:lstStyle/>
                    <a:p>
                      <a:pPr indent="0" lvl="0" marL="0" rtl="0" algn="ctr">
                        <a:spcBef>
                          <a:spcPts val="0"/>
                        </a:spcBef>
                        <a:spcAft>
                          <a:spcPts val="0"/>
                        </a:spcAft>
                        <a:buNone/>
                      </a:pPr>
                      <a:r>
                        <a:rPr lang="en">
                          <a:solidFill>
                            <a:schemeClr val="accent5"/>
                          </a:solidFill>
                        </a:rPr>
                        <a:t>67.9%</a:t>
                      </a:r>
                      <a:endParaRPr>
                        <a:solidFill>
                          <a:schemeClr val="accent5"/>
                        </a:solidFill>
                      </a:endParaRPr>
                    </a:p>
                  </a:txBody>
                  <a:tcPr marT="91425" marB="91425" marR="91425" marL="91425" anchor="ctr"/>
                </a:tc>
                <a:tc>
                  <a:txBody>
                    <a:bodyPr/>
                    <a:lstStyle/>
                    <a:p>
                      <a:pPr indent="0" lvl="0" marL="0" rtl="0" algn="ctr">
                        <a:spcBef>
                          <a:spcPts val="0"/>
                        </a:spcBef>
                        <a:spcAft>
                          <a:spcPts val="0"/>
                        </a:spcAft>
                        <a:buNone/>
                      </a:pPr>
                      <a:r>
                        <a:rPr lang="en">
                          <a:solidFill>
                            <a:schemeClr val="accent5"/>
                          </a:solidFill>
                        </a:rPr>
                        <a:t>62.6%</a:t>
                      </a:r>
                      <a:endParaRPr>
                        <a:solidFill>
                          <a:schemeClr val="accent5"/>
                        </a:solidFill>
                      </a:endParaRPr>
                    </a:p>
                  </a:txBody>
                  <a:tcPr marT="91425" marB="91425" marR="91425" marL="91425" anchor="ctr"/>
                </a:tc>
                <a:tc>
                  <a:txBody>
                    <a:bodyPr/>
                    <a:lstStyle/>
                    <a:p>
                      <a:pPr indent="0" lvl="0" marL="0" rtl="0" algn="ctr">
                        <a:spcBef>
                          <a:spcPts val="0"/>
                        </a:spcBef>
                        <a:spcAft>
                          <a:spcPts val="0"/>
                        </a:spcAft>
                        <a:buNone/>
                      </a:pPr>
                      <a:r>
                        <a:rPr lang="en">
                          <a:solidFill>
                            <a:schemeClr val="accent5"/>
                          </a:solidFill>
                        </a:rPr>
                        <a:t>72.4%</a:t>
                      </a:r>
                      <a:endParaRPr>
                        <a:solidFill>
                          <a:schemeClr val="accent5"/>
                        </a:solidFill>
                      </a:endParaRPr>
                    </a:p>
                  </a:txBody>
                  <a:tcPr marT="91425" marB="91425" marR="91425" marL="91425" anchor="ctr"/>
                </a:tc>
                <a:tc>
                  <a:txBody>
                    <a:bodyPr/>
                    <a:lstStyle/>
                    <a:p>
                      <a:pPr indent="0" lvl="0" marL="0" rtl="0" algn="ctr">
                        <a:spcBef>
                          <a:spcPts val="0"/>
                        </a:spcBef>
                        <a:spcAft>
                          <a:spcPts val="0"/>
                        </a:spcAft>
                        <a:buNone/>
                      </a:pPr>
                      <a:r>
                        <a:rPr lang="en">
                          <a:solidFill>
                            <a:srgbClr val="666666"/>
                          </a:solidFill>
                        </a:rPr>
                        <a:t>66.0%</a:t>
                      </a:r>
                      <a:endParaRPr>
                        <a:solidFill>
                          <a:srgbClr val="666666"/>
                        </a:solidFill>
                      </a:endParaRPr>
                    </a:p>
                  </a:txBody>
                  <a:tcPr marT="91425" marB="91425" marR="91425" marL="91425" anchor="ctr"/>
                </a:tc>
              </a:tr>
              <a:tr h="381000">
                <a:tc>
                  <a:txBody>
                    <a:bodyPr/>
                    <a:lstStyle/>
                    <a:p>
                      <a:pPr indent="0" lvl="0" marL="0" rtl="0" algn="ctr">
                        <a:spcBef>
                          <a:spcPts val="0"/>
                        </a:spcBef>
                        <a:spcAft>
                          <a:spcPts val="0"/>
                        </a:spcAft>
                        <a:buNone/>
                      </a:pPr>
                      <a:r>
                        <a:rPr lang="en">
                          <a:solidFill>
                            <a:srgbClr val="666666"/>
                          </a:solidFill>
                        </a:rPr>
                        <a:t>Baseline Classifier</a:t>
                      </a:r>
                      <a:endParaRPr>
                        <a:solidFill>
                          <a:srgbClr val="666666"/>
                        </a:solidFill>
                      </a:endParaRPr>
                    </a:p>
                  </a:txBody>
                  <a:tcPr marT="91425" marB="91425" marR="91425" marL="91425" anchor="ctr"/>
                </a:tc>
                <a:tc>
                  <a:txBody>
                    <a:bodyPr/>
                    <a:lstStyle/>
                    <a:p>
                      <a:pPr indent="0" lvl="0" marL="0" rtl="0" algn="ctr">
                        <a:spcBef>
                          <a:spcPts val="0"/>
                        </a:spcBef>
                        <a:spcAft>
                          <a:spcPts val="0"/>
                        </a:spcAft>
                        <a:buNone/>
                      </a:pPr>
                      <a:r>
                        <a:rPr lang="en">
                          <a:solidFill>
                            <a:srgbClr val="666666"/>
                          </a:solidFill>
                        </a:rPr>
                        <a:t>69.2%</a:t>
                      </a:r>
                      <a:endParaRPr>
                        <a:solidFill>
                          <a:srgbClr val="666666"/>
                        </a:solidFill>
                      </a:endParaRPr>
                    </a:p>
                  </a:txBody>
                  <a:tcPr marT="91425" marB="91425" marR="91425" marL="91425" anchor="ctr"/>
                </a:tc>
                <a:tc>
                  <a:txBody>
                    <a:bodyPr/>
                    <a:lstStyle/>
                    <a:p>
                      <a:pPr indent="0" lvl="0" marL="0" rtl="0" algn="ctr">
                        <a:spcBef>
                          <a:spcPts val="0"/>
                        </a:spcBef>
                        <a:spcAft>
                          <a:spcPts val="0"/>
                        </a:spcAft>
                        <a:buNone/>
                      </a:pPr>
                      <a:r>
                        <a:rPr lang="en">
                          <a:solidFill>
                            <a:srgbClr val="666666"/>
                          </a:solidFill>
                        </a:rPr>
                        <a:t>64.4%</a:t>
                      </a:r>
                      <a:endParaRPr>
                        <a:solidFill>
                          <a:srgbClr val="666666"/>
                        </a:solidFill>
                      </a:endParaRPr>
                    </a:p>
                  </a:txBody>
                  <a:tcPr marT="91425" marB="91425" marR="91425" marL="91425" anchor="ctr"/>
                </a:tc>
                <a:tc>
                  <a:txBody>
                    <a:bodyPr/>
                    <a:lstStyle/>
                    <a:p>
                      <a:pPr indent="0" lvl="0" marL="0" rtl="0" algn="ctr">
                        <a:spcBef>
                          <a:spcPts val="0"/>
                        </a:spcBef>
                        <a:spcAft>
                          <a:spcPts val="0"/>
                        </a:spcAft>
                        <a:buNone/>
                      </a:pPr>
                      <a:r>
                        <a:rPr lang="en">
                          <a:solidFill>
                            <a:srgbClr val="666666"/>
                          </a:solidFill>
                        </a:rPr>
                        <a:t>67.6%</a:t>
                      </a:r>
                      <a:endParaRPr>
                        <a:solidFill>
                          <a:srgbClr val="666666"/>
                        </a:solidFill>
                      </a:endParaRPr>
                    </a:p>
                  </a:txBody>
                  <a:tcPr marT="91425" marB="91425" marR="91425" marL="91425" anchor="ctr"/>
                </a:tc>
                <a:tc>
                  <a:txBody>
                    <a:bodyPr/>
                    <a:lstStyle/>
                    <a:p>
                      <a:pPr indent="0" lvl="0" marL="0" rtl="0" algn="ctr">
                        <a:spcBef>
                          <a:spcPts val="0"/>
                        </a:spcBef>
                        <a:spcAft>
                          <a:spcPts val="0"/>
                        </a:spcAft>
                        <a:buNone/>
                      </a:pPr>
                      <a:r>
                        <a:rPr lang="en">
                          <a:solidFill>
                            <a:srgbClr val="666666"/>
                          </a:solidFill>
                        </a:rPr>
                        <a:t>61.8%</a:t>
                      </a:r>
                      <a:endParaRPr>
                        <a:solidFill>
                          <a:srgbClr val="666666"/>
                        </a:solidFill>
                      </a:endParaRPr>
                    </a:p>
                  </a:txBody>
                  <a:tcPr marT="91425" marB="91425" marR="91425" marL="91425" anchor="ctr"/>
                </a:tc>
                <a:tc>
                  <a:txBody>
                    <a:bodyPr/>
                    <a:lstStyle/>
                    <a:p>
                      <a:pPr indent="0" lvl="0" marL="0" rtl="0" algn="ctr">
                        <a:spcBef>
                          <a:spcPts val="0"/>
                        </a:spcBef>
                        <a:spcAft>
                          <a:spcPts val="0"/>
                        </a:spcAft>
                        <a:buNone/>
                      </a:pPr>
                      <a:r>
                        <a:rPr lang="en">
                          <a:solidFill>
                            <a:srgbClr val="666666"/>
                          </a:solidFill>
                        </a:rPr>
                        <a:t>72.1%</a:t>
                      </a:r>
                      <a:endParaRPr>
                        <a:solidFill>
                          <a:srgbClr val="666666"/>
                        </a:solidFill>
                      </a:endParaRPr>
                    </a:p>
                  </a:txBody>
                  <a:tcPr marT="91425" marB="91425" marR="91425" marL="91425" anchor="ctr"/>
                </a:tc>
                <a:tc>
                  <a:txBody>
                    <a:bodyPr/>
                    <a:lstStyle/>
                    <a:p>
                      <a:pPr indent="0" lvl="0" marL="0" rtl="0" algn="ctr">
                        <a:spcBef>
                          <a:spcPts val="0"/>
                        </a:spcBef>
                        <a:spcAft>
                          <a:spcPts val="0"/>
                        </a:spcAft>
                        <a:buNone/>
                      </a:pPr>
                      <a:r>
                        <a:rPr lang="en">
                          <a:solidFill>
                            <a:schemeClr val="accent5"/>
                          </a:solidFill>
                        </a:rPr>
                        <a:t>66.2%</a:t>
                      </a:r>
                      <a:endParaRPr>
                        <a:solidFill>
                          <a:schemeClr val="accent5"/>
                        </a:solidFill>
                      </a:endParaRPr>
                    </a:p>
                  </a:txBody>
                  <a:tcPr marT="91425" marB="91425" marR="91425" marL="91425" anchor="ctr"/>
                </a:tc>
              </a:tr>
            </a:tbl>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p4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Hyper Parameter Tuning </a:t>
            </a:r>
            <a:endParaRPr/>
          </a:p>
        </p:txBody>
      </p:sp>
      <p:sp>
        <p:nvSpPr>
          <p:cNvPr id="384" name="Google Shape;384;p47"/>
          <p:cNvSpPr txBox="1"/>
          <p:nvPr>
            <p:ph idx="1" type="body"/>
          </p:nvPr>
        </p:nvSpPr>
        <p:spPr>
          <a:xfrm>
            <a:off x="311700" y="1152475"/>
            <a:ext cx="8520600" cy="350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700"/>
              <a:t>Hyper Parameter Tuning includes:</a:t>
            </a:r>
            <a:endParaRPr sz="1700"/>
          </a:p>
          <a:p>
            <a:pPr indent="0" lvl="0" marL="0" rtl="0" algn="l">
              <a:spcBef>
                <a:spcPts val="1600"/>
              </a:spcBef>
              <a:spcAft>
                <a:spcPts val="0"/>
              </a:spcAft>
              <a:buNone/>
            </a:pPr>
            <a:r>
              <a:rPr lang="en" sz="1700"/>
              <a:t>Stage 1: </a:t>
            </a:r>
            <a:endParaRPr sz="1700"/>
          </a:p>
          <a:p>
            <a:pPr indent="0" lvl="0" marL="0" rtl="0" algn="l">
              <a:spcBef>
                <a:spcPts val="1600"/>
              </a:spcBef>
              <a:spcAft>
                <a:spcPts val="0"/>
              </a:spcAft>
              <a:buNone/>
            </a:pPr>
            <a:r>
              <a:t/>
            </a:r>
            <a:endParaRPr sz="1700"/>
          </a:p>
          <a:p>
            <a:pPr indent="0" lvl="0" marL="0" rtl="0" algn="l">
              <a:spcBef>
                <a:spcPts val="1600"/>
              </a:spcBef>
              <a:spcAft>
                <a:spcPts val="0"/>
              </a:spcAft>
              <a:buNone/>
            </a:pPr>
            <a:r>
              <a:rPr lang="en" sz="1700"/>
              <a:t>Stage 2 </a:t>
            </a:r>
            <a:endParaRPr sz="1700"/>
          </a:p>
          <a:p>
            <a:pPr indent="0" lvl="0" marL="0" rtl="0" algn="l">
              <a:lnSpc>
                <a:spcPct val="100000"/>
              </a:lnSpc>
              <a:spcBef>
                <a:spcPts val="1600"/>
              </a:spcBef>
              <a:spcAft>
                <a:spcPts val="0"/>
              </a:spcAft>
              <a:buNone/>
            </a:pPr>
            <a:r>
              <a:t/>
            </a:r>
            <a:endParaRPr sz="1700"/>
          </a:p>
          <a:p>
            <a:pPr indent="0" lvl="0" marL="0" rtl="0" algn="l">
              <a:lnSpc>
                <a:spcPct val="100000"/>
              </a:lnSpc>
              <a:spcBef>
                <a:spcPts val="1600"/>
              </a:spcBef>
              <a:spcAft>
                <a:spcPts val="0"/>
              </a:spcAft>
              <a:buNone/>
            </a:pPr>
            <a:r>
              <a:rPr lang="en" sz="1500"/>
              <a:t>Best Stage 1:  </a:t>
            </a:r>
            <a:r>
              <a:rPr lang="en" sz="1500">
                <a:solidFill>
                  <a:srgbClr val="000000"/>
                </a:solidFill>
              </a:rPr>
              <a:t>Regularization Parameter: { 0.01 } ; Elastic Net Parameter : {0.8 } Fit Intercept : { True}</a:t>
            </a:r>
            <a:endParaRPr sz="1500">
              <a:solidFill>
                <a:srgbClr val="000000"/>
              </a:solidFill>
            </a:endParaRPr>
          </a:p>
          <a:p>
            <a:pPr indent="0" lvl="0" marL="0" rtl="0" algn="l">
              <a:lnSpc>
                <a:spcPct val="100000"/>
              </a:lnSpc>
              <a:spcBef>
                <a:spcPts val="1600"/>
              </a:spcBef>
              <a:spcAft>
                <a:spcPts val="0"/>
              </a:spcAft>
              <a:buNone/>
            </a:pPr>
            <a:r>
              <a:rPr lang="en" sz="1500"/>
              <a:t>Best Stage 2: </a:t>
            </a:r>
            <a:r>
              <a:rPr lang="en" sz="1500">
                <a:solidFill>
                  <a:srgbClr val="000000"/>
                </a:solidFill>
              </a:rPr>
              <a:t>Regularization Parameter : { 0.01 } ; Elastic Net Parameter : {0.6 } Fit Intercept : { False}</a:t>
            </a:r>
            <a:endParaRPr sz="1500">
              <a:solidFill>
                <a:srgbClr val="000000"/>
              </a:solidFill>
            </a:endParaRPr>
          </a:p>
          <a:p>
            <a:pPr indent="0" lvl="0" marL="0" rtl="0" algn="l">
              <a:lnSpc>
                <a:spcPct val="100000"/>
              </a:lnSpc>
              <a:spcBef>
                <a:spcPts val="1600"/>
              </a:spcBef>
              <a:spcAft>
                <a:spcPts val="0"/>
              </a:spcAft>
              <a:buNone/>
            </a:pPr>
            <a:r>
              <a:t/>
            </a:r>
            <a:endParaRPr sz="1700"/>
          </a:p>
          <a:p>
            <a:pPr indent="0" lvl="0" marL="0" rtl="0" algn="l">
              <a:spcBef>
                <a:spcPts val="1600"/>
              </a:spcBef>
              <a:spcAft>
                <a:spcPts val="0"/>
              </a:spcAft>
              <a:buNone/>
            </a:pPr>
            <a:r>
              <a:t/>
            </a:r>
            <a:endParaRPr sz="1700"/>
          </a:p>
          <a:p>
            <a:pPr indent="0" lvl="0" marL="0" rtl="0" algn="l">
              <a:spcBef>
                <a:spcPts val="1600"/>
              </a:spcBef>
              <a:spcAft>
                <a:spcPts val="0"/>
              </a:spcAft>
              <a:buNone/>
            </a:pPr>
            <a:r>
              <a:t/>
            </a:r>
            <a:endParaRPr sz="1700"/>
          </a:p>
          <a:p>
            <a:pPr indent="0" lvl="0" marL="0" rtl="0" algn="l">
              <a:spcBef>
                <a:spcPts val="1600"/>
              </a:spcBef>
              <a:spcAft>
                <a:spcPts val="1600"/>
              </a:spcAft>
              <a:buNone/>
            </a:pPr>
            <a:r>
              <a:t/>
            </a:r>
            <a:endParaRPr sz="1700"/>
          </a:p>
        </p:txBody>
      </p:sp>
      <p:sp>
        <p:nvSpPr>
          <p:cNvPr id="385" name="Google Shape;385;p47"/>
          <p:cNvSpPr txBox="1"/>
          <p:nvPr/>
        </p:nvSpPr>
        <p:spPr>
          <a:xfrm>
            <a:off x="3162325" y="1610600"/>
            <a:ext cx="5392800" cy="1163700"/>
          </a:xfrm>
          <a:prstGeom prst="rect">
            <a:avLst/>
          </a:prstGeom>
          <a:noFill/>
          <a:ln>
            <a:noFill/>
          </a:ln>
        </p:spPr>
        <p:txBody>
          <a:bodyPr anchorCtr="0" anchor="t" bIns="91425" lIns="91425" spcFirstLastPara="1" rIns="91425" wrap="square" tIns="91425">
            <a:noAutofit/>
          </a:bodyPr>
          <a:lstStyle/>
          <a:p>
            <a:pPr indent="-336550" lvl="0" marL="457200" rtl="0" algn="l">
              <a:spcBef>
                <a:spcPts val="0"/>
              </a:spcBef>
              <a:spcAft>
                <a:spcPts val="0"/>
              </a:spcAft>
              <a:buSzPts val="1700"/>
              <a:buFont typeface="Proxima Nova"/>
              <a:buChar char="●"/>
            </a:pPr>
            <a:r>
              <a:rPr lang="en" sz="1700">
                <a:latin typeface="Proxima Nova"/>
                <a:ea typeface="Proxima Nova"/>
                <a:cs typeface="Proxima Nova"/>
                <a:sym typeface="Proxima Nova"/>
              </a:rPr>
              <a:t>Regularization Parameter : { 0, 0.01, 0.03, 0.1 }</a:t>
            </a:r>
            <a:endParaRPr sz="1700">
              <a:latin typeface="Proxima Nova"/>
              <a:ea typeface="Proxima Nova"/>
              <a:cs typeface="Proxima Nova"/>
              <a:sym typeface="Proxima Nova"/>
            </a:endParaRPr>
          </a:p>
          <a:p>
            <a:pPr indent="-336550" lvl="0" marL="457200" rtl="0" algn="l">
              <a:spcBef>
                <a:spcPts val="0"/>
              </a:spcBef>
              <a:spcAft>
                <a:spcPts val="0"/>
              </a:spcAft>
              <a:buSzPts val="1700"/>
              <a:buFont typeface="Proxima Nova"/>
              <a:buChar char="●"/>
            </a:pPr>
            <a:r>
              <a:rPr lang="en" sz="1700">
                <a:latin typeface="Proxima Nova"/>
                <a:ea typeface="Proxima Nova"/>
                <a:cs typeface="Proxima Nova"/>
                <a:sym typeface="Proxima Nova"/>
              </a:rPr>
              <a:t>Elastic Net Parameter : {0.6, 0.8 }</a:t>
            </a:r>
            <a:endParaRPr sz="1700">
              <a:latin typeface="Proxima Nova"/>
              <a:ea typeface="Proxima Nova"/>
              <a:cs typeface="Proxima Nova"/>
              <a:sym typeface="Proxima Nova"/>
            </a:endParaRPr>
          </a:p>
          <a:p>
            <a:pPr indent="-336550" lvl="0" marL="457200" rtl="0" algn="l">
              <a:spcBef>
                <a:spcPts val="0"/>
              </a:spcBef>
              <a:spcAft>
                <a:spcPts val="0"/>
              </a:spcAft>
              <a:buSzPts val="1700"/>
              <a:buFont typeface="Proxima Nova"/>
              <a:buChar char="●"/>
            </a:pPr>
            <a:r>
              <a:rPr lang="en" sz="1700">
                <a:latin typeface="Proxima Nova"/>
                <a:ea typeface="Proxima Nova"/>
                <a:cs typeface="Proxima Nova"/>
                <a:sym typeface="Proxima Nova"/>
              </a:rPr>
              <a:t>Fit Intercept : { True, False }</a:t>
            </a:r>
            <a:endParaRPr sz="1700">
              <a:latin typeface="Proxima Nova"/>
              <a:ea typeface="Proxima Nova"/>
              <a:cs typeface="Proxima Nova"/>
              <a:sym typeface="Proxima Nova"/>
            </a:endParaRPr>
          </a:p>
        </p:txBody>
      </p:sp>
      <p:sp>
        <p:nvSpPr>
          <p:cNvPr id="386" name="Google Shape;386;p47"/>
          <p:cNvSpPr txBox="1"/>
          <p:nvPr/>
        </p:nvSpPr>
        <p:spPr>
          <a:xfrm>
            <a:off x="3211325" y="2571750"/>
            <a:ext cx="5392800" cy="1163700"/>
          </a:xfrm>
          <a:prstGeom prst="rect">
            <a:avLst/>
          </a:prstGeom>
          <a:noFill/>
          <a:ln>
            <a:noFill/>
          </a:ln>
        </p:spPr>
        <p:txBody>
          <a:bodyPr anchorCtr="0" anchor="t" bIns="91425" lIns="91425" spcFirstLastPara="1" rIns="91425" wrap="square" tIns="91425">
            <a:noAutofit/>
          </a:bodyPr>
          <a:lstStyle/>
          <a:p>
            <a:pPr indent="-336550" lvl="0" marL="457200" rtl="0" algn="l">
              <a:spcBef>
                <a:spcPts val="0"/>
              </a:spcBef>
              <a:spcAft>
                <a:spcPts val="0"/>
              </a:spcAft>
              <a:buSzPts val="1700"/>
              <a:buFont typeface="Proxima Nova"/>
              <a:buChar char="●"/>
            </a:pPr>
            <a:r>
              <a:rPr lang="en" sz="1700">
                <a:latin typeface="Proxima Nova"/>
                <a:ea typeface="Proxima Nova"/>
                <a:cs typeface="Proxima Nova"/>
                <a:sym typeface="Proxima Nova"/>
              </a:rPr>
              <a:t>Regularization Parameter : { 0.01, 0.03 }</a:t>
            </a:r>
            <a:endParaRPr sz="1700">
              <a:latin typeface="Proxima Nova"/>
              <a:ea typeface="Proxima Nova"/>
              <a:cs typeface="Proxima Nova"/>
              <a:sym typeface="Proxima Nova"/>
            </a:endParaRPr>
          </a:p>
          <a:p>
            <a:pPr indent="-336550" lvl="0" marL="457200" rtl="0" algn="l">
              <a:spcBef>
                <a:spcPts val="0"/>
              </a:spcBef>
              <a:spcAft>
                <a:spcPts val="0"/>
              </a:spcAft>
              <a:buSzPts val="1700"/>
              <a:buFont typeface="Proxima Nova"/>
              <a:buChar char="●"/>
            </a:pPr>
            <a:r>
              <a:rPr lang="en" sz="1700">
                <a:latin typeface="Proxima Nova"/>
                <a:ea typeface="Proxima Nova"/>
                <a:cs typeface="Proxima Nova"/>
                <a:sym typeface="Proxima Nova"/>
              </a:rPr>
              <a:t>Elastic Net Parameter : {0.6, 0.8 }</a:t>
            </a:r>
            <a:endParaRPr sz="1700">
              <a:latin typeface="Proxima Nova"/>
              <a:ea typeface="Proxima Nova"/>
              <a:cs typeface="Proxima Nova"/>
              <a:sym typeface="Proxima Nova"/>
            </a:endParaRPr>
          </a:p>
          <a:p>
            <a:pPr indent="-336550" lvl="0" marL="457200" rtl="0" algn="l">
              <a:spcBef>
                <a:spcPts val="0"/>
              </a:spcBef>
              <a:spcAft>
                <a:spcPts val="0"/>
              </a:spcAft>
              <a:buSzPts val="1700"/>
              <a:buFont typeface="Proxima Nova"/>
              <a:buChar char="●"/>
            </a:pPr>
            <a:r>
              <a:rPr lang="en" sz="1700">
                <a:latin typeface="Proxima Nova"/>
                <a:ea typeface="Proxima Nova"/>
                <a:cs typeface="Proxima Nova"/>
                <a:sym typeface="Proxima Nova"/>
              </a:rPr>
              <a:t>Fit Intercept : { True, False }</a:t>
            </a:r>
            <a:endParaRPr sz="1700">
              <a:latin typeface="Proxima Nova"/>
              <a:ea typeface="Proxima Nova"/>
              <a:cs typeface="Proxima Nova"/>
              <a:sym typeface="Proxima Nova"/>
            </a:endParaRPr>
          </a:p>
        </p:txBody>
      </p:sp>
      <p:sp>
        <p:nvSpPr>
          <p:cNvPr id="387" name="Google Shape;387;p47"/>
          <p:cNvSpPr txBox="1"/>
          <p:nvPr/>
        </p:nvSpPr>
        <p:spPr>
          <a:xfrm>
            <a:off x="148900" y="4742550"/>
            <a:ext cx="2233800" cy="40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Proxima Nova"/>
                <a:ea typeface="Proxima Nova"/>
                <a:cs typeface="Proxima Nova"/>
                <a:sym typeface="Proxima Nova"/>
              </a:rPr>
              <a:t>Presenter: Navaneetha</a:t>
            </a:r>
            <a:endParaRPr>
              <a:latin typeface="Proxima Nova"/>
              <a:ea typeface="Proxima Nova"/>
              <a:cs typeface="Proxima Nova"/>
              <a:sym typeface="Proxima Nova"/>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4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Findings/Conclusion</a:t>
            </a:r>
            <a:endParaRPr/>
          </a:p>
        </p:txBody>
      </p:sp>
      <p:sp>
        <p:nvSpPr>
          <p:cNvPr id="393" name="Google Shape;393;p48"/>
          <p:cNvSpPr txBox="1"/>
          <p:nvPr>
            <p:ph idx="1" type="body"/>
          </p:nvPr>
        </p:nvSpPr>
        <p:spPr>
          <a:xfrm>
            <a:off x="311700" y="1152475"/>
            <a:ext cx="8697300" cy="3766500"/>
          </a:xfrm>
          <a:prstGeom prst="rect">
            <a:avLst/>
          </a:prstGeom>
        </p:spPr>
        <p:txBody>
          <a:bodyPr anchorCtr="0" anchor="t" bIns="91425" lIns="91425" spcFirstLastPara="1" rIns="91425" wrap="square" tIns="91425">
            <a:noAutofit/>
          </a:bodyPr>
          <a:lstStyle/>
          <a:p>
            <a:pPr indent="0" lvl="0" marL="457200" rtl="0" algn="l">
              <a:spcBef>
                <a:spcPts val="0"/>
              </a:spcBef>
              <a:spcAft>
                <a:spcPts val="1600"/>
              </a:spcAft>
              <a:buNone/>
            </a:pPr>
            <a:r>
              <a:rPr lang="en"/>
              <a:t> </a:t>
            </a:r>
            <a:endParaRPr/>
          </a:p>
        </p:txBody>
      </p:sp>
      <p:pic>
        <p:nvPicPr>
          <p:cNvPr id="394" name="Google Shape;394;p48"/>
          <p:cNvPicPr preferRelativeResize="0"/>
          <p:nvPr/>
        </p:nvPicPr>
        <p:blipFill>
          <a:blip r:embed="rId3">
            <a:alphaModFix/>
          </a:blip>
          <a:stretch>
            <a:fillRect/>
          </a:stretch>
        </p:blipFill>
        <p:spPr>
          <a:xfrm rot="-2">
            <a:off x="311701" y="3388426"/>
            <a:ext cx="2233800" cy="1108897"/>
          </a:xfrm>
          <a:prstGeom prst="rect">
            <a:avLst/>
          </a:prstGeom>
          <a:noFill/>
          <a:ln>
            <a:noFill/>
          </a:ln>
        </p:spPr>
      </p:pic>
      <p:sp>
        <p:nvSpPr>
          <p:cNvPr id="395" name="Google Shape;395;p48"/>
          <p:cNvSpPr txBox="1"/>
          <p:nvPr/>
        </p:nvSpPr>
        <p:spPr>
          <a:xfrm>
            <a:off x="6548500" y="3372875"/>
            <a:ext cx="2367000" cy="114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latin typeface="Proxima Nova"/>
                <a:ea typeface="Proxima Nova"/>
                <a:cs typeface="Proxima Nova"/>
                <a:sym typeface="Proxima Nova"/>
              </a:rPr>
              <a:t>Increased Performance for Two-stage classifier</a:t>
            </a:r>
            <a:endParaRPr b="1" sz="1800">
              <a:latin typeface="Proxima Nova"/>
              <a:ea typeface="Proxima Nova"/>
              <a:cs typeface="Proxima Nova"/>
              <a:sym typeface="Proxima Nova"/>
            </a:endParaRPr>
          </a:p>
        </p:txBody>
      </p:sp>
      <p:sp>
        <p:nvSpPr>
          <p:cNvPr id="396" name="Google Shape;396;p48"/>
          <p:cNvSpPr txBox="1"/>
          <p:nvPr/>
        </p:nvSpPr>
        <p:spPr>
          <a:xfrm>
            <a:off x="2494300" y="1572475"/>
            <a:ext cx="1812600" cy="84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latin typeface="Proxima Nova"/>
                <a:ea typeface="Proxima Nova"/>
                <a:cs typeface="Proxima Nova"/>
                <a:sym typeface="Proxima Nova"/>
              </a:rPr>
              <a:t>Highly imbalanced data</a:t>
            </a:r>
            <a:endParaRPr b="1" sz="1800">
              <a:latin typeface="Proxima Nova"/>
              <a:ea typeface="Proxima Nova"/>
              <a:cs typeface="Proxima Nova"/>
              <a:sym typeface="Proxima Nova"/>
            </a:endParaRPr>
          </a:p>
        </p:txBody>
      </p:sp>
      <p:pic>
        <p:nvPicPr>
          <p:cNvPr id="397" name="Google Shape;397;p48"/>
          <p:cNvPicPr preferRelativeResize="0"/>
          <p:nvPr/>
        </p:nvPicPr>
        <p:blipFill>
          <a:blip r:embed="rId4">
            <a:alphaModFix/>
          </a:blip>
          <a:stretch>
            <a:fillRect/>
          </a:stretch>
        </p:blipFill>
        <p:spPr>
          <a:xfrm>
            <a:off x="480052" y="1453362"/>
            <a:ext cx="1687724" cy="1087236"/>
          </a:xfrm>
          <a:prstGeom prst="rect">
            <a:avLst/>
          </a:prstGeom>
          <a:noFill/>
          <a:ln>
            <a:noFill/>
          </a:ln>
        </p:spPr>
      </p:pic>
      <p:sp>
        <p:nvSpPr>
          <p:cNvPr id="398" name="Google Shape;398;p48"/>
          <p:cNvSpPr txBox="1"/>
          <p:nvPr/>
        </p:nvSpPr>
        <p:spPr>
          <a:xfrm>
            <a:off x="2494300" y="3610613"/>
            <a:ext cx="2233800" cy="66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latin typeface="Proxima Nova"/>
                <a:ea typeface="Proxima Nova"/>
                <a:cs typeface="Proxima Nova"/>
                <a:sym typeface="Proxima Nova"/>
              </a:rPr>
              <a:t>Feature Engineering </a:t>
            </a:r>
            <a:endParaRPr b="1" sz="1800">
              <a:latin typeface="Proxima Nova"/>
              <a:ea typeface="Proxima Nova"/>
              <a:cs typeface="Proxima Nova"/>
              <a:sym typeface="Proxima Nova"/>
            </a:endParaRPr>
          </a:p>
        </p:txBody>
      </p:sp>
      <p:pic>
        <p:nvPicPr>
          <p:cNvPr id="399" name="Google Shape;399;p48"/>
          <p:cNvPicPr preferRelativeResize="0"/>
          <p:nvPr/>
        </p:nvPicPr>
        <p:blipFill>
          <a:blip r:embed="rId5">
            <a:alphaModFix/>
          </a:blip>
          <a:stretch>
            <a:fillRect/>
          </a:stretch>
        </p:blipFill>
        <p:spPr>
          <a:xfrm>
            <a:off x="4571988" y="3372863"/>
            <a:ext cx="1697624" cy="1140000"/>
          </a:xfrm>
          <a:prstGeom prst="rect">
            <a:avLst/>
          </a:prstGeom>
          <a:noFill/>
          <a:ln>
            <a:noFill/>
          </a:ln>
        </p:spPr>
      </p:pic>
      <p:sp>
        <p:nvSpPr>
          <p:cNvPr id="400" name="Google Shape;400;p48"/>
          <p:cNvSpPr txBox="1"/>
          <p:nvPr/>
        </p:nvSpPr>
        <p:spPr>
          <a:xfrm>
            <a:off x="148900" y="4742550"/>
            <a:ext cx="2233800" cy="40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Proxima Nova"/>
                <a:ea typeface="Proxima Nova"/>
                <a:cs typeface="Proxima Nova"/>
                <a:sym typeface="Proxima Nova"/>
              </a:rPr>
              <a:t>Presenter: </a:t>
            </a:r>
            <a:r>
              <a:rPr lang="en">
                <a:latin typeface="Proxima Nova"/>
                <a:ea typeface="Proxima Nova"/>
                <a:cs typeface="Proxima Nova"/>
                <a:sym typeface="Proxima Nova"/>
              </a:rPr>
              <a:t>Navaneetha</a:t>
            </a:r>
            <a:endParaRPr>
              <a:latin typeface="Proxima Nova"/>
              <a:ea typeface="Proxima Nova"/>
              <a:cs typeface="Proxima Nova"/>
              <a:sym typeface="Proxima Nova"/>
            </a:endParaRPr>
          </a:p>
        </p:txBody>
      </p:sp>
      <p:pic>
        <p:nvPicPr>
          <p:cNvPr id="401" name="Google Shape;401;p48"/>
          <p:cNvPicPr preferRelativeResize="0"/>
          <p:nvPr/>
        </p:nvPicPr>
        <p:blipFill>
          <a:blip r:embed="rId6">
            <a:alphaModFix/>
          </a:blip>
          <a:stretch>
            <a:fillRect/>
          </a:stretch>
        </p:blipFill>
        <p:spPr>
          <a:xfrm>
            <a:off x="4358325" y="1453350"/>
            <a:ext cx="2124950" cy="1189975"/>
          </a:xfrm>
          <a:prstGeom prst="rect">
            <a:avLst/>
          </a:prstGeom>
          <a:noFill/>
          <a:ln>
            <a:noFill/>
          </a:ln>
        </p:spPr>
      </p:pic>
      <p:sp>
        <p:nvSpPr>
          <p:cNvPr id="402" name="Google Shape;402;p48"/>
          <p:cNvSpPr txBox="1"/>
          <p:nvPr/>
        </p:nvSpPr>
        <p:spPr>
          <a:xfrm>
            <a:off x="6691750" y="1485900"/>
            <a:ext cx="1984500" cy="110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latin typeface="Proxima Nova"/>
                <a:ea typeface="Proxima Nova"/>
                <a:cs typeface="Proxima Nova"/>
                <a:sym typeface="Proxima Nova"/>
              </a:rPr>
              <a:t>Hyper-Parameter tuning is computationally expensive</a:t>
            </a:r>
            <a:endParaRPr b="1" sz="1800">
              <a:latin typeface="Proxima Nova"/>
              <a:ea typeface="Proxima Nova"/>
              <a:cs typeface="Proxima Nova"/>
              <a:sym typeface="Proxima Nov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6"/>
                                        </p:tgtEl>
                                        <p:attrNameLst>
                                          <p:attrName>style.visibility</p:attrName>
                                        </p:attrNameLst>
                                      </p:cBhvr>
                                      <p:to>
                                        <p:strVal val="visible"/>
                                      </p:to>
                                    </p:set>
                                    <p:animEffect filter="fade" transition="in">
                                      <p:cBhvr>
                                        <p:cTn dur="1000"/>
                                        <p:tgtEl>
                                          <p:spTgt spid="396"/>
                                        </p:tgtEl>
                                      </p:cBhvr>
                                    </p:animEffect>
                                  </p:childTnLst>
                                </p:cTn>
                              </p:par>
                              <p:par>
                                <p:cTn fill="hold" nodeType="withEffect" presetClass="entr" presetID="10" presetSubtype="0">
                                  <p:stCondLst>
                                    <p:cond delay="0"/>
                                  </p:stCondLst>
                                  <p:childTnLst>
                                    <p:set>
                                      <p:cBhvr>
                                        <p:cTn dur="1" fill="hold">
                                          <p:stCondLst>
                                            <p:cond delay="0"/>
                                          </p:stCondLst>
                                        </p:cTn>
                                        <p:tgtEl>
                                          <p:spTgt spid="397"/>
                                        </p:tgtEl>
                                        <p:attrNameLst>
                                          <p:attrName>style.visibility</p:attrName>
                                        </p:attrNameLst>
                                      </p:cBhvr>
                                      <p:to>
                                        <p:strVal val="visible"/>
                                      </p:to>
                                    </p:set>
                                    <p:animEffect filter="fade" transition="in">
                                      <p:cBhvr>
                                        <p:cTn dur="1000"/>
                                        <p:tgtEl>
                                          <p:spTgt spid="39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8"/>
                                        </p:tgtEl>
                                        <p:attrNameLst>
                                          <p:attrName>style.visibility</p:attrName>
                                        </p:attrNameLst>
                                      </p:cBhvr>
                                      <p:to>
                                        <p:strVal val="visible"/>
                                      </p:to>
                                    </p:set>
                                    <p:animEffect filter="fade" transition="in">
                                      <p:cBhvr>
                                        <p:cTn dur="1000"/>
                                        <p:tgtEl>
                                          <p:spTgt spid="398"/>
                                        </p:tgtEl>
                                      </p:cBhvr>
                                    </p:animEffect>
                                  </p:childTnLst>
                                </p:cTn>
                              </p:par>
                              <p:par>
                                <p:cTn fill="hold" nodeType="withEffect" presetClass="entr" presetID="10" presetSubtype="0">
                                  <p:stCondLst>
                                    <p:cond delay="0"/>
                                  </p:stCondLst>
                                  <p:childTnLst>
                                    <p:set>
                                      <p:cBhvr>
                                        <p:cTn dur="1" fill="hold">
                                          <p:stCondLst>
                                            <p:cond delay="0"/>
                                          </p:stCondLst>
                                        </p:cTn>
                                        <p:tgtEl>
                                          <p:spTgt spid="394"/>
                                        </p:tgtEl>
                                        <p:attrNameLst>
                                          <p:attrName>style.visibility</p:attrName>
                                        </p:attrNameLst>
                                      </p:cBhvr>
                                      <p:to>
                                        <p:strVal val="visible"/>
                                      </p:to>
                                    </p:set>
                                    <p:animEffect filter="fade" transition="in">
                                      <p:cBhvr>
                                        <p:cTn dur="1000"/>
                                        <p:tgtEl>
                                          <p:spTgt spid="39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1"/>
                                        </p:tgtEl>
                                        <p:attrNameLst>
                                          <p:attrName>style.visibility</p:attrName>
                                        </p:attrNameLst>
                                      </p:cBhvr>
                                      <p:to>
                                        <p:strVal val="visible"/>
                                      </p:to>
                                    </p:set>
                                    <p:animEffect filter="fade" transition="in">
                                      <p:cBhvr>
                                        <p:cTn dur="1000"/>
                                        <p:tgtEl>
                                          <p:spTgt spid="401"/>
                                        </p:tgtEl>
                                      </p:cBhvr>
                                    </p:animEffect>
                                  </p:childTnLst>
                                </p:cTn>
                              </p:par>
                              <p:par>
                                <p:cTn fill="hold" nodeType="withEffect" presetClass="entr" presetID="10" presetSubtype="0">
                                  <p:stCondLst>
                                    <p:cond delay="0"/>
                                  </p:stCondLst>
                                  <p:childTnLst>
                                    <p:set>
                                      <p:cBhvr>
                                        <p:cTn dur="1" fill="hold">
                                          <p:stCondLst>
                                            <p:cond delay="0"/>
                                          </p:stCondLst>
                                        </p:cTn>
                                        <p:tgtEl>
                                          <p:spTgt spid="402"/>
                                        </p:tgtEl>
                                        <p:attrNameLst>
                                          <p:attrName>style.visibility</p:attrName>
                                        </p:attrNameLst>
                                      </p:cBhvr>
                                      <p:to>
                                        <p:strVal val="visible"/>
                                      </p:to>
                                    </p:set>
                                    <p:animEffect filter="fade" transition="in">
                                      <p:cBhvr>
                                        <p:cTn dur="1000"/>
                                        <p:tgtEl>
                                          <p:spTgt spid="40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9"/>
                                        </p:tgtEl>
                                        <p:attrNameLst>
                                          <p:attrName>style.visibility</p:attrName>
                                        </p:attrNameLst>
                                      </p:cBhvr>
                                      <p:to>
                                        <p:strVal val="visible"/>
                                      </p:to>
                                    </p:set>
                                    <p:animEffect filter="fade" transition="in">
                                      <p:cBhvr>
                                        <p:cTn dur="1000"/>
                                        <p:tgtEl>
                                          <p:spTgt spid="399"/>
                                        </p:tgtEl>
                                      </p:cBhvr>
                                    </p:animEffect>
                                  </p:childTnLst>
                                </p:cTn>
                              </p:par>
                              <p:par>
                                <p:cTn fill="hold" nodeType="withEffect" presetClass="entr" presetID="10" presetSubtype="0">
                                  <p:stCondLst>
                                    <p:cond delay="0"/>
                                  </p:stCondLst>
                                  <p:childTnLst>
                                    <p:set>
                                      <p:cBhvr>
                                        <p:cTn dur="1" fill="hold">
                                          <p:stCondLst>
                                            <p:cond delay="0"/>
                                          </p:stCondLst>
                                        </p:cTn>
                                        <p:tgtEl>
                                          <p:spTgt spid="395"/>
                                        </p:tgtEl>
                                        <p:attrNameLst>
                                          <p:attrName>style.visibility</p:attrName>
                                        </p:attrNameLst>
                                      </p:cBhvr>
                                      <p:to>
                                        <p:strVal val="visible"/>
                                      </p:to>
                                    </p:set>
                                    <p:animEffect filter="fade" transition="in">
                                      <p:cBhvr>
                                        <p:cTn dur="1000"/>
                                        <p:tgtEl>
                                          <p:spTgt spid="39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6" name="Shape 406"/>
        <p:cNvGrpSpPr/>
        <p:nvPr/>
      </p:nvGrpSpPr>
      <p:grpSpPr>
        <a:xfrm>
          <a:off x="0" y="0"/>
          <a:ext cx="0" cy="0"/>
          <a:chOff x="0" y="0"/>
          <a:chExt cx="0" cy="0"/>
        </a:xfrm>
      </p:grpSpPr>
      <p:sp>
        <p:nvSpPr>
          <p:cNvPr id="407" name="Google Shape;407;p4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Future Recommendations</a:t>
            </a:r>
            <a:endParaRPr/>
          </a:p>
        </p:txBody>
      </p:sp>
      <p:sp>
        <p:nvSpPr>
          <p:cNvPr id="408" name="Google Shape;408;p49"/>
          <p:cNvSpPr txBox="1"/>
          <p:nvPr>
            <p:ph idx="1" type="body"/>
          </p:nvPr>
        </p:nvSpPr>
        <p:spPr>
          <a:xfrm>
            <a:off x="311700" y="1152475"/>
            <a:ext cx="8520600" cy="3867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 </a:t>
            </a:r>
            <a:endParaRPr/>
          </a:p>
        </p:txBody>
      </p:sp>
      <p:pic>
        <p:nvPicPr>
          <p:cNvPr id="409" name="Google Shape;409;p49"/>
          <p:cNvPicPr preferRelativeResize="0"/>
          <p:nvPr/>
        </p:nvPicPr>
        <p:blipFill>
          <a:blip r:embed="rId3">
            <a:alphaModFix/>
          </a:blip>
          <a:stretch>
            <a:fillRect/>
          </a:stretch>
        </p:blipFill>
        <p:spPr>
          <a:xfrm>
            <a:off x="649427" y="1509177"/>
            <a:ext cx="1104225" cy="1082775"/>
          </a:xfrm>
          <a:prstGeom prst="rect">
            <a:avLst/>
          </a:prstGeom>
          <a:noFill/>
          <a:ln>
            <a:noFill/>
          </a:ln>
        </p:spPr>
      </p:pic>
      <p:sp>
        <p:nvSpPr>
          <p:cNvPr id="410" name="Google Shape;410;p49"/>
          <p:cNvSpPr txBox="1"/>
          <p:nvPr/>
        </p:nvSpPr>
        <p:spPr>
          <a:xfrm>
            <a:off x="2254150" y="1477525"/>
            <a:ext cx="2068200" cy="111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latin typeface="Proxima Nova"/>
                <a:ea typeface="Proxima Nova"/>
                <a:cs typeface="Proxima Nova"/>
                <a:sym typeface="Proxima Nova"/>
              </a:rPr>
              <a:t>Evaluating the importance of Outlier removal</a:t>
            </a:r>
            <a:endParaRPr b="1" sz="1800">
              <a:latin typeface="Proxima Nova"/>
              <a:ea typeface="Proxima Nova"/>
              <a:cs typeface="Proxima Nova"/>
              <a:sym typeface="Proxima Nova"/>
            </a:endParaRPr>
          </a:p>
        </p:txBody>
      </p:sp>
      <p:pic>
        <p:nvPicPr>
          <p:cNvPr id="411" name="Google Shape;411;p49"/>
          <p:cNvPicPr preferRelativeResize="0"/>
          <p:nvPr/>
        </p:nvPicPr>
        <p:blipFill>
          <a:blip r:embed="rId4">
            <a:alphaModFix/>
          </a:blip>
          <a:stretch>
            <a:fillRect/>
          </a:stretch>
        </p:blipFill>
        <p:spPr>
          <a:xfrm>
            <a:off x="5041988" y="1478450"/>
            <a:ext cx="981075" cy="962025"/>
          </a:xfrm>
          <a:prstGeom prst="rect">
            <a:avLst/>
          </a:prstGeom>
          <a:noFill/>
          <a:ln>
            <a:noFill/>
          </a:ln>
        </p:spPr>
      </p:pic>
      <p:sp>
        <p:nvSpPr>
          <p:cNvPr id="412" name="Google Shape;412;p49"/>
          <p:cNvSpPr txBox="1"/>
          <p:nvPr/>
        </p:nvSpPr>
        <p:spPr>
          <a:xfrm>
            <a:off x="6602050" y="1402650"/>
            <a:ext cx="2013900" cy="103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latin typeface="Proxima Nova"/>
                <a:ea typeface="Proxima Nova"/>
                <a:cs typeface="Proxima Nova"/>
                <a:sym typeface="Proxima Nova"/>
              </a:rPr>
              <a:t>Explore more on hyperparameter tuning </a:t>
            </a:r>
            <a:endParaRPr b="1" sz="1800">
              <a:latin typeface="Proxima Nova"/>
              <a:ea typeface="Proxima Nova"/>
              <a:cs typeface="Proxima Nova"/>
              <a:sym typeface="Proxima Nova"/>
            </a:endParaRPr>
          </a:p>
        </p:txBody>
      </p:sp>
      <p:pic>
        <p:nvPicPr>
          <p:cNvPr id="413" name="Google Shape;413;p49"/>
          <p:cNvPicPr preferRelativeResize="0"/>
          <p:nvPr/>
        </p:nvPicPr>
        <p:blipFill>
          <a:blip r:embed="rId5">
            <a:alphaModFix/>
          </a:blip>
          <a:stretch>
            <a:fillRect/>
          </a:stretch>
        </p:blipFill>
        <p:spPr>
          <a:xfrm>
            <a:off x="696363" y="3564775"/>
            <a:ext cx="981075" cy="952500"/>
          </a:xfrm>
          <a:prstGeom prst="rect">
            <a:avLst/>
          </a:prstGeom>
          <a:noFill/>
          <a:ln>
            <a:noFill/>
          </a:ln>
        </p:spPr>
      </p:pic>
      <p:sp>
        <p:nvSpPr>
          <p:cNvPr id="414" name="Google Shape;414;p49"/>
          <p:cNvSpPr txBox="1"/>
          <p:nvPr/>
        </p:nvSpPr>
        <p:spPr>
          <a:xfrm>
            <a:off x="2167700" y="3402025"/>
            <a:ext cx="2068200" cy="127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latin typeface="Proxima Nova"/>
                <a:ea typeface="Proxima Nova"/>
                <a:cs typeface="Proxima Nova"/>
                <a:sym typeface="Proxima Nova"/>
              </a:rPr>
              <a:t>Explore the title column using Word2Vec or GLOVE </a:t>
            </a:r>
            <a:endParaRPr b="1" sz="1800">
              <a:latin typeface="Proxima Nova"/>
              <a:ea typeface="Proxima Nova"/>
              <a:cs typeface="Proxima Nova"/>
              <a:sym typeface="Proxima Nova"/>
            </a:endParaRPr>
          </a:p>
        </p:txBody>
      </p:sp>
      <p:pic>
        <p:nvPicPr>
          <p:cNvPr id="415" name="Google Shape;415;p49"/>
          <p:cNvPicPr preferRelativeResize="0"/>
          <p:nvPr/>
        </p:nvPicPr>
        <p:blipFill>
          <a:blip r:embed="rId6">
            <a:alphaModFix/>
          </a:blip>
          <a:stretch>
            <a:fillRect/>
          </a:stretch>
        </p:blipFill>
        <p:spPr>
          <a:xfrm>
            <a:off x="4971400" y="3435950"/>
            <a:ext cx="1194600" cy="1194600"/>
          </a:xfrm>
          <a:prstGeom prst="rect">
            <a:avLst/>
          </a:prstGeom>
          <a:noFill/>
          <a:ln>
            <a:noFill/>
          </a:ln>
        </p:spPr>
      </p:pic>
      <p:sp>
        <p:nvSpPr>
          <p:cNvPr id="416" name="Google Shape;416;p49"/>
          <p:cNvSpPr txBox="1"/>
          <p:nvPr/>
        </p:nvSpPr>
        <p:spPr>
          <a:xfrm>
            <a:off x="6473525" y="3416100"/>
            <a:ext cx="2358900" cy="127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latin typeface="Proxima Nova"/>
                <a:ea typeface="Proxima Nova"/>
                <a:cs typeface="Proxima Nova"/>
                <a:sym typeface="Proxima Nova"/>
              </a:rPr>
              <a:t>Develop regression models and compare their performance</a:t>
            </a:r>
            <a:endParaRPr b="1" sz="1800">
              <a:latin typeface="Proxima Nova"/>
              <a:ea typeface="Proxima Nova"/>
              <a:cs typeface="Proxima Nova"/>
              <a:sym typeface="Proxima Nova"/>
            </a:endParaRPr>
          </a:p>
        </p:txBody>
      </p:sp>
      <p:sp>
        <p:nvSpPr>
          <p:cNvPr id="417" name="Google Shape;417;p49"/>
          <p:cNvSpPr txBox="1"/>
          <p:nvPr/>
        </p:nvSpPr>
        <p:spPr>
          <a:xfrm>
            <a:off x="148900" y="4742550"/>
            <a:ext cx="2233800" cy="40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Proxima Nova"/>
                <a:ea typeface="Proxima Nova"/>
                <a:cs typeface="Proxima Nova"/>
                <a:sym typeface="Proxima Nova"/>
              </a:rPr>
              <a:t>Presenter: Navaneetha</a:t>
            </a:r>
            <a:endParaRPr>
              <a:latin typeface="Proxima Nova"/>
              <a:ea typeface="Proxima Nova"/>
              <a:cs typeface="Proxima Nova"/>
              <a:sym typeface="Proxima Nov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0"/>
                                        </p:tgtEl>
                                        <p:attrNameLst>
                                          <p:attrName>style.visibility</p:attrName>
                                        </p:attrNameLst>
                                      </p:cBhvr>
                                      <p:to>
                                        <p:strVal val="visible"/>
                                      </p:to>
                                    </p:set>
                                    <p:animEffect filter="fade" transition="in">
                                      <p:cBhvr>
                                        <p:cTn dur="1000"/>
                                        <p:tgtEl>
                                          <p:spTgt spid="410"/>
                                        </p:tgtEl>
                                      </p:cBhvr>
                                    </p:animEffect>
                                  </p:childTnLst>
                                </p:cTn>
                              </p:par>
                              <p:par>
                                <p:cTn fill="hold" nodeType="withEffect" presetClass="entr" presetID="10" presetSubtype="0">
                                  <p:stCondLst>
                                    <p:cond delay="0"/>
                                  </p:stCondLst>
                                  <p:childTnLst>
                                    <p:set>
                                      <p:cBhvr>
                                        <p:cTn dur="1" fill="hold">
                                          <p:stCondLst>
                                            <p:cond delay="0"/>
                                          </p:stCondLst>
                                        </p:cTn>
                                        <p:tgtEl>
                                          <p:spTgt spid="409"/>
                                        </p:tgtEl>
                                        <p:attrNameLst>
                                          <p:attrName>style.visibility</p:attrName>
                                        </p:attrNameLst>
                                      </p:cBhvr>
                                      <p:to>
                                        <p:strVal val="visible"/>
                                      </p:to>
                                    </p:set>
                                    <p:animEffect filter="fade" transition="in">
                                      <p:cBhvr>
                                        <p:cTn dur="1000"/>
                                        <p:tgtEl>
                                          <p:spTgt spid="40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3"/>
                                        </p:tgtEl>
                                        <p:attrNameLst>
                                          <p:attrName>style.visibility</p:attrName>
                                        </p:attrNameLst>
                                      </p:cBhvr>
                                      <p:to>
                                        <p:strVal val="visible"/>
                                      </p:to>
                                    </p:set>
                                    <p:animEffect filter="fade" transition="in">
                                      <p:cBhvr>
                                        <p:cTn dur="1000"/>
                                        <p:tgtEl>
                                          <p:spTgt spid="413"/>
                                        </p:tgtEl>
                                      </p:cBhvr>
                                    </p:animEffect>
                                  </p:childTnLst>
                                </p:cTn>
                              </p:par>
                              <p:par>
                                <p:cTn fill="hold" nodeType="withEffect" presetClass="entr" presetID="10" presetSubtype="0">
                                  <p:stCondLst>
                                    <p:cond delay="0"/>
                                  </p:stCondLst>
                                  <p:childTnLst>
                                    <p:set>
                                      <p:cBhvr>
                                        <p:cTn dur="1" fill="hold">
                                          <p:stCondLst>
                                            <p:cond delay="0"/>
                                          </p:stCondLst>
                                        </p:cTn>
                                        <p:tgtEl>
                                          <p:spTgt spid="414"/>
                                        </p:tgtEl>
                                        <p:attrNameLst>
                                          <p:attrName>style.visibility</p:attrName>
                                        </p:attrNameLst>
                                      </p:cBhvr>
                                      <p:to>
                                        <p:strVal val="visible"/>
                                      </p:to>
                                    </p:set>
                                    <p:animEffect filter="fade" transition="in">
                                      <p:cBhvr>
                                        <p:cTn dur="1000"/>
                                        <p:tgtEl>
                                          <p:spTgt spid="41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1"/>
                                        </p:tgtEl>
                                        <p:attrNameLst>
                                          <p:attrName>style.visibility</p:attrName>
                                        </p:attrNameLst>
                                      </p:cBhvr>
                                      <p:to>
                                        <p:strVal val="visible"/>
                                      </p:to>
                                    </p:set>
                                    <p:animEffect filter="fade" transition="in">
                                      <p:cBhvr>
                                        <p:cTn dur="1000"/>
                                        <p:tgtEl>
                                          <p:spTgt spid="411"/>
                                        </p:tgtEl>
                                      </p:cBhvr>
                                    </p:animEffect>
                                  </p:childTnLst>
                                </p:cTn>
                              </p:par>
                              <p:par>
                                <p:cTn fill="hold" nodeType="withEffect" presetClass="entr" presetID="10" presetSubtype="0">
                                  <p:stCondLst>
                                    <p:cond delay="0"/>
                                  </p:stCondLst>
                                  <p:childTnLst>
                                    <p:set>
                                      <p:cBhvr>
                                        <p:cTn dur="1" fill="hold">
                                          <p:stCondLst>
                                            <p:cond delay="0"/>
                                          </p:stCondLst>
                                        </p:cTn>
                                        <p:tgtEl>
                                          <p:spTgt spid="412"/>
                                        </p:tgtEl>
                                        <p:attrNameLst>
                                          <p:attrName>style.visibility</p:attrName>
                                        </p:attrNameLst>
                                      </p:cBhvr>
                                      <p:to>
                                        <p:strVal val="visible"/>
                                      </p:to>
                                    </p:set>
                                    <p:animEffect filter="fade" transition="in">
                                      <p:cBhvr>
                                        <p:cTn dur="1000"/>
                                        <p:tgtEl>
                                          <p:spTgt spid="41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5"/>
                                        </p:tgtEl>
                                        <p:attrNameLst>
                                          <p:attrName>style.visibility</p:attrName>
                                        </p:attrNameLst>
                                      </p:cBhvr>
                                      <p:to>
                                        <p:strVal val="visible"/>
                                      </p:to>
                                    </p:set>
                                    <p:animEffect filter="fade" transition="in">
                                      <p:cBhvr>
                                        <p:cTn dur="1000"/>
                                        <p:tgtEl>
                                          <p:spTgt spid="415"/>
                                        </p:tgtEl>
                                      </p:cBhvr>
                                    </p:animEffect>
                                  </p:childTnLst>
                                </p:cTn>
                              </p:par>
                              <p:par>
                                <p:cTn fill="hold" nodeType="withEffect" presetClass="entr" presetID="10" presetSubtype="0">
                                  <p:stCondLst>
                                    <p:cond delay="0"/>
                                  </p:stCondLst>
                                  <p:childTnLst>
                                    <p:set>
                                      <p:cBhvr>
                                        <p:cTn dur="1" fill="hold">
                                          <p:stCondLst>
                                            <p:cond delay="0"/>
                                          </p:stCondLst>
                                        </p:cTn>
                                        <p:tgtEl>
                                          <p:spTgt spid="416"/>
                                        </p:tgtEl>
                                        <p:attrNameLst>
                                          <p:attrName>style.visibility</p:attrName>
                                        </p:attrNameLst>
                                      </p:cBhvr>
                                      <p:to>
                                        <p:strVal val="visible"/>
                                      </p:to>
                                    </p:set>
                                    <p:animEffect filter="fade" transition="in">
                                      <p:cBhvr>
                                        <p:cTn dur="1000"/>
                                        <p:tgtEl>
                                          <p:spTgt spid="41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1" name="Shape 421"/>
        <p:cNvGrpSpPr/>
        <p:nvPr/>
      </p:nvGrpSpPr>
      <p:grpSpPr>
        <a:xfrm>
          <a:off x="0" y="0"/>
          <a:ext cx="0" cy="0"/>
          <a:chOff x="0" y="0"/>
          <a:chExt cx="0" cy="0"/>
        </a:xfrm>
      </p:grpSpPr>
      <p:sp>
        <p:nvSpPr>
          <p:cNvPr id="422" name="Google Shape;422;p5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423" name="Google Shape;423;p5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000">
                <a:solidFill>
                  <a:schemeClr val="accent3"/>
                </a:solidFill>
                <a:latin typeface="Alfa Slab One"/>
                <a:ea typeface="Alfa Slab One"/>
                <a:cs typeface="Alfa Slab One"/>
                <a:sym typeface="Alfa Slab One"/>
              </a:rPr>
              <a:t> </a:t>
            </a:r>
            <a:endParaRPr/>
          </a:p>
        </p:txBody>
      </p:sp>
      <p:pic>
        <p:nvPicPr>
          <p:cNvPr id="424" name="Google Shape;424;p50"/>
          <p:cNvPicPr preferRelativeResize="0"/>
          <p:nvPr/>
        </p:nvPicPr>
        <p:blipFill>
          <a:blip r:embed="rId3">
            <a:alphaModFix/>
          </a:blip>
          <a:stretch>
            <a:fillRect/>
          </a:stretch>
        </p:blipFill>
        <p:spPr>
          <a:xfrm>
            <a:off x="2781081" y="1560900"/>
            <a:ext cx="3581850" cy="26829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6"/>
          <p:cNvSpPr txBox="1"/>
          <p:nvPr>
            <p:ph type="title"/>
          </p:nvPr>
        </p:nvSpPr>
        <p:spPr>
          <a:xfrm>
            <a:off x="5699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Exploration</a:t>
            </a:r>
            <a:endParaRPr/>
          </a:p>
        </p:txBody>
      </p:sp>
      <p:sp>
        <p:nvSpPr>
          <p:cNvPr id="81" name="Google Shape;81;p16"/>
          <p:cNvSpPr txBox="1"/>
          <p:nvPr>
            <p:ph idx="1" type="body"/>
          </p:nvPr>
        </p:nvSpPr>
        <p:spPr>
          <a:xfrm>
            <a:off x="148900" y="1152500"/>
            <a:ext cx="8688000" cy="7563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434343"/>
              </a:buClr>
              <a:buSzPts val="1800"/>
              <a:buChar char="-"/>
            </a:pPr>
            <a:r>
              <a:rPr lang="en">
                <a:solidFill>
                  <a:srgbClr val="434343"/>
                </a:solidFill>
              </a:rPr>
              <a:t>58 explanatory variables describing (almost) every aspect of  reddit </a:t>
            </a:r>
            <a:r>
              <a:rPr lang="en">
                <a:solidFill>
                  <a:srgbClr val="434343"/>
                </a:solidFill>
              </a:rPr>
              <a:t>posts</a:t>
            </a:r>
            <a:endParaRPr>
              <a:solidFill>
                <a:srgbClr val="434343"/>
              </a:solidFill>
            </a:endParaRPr>
          </a:p>
          <a:p>
            <a:pPr indent="-342900" lvl="0" marL="457200" rtl="0" algn="l">
              <a:spcBef>
                <a:spcPts val="0"/>
              </a:spcBef>
              <a:spcAft>
                <a:spcPts val="0"/>
              </a:spcAft>
              <a:buClr>
                <a:srgbClr val="434343"/>
              </a:buClr>
              <a:buSzPts val="1800"/>
              <a:buChar char="-"/>
            </a:pPr>
            <a:r>
              <a:rPr lang="en">
                <a:solidFill>
                  <a:srgbClr val="434343"/>
                </a:solidFill>
              </a:rPr>
              <a:t>There are 12525 rows in the training set</a:t>
            </a:r>
            <a:endParaRPr>
              <a:solidFill>
                <a:srgbClr val="434343"/>
              </a:solidFill>
            </a:endParaRPr>
          </a:p>
          <a:p>
            <a:pPr indent="-342900" lvl="0" marL="457200" rtl="0" algn="l">
              <a:spcBef>
                <a:spcPts val="0"/>
              </a:spcBef>
              <a:spcAft>
                <a:spcPts val="0"/>
              </a:spcAft>
              <a:buClr>
                <a:srgbClr val="434343"/>
              </a:buClr>
              <a:buSzPts val="1800"/>
              <a:buChar char="-"/>
            </a:pPr>
            <a:r>
              <a:rPr lang="en">
                <a:solidFill>
                  <a:srgbClr val="434343"/>
                </a:solidFill>
              </a:rPr>
              <a:t>There are 12556 rows in the testing set</a:t>
            </a:r>
            <a:endParaRPr>
              <a:solidFill>
                <a:srgbClr val="434343"/>
              </a:solidFill>
            </a:endParaRPr>
          </a:p>
          <a:p>
            <a:pPr indent="0" lvl="0" marL="0" rtl="0" algn="l">
              <a:spcBef>
                <a:spcPts val="1600"/>
              </a:spcBef>
              <a:spcAft>
                <a:spcPts val="0"/>
              </a:spcAft>
              <a:buNone/>
            </a:pPr>
            <a:r>
              <a:t/>
            </a:r>
            <a:endParaRPr/>
          </a:p>
          <a:p>
            <a:pPr indent="0" lvl="0" marL="457200" rtl="0" algn="l">
              <a:spcBef>
                <a:spcPts val="1600"/>
              </a:spcBef>
              <a:spcAft>
                <a:spcPts val="1600"/>
              </a:spcAft>
              <a:buNone/>
            </a:pPr>
            <a:r>
              <a:t/>
            </a:r>
            <a:endParaRPr/>
          </a:p>
        </p:txBody>
      </p:sp>
      <p:pic>
        <p:nvPicPr>
          <p:cNvPr id="82" name="Google Shape;82;p16"/>
          <p:cNvPicPr preferRelativeResize="0"/>
          <p:nvPr/>
        </p:nvPicPr>
        <p:blipFill>
          <a:blip r:embed="rId3">
            <a:alphaModFix/>
          </a:blip>
          <a:stretch>
            <a:fillRect/>
          </a:stretch>
        </p:blipFill>
        <p:spPr>
          <a:xfrm>
            <a:off x="4827250" y="1678714"/>
            <a:ext cx="4186152" cy="3293911"/>
          </a:xfrm>
          <a:prstGeom prst="rect">
            <a:avLst/>
          </a:prstGeom>
          <a:noFill/>
          <a:ln>
            <a:noFill/>
          </a:ln>
        </p:spPr>
      </p:pic>
      <p:sp>
        <p:nvSpPr>
          <p:cNvPr id="83" name="Google Shape;83;p16"/>
          <p:cNvSpPr txBox="1"/>
          <p:nvPr/>
        </p:nvSpPr>
        <p:spPr>
          <a:xfrm>
            <a:off x="449700" y="2571013"/>
            <a:ext cx="3950700" cy="15093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chemeClr val="dk2"/>
              </a:buClr>
              <a:buSzPts val="1800"/>
              <a:buFont typeface="Proxima Nova"/>
              <a:buChar char="●"/>
            </a:pPr>
            <a:r>
              <a:rPr lang="en" sz="1800">
                <a:solidFill>
                  <a:schemeClr val="dk2"/>
                </a:solidFill>
                <a:latin typeface="Proxima Nova"/>
                <a:ea typeface="Proxima Nova"/>
                <a:cs typeface="Proxima Nova"/>
                <a:sym typeface="Proxima Nova"/>
              </a:rPr>
              <a:t>Score : The popularity of post</a:t>
            </a:r>
            <a:endParaRPr sz="1800">
              <a:solidFill>
                <a:schemeClr val="dk2"/>
              </a:solidFill>
              <a:latin typeface="Proxima Nova"/>
              <a:ea typeface="Proxima Nova"/>
              <a:cs typeface="Proxima Nova"/>
              <a:sym typeface="Proxima Nova"/>
            </a:endParaRPr>
          </a:p>
          <a:p>
            <a:pPr indent="-342900" lvl="0" marL="457200" rtl="0" algn="l">
              <a:lnSpc>
                <a:spcPct val="115000"/>
              </a:lnSpc>
              <a:spcBef>
                <a:spcPts val="0"/>
              </a:spcBef>
              <a:spcAft>
                <a:spcPts val="0"/>
              </a:spcAft>
              <a:buClr>
                <a:schemeClr val="dk2"/>
              </a:buClr>
              <a:buSzPts val="1800"/>
              <a:buFont typeface="Proxima Nova"/>
              <a:buChar char="●"/>
            </a:pPr>
            <a:r>
              <a:rPr lang="en" sz="1800">
                <a:solidFill>
                  <a:schemeClr val="dk2"/>
                </a:solidFill>
                <a:latin typeface="Proxima Nova"/>
                <a:ea typeface="Proxima Nova"/>
                <a:cs typeface="Proxima Nova"/>
                <a:sym typeface="Proxima Nova"/>
              </a:rPr>
              <a:t>Title : Raw text post title</a:t>
            </a:r>
            <a:endParaRPr sz="1800">
              <a:solidFill>
                <a:schemeClr val="dk2"/>
              </a:solidFill>
              <a:latin typeface="Proxima Nova"/>
              <a:ea typeface="Proxima Nova"/>
              <a:cs typeface="Proxima Nova"/>
              <a:sym typeface="Proxima Nova"/>
            </a:endParaRPr>
          </a:p>
          <a:p>
            <a:pPr indent="-342900" lvl="0" marL="457200" rtl="0" algn="l">
              <a:lnSpc>
                <a:spcPct val="115000"/>
              </a:lnSpc>
              <a:spcBef>
                <a:spcPts val="0"/>
              </a:spcBef>
              <a:spcAft>
                <a:spcPts val="0"/>
              </a:spcAft>
              <a:buClr>
                <a:schemeClr val="dk2"/>
              </a:buClr>
              <a:buSzPts val="1800"/>
              <a:buFont typeface="Proxima Nova"/>
              <a:buChar char="●"/>
            </a:pPr>
            <a:r>
              <a:rPr lang="en" sz="1800">
                <a:solidFill>
                  <a:schemeClr val="dk2"/>
                </a:solidFill>
                <a:latin typeface="Proxima Nova"/>
                <a:ea typeface="Proxima Nova"/>
                <a:cs typeface="Proxima Nova"/>
                <a:sym typeface="Proxima Nova"/>
              </a:rPr>
              <a:t>Num_comments : The number of comments on the submission.</a:t>
            </a:r>
            <a:endParaRPr>
              <a:latin typeface="Proxima Nova"/>
              <a:ea typeface="Proxima Nova"/>
              <a:cs typeface="Proxima Nova"/>
              <a:sym typeface="Proxima Nova"/>
            </a:endParaRPr>
          </a:p>
        </p:txBody>
      </p:sp>
      <p:sp>
        <p:nvSpPr>
          <p:cNvPr id="84" name="Google Shape;84;p16"/>
          <p:cNvSpPr txBox="1"/>
          <p:nvPr/>
        </p:nvSpPr>
        <p:spPr>
          <a:xfrm>
            <a:off x="148900" y="4742550"/>
            <a:ext cx="2233800" cy="40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Proxima Nova"/>
                <a:ea typeface="Proxima Nova"/>
                <a:cs typeface="Proxima Nova"/>
                <a:sym typeface="Proxima Nova"/>
              </a:rPr>
              <a:t>Presenter: Zhaohui</a:t>
            </a:r>
            <a:endParaRPr>
              <a:latin typeface="Proxima Nova"/>
              <a:ea typeface="Proxima Nova"/>
              <a:cs typeface="Proxima Nova"/>
              <a:sym typeface="Proxima Nov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Exploration</a:t>
            </a:r>
            <a:endParaRPr/>
          </a:p>
        </p:txBody>
      </p:sp>
      <p:sp>
        <p:nvSpPr>
          <p:cNvPr id="90" name="Google Shape;90;p17"/>
          <p:cNvSpPr txBox="1"/>
          <p:nvPr>
            <p:ph idx="1" type="body"/>
          </p:nvPr>
        </p:nvSpPr>
        <p:spPr>
          <a:xfrm>
            <a:off x="311700" y="101772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434343"/>
              </a:buClr>
              <a:buSzPts val="1800"/>
              <a:buFont typeface="Source Sans Pro"/>
              <a:buChar char="-"/>
            </a:pPr>
            <a:r>
              <a:rPr lang="en">
                <a:solidFill>
                  <a:srgbClr val="434343"/>
                </a:solidFill>
                <a:latin typeface="Source Sans Pro"/>
                <a:ea typeface="Source Sans Pro"/>
                <a:cs typeface="Source Sans Pro"/>
                <a:sym typeface="Source Sans Pro"/>
              </a:rPr>
              <a:t>Target : Score of  posts</a:t>
            </a:r>
            <a:endParaRPr/>
          </a:p>
        </p:txBody>
      </p:sp>
      <p:graphicFrame>
        <p:nvGraphicFramePr>
          <p:cNvPr id="91" name="Google Shape;91;p17"/>
          <p:cNvGraphicFramePr/>
          <p:nvPr/>
        </p:nvGraphicFramePr>
        <p:xfrm>
          <a:off x="451825" y="1852525"/>
          <a:ext cx="3000000" cy="3000000"/>
        </p:xfrm>
        <a:graphic>
          <a:graphicData uri="http://schemas.openxmlformats.org/drawingml/2006/table">
            <a:tbl>
              <a:tblPr>
                <a:noFill/>
                <a:tableStyleId>{C5FDC06A-2F7A-4B9E-839B-8CFE45F30DA0}</a:tableStyleId>
              </a:tblPr>
              <a:tblGrid>
                <a:gridCol w="1115025"/>
                <a:gridCol w="1115025"/>
              </a:tblGrid>
              <a:tr h="370700">
                <a:tc>
                  <a:txBody>
                    <a:bodyPr/>
                    <a:lstStyle/>
                    <a:p>
                      <a:pPr indent="0" lvl="0" marL="0" rtl="0" algn="ctr">
                        <a:spcBef>
                          <a:spcPts val="0"/>
                        </a:spcBef>
                        <a:spcAft>
                          <a:spcPts val="0"/>
                        </a:spcAft>
                        <a:buNone/>
                      </a:pPr>
                      <a:r>
                        <a:rPr b="1" lang="en" sz="1200"/>
                        <a:t>Count</a:t>
                      </a:r>
                      <a:endParaRPr b="1" sz="1200"/>
                    </a:p>
                  </a:txBody>
                  <a:tcPr marT="91425" marB="91425" marR="91425" marL="91425">
                    <a:solidFill>
                      <a:srgbClr val="B7B7B7"/>
                    </a:solidFill>
                  </a:tcPr>
                </a:tc>
                <a:tc>
                  <a:txBody>
                    <a:bodyPr/>
                    <a:lstStyle/>
                    <a:p>
                      <a:pPr indent="0" lvl="0" marL="0" rtl="0" algn="ctr">
                        <a:spcBef>
                          <a:spcPts val="0"/>
                        </a:spcBef>
                        <a:spcAft>
                          <a:spcPts val="0"/>
                        </a:spcAft>
                        <a:buNone/>
                      </a:pPr>
                      <a:r>
                        <a:rPr lang="en" sz="1200"/>
                        <a:t>12525</a:t>
                      </a:r>
                      <a:endParaRPr sz="1200"/>
                    </a:p>
                  </a:txBody>
                  <a:tcPr marT="91425" marB="91425" marR="91425" marL="91425">
                    <a:solidFill>
                      <a:srgbClr val="FFFFFF"/>
                    </a:solidFill>
                  </a:tcPr>
                </a:tc>
              </a:tr>
              <a:tr h="370700">
                <a:tc>
                  <a:txBody>
                    <a:bodyPr/>
                    <a:lstStyle/>
                    <a:p>
                      <a:pPr indent="0" lvl="0" marL="0" rtl="0" algn="ctr">
                        <a:spcBef>
                          <a:spcPts val="0"/>
                        </a:spcBef>
                        <a:spcAft>
                          <a:spcPts val="0"/>
                        </a:spcAft>
                        <a:buNone/>
                      </a:pPr>
                      <a:r>
                        <a:rPr b="1" lang="en" sz="1200"/>
                        <a:t>Mean</a:t>
                      </a:r>
                      <a:endParaRPr b="1" sz="1200"/>
                    </a:p>
                  </a:txBody>
                  <a:tcPr marT="91425" marB="91425" marR="91425" marL="91425">
                    <a:solidFill>
                      <a:srgbClr val="B7B7B7"/>
                    </a:solidFill>
                  </a:tcPr>
                </a:tc>
                <a:tc>
                  <a:txBody>
                    <a:bodyPr/>
                    <a:lstStyle/>
                    <a:p>
                      <a:pPr indent="0" lvl="0" marL="0" rtl="0" algn="ctr">
                        <a:spcBef>
                          <a:spcPts val="0"/>
                        </a:spcBef>
                        <a:spcAft>
                          <a:spcPts val="0"/>
                        </a:spcAft>
                        <a:buNone/>
                      </a:pPr>
                      <a:r>
                        <a:rPr lang="en" sz="1200"/>
                        <a:t>7.512</a:t>
                      </a:r>
                      <a:endParaRPr sz="1200"/>
                    </a:p>
                  </a:txBody>
                  <a:tcPr marT="91425" marB="91425" marR="91425" marL="91425">
                    <a:solidFill>
                      <a:srgbClr val="FFFFFF"/>
                    </a:solidFill>
                  </a:tcPr>
                </a:tc>
              </a:tr>
              <a:tr h="370700">
                <a:tc>
                  <a:txBody>
                    <a:bodyPr/>
                    <a:lstStyle/>
                    <a:p>
                      <a:pPr indent="0" lvl="0" marL="0" rtl="0" algn="ctr">
                        <a:spcBef>
                          <a:spcPts val="0"/>
                        </a:spcBef>
                        <a:spcAft>
                          <a:spcPts val="0"/>
                        </a:spcAft>
                        <a:buNone/>
                      </a:pPr>
                      <a:r>
                        <a:rPr b="1" lang="en" sz="1200"/>
                        <a:t>Std</a:t>
                      </a:r>
                      <a:endParaRPr b="1" sz="1200"/>
                    </a:p>
                  </a:txBody>
                  <a:tcPr marT="91425" marB="91425" marR="91425" marL="91425">
                    <a:solidFill>
                      <a:srgbClr val="B7B7B7"/>
                    </a:solidFill>
                  </a:tcPr>
                </a:tc>
                <a:tc>
                  <a:txBody>
                    <a:bodyPr/>
                    <a:lstStyle/>
                    <a:p>
                      <a:pPr indent="0" lvl="0" marL="0" rtl="0" algn="ctr">
                        <a:spcBef>
                          <a:spcPts val="0"/>
                        </a:spcBef>
                        <a:spcAft>
                          <a:spcPts val="0"/>
                        </a:spcAft>
                        <a:buNone/>
                      </a:pPr>
                      <a:r>
                        <a:rPr lang="en" sz="1200"/>
                        <a:t>29.104</a:t>
                      </a:r>
                      <a:endParaRPr sz="1200"/>
                    </a:p>
                  </a:txBody>
                  <a:tcPr marT="91425" marB="91425" marR="91425" marL="91425">
                    <a:solidFill>
                      <a:srgbClr val="FFFFFF"/>
                    </a:solidFill>
                  </a:tcPr>
                </a:tc>
              </a:tr>
              <a:tr h="370700">
                <a:tc>
                  <a:txBody>
                    <a:bodyPr/>
                    <a:lstStyle/>
                    <a:p>
                      <a:pPr indent="0" lvl="0" marL="0" rtl="0" algn="ctr">
                        <a:spcBef>
                          <a:spcPts val="0"/>
                        </a:spcBef>
                        <a:spcAft>
                          <a:spcPts val="0"/>
                        </a:spcAft>
                        <a:buNone/>
                      </a:pPr>
                      <a:r>
                        <a:rPr b="1" lang="en" sz="1200"/>
                        <a:t>Min</a:t>
                      </a:r>
                      <a:endParaRPr b="1" sz="1200"/>
                    </a:p>
                  </a:txBody>
                  <a:tcPr marT="91425" marB="91425" marR="91425" marL="91425">
                    <a:solidFill>
                      <a:srgbClr val="B7B7B7"/>
                    </a:solidFill>
                  </a:tcPr>
                </a:tc>
                <a:tc>
                  <a:txBody>
                    <a:bodyPr/>
                    <a:lstStyle/>
                    <a:p>
                      <a:pPr indent="0" lvl="0" marL="0" rtl="0" algn="ctr">
                        <a:spcBef>
                          <a:spcPts val="0"/>
                        </a:spcBef>
                        <a:spcAft>
                          <a:spcPts val="0"/>
                        </a:spcAft>
                        <a:buNone/>
                      </a:pPr>
                      <a:r>
                        <a:rPr lang="en" sz="1200"/>
                        <a:t>0.000</a:t>
                      </a:r>
                      <a:endParaRPr sz="1200"/>
                    </a:p>
                  </a:txBody>
                  <a:tcPr marT="91425" marB="91425" marR="91425" marL="91425">
                    <a:solidFill>
                      <a:srgbClr val="FFFFFF"/>
                    </a:solidFill>
                  </a:tcPr>
                </a:tc>
              </a:tr>
              <a:tr h="370700">
                <a:tc>
                  <a:txBody>
                    <a:bodyPr/>
                    <a:lstStyle/>
                    <a:p>
                      <a:pPr indent="0" lvl="0" marL="0" rtl="0" algn="ctr">
                        <a:spcBef>
                          <a:spcPts val="0"/>
                        </a:spcBef>
                        <a:spcAft>
                          <a:spcPts val="0"/>
                        </a:spcAft>
                        <a:buNone/>
                      </a:pPr>
                      <a:r>
                        <a:rPr b="1" lang="en" sz="1200"/>
                        <a:t>25%</a:t>
                      </a:r>
                      <a:endParaRPr b="1" sz="1200"/>
                    </a:p>
                  </a:txBody>
                  <a:tcPr marT="91425" marB="91425" marR="91425" marL="91425">
                    <a:solidFill>
                      <a:srgbClr val="B7B7B7"/>
                    </a:solidFill>
                  </a:tcPr>
                </a:tc>
                <a:tc>
                  <a:txBody>
                    <a:bodyPr/>
                    <a:lstStyle/>
                    <a:p>
                      <a:pPr indent="0" lvl="0" marL="0" rtl="0" algn="ctr">
                        <a:spcBef>
                          <a:spcPts val="0"/>
                        </a:spcBef>
                        <a:spcAft>
                          <a:spcPts val="0"/>
                        </a:spcAft>
                        <a:buNone/>
                      </a:pPr>
                      <a:r>
                        <a:rPr lang="en" sz="1200"/>
                        <a:t>0.000</a:t>
                      </a:r>
                      <a:endParaRPr sz="1200"/>
                    </a:p>
                  </a:txBody>
                  <a:tcPr marT="91425" marB="91425" marR="91425" marL="91425">
                    <a:solidFill>
                      <a:srgbClr val="FFFFFF"/>
                    </a:solidFill>
                  </a:tcPr>
                </a:tc>
              </a:tr>
              <a:tr h="370700">
                <a:tc>
                  <a:txBody>
                    <a:bodyPr/>
                    <a:lstStyle/>
                    <a:p>
                      <a:pPr indent="0" lvl="0" marL="0" rtl="0" algn="ctr">
                        <a:spcBef>
                          <a:spcPts val="0"/>
                        </a:spcBef>
                        <a:spcAft>
                          <a:spcPts val="0"/>
                        </a:spcAft>
                        <a:buNone/>
                      </a:pPr>
                      <a:r>
                        <a:rPr b="1" lang="en" sz="1200"/>
                        <a:t>50%</a:t>
                      </a:r>
                      <a:endParaRPr b="1" sz="1200"/>
                    </a:p>
                  </a:txBody>
                  <a:tcPr marT="91425" marB="91425" marR="91425" marL="91425">
                    <a:solidFill>
                      <a:srgbClr val="B7B7B7"/>
                    </a:solidFill>
                  </a:tcPr>
                </a:tc>
                <a:tc>
                  <a:txBody>
                    <a:bodyPr/>
                    <a:lstStyle/>
                    <a:p>
                      <a:pPr indent="0" lvl="0" marL="0" rtl="0" algn="ctr">
                        <a:spcBef>
                          <a:spcPts val="0"/>
                        </a:spcBef>
                        <a:spcAft>
                          <a:spcPts val="0"/>
                        </a:spcAft>
                        <a:buNone/>
                      </a:pPr>
                      <a:r>
                        <a:rPr lang="en" sz="1200"/>
                        <a:t>0.000</a:t>
                      </a:r>
                      <a:endParaRPr sz="1200"/>
                    </a:p>
                  </a:txBody>
                  <a:tcPr marT="91425" marB="91425" marR="91425" marL="91425">
                    <a:solidFill>
                      <a:srgbClr val="FFFFFF"/>
                    </a:solidFill>
                  </a:tcPr>
                </a:tc>
              </a:tr>
              <a:tr h="370700">
                <a:tc>
                  <a:txBody>
                    <a:bodyPr/>
                    <a:lstStyle/>
                    <a:p>
                      <a:pPr indent="0" lvl="0" marL="0" rtl="0" algn="ctr">
                        <a:spcBef>
                          <a:spcPts val="0"/>
                        </a:spcBef>
                        <a:spcAft>
                          <a:spcPts val="0"/>
                        </a:spcAft>
                        <a:buNone/>
                      </a:pPr>
                      <a:r>
                        <a:rPr b="1" lang="en" sz="1200"/>
                        <a:t>75%</a:t>
                      </a:r>
                      <a:endParaRPr b="1" sz="1200"/>
                    </a:p>
                  </a:txBody>
                  <a:tcPr marT="91425" marB="91425" marR="91425" marL="91425">
                    <a:solidFill>
                      <a:srgbClr val="B7B7B7"/>
                    </a:solidFill>
                  </a:tcPr>
                </a:tc>
                <a:tc>
                  <a:txBody>
                    <a:bodyPr/>
                    <a:lstStyle/>
                    <a:p>
                      <a:pPr indent="0" lvl="0" marL="0" rtl="0" algn="ctr">
                        <a:spcBef>
                          <a:spcPts val="0"/>
                        </a:spcBef>
                        <a:spcAft>
                          <a:spcPts val="0"/>
                        </a:spcAft>
                        <a:buNone/>
                      </a:pPr>
                      <a:r>
                        <a:rPr lang="en" sz="1200"/>
                        <a:t>3.000</a:t>
                      </a:r>
                      <a:endParaRPr sz="1200"/>
                    </a:p>
                  </a:txBody>
                  <a:tcPr marT="91425" marB="91425" marR="91425" marL="91425">
                    <a:solidFill>
                      <a:srgbClr val="FFFFFF"/>
                    </a:solidFill>
                  </a:tcPr>
                </a:tc>
              </a:tr>
              <a:tr h="370700">
                <a:tc>
                  <a:txBody>
                    <a:bodyPr/>
                    <a:lstStyle/>
                    <a:p>
                      <a:pPr indent="0" lvl="0" marL="0" rtl="0" algn="ctr">
                        <a:spcBef>
                          <a:spcPts val="0"/>
                        </a:spcBef>
                        <a:spcAft>
                          <a:spcPts val="0"/>
                        </a:spcAft>
                        <a:buNone/>
                      </a:pPr>
                      <a:r>
                        <a:rPr b="1" lang="en" sz="1200"/>
                        <a:t>Max</a:t>
                      </a:r>
                      <a:endParaRPr b="1" sz="1200"/>
                    </a:p>
                  </a:txBody>
                  <a:tcPr marT="91425" marB="91425" marR="91425" marL="91425">
                    <a:solidFill>
                      <a:srgbClr val="B7B7B7"/>
                    </a:solidFill>
                  </a:tcPr>
                </a:tc>
                <a:tc>
                  <a:txBody>
                    <a:bodyPr/>
                    <a:lstStyle/>
                    <a:p>
                      <a:pPr indent="0" lvl="0" marL="0" rtl="0" algn="ctr">
                        <a:spcBef>
                          <a:spcPts val="0"/>
                        </a:spcBef>
                        <a:spcAft>
                          <a:spcPts val="0"/>
                        </a:spcAft>
                        <a:buNone/>
                      </a:pPr>
                      <a:r>
                        <a:rPr lang="en" sz="1200"/>
                        <a:t>583.000</a:t>
                      </a:r>
                      <a:endParaRPr sz="1200"/>
                    </a:p>
                  </a:txBody>
                  <a:tcPr marT="91425" marB="91425" marR="91425" marL="91425">
                    <a:solidFill>
                      <a:srgbClr val="FFFFFF"/>
                    </a:solidFill>
                  </a:tcPr>
                </a:tc>
              </a:tr>
            </a:tbl>
          </a:graphicData>
        </a:graphic>
      </p:graphicFrame>
      <p:sp>
        <p:nvSpPr>
          <p:cNvPr id="92" name="Google Shape;92;p17"/>
          <p:cNvSpPr txBox="1"/>
          <p:nvPr/>
        </p:nvSpPr>
        <p:spPr>
          <a:xfrm>
            <a:off x="381750" y="1505125"/>
            <a:ext cx="2479500" cy="30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300">
                <a:latin typeface="Proxima Nova"/>
                <a:ea typeface="Proxima Nova"/>
                <a:cs typeface="Proxima Nova"/>
                <a:sym typeface="Proxima Nova"/>
              </a:rPr>
              <a:t>Statistical Summary of Scores</a:t>
            </a:r>
            <a:endParaRPr b="1" sz="1300">
              <a:latin typeface="Proxima Nova"/>
              <a:ea typeface="Proxima Nova"/>
              <a:cs typeface="Proxima Nova"/>
              <a:sym typeface="Proxima Nova"/>
            </a:endParaRPr>
          </a:p>
        </p:txBody>
      </p:sp>
      <p:sp>
        <p:nvSpPr>
          <p:cNvPr id="93" name="Google Shape;93;p17"/>
          <p:cNvSpPr txBox="1"/>
          <p:nvPr/>
        </p:nvSpPr>
        <p:spPr>
          <a:xfrm>
            <a:off x="148900" y="4742550"/>
            <a:ext cx="2233800" cy="40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Proxima Nova"/>
                <a:ea typeface="Proxima Nova"/>
                <a:cs typeface="Proxima Nova"/>
                <a:sym typeface="Proxima Nova"/>
              </a:rPr>
              <a:t>Presenter: Zhaohui</a:t>
            </a:r>
            <a:endParaRPr>
              <a:latin typeface="Proxima Nova"/>
              <a:ea typeface="Proxima Nova"/>
              <a:cs typeface="Proxima Nova"/>
              <a:sym typeface="Proxima Nova"/>
            </a:endParaRPr>
          </a:p>
        </p:txBody>
      </p:sp>
      <p:pic>
        <p:nvPicPr>
          <p:cNvPr id="94" name="Google Shape;94;p17"/>
          <p:cNvPicPr preferRelativeResize="0"/>
          <p:nvPr/>
        </p:nvPicPr>
        <p:blipFill>
          <a:blip r:embed="rId3">
            <a:alphaModFix/>
          </a:blip>
          <a:stretch>
            <a:fillRect/>
          </a:stretch>
        </p:blipFill>
        <p:spPr>
          <a:xfrm>
            <a:off x="3014074" y="1852525"/>
            <a:ext cx="5844051" cy="28900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Exploration</a:t>
            </a:r>
            <a:endParaRPr/>
          </a:p>
        </p:txBody>
      </p:sp>
      <p:sp>
        <p:nvSpPr>
          <p:cNvPr id="100" name="Google Shape;100;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lnSpc>
                <a:spcPct val="140000"/>
              </a:lnSpc>
              <a:spcBef>
                <a:spcPts val="0"/>
              </a:spcBef>
              <a:spcAft>
                <a:spcPts val="0"/>
              </a:spcAft>
              <a:buClr>
                <a:srgbClr val="434343"/>
              </a:buClr>
              <a:buSzPts val="1800"/>
              <a:buFont typeface="Source Sans Pro"/>
              <a:buChar char="-"/>
            </a:pPr>
            <a:r>
              <a:rPr lang="en">
                <a:solidFill>
                  <a:srgbClr val="434343"/>
                </a:solidFill>
                <a:latin typeface="Source Sans Pro"/>
                <a:ea typeface="Source Sans Pro"/>
                <a:cs typeface="Source Sans Pro"/>
                <a:sym typeface="Source Sans Pro"/>
              </a:rPr>
              <a:t>Relationship with numerical variables</a:t>
            </a:r>
            <a:endParaRPr/>
          </a:p>
        </p:txBody>
      </p:sp>
      <p:sp>
        <p:nvSpPr>
          <p:cNvPr id="101" name="Google Shape;101;p18"/>
          <p:cNvSpPr txBox="1"/>
          <p:nvPr/>
        </p:nvSpPr>
        <p:spPr>
          <a:xfrm>
            <a:off x="148900" y="4742550"/>
            <a:ext cx="2233800" cy="40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Proxima Nova"/>
                <a:ea typeface="Proxima Nova"/>
                <a:cs typeface="Proxima Nova"/>
                <a:sym typeface="Proxima Nova"/>
              </a:rPr>
              <a:t>Presenter: Zhaohui</a:t>
            </a:r>
            <a:endParaRPr>
              <a:latin typeface="Proxima Nova"/>
              <a:ea typeface="Proxima Nova"/>
              <a:cs typeface="Proxima Nova"/>
              <a:sym typeface="Proxima Nova"/>
            </a:endParaRPr>
          </a:p>
        </p:txBody>
      </p:sp>
      <p:pic>
        <p:nvPicPr>
          <p:cNvPr id="102" name="Google Shape;102;p18"/>
          <p:cNvPicPr preferRelativeResize="0"/>
          <p:nvPr/>
        </p:nvPicPr>
        <p:blipFill>
          <a:blip r:embed="rId3">
            <a:alphaModFix/>
          </a:blip>
          <a:stretch>
            <a:fillRect/>
          </a:stretch>
        </p:blipFill>
        <p:spPr>
          <a:xfrm>
            <a:off x="95200" y="1620375"/>
            <a:ext cx="4155400" cy="2808601"/>
          </a:xfrm>
          <a:prstGeom prst="rect">
            <a:avLst/>
          </a:prstGeom>
          <a:noFill/>
          <a:ln>
            <a:noFill/>
          </a:ln>
        </p:spPr>
      </p:pic>
      <p:pic>
        <p:nvPicPr>
          <p:cNvPr id="103" name="Google Shape;103;p18"/>
          <p:cNvPicPr preferRelativeResize="0"/>
          <p:nvPr/>
        </p:nvPicPr>
        <p:blipFill>
          <a:blip r:embed="rId4">
            <a:alphaModFix/>
          </a:blip>
          <a:stretch>
            <a:fillRect/>
          </a:stretch>
        </p:blipFill>
        <p:spPr>
          <a:xfrm>
            <a:off x="4366750" y="1663338"/>
            <a:ext cx="4155400" cy="272268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Exploration</a:t>
            </a:r>
            <a:endParaRPr/>
          </a:p>
        </p:txBody>
      </p:sp>
      <p:sp>
        <p:nvSpPr>
          <p:cNvPr id="109" name="Google Shape;109;p19"/>
          <p:cNvSpPr txBox="1"/>
          <p:nvPr>
            <p:ph idx="1" type="body"/>
          </p:nvPr>
        </p:nvSpPr>
        <p:spPr>
          <a:xfrm>
            <a:off x="311700" y="1017725"/>
            <a:ext cx="8520600" cy="3416400"/>
          </a:xfrm>
          <a:prstGeom prst="rect">
            <a:avLst/>
          </a:prstGeom>
        </p:spPr>
        <p:txBody>
          <a:bodyPr anchorCtr="0" anchor="t" bIns="91425" lIns="91425" spcFirstLastPara="1" rIns="91425" wrap="square" tIns="91425">
            <a:noAutofit/>
          </a:bodyPr>
          <a:lstStyle/>
          <a:p>
            <a:pPr indent="-342900" lvl="0" marL="457200" rtl="0" algn="l">
              <a:lnSpc>
                <a:spcPct val="140000"/>
              </a:lnSpc>
              <a:spcBef>
                <a:spcPts val="0"/>
              </a:spcBef>
              <a:spcAft>
                <a:spcPts val="0"/>
              </a:spcAft>
              <a:buSzPts val="1800"/>
              <a:buChar char="-"/>
            </a:pPr>
            <a:r>
              <a:rPr lang="en">
                <a:solidFill>
                  <a:srgbClr val="434343"/>
                </a:solidFill>
                <a:latin typeface="Source Sans Pro"/>
                <a:ea typeface="Source Sans Pro"/>
                <a:cs typeface="Source Sans Pro"/>
                <a:sym typeface="Source Sans Pro"/>
              </a:rPr>
              <a:t>Relationship with categorical variables</a:t>
            </a:r>
            <a:endParaRPr>
              <a:solidFill>
                <a:srgbClr val="434343"/>
              </a:solidFill>
              <a:latin typeface="Source Sans Pro"/>
              <a:ea typeface="Source Sans Pro"/>
              <a:cs typeface="Source Sans Pro"/>
              <a:sym typeface="Source Sans Pro"/>
            </a:endParaRPr>
          </a:p>
        </p:txBody>
      </p:sp>
      <p:sp>
        <p:nvSpPr>
          <p:cNvPr id="110" name="Google Shape;110;p19"/>
          <p:cNvSpPr txBox="1"/>
          <p:nvPr/>
        </p:nvSpPr>
        <p:spPr>
          <a:xfrm>
            <a:off x="148900" y="4742550"/>
            <a:ext cx="2233800" cy="40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Proxima Nova"/>
                <a:ea typeface="Proxima Nova"/>
                <a:cs typeface="Proxima Nova"/>
                <a:sym typeface="Proxima Nova"/>
              </a:rPr>
              <a:t>Presenter: Zhaohui</a:t>
            </a:r>
            <a:endParaRPr>
              <a:latin typeface="Proxima Nova"/>
              <a:ea typeface="Proxima Nova"/>
              <a:cs typeface="Proxima Nova"/>
              <a:sym typeface="Proxima Nova"/>
            </a:endParaRPr>
          </a:p>
        </p:txBody>
      </p:sp>
      <p:pic>
        <p:nvPicPr>
          <p:cNvPr id="111" name="Google Shape;111;p19"/>
          <p:cNvPicPr preferRelativeResize="0"/>
          <p:nvPr/>
        </p:nvPicPr>
        <p:blipFill>
          <a:blip r:embed="rId3">
            <a:alphaModFix/>
          </a:blip>
          <a:stretch>
            <a:fillRect/>
          </a:stretch>
        </p:blipFill>
        <p:spPr>
          <a:xfrm>
            <a:off x="148900" y="1671675"/>
            <a:ext cx="4182338" cy="2762438"/>
          </a:xfrm>
          <a:prstGeom prst="rect">
            <a:avLst/>
          </a:prstGeom>
          <a:noFill/>
          <a:ln>
            <a:noFill/>
          </a:ln>
        </p:spPr>
      </p:pic>
      <p:pic>
        <p:nvPicPr>
          <p:cNvPr id="112" name="Google Shape;112;p19"/>
          <p:cNvPicPr preferRelativeResize="0"/>
          <p:nvPr/>
        </p:nvPicPr>
        <p:blipFill>
          <a:blip r:embed="rId4">
            <a:alphaModFix/>
          </a:blip>
          <a:stretch>
            <a:fillRect/>
          </a:stretch>
        </p:blipFill>
        <p:spPr>
          <a:xfrm>
            <a:off x="4508800" y="1671675"/>
            <a:ext cx="4182349" cy="276244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Outlier</a:t>
            </a:r>
            <a:r>
              <a:rPr lang="en"/>
              <a:t> Detection </a:t>
            </a:r>
            <a:endParaRPr/>
          </a:p>
        </p:txBody>
      </p:sp>
      <p:sp>
        <p:nvSpPr>
          <p:cNvPr id="118" name="Google Shape;118;p20"/>
          <p:cNvSpPr txBox="1"/>
          <p:nvPr>
            <p:ph idx="1" type="body"/>
          </p:nvPr>
        </p:nvSpPr>
        <p:spPr>
          <a:xfrm>
            <a:off x="311700" y="1152475"/>
            <a:ext cx="5435100" cy="10869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Outliers were filtered using Elliptic Envelope function</a:t>
            </a:r>
            <a:endParaRPr sz="1600"/>
          </a:p>
          <a:p>
            <a:pPr indent="-330200" lvl="0" marL="457200" rtl="0" algn="l">
              <a:spcBef>
                <a:spcPts val="0"/>
              </a:spcBef>
              <a:spcAft>
                <a:spcPts val="0"/>
              </a:spcAft>
              <a:buSzPts val="1600"/>
              <a:buChar char="-"/>
            </a:pPr>
            <a:r>
              <a:rPr lang="en" sz="1600"/>
              <a:t>W</a:t>
            </a:r>
            <a:r>
              <a:rPr lang="en" sz="1600"/>
              <a:t>e decided against filtering as it removed rare instances of high popularity posts</a:t>
            </a:r>
            <a:endParaRPr sz="1600"/>
          </a:p>
        </p:txBody>
      </p:sp>
      <p:pic>
        <p:nvPicPr>
          <p:cNvPr id="119" name="Google Shape;119;p20"/>
          <p:cNvPicPr preferRelativeResize="0"/>
          <p:nvPr/>
        </p:nvPicPr>
        <p:blipFill>
          <a:blip r:embed="rId3">
            <a:alphaModFix/>
          </a:blip>
          <a:stretch>
            <a:fillRect/>
          </a:stretch>
        </p:blipFill>
        <p:spPr>
          <a:xfrm>
            <a:off x="5711600" y="1042100"/>
            <a:ext cx="3454451" cy="1086900"/>
          </a:xfrm>
          <a:prstGeom prst="rect">
            <a:avLst/>
          </a:prstGeom>
          <a:noFill/>
          <a:ln>
            <a:noFill/>
          </a:ln>
        </p:spPr>
      </p:pic>
      <p:pic>
        <p:nvPicPr>
          <p:cNvPr id="120" name="Google Shape;120;p20"/>
          <p:cNvPicPr preferRelativeResize="0"/>
          <p:nvPr/>
        </p:nvPicPr>
        <p:blipFill>
          <a:blip r:embed="rId4">
            <a:alphaModFix/>
          </a:blip>
          <a:stretch>
            <a:fillRect/>
          </a:stretch>
        </p:blipFill>
        <p:spPr>
          <a:xfrm>
            <a:off x="76200" y="2326425"/>
            <a:ext cx="3024550" cy="2516821"/>
          </a:xfrm>
          <a:prstGeom prst="rect">
            <a:avLst/>
          </a:prstGeom>
          <a:noFill/>
          <a:ln>
            <a:noFill/>
          </a:ln>
        </p:spPr>
      </p:pic>
      <p:pic>
        <p:nvPicPr>
          <p:cNvPr id="121" name="Google Shape;121;p20"/>
          <p:cNvPicPr preferRelativeResize="0"/>
          <p:nvPr/>
        </p:nvPicPr>
        <p:blipFill>
          <a:blip r:embed="rId5">
            <a:alphaModFix/>
          </a:blip>
          <a:stretch>
            <a:fillRect/>
          </a:stretch>
        </p:blipFill>
        <p:spPr>
          <a:xfrm>
            <a:off x="3135925" y="2332250"/>
            <a:ext cx="3024550" cy="2505171"/>
          </a:xfrm>
          <a:prstGeom prst="rect">
            <a:avLst/>
          </a:prstGeom>
          <a:noFill/>
          <a:ln>
            <a:noFill/>
          </a:ln>
        </p:spPr>
      </p:pic>
      <p:pic>
        <p:nvPicPr>
          <p:cNvPr id="122" name="Google Shape;122;p20"/>
          <p:cNvPicPr preferRelativeResize="0"/>
          <p:nvPr/>
        </p:nvPicPr>
        <p:blipFill>
          <a:blip r:embed="rId6">
            <a:alphaModFix/>
          </a:blip>
          <a:stretch>
            <a:fillRect/>
          </a:stretch>
        </p:blipFill>
        <p:spPr>
          <a:xfrm>
            <a:off x="6160475" y="2332250"/>
            <a:ext cx="2961425" cy="2505175"/>
          </a:xfrm>
          <a:prstGeom prst="rect">
            <a:avLst/>
          </a:prstGeom>
          <a:noFill/>
          <a:ln>
            <a:noFill/>
          </a:ln>
        </p:spPr>
      </p:pic>
      <p:sp>
        <p:nvSpPr>
          <p:cNvPr id="123" name="Google Shape;123;p20"/>
          <p:cNvSpPr txBox="1"/>
          <p:nvPr/>
        </p:nvSpPr>
        <p:spPr>
          <a:xfrm>
            <a:off x="148900" y="4742550"/>
            <a:ext cx="2233800" cy="40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Proxima Nova"/>
                <a:ea typeface="Proxima Nova"/>
                <a:cs typeface="Proxima Nova"/>
                <a:sym typeface="Proxima Nova"/>
              </a:rPr>
              <a:t>Presenter: Dylan</a:t>
            </a:r>
            <a:endParaRPr>
              <a:latin typeface="Proxima Nova"/>
              <a:ea typeface="Proxima Nova"/>
              <a:cs typeface="Proxima Nova"/>
              <a:sym typeface="Proxima Nova"/>
            </a:endParaRPr>
          </a:p>
        </p:txBody>
      </p:sp>
      <p:sp>
        <p:nvSpPr>
          <p:cNvPr id="124" name="Google Shape;124;p20"/>
          <p:cNvSpPr txBox="1"/>
          <p:nvPr/>
        </p:nvSpPr>
        <p:spPr>
          <a:xfrm>
            <a:off x="3429000" y="4742550"/>
            <a:ext cx="2884500" cy="40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Proxima Nova"/>
                <a:ea typeface="Proxima Nova"/>
                <a:cs typeface="Proxima Nova"/>
                <a:sym typeface="Proxima Nova"/>
              </a:rPr>
              <a:t>Outlier </a:t>
            </a:r>
            <a:r>
              <a:rPr lang="en">
                <a:latin typeface="Proxima Nova"/>
                <a:ea typeface="Proxima Nova"/>
                <a:cs typeface="Proxima Nova"/>
                <a:sym typeface="Proxima Nova"/>
              </a:rPr>
              <a:t>                    </a:t>
            </a:r>
            <a:r>
              <a:rPr b="1" lang="en">
                <a:latin typeface="Proxima Nova"/>
                <a:ea typeface="Proxima Nova"/>
                <a:cs typeface="Proxima Nova"/>
                <a:sym typeface="Proxima Nova"/>
              </a:rPr>
              <a:t>Not Outlier</a:t>
            </a:r>
            <a:endParaRPr b="1">
              <a:latin typeface="Proxima Nova"/>
              <a:ea typeface="Proxima Nova"/>
              <a:cs typeface="Proxima Nova"/>
              <a:sym typeface="Proxima Nova"/>
            </a:endParaRPr>
          </a:p>
        </p:txBody>
      </p:sp>
      <p:sp>
        <p:nvSpPr>
          <p:cNvPr id="125" name="Google Shape;125;p20"/>
          <p:cNvSpPr/>
          <p:nvPr/>
        </p:nvSpPr>
        <p:spPr>
          <a:xfrm>
            <a:off x="4238425" y="4885950"/>
            <a:ext cx="81000" cy="102900"/>
          </a:xfrm>
          <a:prstGeom prst="ellipse">
            <a:avLst/>
          </a:prstGeom>
          <a:solidFill>
            <a:srgbClr val="4A86E8"/>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20"/>
          <p:cNvSpPr/>
          <p:nvPr/>
        </p:nvSpPr>
        <p:spPr>
          <a:xfrm>
            <a:off x="6039100" y="4885950"/>
            <a:ext cx="81000" cy="102900"/>
          </a:xfrm>
          <a:prstGeom prst="ellipse">
            <a:avLst/>
          </a:prstGeom>
          <a:solidFill>
            <a:srgbClr val="FF9900"/>
          </a:solidFill>
          <a:ln cap="flat" cmpd="sng" w="952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30" name="Shape 130"/>
        <p:cNvGrpSpPr/>
        <p:nvPr/>
      </p:nvGrpSpPr>
      <p:grpSpPr>
        <a:xfrm>
          <a:off x="0" y="0"/>
          <a:ext cx="0" cy="0"/>
          <a:chOff x="0" y="0"/>
          <a:chExt cx="0" cy="0"/>
        </a:xfrm>
      </p:grpSpPr>
      <p:sp>
        <p:nvSpPr>
          <p:cNvPr id="131" name="Google Shape;131;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33" name="Google Shape;133;p21"/>
          <p:cNvPicPr preferRelativeResize="0"/>
          <p:nvPr/>
        </p:nvPicPr>
        <p:blipFill>
          <a:blip r:embed="rId4">
            <a:alphaModFix/>
          </a:blip>
          <a:stretch>
            <a:fillRect/>
          </a:stretch>
        </p:blipFill>
        <p:spPr>
          <a:xfrm>
            <a:off x="4382975" y="3373250"/>
            <a:ext cx="2533900" cy="1496100"/>
          </a:xfrm>
          <a:prstGeom prst="rect">
            <a:avLst/>
          </a:prstGeom>
          <a:noFill/>
          <a:ln>
            <a:noFill/>
          </a:ln>
        </p:spPr>
      </p:pic>
      <p:sp>
        <p:nvSpPr>
          <p:cNvPr id="134" name="Google Shape;134;p21"/>
          <p:cNvSpPr/>
          <p:nvPr/>
        </p:nvSpPr>
        <p:spPr>
          <a:xfrm>
            <a:off x="4473850" y="4385600"/>
            <a:ext cx="2325300" cy="2061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21"/>
          <p:cNvSpPr txBox="1"/>
          <p:nvPr/>
        </p:nvSpPr>
        <p:spPr>
          <a:xfrm>
            <a:off x="7122900" y="3598700"/>
            <a:ext cx="1567200" cy="1045200"/>
          </a:xfrm>
          <a:prstGeom prst="rect">
            <a:avLst/>
          </a:prstGeom>
          <a:solidFill>
            <a:srgbClr val="F3F3F3"/>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Proxima Nova"/>
                <a:ea typeface="Proxima Nova"/>
                <a:cs typeface="Proxima Nova"/>
                <a:sym typeface="Proxima Nova"/>
              </a:rPr>
              <a:t>90% of the data falls within a score of 11 while the range is </a:t>
            </a:r>
            <a:r>
              <a:rPr lang="en">
                <a:latin typeface="Proxima Nova"/>
                <a:ea typeface="Proxima Nova"/>
                <a:cs typeface="Proxima Nova"/>
                <a:sym typeface="Proxima Nova"/>
              </a:rPr>
              <a:t>154</a:t>
            </a:r>
            <a:r>
              <a:rPr lang="en">
                <a:latin typeface="Proxima Nova"/>
                <a:ea typeface="Proxima Nova"/>
                <a:cs typeface="Proxima Nova"/>
                <a:sym typeface="Proxima Nova"/>
              </a:rPr>
              <a:t>!</a:t>
            </a:r>
            <a:endParaRPr>
              <a:latin typeface="Proxima Nova"/>
              <a:ea typeface="Proxima Nova"/>
              <a:cs typeface="Proxima Nova"/>
              <a:sym typeface="Proxima Nova"/>
            </a:endParaRPr>
          </a:p>
        </p:txBody>
      </p:sp>
      <p:pic>
        <p:nvPicPr>
          <p:cNvPr id="136" name="Google Shape;136;p21"/>
          <p:cNvPicPr preferRelativeResize="0"/>
          <p:nvPr/>
        </p:nvPicPr>
        <p:blipFill>
          <a:blip r:embed="rId5">
            <a:alphaModFix/>
          </a:blip>
          <a:stretch>
            <a:fillRect/>
          </a:stretch>
        </p:blipFill>
        <p:spPr>
          <a:xfrm>
            <a:off x="4211950" y="2273975"/>
            <a:ext cx="4733385" cy="10452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Gameday">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