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4c68aff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94c68aff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4c68af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4c68af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94c68aff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94c68aff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94c68aff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94c68aff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4c68aff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94c68aff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94c68aff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94c68aff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94c68af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94c68af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4c68af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94c68af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4c68aff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4c68aff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94c68aff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94c68aff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4c68af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4c68af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94c68aff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94c68aff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94c68af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94c68af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94c68af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94c68af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94c68af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94c68af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94c68aff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94c68aff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94c68af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94c68af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94c68af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94c68af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4c68aff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94c68aff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Predicting the Price of Bitcoin Using LSTMs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APS 1052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Mendonca - Daniel Gershanik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Federal Reserve Bank of New York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NYFed </a:t>
            </a:r>
            <a:r>
              <a:rPr lang="en" u="sng">
                <a:solidFill>
                  <a:schemeClr val="dk1"/>
                </a:solidFill>
              </a:rPr>
              <a:t>Inflation</a:t>
            </a:r>
            <a:r>
              <a:rPr lang="en" u="sng">
                <a:solidFill>
                  <a:schemeClr val="dk1"/>
                </a:solidFill>
              </a:rPr>
              <a:t>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Captures sustained </a:t>
            </a:r>
            <a:r>
              <a:rPr lang="en">
                <a:solidFill>
                  <a:schemeClr val="dk1"/>
                </a:solidFill>
              </a:rPr>
              <a:t>movements</a:t>
            </a:r>
            <a:r>
              <a:rPr lang="en">
                <a:solidFill>
                  <a:schemeClr val="dk1"/>
                </a:solidFill>
              </a:rPr>
              <a:t> in inflation from a broad range of </a:t>
            </a:r>
            <a:r>
              <a:rPr lang="en">
                <a:solidFill>
                  <a:schemeClr val="dk1"/>
                </a:solidFill>
              </a:rPr>
              <a:t>indicators</a:t>
            </a:r>
            <a:r>
              <a:rPr lang="en">
                <a:solidFill>
                  <a:schemeClr val="dk1"/>
                </a:solidFill>
              </a:rPr>
              <a:t>. Obtained from the New York Federal Reserve website.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326" y="1474575"/>
            <a:ext cx="2786700" cy="27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Data - Google Analytics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Google popularity:</a:t>
            </a:r>
            <a:r>
              <a:rPr lang="en">
                <a:solidFill>
                  <a:schemeClr val="dk1"/>
                </a:solidFill>
              </a:rPr>
              <a:t> measures interest over time for the search term bitcoin. The value is relative to a search term’s peak popularity, where a value of 50 means the term is half as popular as it ever was.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Train Test Split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797175" y="2080000"/>
            <a:ext cx="1832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Validation </a:t>
            </a:r>
            <a:r>
              <a:rPr lang="en">
                <a:solidFill>
                  <a:schemeClr val="dk1"/>
                </a:solidFill>
              </a:rPr>
              <a:t>Set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6571475" y="2080000"/>
            <a:ext cx="1832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</a:t>
            </a:r>
            <a:r>
              <a:rPr lang="en">
                <a:solidFill>
                  <a:schemeClr val="dk1"/>
                </a:solidFill>
              </a:rPr>
              <a:t>Set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1022875" y="2082897"/>
            <a:ext cx="1832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Training Set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225300" y="2614475"/>
            <a:ext cx="1832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16%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6999600" y="2614475"/>
            <a:ext cx="1832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20%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451000" y="2617372"/>
            <a:ext cx="1832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64%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Data Preprocessing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ETF price is only only </a:t>
            </a:r>
            <a:r>
              <a:rPr lang="en">
                <a:solidFill>
                  <a:schemeClr val="dk1"/>
                </a:solidFill>
              </a:rPr>
              <a:t>available</a:t>
            </a:r>
            <a:r>
              <a:rPr lang="en">
                <a:solidFill>
                  <a:schemeClr val="dk1"/>
                </a:solidFill>
              </a:rPr>
              <a:t> for trading days, during non trading hours/days that data is forward filled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Inflation and google trends data is gathered monthly, and forward filled for the remainder of the month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window size is 21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look back 20 days and try to predict the price on the 21st day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tried window sizes of 7,14, and 28 days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Data Preprocessing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indow normalization is used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800" y="2079500"/>
            <a:ext cx="6146399" cy="16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- File Structure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509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main.py acts as a </a:t>
            </a:r>
            <a:r>
              <a:rPr lang="en">
                <a:solidFill>
                  <a:schemeClr val="dk1"/>
                </a:solidFill>
              </a:rPr>
              <a:t>wrapper, the program can be launched by running this file.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config.json contains all model setting including data file name, train test split, model hyperparameters and model structure.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core folder contains all helper functions required by main.py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325" y="895350"/>
            <a:ext cx="16192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- ML Model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397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Stacked-LSTM model is used for prediction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Dropout used to control overfitting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Its structure is outlined in config.json file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model is implemented using Tensorflow 2.0 (Keras)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500" y="363062"/>
            <a:ext cx="1867625" cy="44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Training and Testing Loss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203" y="1566175"/>
            <a:ext cx="3641600" cy="278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Next Day Normalized Price Prediction 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374" y="1550950"/>
            <a:ext cx="3817450" cy="2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410025"/>
            <a:ext cx="345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Normalized price prediction was used to create a trading strategy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normalized price predicted is greater than 0, buy bitcoin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Otherwise, sell 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Change in Equity Over Time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850" y="1852000"/>
            <a:ext cx="3776375" cy="27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2158425" y="1383413"/>
            <a:ext cx="4989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system versus Market (holding Bitcoin) on Test 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 &amp; 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4100" y="1304875"/>
            <a:ext cx="381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Predicting next day price of Bitcoin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Bitcoin is a very popular trading vehicle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Price of Bitcoin has </a:t>
            </a:r>
            <a:r>
              <a:rPr lang="en">
                <a:solidFill>
                  <a:schemeClr val="dk1"/>
                </a:solidFill>
              </a:rPr>
              <a:t>increased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substantially</a:t>
            </a:r>
            <a:r>
              <a:rPr lang="en">
                <a:solidFill>
                  <a:schemeClr val="dk1"/>
                </a:solidFill>
              </a:rPr>
              <a:t> over the last two years, now matching its previous pre 2018 crash highs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000" y="1876000"/>
            <a:ext cx="4615301" cy="17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Metrics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942650"/>
            <a:ext cx="2842500" cy="1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Market CGAR: 19.9%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Market Sharpe: 0.6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5474725" y="1942650"/>
            <a:ext cx="2942100" cy="1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System </a:t>
            </a:r>
            <a:r>
              <a:rPr lang="en">
                <a:solidFill>
                  <a:schemeClr val="dk1"/>
                </a:solidFill>
              </a:rPr>
              <a:t>CGAR: 49.8%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System </a:t>
            </a:r>
            <a:r>
              <a:rPr lang="en">
                <a:solidFill>
                  <a:schemeClr val="dk1"/>
                </a:solidFill>
              </a:rPr>
              <a:t>Sharpe: 1.2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89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P2P decentralized digital currency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Abbreviated</a:t>
            </a:r>
            <a:r>
              <a:rPr lang="en">
                <a:solidFill>
                  <a:schemeClr val="dk1"/>
                </a:solidFill>
              </a:rPr>
              <a:t> as BTC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Initially released in January 2009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Most popular and well known crypto currency in the world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Currently the total circulating supply of bitcoin is roughly 18,574,612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Bitcoin supply is fixed at 21,000,000 coins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300" y="1573050"/>
            <a:ext cx="3552301" cy="19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45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Bitcoin USD exchange rate is 1 BTC = 23,074 USD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Bitcoin has a Total Market Cap of 427,809,749,739 USD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Bitcoin 24-hour trading volume is 40,885,000,000 USD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Bitcoin market is open 24 hours per day 7 days per week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050" y="1573050"/>
            <a:ext cx="3552301" cy="19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16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Training data has daily intervals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Training data was </a:t>
            </a:r>
            <a:r>
              <a:rPr lang="en">
                <a:solidFill>
                  <a:schemeClr val="dk1"/>
                </a:solidFill>
              </a:rPr>
              <a:t>compiled</a:t>
            </a:r>
            <a:r>
              <a:rPr lang="en">
                <a:solidFill>
                  <a:schemeClr val="dk1"/>
                </a:solidFill>
              </a:rPr>
              <a:t> from a number of different sources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Contains 17 columns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16 features (including closing price) were used to predict the Closing Price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Date range 2013/10/01 - 2020/10/09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50" y="3269001"/>
            <a:ext cx="8207952" cy="9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Glassnode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data fields Closing Price, active </a:t>
            </a:r>
            <a:r>
              <a:rPr lang="en">
                <a:solidFill>
                  <a:schemeClr val="dk1"/>
                </a:solidFill>
              </a:rPr>
              <a:t>addresses</a:t>
            </a:r>
            <a:r>
              <a:rPr lang="en">
                <a:solidFill>
                  <a:schemeClr val="dk1"/>
                </a:solidFill>
              </a:rPr>
              <a:t>, hash rate, btc left, total </a:t>
            </a:r>
            <a:r>
              <a:rPr lang="en">
                <a:solidFill>
                  <a:schemeClr val="dk1"/>
                </a:solidFill>
              </a:rPr>
              <a:t>addresses</a:t>
            </a:r>
            <a:r>
              <a:rPr lang="en">
                <a:solidFill>
                  <a:schemeClr val="dk1"/>
                </a:solidFill>
              </a:rPr>
              <a:t>, difficulty, total fees, fed assets were obtained from glassnode. Each is explained in the next slide.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700" y="1170125"/>
            <a:ext cx="4416900" cy="2650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Data - Glassnode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Closing Price:</a:t>
            </a:r>
            <a:r>
              <a:rPr lang="en">
                <a:solidFill>
                  <a:schemeClr val="dk1"/>
                </a:solidFill>
              </a:rPr>
              <a:t> closing price of bitcoin in USD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Active addresses:</a:t>
            </a:r>
            <a:r>
              <a:rPr lang="en">
                <a:solidFill>
                  <a:schemeClr val="dk1"/>
                </a:solidFill>
              </a:rPr>
              <a:t> total number of unique address that either sent or received bitcoin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Hash rate:</a:t>
            </a:r>
            <a:r>
              <a:rPr lang="en">
                <a:solidFill>
                  <a:schemeClr val="dk1"/>
                </a:solidFill>
              </a:rPr>
              <a:t> measure of compute power in the network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Bitcoins left:</a:t>
            </a:r>
            <a:r>
              <a:rPr lang="en">
                <a:solidFill>
                  <a:schemeClr val="dk1"/>
                </a:solidFill>
              </a:rPr>
              <a:t> number of bitcoins left to be mined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Difficulty:</a:t>
            </a:r>
            <a:r>
              <a:rPr lang="en">
                <a:solidFill>
                  <a:schemeClr val="dk1"/>
                </a:solidFill>
              </a:rPr>
              <a:t> measure of how difficult it is to mine a bitcoin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Total fees:</a:t>
            </a:r>
            <a:r>
              <a:rPr lang="en">
                <a:solidFill>
                  <a:schemeClr val="dk1"/>
                </a:solidFill>
              </a:rPr>
              <a:t> total transaction fees per day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Fed assets:</a:t>
            </a:r>
            <a:r>
              <a:rPr lang="en">
                <a:solidFill>
                  <a:schemeClr val="dk1"/>
                </a:solidFill>
              </a:rPr>
              <a:t> federal reserve balance sheet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WRDS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ETFs GLD, IYE, SPY, TLT, UUP were obtained from WRDS. Each is explained in </a:t>
            </a:r>
            <a:r>
              <a:rPr lang="en">
                <a:solidFill>
                  <a:schemeClr val="dk1"/>
                </a:solidFill>
              </a:rPr>
              <a:t>greater</a:t>
            </a:r>
            <a:r>
              <a:rPr lang="en">
                <a:solidFill>
                  <a:schemeClr val="dk1"/>
                </a:solidFill>
              </a:rPr>
              <a:t> detail in the next slide.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594" y="2046431"/>
            <a:ext cx="3743824" cy="10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WRDS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GLD:</a:t>
            </a:r>
            <a:r>
              <a:rPr lang="en">
                <a:solidFill>
                  <a:schemeClr val="dk1"/>
                </a:solidFill>
              </a:rPr>
              <a:t> SPRD Gold Shares track the price of a gold bullion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IYE:</a:t>
            </a:r>
            <a:r>
              <a:rPr lang="en">
                <a:solidFill>
                  <a:schemeClr val="dk1"/>
                </a:solidFill>
              </a:rPr>
              <a:t> tracks an index composed of US energy sector equites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SPY:</a:t>
            </a:r>
            <a:r>
              <a:rPr lang="en">
                <a:solidFill>
                  <a:schemeClr val="dk1"/>
                </a:solidFill>
              </a:rPr>
              <a:t> S&amp;P 500 tracks the performance of 500 large companies listed on US stock exchanges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TLT:</a:t>
            </a:r>
            <a:r>
              <a:rPr lang="en">
                <a:solidFill>
                  <a:schemeClr val="dk1"/>
                </a:solidFill>
              </a:rPr>
              <a:t> tracks an index composed of US treasury bonds with remaining maturity of greater than 20 years.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UUP:</a:t>
            </a:r>
            <a:r>
              <a:rPr lang="en">
                <a:solidFill>
                  <a:schemeClr val="dk1"/>
                </a:solidFill>
              </a:rPr>
              <a:t> tracks the relative performance of the USD.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