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85" r:id="rId3"/>
    <p:sldId id="267" r:id="rId4"/>
    <p:sldId id="283" r:id="rId5"/>
    <p:sldId id="274" r:id="rId6"/>
    <p:sldId id="275" r:id="rId7"/>
    <p:sldId id="276" r:id="rId8"/>
    <p:sldId id="277" r:id="rId9"/>
    <p:sldId id="268" r:id="rId10"/>
    <p:sldId id="286" r:id="rId11"/>
    <p:sldId id="287" r:id="rId12"/>
    <p:sldId id="28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7868C7-AE3D-4613-BD63-2AB79E221638}">
          <p14:sldIdLst>
            <p14:sldId id="273"/>
            <p14:sldId id="285"/>
            <p14:sldId id="267"/>
            <p14:sldId id="283"/>
            <p14:sldId id="274"/>
            <p14:sldId id="275"/>
            <p14:sldId id="276"/>
            <p14:sldId id="277"/>
            <p14:sldId id="268"/>
            <p14:sldId id="286"/>
            <p14:sldId id="287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howGuides="1">
      <p:cViewPr>
        <p:scale>
          <a:sx n="66" d="100"/>
          <a:sy n="66" d="100"/>
        </p:scale>
        <p:origin x="2172" y="108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1/15/2024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ridia.ulb.ac.be/~fmascia/maximum_clique/DIMACS-benchma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109" y="4273558"/>
            <a:ext cx="3319010" cy="68595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Supervised by: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2" y="5073949"/>
            <a:ext cx="8991600" cy="1612767"/>
          </a:xfrm>
        </p:spPr>
        <p:txBody>
          <a:bodyPr>
            <a:noAutofit/>
          </a:bodyPr>
          <a:lstStyle/>
          <a:p>
            <a:pPr marL="0" indent="0" algn="ctr">
              <a:lnSpc>
                <a:spcPct val="50000"/>
              </a:lnSpc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Dr</a:t>
            </a:r>
            <a:r>
              <a:rPr lang="en-US" sz="2400" b="1" dirty="0" smtClean="0">
                <a:solidFill>
                  <a:schemeClr val="tx2"/>
                </a:solidFill>
              </a:rPr>
              <a:t>. Md. </a:t>
            </a:r>
            <a:r>
              <a:rPr lang="en-US" sz="2400" b="1" dirty="0" err="1" smtClean="0">
                <a:solidFill>
                  <a:schemeClr val="tx2"/>
                </a:solidFill>
              </a:rPr>
              <a:t>Jakirul</a:t>
            </a:r>
            <a:r>
              <a:rPr lang="en-US" sz="2400" b="1" dirty="0" smtClean="0">
                <a:solidFill>
                  <a:schemeClr val="tx2"/>
                </a:solidFill>
              </a:rPr>
              <a:t> Islam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Associate Professor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Department of Computer Science and Engineering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Dhaka University of Engineering &amp; Technology, </a:t>
            </a:r>
            <a:r>
              <a:rPr lang="en-US" sz="2400" dirty="0" err="1" smtClean="0">
                <a:solidFill>
                  <a:schemeClr val="tx2"/>
                </a:solidFill>
              </a:rPr>
              <a:t>Gazipur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13918" y="3006810"/>
            <a:ext cx="3886200" cy="9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Mizanur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Rahman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Student ID: 194053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Font typeface="Euphemia" pitchFamily="34" charset="0"/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3753" y="2989176"/>
            <a:ext cx="3886200" cy="9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Md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Younos</a:t>
            </a:r>
            <a:endParaRPr lang="en-US" sz="2400" b="1" dirty="0">
              <a:solidFill>
                <a:schemeClr val="tx2"/>
              </a:solidFill>
            </a:endParaRPr>
          </a:p>
          <a:p>
            <a:pPr marL="0" indent="0" algn="ctr">
              <a:buFont typeface="Euphemia" pitchFamily="34" charset="0"/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   </a:t>
            </a:r>
            <a:r>
              <a:rPr lang="en-US" sz="2000" dirty="0" smtClean="0">
                <a:solidFill>
                  <a:schemeClr val="tx2"/>
                </a:solidFill>
              </a:rPr>
              <a:t>Student </a:t>
            </a:r>
            <a:r>
              <a:rPr lang="en-US" sz="2000" dirty="0" smtClean="0">
                <a:solidFill>
                  <a:schemeClr val="tx2"/>
                </a:solidFill>
              </a:rPr>
              <a:t>ID: 194028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Font typeface="Euphemia" pitchFamily="34" charset="0"/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4083" y="3020573"/>
            <a:ext cx="3886200" cy="9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Md.Osman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Goni</a:t>
            </a:r>
            <a:endParaRPr lang="en-US" sz="2400" b="1" dirty="0">
              <a:solidFill>
                <a:schemeClr val="tx2"/>
              </a:solidFill>
            </a:endParaRPr>
          </a:p>
          <a:p>
            <a:pPr marL="0" indent="0" algn="ctr">
              <a:buFont typeface="Euphemia" pitchFamily="34" charset="0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Student ID: 194054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Font typeface="Euphemia" pitchFamily="34" charset="0"/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24651" y="2213387"/>
            <a:ext cx="3086100" cy="598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Presented by: 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93811" y="3962400"/>
            <a:ext cx="10515601" cy="0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Relaxed"/>
            <a:lightRig rig="threePt" dir="t"/>
          </a:scene3d>
          <a:sp3d>
            <a:bevelT prst="angle"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3811" y="59172"/>
            <a:ext cx="105156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Enhancing Binary Particle Swarm Optimization for Graph Coloring </a:t>
            </a:r>
            <a:r>
              <a:rPr lang="en-US" sz="3200" b="1" dirty="0" smtClean="0">
                <a:solidFill>
                  <a:schemeClr val="tx2"/>
                </a:solidFill>
              </a:rPr>
              <a:t>Problem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9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proposal outlines a research plan to enhance Binary Particle Swarm Optimization for the Graph Coloring Problem.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proposed modifications aim to address the specific challenges of the GCP and contribute to the development of more effective optimization algorithms for combinatorial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7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0540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R. Jensen and B.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Toft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"Graph coloring problems," John Wiley &amp; Sons, Oct. 24, 2011.</a:t>
            </a:r>
            <a:endParaRPr lang="en-US" sz="1500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Kubale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"Introduction to computational complexity and algorithmic graph coloring,"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Gdanskie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Towarzystwo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Naukowe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1998.</a:t>
            </a:r>
            <a:endParaRPr lang="en-US" sz="1500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Mascia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"DIMACS Maximum Clique Benchmarks," IRIDIA - ULB (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Université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Libre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Bruxelles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Available: </a:t>
            </a:r>
            <a:r>
              <a:rPr lang="en-US" sz="1500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https://iridia.ulb.ac.be/~fmascia/maximum_clique/DIMACS-benchmark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Access date: Jul. 12, 2023.</a:t>
            </a:r>
            <a:endParaRPr lang="en-US" sz="1500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Shah, "GCLIQUE: An Open Source Genetic Algorithm for the Maximum Clique Problem,"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Authorea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Preprints, Sep. 26, 2023.</a:t>
            </a:r>
            <a:endParaRPr lang="en-US" sz="1500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Hasan, M. R. Islam, and A. G.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Mugdha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"Solving maximum clique problem using chemical reaction optimization," </a:t>
            </a:r>
            <a:r>
              <a:rPr lang="en-US" sz="15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OPSEARCH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Jun. 20, 2023, pp. 1-37.</a:t>
            </a:r>
            <a:endParaRPr lang="en-US" sz="1500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Pelofske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Hahn, and H. N.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Djidjev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"Solving larger maximum clique problems using parallel quantum annealing," </a:t>
            </a:r>
            <a:r>
              <a:rPr lang="en-US" sz="15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Information Processing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22, no. 5, May 16, 2023, pp. 219.</a:t>
            </a:r>
            <a:endParaRPr lang="en-US" sz="1500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Q. Pinto, C. C. Ribeiro, I.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Rosseti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A.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Plastino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"A biased random-key genetic algorithm for the maximum quasi-clique problem," </a:t>
            </a:r>
            <a:r>
              <a:rPr lang="en-US" sz="15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European Journal of Operational Research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271, no. 3, Dec. 16, 2018, pp. 849-865.</a:t>
            </a:r>
            <a:endParaRPr lang="en-US" sz="1500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B.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Fontes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F.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Goncalves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F. A. </a:t>
            </a:r>
            <a:r>
              <a:rPr lang="en-US" sz="15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Fontes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"An evolutionary approach to the maximum edge weight clique problem," </a:t>
            </a:r>
            <a:r>
              <a:rPr lang="en-US" sz="15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Recent Advances in Electrical &amp; Electronic Engineering (Formerly Recent Patents on Electrical &amp; Electronic Engineering)</a:t>
            </a:r>
            <a:r>
              <a:rPr lang="en-US" sz="15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11, no. 3, Sep. 1, 2018, pp. 260-266.</a:t>
            </a:r>
            <a:endParaRPr lang="en-US" sz="15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4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0"/>
            <a:ext cx="10668000" cy="6858000"/>
          </a:xfrm>
        </p:spPr>
      </p:pic>
    </p:spTree>
    <p:extLst>
      <p:ext uri="{BB962C8B-B14F-4D97-AF65-F5344CB8AC3E}">
        <p14:creationId xmlns:p14="http://schemas.microsoft.com/office/powerpoint/2010/main" val="65157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Outline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Aims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Objective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Proposed Research </a:t>
            </a:r>
            <a:r>
              <a:rPr lang="en-US" dirty="0" smtClean="0">
                <a:solidFill>
                  <a:schemeClr val="tx2"/>
                </a:solidFill>
              </a:rPr>
              <a:t>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Conclusion 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Graph </a:t>
            </a:r>
            <a:r>
              <a:rPr lang="en-US" dirty="0">
                <a:solidFill>
                  <a:schemeClr val="tx2"/>
                </a:solidFill>
              </a:rPr>
              <a:t>coloring is a classic NP-hard optimization problem with applications in scheduling, resource allocation, and network design. </a:t>
            </a:r>
            <a:endParaRPr lang="en-US" dirty="0" smtClean="0">
              <a:solidFill>
                <a:schemeClr val="tx2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</a:rPr>
              <a:t>Graph Coloring Problem is a challenging optimization task with practical relevance. 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Introduction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48" y="914400"/>
            <a:ext cx="5099788" cy="3467100"/>
          </a:xfrm>
        </p:spPr>
      </p:pic>
      <p:sp>
        <p:nvSpPr>
          <p:cNvPr id="5" name="Title 12"/>
          <p:cNvSpPr txBox="1">
            <a:spLocks/>
          </p:cNvSpPr>
          <p:nvPr/>
        </p:nvSpPr>
        <p:spPr>
          <a:xfrm>
            <a:off x="3934941" y="34290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Figure: Non-colored and colored </a:t>
            </a:r>
            <a:r>
              <a:rPr lang="en-US" sz="1400" dirty="0">
                <a:solidFill>
                  <a:schemeClr val="tx2"/>
                </a:solidFill>
              </a:rPr>
              <a:t>g</a:t>
            </a:r>
            <a:r>
              <a:rPr lang="en-US" sz="1400" dirty="0" smtClean="0">
                <a:solidFill>
                  <a:schemeClr val="tx2"/>
                </a:solidFill>
              </a:rPr>
              <a:t>raph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217613" y="1905000"/>
            <a:ext cx="4876800" cy="4800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The Graph Coloring Problem involves assigning colors to the vertices of a graph in such a way that no adjacent vertices share the same color. The objective is to minimize the number of colors used. 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Aims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  <a:latin typeface="Euphemia (Headings)"/>
              </a:rPr>
              <a:t>The </a:t>
            </a:r>
            <a:r>
              <a:rPr lang="en-US" dirty="0">
                <a:solidFill>
                  <a:schemeClr val="tx2"/>
                </a:solidFill>
                <a:latin typeface="Euphemia (Headings)"/>
              </a:rPr>
              <a:t>research aims to develop novel strategies and modifications to the traditional BPSO algorithm, addressing the specific challenges posed by </a:t>
            </a:r>
            <a:r>
              <a:rPr lang="en-US" dirty="0" smtClean="0">
                <a:solidFill>
                  <a:schemeClr val="tx2"/>
                </a:solidFill>
                <a:latin typeface="Euphemia (Headings)"/>
              </a:rPr>
              <a:t>Graph Coloring Problem.</a:t>
            </a:r>
            <a:endParaRPr lang="en-US" dirty="0" smtClean="0">
              <a:solidFill>
                <a:schemeClr val="tx2"/>
              </a:solidFill>
              <a:latin typeface="Euphemia (Headings)"/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  <a:latin typeface="Euphemia (Headings)"/>
              </a:rPr>
              <a:t>To </a:t>
            </a:r>
            <a:r>
              <a:rPr lang="en-US" dirty="0">
                <a:solidFill>
                  <a:schemeClr val="tx2"/>
                </a:solidFill>
                <a:latin typeface="Euphemia (Headings)"/>
              </a:rPr>
              <a:t>minimize the chromatic </a:t>
            </a:r>
            <a:r>
              <a:rPr lang="en-US" dirty="0" smtClean="0">
                <a:solidFill>
                  <a:schemeClr val="tx2"/>
                </a:solidFill>
                <a:latin typeface="Euphemia (Headings)"/>
              </a:rPr>
              <a:t>number.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  <a:latin typeface="Euphemia (Headings)"/>
              </a:rPr>
              <a:t>To </a:t>
            </a:r>
            <a:r>
              <a:rPr lang="en-US" dirty="0" smtClean="0">
                <a:solidFill>
                  <a:schemeClr val="tx2"/>
                </a:solidFill>
                <a:latin typeface="Euphemia (Headings)"/>
              </a:rPr>
              <a:t>evaluate the e</a:t>
            </a:r>
            <a:r>
              <a:rPr lang="en-US" dirty="0" smtClean="0">
                <a:solidFill>
                  <a:schemeClr val="tx2"/>
                </a:solidFill>
                <a:latin typeface="Euphemia (Headings)"/>
              </a:rPr>
              <a:t>fficiency </a:t>
            </a:r>
            <a:r>
              <a:rPr lang="en-US" dirty="0">
                <a:solidFill>
                  <a:schemeClr val="tx2"/>
                </a:solidFill>
                <a:latin typeface="Euphemia (Headings)"/>
              </a:rPr>
              <a:t>and effectiveness of graph coloring solutions.</a:t>
            </a:r>
          </a:p>
          <a:p>
            <a:pPr algn="just"/>
            <a:endParaRPr lang="en-US" dirty="0">
              <a:solidFill>
                <a:schemeClr val="tx2"/>
              </a:solidFill>
              <a:latin typeface="Euphem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932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Objective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953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To </a:t>
            </a:r>
            <a:r>
              <a:rPr lang="en-US" dirty="0">
                <a:solidFill>
                  <a:schemeClr val="tx2"/>
                </a:solidFill>
              </a:rPr>
              <a:t>improve the binary encoding scheme used by BPSO to represent and manipulate graph coloring solutions more effectively.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To integrate a local search mechanism within the BPSO algorithm to refine solutions and enhance the convergence speed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Evaluate </a:t>
            </a:r>
            <a:r>
              <a:rPr lang="en-US" dirty="0">
                <a:solidFill>
                  <a:schemeClr val="tx2"/>
                </a:solidFill>
              </a:rPr>
              <a:t>and compare </a:t>
            </a:r>
            <a:r>
              <a:rPr lang="en-US" dirty="0" smtClean="0">
                <a:solidFill>
                  <a:schemeClr val="tx2"/>
                </a:solidFill>
              </a:rPr>
              <a:t>performance of the modified BPSO algorithm.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 smtClean="0">
              <a:solidFill>
                <a:schemeClr val="tx2"/>
              </a:solidFill>
            </a:endParaRPr>
          </a:p>
          <a:p>
            <a:pPr algn="just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Methodology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9263" indent="-449263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Initially, </a:t>
            </a:r>
            <a:r>
              <a:rPr lang="en-US" dirty="0" smtClean="0">
                <a:solidFill>
                  <a:schemeClr val="tx2"/>
                </a:solidFill>
              </a:rPr>
              <a:t>we will gather </a:t>
            </a:r>
            <a:r>
              <a:rPr lang="en-US" dirty="0">
                <a:solidFill>
                  <a:schemeClr val="tx2"/>
                </a:solidFill>
              </a:rPr>
              <a:t>varied datasets from multiple sources. </a:t>
            </a:r>
            <a:endParaRPr lang="en-US" dirty="0" smtClean="0">
              <a:solidFill>
                <a:schemeClr val="tx2"/>
              </a:solidFill>
            </a:endParaRPr>
          </a:p>
          <a:p>
            <a:pPr marL="449263" indent="-449263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Subsequently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we will implement the existing algorithms for GCP. </a:t>
            </a:r>
            <a:r>
              <a:rPr lang="en-US" dirty="0">
                <a:solidFill>
                  <a:schemeClr val="tx2"/>
                </a:solidFill>
              </a:rPr>
              <a:t>Following this, </a:t>
            </a:r>
            <a:r>
              <a:rPr lang="en-US" dirty="0" smtClean="0">
                <a:solidFill>
                  <a:schemeClr val="tx2"/>
                </a:solidFill>
              </a:rPr>
              <a:t>we will modify the existing BPSO by adapting local search mechanism to improve its performance.</a:t>
            </a:r>
          </a:p>
          <a:p>
            <a:pPr marL="449263" indent="-449263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Later</a:t>
            </a:r>
            <a:r>
              <a:rPr lang="en-US" dirty="0">
                <a:solidFill>
                  <a:schemeClr val="tx2"/>
                </a:solidFill>
              </a:rPr>
              <a:t>, we </a:t>
            </a:r>
            <a:r>
              <a:rPr lang="en-US" dirty="0" smtClean="0">
                <a:solidFill>
                  <a:schemeClr val="tx2"/>
                </a:solidFill>
              </a:rPr>
              <a:t>will assess the </a:t>
            </a:r>
            <a:r>
              <a:rPr lang="en-US" dirty="0">
                <a:solidFill>
                  <a:schemeClr val="tx2"/>
                </a:solidFill>
              </a:rPr>
              <a:t>performance of the original </a:t>
            </a:r>
            <a:r>
              <a:rPr lang="en-US" dirty="0" smtClean="0">
                <a:solidFill>
                  <a:schemeClr val="tx2"/>
                </a:solidFill>
              </a:rPr>
              <a:t>BPSO </a:t>
            </a:r>
            <a:r>
              <a:rPr lang="en-US" dirty="0">
                <a:solidFill>
                  <a:schemeClr val="tx2"/>
                </a:solidFill>
              </a:rPr>
              <a:t>and our </a:t>
            </a:r>
            <a:r>
              <a:rPr lang="en-US" dirty="0" smtClean="0">
                <a:solidFill>
                  <a:schemeClr val="tx2"/>
                </a:solidFill>
              </a:rPr>
              <a:t>modified BPSO algorithm, </a:t>
            </a:r>
            <a:r>
              <a:rPr lang="en-US" dirty="0">
                <a:solidFill>
                  <a:schemeClr val="tx2"/>
                </a:solidFill>
              </a:rPr>
              <a:t>followed by a comparative analysis. 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0"/>
            <a:ext cx="495300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89412" y="6525306"/>
            <a:ext cx="9782801" cy="325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2"/>
                </a:solidFill>
              </a:rPr>
              <a:t>Figure: The flowchart of the modified BPSO algorithm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Methodology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619919"/>
            <a:ext cx="9782801" cy="1239837"/>
          </a:xfrm>
        </p:spPr>
        <p:txBody>
          <a:bodyPr/>
          <a:lstStyle/>
          <a:p>
            <a:r>
              <a:rPr lang="en-US" dirty="0" smtClean="0"/>
              <a:t>Proposed Research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945998"/>
              </p:ext>
            </p:extLst>
          </p:nvPr>
        </p:nvGraphicFramePr>
        <p:xfrm>
          <a:off x="1370011" y="685797"/>
          <a:ext cx="10515601" cy="6173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4426"/>
                <a:gridCol w="1125447"/>
                <a:gridCol w="1129192"/>
                <a:gridCol w="1199767"/>
                <a:gridCol w="1512311"/>
                <a:gridCol w="1502229"/>
                <a:gridCol w="1502229"/>
              </a:tblGrid>
              <a:tr h="11870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Stages of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Jan-23 to Mar-23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  <a:r>
                        <a:rPr lang="en-US" dirty="0" smtClean="0"/>
                        <a:t>-23 to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r>
                        <a:rPr lang="en-US" dirty="0" smtClean="0"/>
                        <a:t>-23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r>
                        <a:rPr lang="en-US" dirty="0" smtClean="0"/>
                        <a:t>-23 to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dirty="0" smtClean="0"/>
                        <a:t>-23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dirty="0" smtClean="0"/>
                        <a:t>-23 to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en-US" dirty="0" smtClean="0"/>
                        <a:t>-23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Jan-24 to Mar-24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  <a:r>
                        <a:rPr lang="en-US" dirty="0" smtClean="0"/>
                        <a:t>-24 to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r>
                        <a:rPr lang="en-US" dirty="0" smtClean="0"/>
                        <a:t>-24</a:t>
                      </a:r>
                    </a:p>
                  </a:txBody>
                  <a:tcPr/>
                </a:tc>
              </a:tr>
              <a:tr h="451889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</a:t>
                      </a:r>
                      <a:r>
                        <a:rPr lang="en-US" baseline="0" dirty="0" smtClean="0"/>
                        <a:t> of 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1889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9971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methodology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1473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of the Appropriate Research</a:t>
                      </a:r>
                      <a:r>
                        <a:rPr lang="en-US" baseline="0" dirty="0" smtClean="0"/>
                        <a:t>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9971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&amp; Interpretation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9971">
                <a:tc>
                  <a:txBody>
                    <a:bodyPr/>
                    <a:lstStyle/>
                    <a:p>
                      <a:r>
                        <a:rPr lang="en-US" dirty="0" smtClean="0"/>
                        <a:t>Findings and recommendations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9971">
                <a:tc>
                  <a:txBody>
                    <a:bodyPr/>
                    <a:lstStyle/>
                    <a:p>
                      <a:r>
                        <a:rPr lang="en-US" dirty="0" smtClean="0"/>
                        <a:t>Final research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402</TotalTime>
  <Words>724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Euphemia</vt:lpstr>
      <vt:lpstr>Euphemia (Headings)</vt:lpstr>
      <vt:lpstr>Times New Roman</vt:lpstr>
      <vt:lpstr>Wingdings</vt:lpstr>
      <vt:lpstr>Math 16x9</vt:lpstr>
      <vt:lpstr>Supervised by: </vt:lpstr>
      <vt:lpstr>Outline</vt:lpstr>
      <vt:lpstr>Introduction</vt:lpstr>
      <vt:lpstr>Introduction</vt:lpstr>
      <vt:lpstr>Aims</vt:lpstr>
      <vt:lpstr>Objective</vt:lpstr>
      <vt:lpstr>Methodology</vt:lpstr>
      <vt:lpstr>Methodology</vt:lpstr>
      <vt:lpstr>Proposed Research Plan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Binary Particle Swarm Optimization for Graph Coloring Problem</dc:title>
  <dc:creator>Laptop Care</dc:creator>
  <cp:lastModifiedBy>Md. Jakirul Islam</cp:lastModifiedBy>
  <cp:revision>62</cp:revision>
  <dcterms:created xsi:type="dcterms:W3CDTF">2024-01-11T15:13:13Z</dcterms:created>
  <dcterms:modified xsi:type="dcterms:W3CDTF">2024-01-15T03:24:31Z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