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73" r:id="rId3"/>
    <p:sldId id="285" r:id="rId4"/>
    <p:sldId id="267" r:id="rId5"/>
    <p:sldId id="283" r:id="rId6"/>
    <p:sldId id="274" r:id="rId7"/>
    <p:sldId id="275" r:id="rId8"/>
    <p:sldId id="282" r:id="rId9"/>
    <p:sldId id="276" r:id="rId10"/>
    <p:sldId id="277" r:id="rId11"/>
    <p:sldId id="278" r:id="rId12"/>
    <p:sldId id="279" r:id="rId13"/>
    <p:sldId id="280" r:id="rId14"/>
    <p:sldId id="281" r:id="rId15"/>
    <p:sldId id="268" r:id="rId16"/>
    <p:sldId id="272" r:id="rId17"/>
    <p:sldId id="258" r:id="rId18"/>
    <p:sldId id="28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7868C7-AE3D-4613-BD63-2AB79E221638}">
          <p14:sldIdLst>
            <p14:sldId id="256"/>
            <p14:sldId id="273"/>
            <p14:sldId id="285"/>
            <p14:sldId id="267"/>
            <p14:sldId id="283"/>
            <p14:sldId id="274"/>
            <p14:sldId id="275"/>
            <p14:sldId id="282"/>
            <p14:sldId id="276"/>
            <p14:sldId id="277"/>
            <p14:sldId id="278"/>
            <p14:sldId id="279"/>
            <p14:sldId id="280"/>
            <p14:sldId id="281"/>
            <p14:sldId id="268"/>
            <p14:sldId id="272"/>
            <p14:sldId id="258"/>
            <p14:sldId id="284"/>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2" autoAdjust="0"/>
    <p:restoredTop sz="94660"/>
  </p:normalViewPr>
  <p:slideViewPr>
    <p:cSldViewPr showGuides="1">
      <p:cViewPr varScale="1">
        <p:scale>
          <a:sx n="64" d="100"/>
          <a:sy n="64" d="100"/>
        </p:scale>
        <p:origin x="78" y="27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14-Jan-24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14-Jan-24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14-Jan-24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14-Jan-24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14-Jan-24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14-Jan-24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14-Jan-24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14-Jan-24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14-Jan-24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14-Jan-24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14-Jan-24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14-Jan-24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14-Jan-24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14-Jan-24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iridia.ulb.ac.be/~fmascia/maximum_clique/DIMACS-benchmark"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Enhancing Binary Particle Swarm Optimization for Graph Coloring </a:t>
            </a:r>
            <a:r>
              <a:rPr lang="en-US" dirty="0" smtClean="0"/>
              <a:t>Problem.</a:t>
            </a:r>
            <a:endParaRPr lang="en-US" dirty="0"/>
          </a:p>
        </p:txBody>
      </p:sp>
      <p:sp>
        <p:nvSpPr>
          <p:cNvPr id="3" name="Subtitle 2"/>
          <p:cNvSpPr>
            <a:spLocks noGrp="1"/>
          </p:cNvSpPr>
          <p:nvPr>
            <p:ph type="subTitle" idx="1"/>
          </p:nvPr>
        </p:nvSpPr>
        <p:spPr/>
        <p:txBody>
          <a:bodyPr/>
          <a:lstStyle/>
          <a:p>
            <a:r>
              <a:rPr lang="en-US" dirty="0"/>
              <a:t>A Research Proposal</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b="1" dirty="0"/>
              <a:t>Initialize Particle Velocities:</a:t>
            </a:r>
            <a:r>
              <a:rPr lang="en-US" sz="2400" dirty="0"/>
              <a:t> </a:t>
            </a:r>
            <a:r>
              <a:rPr lang="en-US" sz="2400" dirty="0" smtClean="0"/>
              <a:t>For </a:t>
            </a:r>
            <a:r>
              <a:rPr lang="en-US" sz="2400" dirty="0"/>
              <a:t>each particle </a:t>
            </a:r>
            <a:r>
              <a:rPr lang="en-US" sz="2400" i="1" dirty="0" err="1"/>
              <a:t>i</a:t>
            </a:r>
            <a:r>
              <a:rPr lang="en-US" sz="2400" dirty="0"/>
              <a:t>, initialize a velocity vector </a:t>
            </a:r>
            <a:r>
              <a:rPr lang="en-US" sz="2400" b="1" dirty="0"/>
              <a:t>v</a:t>
            </a:r>
            <a:r>
              <a:rPr lang="en-US" sz="2400" i="1" baseline="-25000" dirty="0"/>
              <a:t>i</a:t>
            </a:r>
            <a:r>
              <a:rPr lang="en-US" sz="2400" dirty="0"/>
              <a:t> of length </a:t>
            </a:r>
            <a:r>
              <a:rPr lang="en-US" sz="2400" i="1" dirty="0"/>
              <a:t>D</a:t>
            </a:r>
            <a:r>
              <a:rPr lang="en-US" sz="2400" dirty="0"/>
              <a:t> with random values within a specified range</a:t>
            </a:r>
            <a:r>
              <a:rPr lang="en-US" sz="2400" dirty="0" smtClean="0"/>
              <a:t>.</a:t>
            </a:r>
          </a:p>
          <a:p>
            <a:pPr algn="just"/>
            <a:r>
              <a:rPr lang="en-US" sz="2400" b="1" dirty="0" smtClean="0"/>
              <a:t>Update Particle </a:t>
            </a:r>
            <a:r>
              <a:rPr lang="en-US" sz="2400" b="1" dirty="0"/>
              <a:t>Velocities:</a:t>
            </a:r>
            <a:r>
              <a:rPr lang="en-US" sz="2400" dirty="0"/>
              <a:t> </a:t>
            </a:r>
            <a:r>
              <a:rPr lang="en-US" sz="2400" dirty="0" smtClean="0"/>
              <a:t>Update the velocity of each particle we using the formula: </a:t>
            </a:r>
            <a:endParaRPr lang="en-US" sz="2400" dirty="0"/>
          </a:p>
          <a:p>
            <a:pPr marL="0" indent="0" algn="ctr">
              <a:buNone/>
            </a:pPr>
            <a:r>
              <a:rPr lang="en-US" sz="2400" dirty="0" smtClean="0"/>
              <a:t>V</a:t>
            </a:r>
            <a:r>
              <a:rPr lang="en-US" sz="2400" baseline="-25000" dirty="0" smtClean="0"/>
              <a:t>i</a:t>
            </a:r>
            <a:r>
              <a:rPr lang="en-US" sz="2400" dirty="0" smtClean="0"/>
              <a:t>(t+1) = w.v</a:t>
            </a:r>
            <a:r>
              <a:rPr lang="en-US" sz="2400" baseline="-25000" dirty="0" smtClean="0"/>
              <a:t>i</a:t>
            </a:r>
            <a:r>
              <a:rPr lang="en-US" sz="2400" dirty="0" smtClean="0"/>
              <a:t>(t) + c</a:t>
            </a:r>
            <a:r>
              <a:rPr lang="en-US" sz="2400" baseline="-25000" dirty="0" smtClean="0"/>
              <a:t>1</a:t>
            </a:r>
            <a:r>
              <a:rPr lang="en-US" sz="2400" dirty="0" smtClean="0"/>
              <a:t>.r</a:t>
            </a:r>
            <a:r>
              <a:rPr lang="en-US" sz="2400" baseline="-25000" dirty="0" smtClean="0"/>
              <a:t>1</a:t>
            </a:r>
            <a:r>
              <a:rPr lang="en-US" sz="2400" dirty="0" smtClean="0"/>
              <a:t>.(P</a:t>
            </a:r>
            <a:r>
              <a:rPr lang="en-US" sz="2400" baseline="-25000" dirty="0" smtClean="0"/>
              <a:t>i</a:t>
            </a:r>
            <a:r>
              <a:rPr lang="en-US" sz="2400" dirty="0" smtClean="0"/>
              <a:t>-X</a:t>
            </a:r>
            <a:r>
              <a:rPr lang="en-US" sz="2400" baseline="-25000" dirty="0" smtClean="0"/>
              <a:t>i</a:t>
            </a:r>
            <a:r>
              <a:rPr lang="en-US" sz="2400" dirty="0" smtClean="0"/>
              <a:t>) + c</a:t>
            </a:r>
            <a:r>
              <a:rPr lang="en-US" sz="2400" baseline="-25000" dirty="0" smtClean="0"/>
              <a:t>2</a:t>
            </a:r>
            <a:r>
              <a:rPr lang="en-US" sz="2400" dirty="0" smtClean="0"/>
              <a:t>.r</a:t>
            </a:r>
            <a:r>
              <a:rPr lang="en-US" sz="2400" baseline="-25000" dirty="0" smtClean="0"/>
              <a:t>2</a:t>
            </a:r>
            <a:r>
              <a:rPr lang="en-US" sz="2400" dirty="0" smtClean="0"/>
              <a:t>.(g-x</a:t>
            </a:r>
            <a:r>
              <a:rPr lang="en-US" sz="2400" baseline="-25000" dirty="0" smtClean="0"/>
              <a:t>i</a:t>
            </a:r>
            <a:r>
              <a:rPr lang="en-US" sz="2400" dirty="0" smtClean="0"/>
              <a:t>)</a:t>
            </a:r>
          </a:p>
          <a:p>
            <a:pPr marL="0" indent="0">
              <a:buNone/>
            </a:pPr>
            <a:r>
              <a:rPr lang="en-US" sz="2400" baseline="-25000" dirty="0" smtClean="0"/>
              <a:t>Where,</a:t>
            </a:r>
            <a:endParaRPr lang="en-US" sz="2400" baseline="-25000" dirty="0"/>
          </a:p>
          <a:p>
            <a:r>
              <a:rPr lang="en-US" sz="2400" i="1" dirty="0"/>
              <a:t>w</a:t>
            </a:r>
            <a:r>
              <a:rPr lang="en-US" sz="2400" dirty="0"/>
              <a:t> is the inertia </a:t>
            </a:r>
            <a:r>
              <a:rPr lang="en-US" sz="2400" dirty="0" smtClean="0"/>
              <a:t>weight</a:t>
            </a:r>
          </a:p>
          <a:p>
            <a:r>
              <a:rPr lang="en-US" sz="2400" i="1" dirty="0"/>
              <a:t>c</a:t>
            </a:r>
            <a:r>
              <a:rPr lang="en-US" sz="2400" baseline="-25000" dirty="0"/>
              <a:t>1</a:t>
            </a:r>
            <a:r>
              <a:rPr lang="en-US" sz="2400" dirty="0"/>
              <a:t> and </a:t>
            </a:r>
            <a:r>
              <a:rPr lang="en-US" sz="2400" i="1" dirty="0"/>
              <a:t>c</a:t>
            </a:r>
            <a:r>
              <a:rPr lang="en-US" sz="2400" baseline="-25000" dirty="0"/>
              <a:t>2</a:t>
            </a:r>
            <a:r>
              <a:rPr lang="en-US" sz="2400" dirty="0"/>
              <a:t> are acceleration coefficients</a:t>
            </a:r>
            <a:r>
              <a:rPr lang="en-US" sz="2400" dirty="0" smtClean="0"/>
              <a:t>.</a:t>
            </a:r>
          </a:p>
          <a:p>
            <a:r>
              <a:rPr lang="en-US" sz="2400" i="1" dirty="0"/>
              <a:t>r</a:t>
            </a:r>
            <a:r>
              <a:rPr lang="en-US" sz="2400" baseline="-25000" dirty="0"/>
              <a:t>1</a:t>
            </a:r>
            <a:r>
              <a:rPr lang="en-US" sz="2400" dirty="0"/>
              <a:t> and </a:t>
            </a:r>
            <a:r>
              <a:rPr lang="en-US" sz="2400" i="1" dirty="0"/>
              <a:t>r</a:t>
            </a:r>
            <a:r>
              <a:rPr lang="en-US" sz="2400" baseline="-25000" dirty="0"/>
              <a:t>2</a:t>
            </a:r>
            <a:r>
              <a:rPr lang="en-US" sz="2400" dirty="0"/>
              <a:t> are random numbers in the range [0, 1</a:t>
            </a:r>
            <a:r>
              <a:rPr lang="en-US" sz="2400" dirty="0" smtClean="0"/>
              <a:t>].</a:t>
            </a:r>
          </a:p>
          <a:p>
            <a:r>
              <a:rPr lang="en-US" sz="2400" b="1" dirty="0"/>
              <a:t>p</a:t>
            </a:r>
            <a:r>
              <a:rPr lang="en-US" sz="2400" i="1" baseline="-25000" dirty="0"/>
              <a:t>i</a:t>
            </a:r>
            <a:r>
              <a:rPr lang="en-US" sz="2400" dirty="0"/>
              <a:t> is the personal best position of particle </a:t>
            </a:r>
            <a:r>
              <a:rPr lang="en-US" sz="2400" i="1" dirty="0" err="1"/>
              <a:t>i</a:t>
            </a:r>
            <a:r>
              <a:rPr lang="en-US" sz="2400" dirty="0" smtClean="0"/>
              <a:t>.</a:t>
            </a:r>
          </a:p>
          <a:p>
            <a:r>
              <a:rPr lang="en-US" sz="2400" b="1" dirty="0"/>
              <a:t>g</a:t>
            </a:r>
            <a:r>
              <a:rPr lang="en-US" sz="2400" dirty="0"/>
              <a:t> is the global best position among all particles.</a:t>
            </a:r>
          </a:p>
        </p:txBody>
      </p:sp>
    </p:spTree>
    <p:extLst>
      <p:ext uri="{BB962C8B-B14F-4D97-AF65-F5344CB8AC3E}">
        <p14:creationId xmlns:p14="http://schemas.microsoft.com/office/powerpoint/2010/main" val="318612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85000" lnSpcReduction="10000"/>
          </a:bodyPr>
          <a:lstStyle/>
          <a:p>
            <a:pPr algn="just"/>
            <a:r>
              <a:rPr lang="en-US" b="1" dirty="0"/>
              <a:t>Updating the position of particles </a:t>
            </a:r>
            <a:r>
              <a:rPr lang="en-US" dirty="0"/>
              <a:t>in Binary Particle Swarm Optimization (BPSO) involves modifying their binary positions based on their current velocities.</a:t>
            </a:r>
            <a:endParaRPr lang="en-US" b="1" dirty="0" smtClean="0"/>
          </a:p>
          <a:p>
            <a:r>
              <a:rPr lang="en-US" dirty="0" smtClean="0"/>
              <a:t>formula:</a:t>
            </a:r>
          </a:p>
          <a:p>
            <a:pPr marL="0" indent="0" algn="ctr">
              <a:buNone/>
            </a:pPr>
            <a:r>
              <a:rPr lang="en-US" b="1" dirty="0" smtClean="0"/>
              <a:t>x</a:t>
            </a:r>
            <a:r>
              <a:rPr lang="en-US" i="1" baseline="-25000" dirty="0" smtClean="0"/>
              <a:t>i</a:t>
            </a:r>
            <a:r>
              <a:rPr lang="en-US" dirty="0" smtClean="0"/>
              <a:t>(</a:t>
            </a:r>
            <a:r>
              <a:rPr lang="en-US" i="1" dirty="0" smtClean="0"/>
              <a:t>t</a:t>
            </a:r>
            <a:r>
              <a:rPr lang="en-US" dirty="0" smtClean="0"/>
              <a:t>+1</a:t>
            </a:r>
            <a:r>
              <a:rPr lang="en-US" dirty="0"/>
              <a:t>)=clip(</a:t>
            </a:r>
            <a:r>
              <a:rPr lang="en-US" b="1" dirty="0"/>
              <a:t>x</a:t>
            </a:r>
            <a:r>
              <a:rPr lang="en-US" i="1" baseline="-25000" dirty="0"/>
              <a:t>i</a:t>
            </a:r>
            <a:r>
              <a:rPr lang="en-US" dirty="0"/>
              <a:t>(</a:t>
            </a:r>
            <a:r>
              <a:rPr lang="en-US" i="1" dirty="0"/>
              <a:t>t</a:t>
            </a:r>
            <a:r>
              <a:rPr lang="en-US" dirty="0"/>
              <a:t>)+</a:t>
            </a:r>
            <a:r>
              <a:rPr lang="en-US" b="1" dirty="0"/>
              <a:t>v</a:t>
            </a:r>
            <a:r>
              <a:rPr lang="en-US" i="1" baseline="-25000" dirty="0"/>
              <a:t>i</a:t>
            </a:r>
            <a:r>
              <a:rPr lang="en-US" dirty="0"/>
              <a:t>(</a:t>
            </a:r>
            <a:r>
              <a:rPr lang="en-US" i="1" dirty="0"/>
              <a:t>t</a:t>
            </a:r>
            <a:r>
              <a:rPr lang="en-US" dirty="0"/>
              <a:t>+1</a:t>
            </a:r>
            <a:r>
              <a:rPr lang="en-US" dirty="0" smtClean="0"/>
              <a:t>))</a:t>
            </a:r>
          </a:p>
          <a:p>
            <a:pPr marL="0" indent="0" algn="ctr">
              <a:buNone/>
            </a:pPr>
            <a:endParaRPr lang="en-US" dirty="0"/>
          </a:p>
          <a:p>
            <a:pPr marL="0" indent="0">
              <a:buNone/>
            </a:pPr>
            <a:r>
              <a:rPr lang="en-US" dirty="0" smtClean="0"/>
              <a:t>Where,</a:t>
            </a:r>
          </a:p>
          <a:p>
            <a:r>
              <a:rPr lang="en-US" dirty="0" smtClean="0"/>
              <a:t>clip(</a:t>
            </a:r>
            <a:r>
              <a:rPr lang="en-US" b="1" dirty="0" smtClean="0"/>
              <a:t>a</a:t>
            </a:r>
            <a:r>
              <a:rPr lang="en-US" dirty="0"/>
              <a:t>) is a function that ensures the values of </a:t>
            </a:r>
            <a:r>
              <a:rPr lang="en-US" b="1" dirty="0"/>
              <a:t>a</a:t>
            </a:r>
            <a:r>
              <a:rPr lang="en-US" dirty="0"/>
              <a:t> remain within the valid binary range (0 or 1</a:t>
            </a:r>
            <a:r>
              <a:rPr lang="en-US" dirty="0" smtClean="0"/>
              <a:t>).</a:t>
            </a:r>
          </a:p>
          <a:p>
            <a:r>
              <a:rPr lang="en-US" b="1" dirty="0"/>
              <a:t>x</a:t>
            </a:r>
            <a:r>
              <a:rPr lang="en-US" i="1" baseline="-25000" dirty="0"/>
              <a:t>i</a:t>
            </a:r>
            <a:r>
              <a:rPr lang="en-US" dirty="0"/>
              <a:t>(</a:t>
            </a:r>
            <a:r>
              <a:rPr lang="en-US" i="1" dirty="0"/>
              <a:t>t</a:t>
            </a:r>
            <a:r>
              <a:rPr lang="en-US" dirty="0"/>
              <a:t>) is the current binary position vector of particle </a:t>
            </a:r>
            <a:r>
              <a:rPr lang="en-US" i="1" dirty="0" err="1"/>
              <a:t>i</a:t>
            </a:r>
            <a:r>
              <a:rPr lang="en-US" dirty="0"/>
              <a:t> at iteration </a:t>
            </a:r>
            <a:r>
              <a:rPr lang="en-US" i="1" dirty="0"/>
              <a:t>t</a:t>
            </a:r>
            <a:r>
              <a:rPr lang="en-US" dirty="0" smtClean="0"/>
              <a:t>.</a:t>
            </a:r>
          </a:p>
          <a:p>
            <a:r>
              <a:rPr lang="en-US" b="1" dirty="0"/>
              <a:t>v</a:t>
            </a:r>
            <a:r>
              <a:rPr lang="en-US" i="1" baseline="-25000" dirty="0"/>
              <a:t>i</a:t>
            </a:r>
            <a:r>
              <a:rPr lang="en-US" dirty="0"/>
              <a:t>(</a:t>
            </a:r>
            <a:r>
              <a:rPr lang="en-US" i="1" dirty="0"/>
              <a:t>t</a:t>
            </a:r>
            <a:r>
              <a:rPr lang="en-US" dirty="0"/>
              <a:t>+1) is the updated velocity vector of particle </a:t>
            </a:r>
            <a:r>
              <a:rPr lang="en-US" i="1" dirty="0" err="1"/>
              <a:t>i</a:t>
            </a:r>
            <a:r>
              <a:rPr lang="en-US" dirty="0"/>
              <a:t> at iteration </a:t>
            </a:r>
            <a:r>
              <a:rPr lang="en-US" i="1" dirty="0"/>
              <a:t>t</a:t>
            </a:r>
            <a:r>
              <a:rPr lang="en-US" dirty="0"/>
              <a:t>+1.</a:t>
            </a:r>
          </a:p>
        </p:txBody>
      </p:sp>
    </p:spTree>
    <p:extLst>
      <p:ext uri="{BB962C8B-B14F-4D97-AF65-F5344CB8AC3E}">
        <p14:creationId xmlns:p14="http://schemas.microsoft.com/office/powerpoint/2010/main" val="273802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pPr algn="just"/>
            <a:r>
              <a:rPr lang="en-US" b="1" dirty="0" err="1" smtClean="0"/>
              <a:t>gbest</a:t>
            </a:r>
            <a:r>
              <a:rPr lang="en-US" b="1" dirty="0" smtClean="0"/>
              <a:t> </a:t>
            </a:r>
            <a:r>
              <a:rPr lang="en-US" b="1" dirty="0"/>
              <a:t>of the population </a:t>
            </a:r>
            <a:r>
              <a:rPr lang="en-US" dirty="0"/>
              <a:t>refers to the best solution or particle found among all the particles in the entire swarm at any given iteration. It represents the position in the solution space that has the lowest fitness (best objective function value) across the entire population.</a:t>
            </a:r>
          </a:p>
        </p:txBody>
      </p:sp>
    </p:spTree>
    <p:extLst>
      <p:ext uri="{BB962C8B-B14F-4D97-AF65-F5344CB8AC3E}">
        <p14:creationId xmlns:p14="http://schemas.microsoft.com/office/powerpoint/2010/main" val="62965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pPr algn="just"/>
            <a:r>
              <a:rPr lang="en-US" b="1" dirty="0"/>
              <a:t>local search </a:t>
            </a:r>
            <a:r>
              <a:rPr lang="en-US" dirty="0"/>
              <a:t>refers to a mechanism where individual particles explore the solution space in the vicinity of their current position to find better solutions. </a:t>
            </a:r>
            <a:endParaRPr lang="en-US" dirty="0" smtClean="0"/>
          </a:p>
          <a:p>
            <a:endParaRPr lang="en-US" dirty="0" smtClean="0"/>
          </a:p>
          <a:p>
            <a:endParaRPr lang="en-US" dirty="0"/>
          </a:p>
          <a:p>
            <a:r>
              <a:rPr lang="en-US" dirty="0" smtClean="0"/>
              <a:t>For </a:t>
            </a:r>
            <a:r>
              <a:rPr lang="en-US" dirty="0"/>
              <a:t>example, in a binary optimization problem, local search might involve flipping a few bits in the binary representation of a solution and checking if the new solution is better than the current one.</a:t>
            </a:r>
          </a:p>
        </p:txBody>
      </p:sp>
    </p:spTree>
    <p:extLst>
      <p:ext uri="{BB962C8B-B14F-4D97-AF65-F5344CB8AC3E}">
        <p14:creationId xmlns:p14="http://schemas.microsoft.com/office/powerpoint/2010/main" val="424263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5" name="Content Placeholder 4"/>
          <p:cNvSpPr>
            <a:spLocks noGrp="1"/>
          </p:cNvSpPr>
          <p:nvPr>
            <p:ph idx="1"/>
          </p:nvPr>
        </p:nvSpPr>
        <p:spPr>
          <a:xfrm>
            <a:off x="1593436" y="1468337"/>
            <a:ext cx="9782801" cy="4572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1400" dirty="0" smtClean="0"/>
              <a:t>Figure: Local search algorithm view</a:t>
            </a:r>
          </a:p>
          <a:p>
            <a:endParaRPr lang="en-US" sz="1400" dirty="0"/>
          </a:p>
          <a:p>
            <a:pPr marL="0" indent="0" algn="just">
              <a:buNone/>
            </a:pPr>
            <a:r>
              <a:rPr lang="en-US" sz="1800" dirty="0"/>
              <a:t>Apply a </a:t>
            </a:r>
            <a:r>
              <a:rPr lang="en-US" sz="1800" b="1" dirty="0"/>
              <a:t>local search </a:t>
            </a:r>
            <a:r>
              <a:rPr lang="en-US" sz="1800" dirty="0"/>
              <a:t>strategy to improve the present solution repeatedly through exploring its surroundings and selecting the best neighboring solution. The hill climbing algorithm is a common local search technique that finds the best neighboring solution that improves the objective function and repeats the process until a local optimum is obtained. </a:t>
            </a:r>
          </a:p>
          <a:p>
            <a:pPr marL="0" indent="0" algn="ctr">
              <a:buNone/>
            </a:pPr>
            <a:endParaRPr lang="en-US" sz="1400" dirty="0" smtClean="0"/>
          </a:p>
          <a:p>
            <a:pPr marL="0" indent="0">
              <a:buNone/>
            </a:pPr>
            <a:endParaRPr lang="en-US"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641" y="1447800"/>
            <a:ext cx="7064390" cy="2305168"/>
          </a:xfrm>
          <a:prstGeom prst="rect">
            <a:avLst/>
          </a:prstGeom>
        </p:spPr>
      </p:pic>
    </p:spTree>
    <p:extLst>
      <p:ext uri="{BB962C8B-B14F-4D97-AF65-F5344CB8AC3E}">
        <p14:creationId xmlns:p14="http://schemas.microsoft.com/office/powerpoint/2010/main" val="11250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9919"/>
            <a:ext cx="9782801" cy="1239837"/>
          </a:xfrm>
        </p:spPr>
        <p:txBody>
          <a:bodyPr/>
          <a:lstStyle/>
          <a:p>
            <a:r>
              <a:rPr lang="en-US" dirty="0" smtClean="0"/>
              <a:t>Proposed Research Plan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20446762"/>
              </p:ext>
            </p:extLst>
          </p:nvPr>
        </p:nvGraphicFramePr>
        <p:xfrm>
          <a:off x="531814" y="685797"/>
          <a:ext cx="11353798" cy="6172202"/>
        </p:xfrm>
        <a:graphic>
          <a:graphicData uri="http://schemas.openxmlformats.org/drawingml/2006/table">
            <a:tbl>
              <a:tblPr firstRow="1" bandRow="1">
                <a:tableStyleId>{073A0DAA-6AF3-43AB-8588-CEC1D06C72B9}</a:tableStyleId>
              </a:tblPr>
              <a:tblGrid>
                <a:gridCol w="2747242"/>
                <a:gridCol w="1215156"/>
                <a:gridCol w="1219200"/>
                <a:gridCol w="1295400"/>
                <a:gridCol w="1632858"/>
                <a:gridCol w="1621971"/>
                <a:gridCol w="1621971"/>
              </a:tblGrid>
              <a:tr h="946206">
                <a:tc>
                  <a:txBody>
                    <a:bodyPr/>
                    <a:lstStyle/>
                    <a:p>
                      <a:r>
                        <a:rPr lang="en-US" dirty="0" smtClean="0"/>
                        <a:t>Stages of research</a:t>
                      </a:r>
                      <a:endParaRPr lang="en-US" dirty="0"/>
                    </a:p>
                  </a:txBody>
                  <a:tcPr/>
                </a:tc>
                <a:tc>
                  <a:txBody>
                    <a:bodyPr/>
                    <a:lstStyle/>
                    <a:p>
                      <a:r>
                        <a:rPr lang="en-US" dirty="0" smtClean="0"/>
                        <a:t>Jan-23 to Mar-23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lt1"/>
                          </a:solidFill>
                          <a:effectLst/>
                          <a:latin typeface="+mn-lt"/>
                          <a:ea typeface="+mn-ea"/>
                          <a:cs typeface="+mn-cs"/>
                        </a:rPr>
                        <a:t>Apr</a:t>
                      </a:r>
                      <a:r>
                        <a:rPr lang="en-US" dirty="0" smtClean="0"/>
                        <a:t>-23 to </a:t>
                      </a:r>
                      <a:r>
                        <a:rPr lang="en-US" sz="1800" b="0" i="0" kern="1200" dirty="0" smtClean="0">
                          <a:solidFill>
                            <a:schemeClr val="lt1"/>
                          </a:solidFill>
                          <a:effectLst/>
                          <a:latin typeface="+mn-lt"/>
                          <a:ea typeface="+mn-ea"/>
                          <a:cs typeface="+mn-cs"/>
                        </a:rPr>
                        <a:t>Jun</a:t>
                      </a:r>
                      <a:r>
                        <a:rPr lang="en-US" dirty="0" smtClean="0"/>
                        <a:t>-23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lt1"/>
                          </a:solidFill>
                          <a:effectLst/>
                          <a:latin typeface="+mn-lt"/>
                          <a:ea typeface="+mn-ea"/>
                          <a:cs typeface="+mn-cs"/>
                        </a:rPr>
                        <a:t>Jul</a:t>
                      </a:r>
                      <a:r>
                        <a:rPr lang="en-US" dirty="0" smtClean="0"/>
                        <a:t>-23 to </a:t>
                      </a:r>
                      <a:r>
                        <a:rPr lang="en-US" sz="1800" b="0" i="0" kern="1200" dirty="0" smtClean="0">
                          <a:solidFill>
                            <a:schemeClr val="lt1"/>
                          </a:solidFill>
                          <a:effectLst/>
                          <a:latin typeface="+mn-lt"/>
                          <a:ea typeface="+mn-ea"/>
                          <a:cs typeface="+mn-cs"/>
                        </a:rPr>
                        <a:t>Sep</a:t>
                      </a:r>
                      <a:r>
                        <a:rPr lang="en-US" dirty="0" smtClean="0"/>
                        <a:t>-23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lt1"/>
                          </a:solidFill>
                          <a:effectLst/>
                          <a:latin typeface="+mn-lt"/>
                          <a:ea typeface="+mn-ea"/>
                          <a:cs typeface="+mn-cs"/>
                        </a:rPr>
                        <a:t>Oct</a:t>
                      </a:r>
                      <a:r>
                        <a:rPr lang="en-US" dirty="0" smtClean="0"/>
                        <a:t>-23 to </a:t>
                      </a:r>
                      <a:r>
                        <a:rPr lang="en-US" sz="1800" b="0" i="0" kern="1200" dirty="0" smtClean="0">
                          <a:solidFill>
                            <a:schemeClr val="lt1"/>
                          </a:solidFill>
                          <a:effectLst/>
                          <a:latin typeface="+mn-lt"/>
                          <a:ea typeface="+mn-ea"/>
                          <a:cs typeface="+mn-cs"/>
                        </a:rPr>
                        <a:t>Dec</a:t>
                      </a:r>
                      <a:r>
                        <a:rPr lang="en-US" dirty="0" smtClean="0"/>
                        <a:t>-23</a:t>
                      </a:r>
                    </a:p>
                    <a:p>
                      <a:endParaRPr lang="en-US" dirty="0"/>
                    </a:p>
                  </a:txBody>
                  <a:tcPr/>
                </a:tc>
                <a:tc>
                  <a:txBody>
                    <a:bodyPr/>
                    <a:lstStyle/>
                    <a:p>
                      <a:r>
                        <a:rPr lang="en-US" dirty="0" smtClean="0"/>
                        <a:t>Jan-24 to Mar-24</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lt1"/>
                          </a:solidFill>
                          <a:effectLst/>
                          <a:latin typeface="+mn-lt"/>
                          <a:ea typeface="+mn-ea"/>
                          <a:cs typeface="+mn-cs"/>
                        </a:rPr>
                        <a:t>Apr</a:t>
                      </a:r>
                      <a:r>
                        <a:rPr lang="en-US" dirty="0" smtClean="0"/>
                        <a:t>-24 to </a:t>
                      </a:r>
                      <a:r>
                        <a:rPr lang="en-US" sz="1800" b="0" i="0" kern="1200" dirty="0" smtClean="0">
                          <a:solidFill>
                            <a:schemeClr val="lt1"/>
                          </a:solidFill>
                          <a:effectLst/>
                          <a:latin typeface="+mn-lt"/>
                          <a:ea typeface="+mn-ea"/>
                          <a:cs typeface="+mn-cs"/>
                        </a:rPr>
                        <a:t>Jun</a:t>
                      </a:r>
                      <a:r>
                        <a:rPr lang="en-US" dirty="0" smtClean="0"/>
                        <a:t>-24</a:t>
                      </a:r>
                    </a:p>
                  </a:txBody>
                  <a:tcPr/>
                </a:tc>
              </a:tr>
              <a:tr h="473722">
                <a:tc>
                  <a:txBody>
                    <a:bodyPr/>
                    <a:lstStyle/>
                    <a:p>
                      <a:r>
                        <a:rPr lang="en-US" dirty="0" smtClean="0"/>
                        <a:t>Selection</a:t>
                      </a:r>
                      <a:r>
                        <a:rPr lang="en-US" baseline="0" dirty="0" smtClean="0"/>
                        <a:t> of topic</a:t>
                      </a:r>
                      <a:endParaRPr lang="en-US" dirty="0"/>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73722">
                <a:tc>
                  <a:txBody>
                    <a:bodyPr/>
                    <a:lstStyle/>
                    <a:p>
                      <a:r>
                        <a:rPr lang="en-US" dirty="0" smtClean="0"/>
                        <a:t>Literature review</a:t>
                      </a:r>
                      <a:endParaRPr lang="en-US" dirty="0"/>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817656">
                <a:tc>
                  <a:txBody>
                    <a:bodyPr/>
                    <a:lstStyle/>
                    <a:p>
                      <a:r>
                        <a:rPr lang="en-US" dirty="0" smtClean="0"/>
                        <a:t>Research methodology plan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r>
              <a:tr h="1007928">
                <a:tc>
                  <a:txBody>
                    <a:bodyPr/>
                    <a:lstStyle/>
                    <a:p>
                      <a:r>
                        <a:rPr lang="en-US" dirty="0" smtClean="0"/>
                        <a:t>Selection of the Appropriate Research</a:t>
                      </a:r>
                      <a:r>
                        <a:rPr lang="en-US" baseline="0" dirty="0" smtClean="0"/>
                        <a:t> Techniques</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r>
              <a:tr h="817656">
                <a:tc>
                  <a:txBody>
                    <a:bodyPr/>
                    <a:lstStyle/>
                    <a:p>
                      <a:r>
                        <a:rPr lang="en-US" dirty="0" smtClean="0"/>
                        <a:t>Analysis &amp; Interpretation of Data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817656">
                <a:tc>
                  <a:txBody>
                    <a:bodyPr/>
                    <a:lstStyle/>
                    <a:p>
                      <a:r>
                        <a:rPr lang="en-US" dirty="0" smtClean="0"/>
                        <a:t>Findings and recommendations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817656">
                <a:tc>
                  <a:txBody>
                    <a:bodyPr/>
                    <a:lstStyle/>
                    <a:p>
                      <a:r>
                        <a:rPr lang="en-US" dirty="0" smtClean="0"/>
                        <a:t>Final research project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4" name="Content Placeholder 3"/>
          <p:cNvSpPr>
            <a:spLocks noGrp="1"/>
          </p:cNvSpPr>
          <p:nvPr>
            <p:ph idx="1"/>
          </p:nvPr>
        </p:nvSpPr>
        <p:spPr/>
        <p:txBody>
          <a:bodyPr/>
          <a:lstStyle/>
          <a:p>
            <a:pPr marL="0" indent="0" algn="just">
              <a:buNone/>
            </a:pPr>
            <a:r>
              <a:rPr lang="en-US" dirty="0"/>
              <a:t>This proposal outlines a research plan to enhance Binary Particle Swarm Optimization for the Graph Coloring Problem. The proposed modifications aim to address the specific challenges of the GCP and contribute to the development of more effective optimization algorithms for combinatorial problems.</a:t>
            </a:r>
          </a:p>
          <a:p>
            <a:endParaRPr lang="en-US" dirty="0"/>
          </a:p>
        </p:txBody>
      </p:sp>
      <p:sp>
        <p:nvSpPr>
          <p:cNvPr id="7" name="Text Placeholder 6"/>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83272" cy="977665"/>
          </a:xfrm>
        </p:spPr>
        <p:txBody>
          <a:bodyPr/>
          <a:lstStyle/>
          <a:p>
            <a:r>
              <a:rPr lang="en-US" b="1" smtClean="0"/>
              <a:t>References:</a:t>
            </a:r>
            <a:endParaRPr lang="en-US" dirty="0"/>
          </a:p>
        </p:txBody>
      </p:sp>
      <p:sp>
        <p:nvSpPr>
          <p:cNvPr id="5" name="Text Placeholder 4"/>
          <p:cNvSpPr>
            <a:spLocks noGrp="1"/>
          </p:cNvSpPr>
          <p:nvPr>
            <p:ph type="body" idx="1"/>
          </p:nvPr>
        </p:nvSpPr>
        <p:spPr>
          <a:xfrm>
            <a:off x="-1588" y="1371600"/>
            <a:ext cx="12188825" cy="4508734"/>
          </a:xfrm>
        </p:spPr>
        <p:txBody>
          <a:bodyPr>
            <a:normAutofit fontScale="55000" lnSpcReduction="20000"/>
          </a:bodyPr>
          <a:lstStyle/>
          <a:p>
            <a:pPr marL="342900" lvl="0" indent="-342900" algn="just">
              <a:lnSpc>
                <a:spcPct val="115000"/>
              </a:lnSpc>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T. R. Jensen and B.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Toft</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"Graph coloring problems," John Wiley &amp; Sons, Oct. 24, 2011.</a:t>
            </a:r>
            <a:endParaRPr 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M.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Kubale</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"Introduction to computational complexity and algorithmic graph coloring,"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Gdanskie</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Towarzystwo</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Naukowe</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1998.</a:t>
            </a:r>
            <a:endParaRPr 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F.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Mascia</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"DIMACS Maximum Clique Benchmarks," IRIDIA - ULB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Université</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Libre</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de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Bruxelles</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Available: </a:t>
            </a:r>
            <a:r>
              <a:rPr lang="en-US" u="sng"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hlinkClick r:id="rId2"/>
              </a:rPr>
              <a:t>https://iridia.ulb.ac.be/~fmascia/maximum_clique/DIMACS-benchmark</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Access date: Jul. 12, 2023.</a:t>
            </a:r>
            <a:endParaRPr 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S. Shah, "GCLIQUE: An Open Source Genetic Algorithm for the Maximum Clique Problem,"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Authorea</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Preprints, Sep. 26, 2023.</a:t>
            </a:r>
            <a:endParaRPr 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M. Hasan, M. R. Islam, and A. G.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Mugdha</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"Solving maximum clique problem using chemical reaction optimization," </a:t>
            </a:r>
            <a:r>
              <a:rPr lang="en-US" i="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OPSEARCH</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Jun. 20, 2023, pp. 1-37.</a:t>
            </a:r>
            <a:endParaRPr 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E.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Pelofske</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G. Hahn, and H. N.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Djidjev</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"Solving larger maximum clique problems using parallel quantum annealing," </a:t>
            </a:r>
            <a:r>
              <a:rPr lang="en-US" i="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Quantum Information Processing</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vol. 22, no. 5, May 16, 2023, pp. 219.</a:t>
            </a:r>
            <a:endParaRPr 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B. Q. Pinto, C. C. Ribeiro, I.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Rosseti</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and A.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Plastino</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 biased random-key genetic algorithm for the maximum quasi-clique problem," </a:t>
            </a:r>
            <a:r>
              <a:rPr lang="en-US" i="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European Journal of Operational Research</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vol. 271, no. 3, Dec. 16, 2018, pp. 849-865.</a:t>
            </a:r>
            <a:endParaRPr lang="en-US" dirty="0" smtClean="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D. B.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Fontes</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J. F.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Goncalves</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and F. A. </a:t>
            </a:r>
            <a:r>
              <a:rPr lang="en-US" dirty="0" err="1"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Fontes</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"An evolutionary approach to the maximum edge weight clique problem," </a:t>
            </a:r>
            <a:r>
              <a:rPr lang="en-US" i="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Recent Advances in Electrical &amp; Electronic Engineering (Formerly Recent Patents on Electrical &amp; Electronic Engineering)</a:t>
            </a:r>
            <a:r>
              <a:rPr lang="en-US"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 vol. 11, no. 3, Sep. 1, 2018, pp. 260-266.</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20825" y="0"/>
            <a:ext cx="10668000" cy="6858000"/>
          </a:xfrm>
        </p:spPr>
      </p:pic>
    </p:spTree>
    <p:extLst>
      <p:ext uri="{BB962C8B-B14F-4D97-AF65-F5344CB8AC3E}">
        <p14:creationId xmlns:p14="http://schemas.microsoft.com/office/powerpoint/2010/main" val="65157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4128238"/>
            <a:ext cx="9782801" cy="1239837"/>
          </a:xfrm>
        </p:spPr>
        <p:txBody>
          <a:bodyPr/>
          <a:lstStyle/>
          <a:p>
            <a:r>
              <a:rPr lang="en-US" dirty="0" smtClean="0"/>
              <a:t>Supervised by: </a:t>
            </a:r>
            <a:endParaRPr lang="en-US" dirty="0"/>
          </a:p>
        </p:txBody>
      </p:sp>
      <p:sp>
        <p:nvSpPr>
          <p:cNvPr id="3" name="Content Placeholder 2"/>
          <p:cNvSpPr>
            <a:spLocks noGrp="1"/>
          </p:cNvSpPr>
          <p:nvPr>
            <p:ph idx="1"/>
          </p:nvPr>
        </p:nvSpPr>
        <p:spPr>
          <a:xfrm>
            <a:off x="1293812" y="5486400"/>
            <a:ext cx="9782801" cy="2286000"/>
          </a:xfrm>
        </p:spPr>
        <p:txBody>
          <a:bodyPr>
            <a:normAutofit/>
          </a:bodyPr>
          <a:lstStyle/>
          <a:p>
            <a:pPr marL="0" indent="0">
              <a:lnSpc>
                <a:spcPct val="50000"/>
              </a:lnSpc>
              <a:buNone/>
            </a:pPr>
            <a:r>
              <a:rPr lang="en-US" sz="2400" dirty="0" smtClean="0"/>
              <a:t>Dr. Md. </a:t>
            </a:r>
            <a:r>
              <a:rPr lang="en-US" sz="2400" dirty="0" err="1" smtClean="0"/>
              <a:t>Jakirul</a:t>
            </a:r>
            <a:r>
              <a:rPr lang="en-US" sz="2400" dirty="0" smtClean="0"/>
              <a:t> Islam</a:t>
            </a:r>
          </a:p>
          <a:p>
            <a:pPr marL="0" indent="0">
              <a:lnSpc>
                <a:spcPct val="50000"/>
              </a:lnSpc>
              <a:buNone/>
            </a:pPr>
            <a:r>
              <a:rPr lang="en-US" sz="2000" dirty="0" smtClean="0"/>
              <a:t>Associate Professor</a:t>
            </a:r>
          </a:p>
          <a:p>
            <a:pPr marL="0" indent="0">
              <a:lnSpc>
                <a:spcPct val="50000"/>
              </a:lnSpc>
              <a:buNone/>
            </a:pPr>
            <a:r>
              <a:rPr lang="en-US" sz="2000" dirty="0" smtClean="0"/>
              <a:t>Department of Computer Science and Engineering</a:t>
            </a:r>
          </a:p>
          <a:p>
            <a:pPr marL="0" indent="0">
              <a:lnSpc>
                <a:spcPct val="50000"/>
              </a:lnSpc>
              <a:buNone/>
            </a:pPr>
            <a:r>
              <a:rPr lang="en-US" sz="2000" dirty="0" smtClean="0"/>
              <a:t>Dhaka University of Engineering &amp; Technology, </a:t>
            </a:r>
            <a:r>
              <a:rPr lang="en-US" sz="2000" dirty="0" err="1" smtClean="0"/>
              <a:t>Gazipur</a:t>
            </a:r>
            <a:r>
              <a:rPr lang="en-US" sz="2000" dirty="0" smtClean="0"/>
              <a:t>.</a:t>
            </a:r>
            <a:endParaRPr lang="en-US" sz="2000" dirty="0"/>
          </a:p>
        </p:txBody>
      </p:sp>
      <p:sp>
        <p:nvSpPr>
          <p:cNvPr id="5" name="Content Placeholder 2"/>
          <p:cNvSpPr txBox="1">
            <a:spLocks/>
          </p:cNvSpPr>
          <p:nvPr/>
        </p:nvSpPr>
        <p:spPr>
          <a:xfrm>
            <a:off x="4113212" y="1414228"/>
            <a:ext cx="3886200" cy="98934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Font typeface="Euphemia" pitchFamily="34" charset="0"/>
              <a:buNone/>
            </a:pPr>
            <a:r>
              <a:rPr lang="en-US" sz="2400" dirty="0" smtClean="0"/>
              <a:t>  </a:t>
            </a:r>
            <a:r>
              <a:rPr lang="en-US" sz="2400" dirty="0" err="1" smtClean="0"/>
              <a:t>Mizanur</a:t>
            </a:r>
            <a:r>
              <a:rPr lang="en-US" sz="2400" dirty="0" smtClean="0"/>
              <a:t> </a:t>
            </a:r>
            <a:r>
              <a:rPr lang="en-US" sz="2400" dirty="0" smtClean="0"/>
              <a:t>Rahman</a:t>
            </a:r>
          </a:p>
          <a:p>
            <a:pPr marL="0" indent="0" algn="ctr">
              <a:buNone/>
            </a:pPr>
            <a:r>
              <a:rPr lang="en-US" sz="2000" dirty="0" smtClean="0"/>
              <a:t>Student ID: 194053</a:t>
            </a:r>
          </a:p>
          <a:p>
            <a:pPr marL="0" indent="0">
              <a:buNone/>
            </a:pPr>
            <a:endParaRPr lang="en-US" sz="2400" dirty="0"/>
          </a:p>
          <a:p>
            <a:pPr marL="0" indent="0">
              <a:buFont typeface="Euphemia" pitchFamily="34" charset="0"/>
              <a:buNone/>
            </a:pPr>
            <a:endParaRPr lang="en-US" sz="2400" dirty="0" smtClean="0"/>
          </a:p>
        </p:txBody>
      </p:sp>
      <p:sp>
        <p:nvSpPr>
          <p:cNvPr id="6" name="Content Placeholder 2"/>
          <p:cNvSpPr txBox="1">
            <a:spLocks/>
          </p:cNvSpPr>
          <p:nvPr/>
        </p:nvSpPr>
        <p:spPr>
          <a:xfrm>
            <a:off x="531812" y="2318898"/>
            <a:ext cx="3886200" cy="98934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Font typeface="Euphemia" pitchFamily="34" charset="0"/>
              <a:buNone/>
            </a:pPr>
            <a:r>
              <a:rPr lang="en-US" sz="2400" dirty="0" err="1" smtClean="0"/>
              <a:t>Md</a:t>
            </a:r>
            <a:r>
              <a:rPr lang="en-US" sz="2400" dirty="0" smtClean="0"/>
              <a:t> </a:t>
            </a:r>
            <a:r>
              <a:rPr lang="en-US" sz="2400" dirty="0" err="1" smtClean="0"/>
              <a:t>Younos</a:t>
            </a:r>
            <a:endParaRPr lang="en-US" sz="2400" dirty="0"/>
          </a:p>
          <a:p>
            <a:pPr marL="0" indent="0" algn="ctr">
              <a:buFont typeface="Euphemia" pitchFamily="34" charset="0"/>
              <a:buNone/>
            </a:pPr>
            <a:r>
              <a:rPr lang="en-US" sz="2400" dirty="0"/>
              <a:t> </a:t>
            </a:r>
            <a:r>
              <a:rPr lang="en-US" sz="2400" dirty="0" smtClean="0"/>
              <a:t>       </a:t>
            </a:r>
            <a:r>
              <a:rPr lang="en-US" sz="2000" dirty="0" smtClean="0"/>
              <a:t>Student </a:t>
            </a:r>
            <a:r>
              <a:rPr lang="en-US" sz="2000" dirty="0" smtClean="0"/>
              <a:t>ID: 194028</a:t>
            </a:r>
          </a:p>
          <a:p>
            <a:pPr marL="0" indent="0">
              <a:buNone/>
            </a:pPr>
            <a:endParaRPr lang="en-US" sz="2400" dirty="0"/>
          </a:p>
          <a:p>
            <a:pPr marL="0" indent="0">
              <a:buFont typeface="Euphemia" pitchFamily="34" charset="0"/>
              <a:buNone/>
            </a:pPr>
            <a:endParaRPr lang="en-US" sz="2400" dirty="0" smtClean="0"/>
          </a:p>
        </p:txBody>
      </p:sp>
      <p:sp>
        <p:nvSpPr>
          <p:cNvPr id="7" name="Content Placeholder 2"/>
          <p:cNvSpPr txBox="1">
            <a:spLocks/>
          </p:cNvSpPr>
          <p:nvPr/>
        </p:nvSpPr>
        <p:spPr>
          <a:xfrm>
            <a:off x="7175686" y="2318898"/>
            <a:ext cx="3886200" cy="98934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Font typeface="Euphemia" pitchFamily="34" charset="0"/>
              <a:buNone/>
            </a:pPr>
            <a:r>
              <a:rPr lang="en-US" sz="2400" dirty="0" err="1" smtClean="0"/>
              <a:t>Md.Osman</a:t>
            </a:r>
            <a:r>
              <a:rPr lang="en-US" sz="2400" dirty="0" smtClean="0"/>
              <a:t> </a:t>
            </a:r>
            <a:r>
              <a:rPr lang="en-US" sz="2400" dirty="0" err="1" smtClean="0"/>
              <a:t>Goni</a:t>
            </a:r>
            <a:endParaRPr lang="en-US" sz="2400" dirty="0"/>
          </a:p>
          <a:p>
            <a:pPr marL="0" indent="0" algn="ctr">
              <a:buFont typeface="Euphemia" pitchFamily="34" charset="0"/>
              <a:buNone/>
            </a:pPr>
            <a:r>
              <a:rPr lang="en-US" sz="2000" dirty="0" smtClean="0"/>
              <a:t>Student </a:t>
            </a:r>
            <a:r>
              <a:rPr lang="en-US" sz="2000" dirty="0" smtClean="0"/>
              <a:t>ID: 194054</a:t>
            </a:r>
          </a:p>
          <a:p>
            <a:pPr marL="0" indent="0">
              <a:buNone/>
            </a:pPr>
            <a:endParaRPr lang="en-US" sz="2400" dirty="0"/>
          </a:p>
          <a:p>
            <a:pPr marL="0" indent="0">
              <a:buFont typeface="Euphemia" pitchFamily="34" charset="0"/>
              <a:buNone/>
            </a:pPr>
            <a:endParaRPr lang="en-US" sz="2400" dirty="0" smtClean="0"/>
          </a:p>
        </p:txBody>
      </p:sp>
      <p:sp>
        <p:nvSpPr>
          <p:cNvPr id="8" name="Title 1"/>
          <p:cNvSpPr txBox="1">
            <a:spLocks/>
          </p:cNvSpPr>
          <p:nvPr/>
        </p:nvSpPr>
        <p:spPr>
          <a:xfrm>
            <a:off x="1293811" y="89721"/>
            <a:ext cx="9782801" cy="1239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dirty="0" smtClean="0"/>
              <a:t>Presented by: </a:t>
            </a:r>
            <a:endParaRPr lang="en-US" dirty="0"/>
          </a:p>
        </p:txBody>
      </p:sp>
      <p:cxnSp>
        <p:nvCxnSpPr>
          <p:cNvPr id="9" name="Straight Connector 8"/>
          <p:cNvCxnSpPr/>
          <p:nvPr/>
        </p:nvCxnSpPr>
        <p:spPr>
          <a:xfrm>
            <a:off x="1293811" y="3962400"/>
            <a:ext cx="10515601" cy="0"/>
          </a:xfrm>
          <a:prstGeom prst="line">
            <a:avLst/>
          </a:prstGeom>
          <a:ln w="76200"/>
          <a:effectLst>
            <a:glow rad="228600">
              <a:schemeClr val="accent1">
                <a:satMod val="175000"/>
                <a:alpha val="40000"/>
              </a:schemeClr>
            </a:glow>
            <a:innerShdw blurRad="63500" dist="50800" dir="13500000">
              <a:prstClr val="black">
                <a:alpha val="50000"/>
              </a:prstClr>
            </a:innerShdw>
          </a:effectLst>
          <a:scene3d>
            <a:camera prst="perspectiveRelaxed"/>
            <a:lightRig rig="threePt" dir="t"/>
          </a:scene3d>
          <a:sp3d>
            <a:bevelT prst="angle"/>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9899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Introduction</a:t>
            </a:r>
          </a:p>
          <a:p>
            <a:pPr>
              <a:buFont typeface="Wingdings" panose="05000000000000000000" pitchFamily="2" charset="2"/>
              <a:buChar char="v"/>
            </a:pPr>
            <a:r>
              <a:rPr lang="en-US" dirty="0"/>
              <a:t>Aim of BPSO for </a:t>
            </a:r>
            <a:r>
              <a:rPr lang="en-US" dirty="0" smtClean="0"/>
              <a:t>GCP</a:t>
            </a:r>
          </a:p>
          <a:p>
            <a:pPr>
              <a:buFont typeface="Wingdings" panose="05000000000000000000" pitchFamily="2" charset="2"/>
              <a:buChar char="v"/>
            </a:pPr>
            <a:r>
              <a:rPr lang="en-US" dirty="0"/>
              <a:t>Objective of BPSO for </a:t>
            </a:r>
            <a:r>
              <a:rPr lang="en-US" dirty="0" smtClean="0"/>
              <a:t>GCP</a:t>
            </a:r>
          </a:p>
          <a:p>
            <a:pPr>
              <a:buFont typeface="Wingdings" panose="05000000000000000000" pitchFamily="2" charset="2"/>
              <a:buChar char="v"/>
            </a:pPr>
            <a:r>
              <a:rPr lang="en-US" dirty="0" smtClean="0"/>
              <a:t>Methodology</a:t>
            </a:r>
          </a:p>
          <a:p>
            <a:pPr>
              <a:buFont typeface="Wingdings" panose="05000000000000000000" pitchFamily="2" charset="2"/>
              <a:buChar char="v"/>
            </a:pPr>
            <a:r>
              <a:rPr lang="en-US" dirty="0"/>
              <a:t>Proposed Research </a:t>
            </a:r>
            <a:r>
              <a:rPr lang="en-US" dirty="0" smtClean="0"/>
              <a:t>Plan</a:t>
            </a:r>
          </a:p>
          <a:p>
            <a:pPr>
              <a:buFont typeface="Wingdings" panose="05000000000000000000" pitchFamily="2" charset="2"/>
              <a:buChar char="v"/>
            </a:pPr>
            <a:r>
              <a:rPr lang="en-US" dirty="0"/>
              <a:t>Conclusion </a:t>
            </a:r>
            <a:endParaRPr lang="en-US" dirty="0" smtClean="0"/>
          </a:p>
          <a:p>
            <a:endParaRPr lang="en-US" dirty="0"/>
          </a:p>
        </p:txBody>
      </p:sp>
    </p:spTree>
    <p:extLst>
      <p:ext uri="{BB962C8B-B14F-4D97-AF65-F5344CB8AC3E}">
        <p14:creationId xmlns:p14="http://schemas.microsoft.com/office/powerpoint/2010/main" val="265648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Introduction</a:t>
            </a:r>
          </a:p>
        </p:txBody>
      </p:sp>
      <p:sp>
        <p:nvSpPr>
          <p:cNvPr id="14" name="Content Placeholder 13"/>
          <p:cNvSpPr>
            <a:spLocks noGrp="1"/>
          </p:cNvSpPr>
          <p:nvPr>
            <p:ph idx="1"/>
          </p:nvPr>
        </p:nvSpPr>
        <p:spPr/>
        <p:txBody>
          <a:bodyPr>
            <a:normAutofit/>
          </a:bodyPr>
          <a:lstStyle/>
          <a:p>
            <a:pPr algn="just"/>
            <a:r>
              <a:rPr lang="en-US" dirty="0" smtClean="0"/>
              <a:t>Graph </a:t>
            </a:r>
            <a:r>
              <a:rPr lang="en-US" dirty="0"/>
              <a:t>coloring is a classic NP-hard optimization problem with applications in scheduling, resource allocation, and network design. </a:t>
            </a:r>
            <a:endParaRPr lang="en-US" dirty="0" smtClean="0"/>
          </a:p>
          <a:p>
            <a:pPr algn="just"/>
            <a:r>
              <a:rPr lang="en-US" dirty="0" smtClean="0"/>
              <a:t>The </a:t>
            </a:r>
            <a:r>
              <a:rPr lang="en-US" dirty="0"/>
              <a:t>Graph Coloring Problem is a challenging optimization task with practical relevance. </a:t>
            </a:r>
            <a:endParaRPr lang="en-US" dirty="0" smtClean="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Introduction</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6448" y="914400"/>
            <a:ext cx="5099788" cy="3467100"/>
          </a:xfrm>
        </p:spPr>
      </p:pic>
      <p:sp>
        <p:nvSpPr>
          <p:cNvPr id="5" name="Title 12"/>
          <p:cNvSpPr txBox="1">
            <a:spLocks/>
          </p:cNvSpPr>
          <p:nvPr/>
        </p:nvSpPr>
        <p:spPr>
          <a:xfrm>
            <a:off x="3934941" y="3429000"/>
            <a:ext cx="9782801" cy="1239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pPr algn="ctr"/>
            <a:r>
              <a:rPr lang="en-US" sz="1400" dirty="0" smtClean="0"/>
              <a:t>Figure: </a:t>
            </a:r>
            <a:r>
              <a:rPr lang="en-US" sz="1400" dirty="0" smtClean="0"/>
              <a:t>Non-colored and colored </a:t>
            </a:r>
            <a:r>
              <a:rPr lang="en-US" sz="1400" dirty="0"/>
              <a:t>g</a:t>
            </a:r>
            <a:r>
              <a:rPr lang="en-US" sz="1400" dirty="0" smtClean="0"/>
              <a:t>raph</a:t>
            </a:r>
            <a:endParaRPr lang="en-US" sz="1400" b="1" dirty="0"/>
          </a:p>
        </p:txBody>
      </p:sp>
      <p:sp>
        <p:nvSpPr>
          <p:cNvPr id="6" name="Title 12"/>
          <p:cNvSpPr txBox="1">
            <a:spLocks/>
          </p:cNvSpPr>
          <p:nvPr/>
        </p:nvSpPr>
        <p:spPr>
          <a:xfrm>
            <a:off x="1217613" y="1905000"/>
            <a:ext cx="4876800" cy="48005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pPr algn="just"/>
            <a:r>
              <a:rPr lang="en-US" sz="2800" dirty="0"/>
              <a:t>The Graph Coloring Problem involves assigning colors to the vertices of a graph in such a way that no adjacent vertices share the same color. The objective is to minimize the number of colors used. </a:t>
            </a:r>
            <a:endParaRPr lang="en-US" sz="2800" b="1" dirty="0"/>
          </a:p>
        </p:txBody>
      </p:sp>
    </p:spTree>
    <p:extLst>
      <p:ext uri="{BB962C8B-B14F-4D97-AF65-F5344CB8AC3E}">
        <p14:creationId xmlns:p14="http://schemas.microsoft.com/office/powerpoint/2010/main" val="27381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BPSO for GCP</a:t>
            </a:r>
            <a:endParaRPr lang="en-US" dirty="0"/>
          </a:p>
        </p:txBody>
      </p:sp>
      <p:sp>
        <p:nvSpPr>
          <p:cNvPr id="3" name="Content Placeholder 2"/>
          <p:cNvSpPr>
            <a:spLocks noGrp="1"/>
          </p:cNvSpPr>
          <p:nvPr>
            <p:ph idx="1"/>
          </p:nvPr>
        </p:nvSpPr>
        <p:spPr/>
        <p:txBody>
          <a:bodyPr>
            <a:normAutofit/>
          </a:bodyPr>
          <a:lstStyle/>
          <a:p>
            <a:pPr algn="just"/>
            <a:r>
              <a:rPr lang="en-US" sz="2000" dirty="0" smtClean="0"/>
              <a:t>The </a:t>
            </a:r>
            <a:r>
              <a:rPr lang="en-US" sz="2000" dirty="0"/>
              <a:t>research aims to develop novel strategies and modifications to the traditional BPSO algorithm, addressing the specific challenges posed by </a:t>
            </a:r>
            <a:r>
              <a:rPr lang="en-US" sz="2000" dirty="0" smtClean="0"/>
              <a:t>GCP</a:t>
            </a:r>
            <a:r>
              <a:rPr lang="en-US" sz="2000" dirty="0"/>
              <a:t>.</a:t>
            </a:r>
            <a:endParaRPr lang="en-US" sz="2000" dirty="0" smtClean="0"/>
          </a:p>
          <a:p>
            <a:pPr algn="just"/>
            <a:r>
              <a:rPr lang="en-US" sz="2000" dirty="0" smtClean="0"/>
              <a:t>To </a:t>
            </a:r>
            <a:r>
              <a:rPr lang="en-US" sz="2000" dirty="0"/>
              <a:t>minimize the chromatic </a:t>
            </a:r>
            <a:r>
              <a:rPr lang="en-US" sz="2000" dirty="0" smtClean="0"/>
              <a:t>number.</a:t>
            </a:r>
          </a:p>
          <a:p>
            <a:pPr algn="just"/>
            <a:r>
              <a:rPr lang="en-US" sz="2000" dirty="0"/>
              <a:t>I</a:t>
            </a:r>
            <a:r>
              <a:rPr lang="en-US" sz="2000" dirty="0" smtClean="0"/>
              <a:t>mproving </a:t>
            </a:r>
            <a:r>
              <a:rPr lang="en-US" sz="2000" dirty="0"/>
              <a:t>the efficiency and effectiveness of graph coloring solutions.</a:t>
            </a:r>
          </a:p>
          <a:p>
            <a:pPr algn="just"/>
            <a:endParaRPr lang="en-US" sz="2000" dirty="0"/>
          </a:p>
        </p:txBody>
      </p:sp>
    </p:spTree>
    <p:extLst>
      <p:ext uri="{BB962C8B-B14F-4D97-AF65-F5344CB8AC3E}">
        <p14:creationId xmlns:p14="http://schemas.microsoft.com/office/powerpoint/2010/main" val="4932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BPSO for GCP</a:t>
            </a:r>
            <a:endParaRPr lang="en-US" dirty="0"/>
          </a:p>
        </p:txBody>
      </p:sp>
      <p:sp>
        <p:nvSpPr>
          <p:cNvPr id="3" name="Content Placeholder 2"/>
          <p:cNvSpPr>
            <a:spLocks noGrp="1"/>
          </p:cNvSpPr>
          <p:nvPr>
            <p:ph idx="1"/>
          </p:nvPr>
        </p:nvSpPr>
        <p:spPr/>
        <p:txBody>
          <a:bodyPr>
            <a:normAutofit/>
          </a:bodyPr>
          <a:lstStyle/>
          <a:p>
            <a:pPr algn="just"/>
            <a:r>
              <a:rPr lang="en-US" sz="2000" dirty="0"/>
              <a:t>T</a:t>
            </a:r>
            <a:r>
              <a:rPr lang="en-US" sz="2000" dirty="0" smtClean="0"/>
              <a:t>o </a:t>
            </a:r>
            <a:r>
              <a:rPr lang="en-US" sz="2000" dirty="0"/>
              <a:t>enhance the performance of Binary Particle Swarm Optimization (BPSO) algorithms for the Graph Coloring Problem (GCP</a:t>
            </a:r>
            <a:r>
              <a:rPr lang="en-US" sz="2000" dirty="0" smtClean="0"/>
              <a:t>).</a:t>
            </a:r>
          </a:p>
          <a:p>
            <a:pPr algn="just"/>
            <a:r>
              <a:rPr lang="en-US" sz="2000" dirty="0"/>
              <a:t>To improve the binary encoding scheme used by BPSO to represent and manipulate graph coloring solutions more effectively.</a:t>
            </a:r>
          </a:p>
          <a:p>
            <a:pPr algn="just"/>
            <a:r>
              <a:rPr lang="en-US" sz="2000" dirty="0"/>
              <a:t>To integrate a local search mechanism within the BPSO algorithm to refine solutions and enhance the convergence speed</a:t>
            </a:r>
            <a:r>
              <a:rPr lang="en-US" sz="2000" dirty="0" smtClean="0"/>
              <a:t>.</a:t>
            </a:r>
          </a:p>
          <a:p>
            <a:pPr algn="just"/>
            <a:r>
              <a:rPr lang="en-US" sz="2000" dirty="0" smtClean="0"/>
              <a:t>Evaluate </a:t>
            </a:r>
            <a:r>
              <a:rPr lang="en-US" sz="2000" dirty="0"/>
              <a:t>and compare performance</a:t>
            </a:r>
          </a:p>
          <a:p>
            <a:pPr algn="just"/>
            <a:endParaRPr lang="en-US" sz="2000" dirty="0" smtClean="0"/>
          </a:p>
          <a:p>
            <a:pPr algn="just"/>
            <a:endParaRPr lang="en-US" sz="2000" dirty="0"/>
          </a:p>
        </p:txBody>
      </p:sp>
    </p:spTree>
    <p:extLst>
      <p:ext uri="{BB962C8B-B14F-4D97-AF65-F5344CB8AC3E}">
        <p14:creationId xmlns:p14="http://schemas.microsoft.com/office/powerpoint/2010/main" val="193416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533400"/>
            <a:ext cx="9782801" cy="1239837"/>
          </a:xfrm>
        </p:spPr>
        <p:txBody>
          <a:bodyPr/>
          <a:lstStyle/>
          <a:p>
            <a:r>
              <a:rPr lang="en-US" dirty="0"/>
              <a:t>Methodology</a:t>
            </a: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3511" y="660400"/>
            <a:ext cx="4495800" cy="5969000"/>
          </a:xfrm>
          <a:prstGeom prst="rect">
            <a:avLst/>
          </a:prstGeom>
          <a:noFill/>
          <a:ln>
            <a:noFill/>
          </a:ln>
        </p:spPr>
      </p:pic>
      <p:sp>
        <p:nvSpPr>
          <p:cNvPr id="8" name="Title 1"/>
          <p:cNvSpPr txBox="1">
            <a:spLocks/>
          </p:cNvSpPr>
          <p:nvPr/>
        </p:nvSpPr>
        <p:spPr>
          <a:xfrm>
            <a:off x="1370011" y="5638800"/>
            <a:ext cx="9782801" cy="1239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pPr algn="ctr"/>
            <a:r>
              <a:rPr lang="en-US" sz="1400" dirty="0"/>
              <a:t>Figure: The flowchart of the modified BPSO algorithm</a:t>
            </a:r>
          </a:p>
        </p:txBody>
      </p:sp>
    </p:spTree>
    <p:extLst>
      <p:ext uri="{BB962C8B-B14F-4D97-AF65-F5344CB8AC3E}">
        <p14:creationId xmlns:p14="http://schemas.microsoft.com/office/powerpoint/2010/main" val="42407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b="1" dirty="0" err="1" smtClean="0">
                <a:latin typeface="Times New Roman" panose="02020603050405020304" pitchFamily="18" charset="0"/>
                <a:cs typeface="Times New Roman" panose="02020603050405020304" pitchFamily="18" charset="0"/>
              </a:rPr>
              <a:t>gbest</a:t>
            </a:r>
            <a:r>
              <a:rPr lang="en-US" sz="2400" dirty="0" smtClean="0">
                <a:latin typeface="Times New Roman" panose="02020603050405020304" pitchFamily="18" charset="0"/>
                <a:cs typeface="Times New Roman" panose="02020603050405020304" pitchFamily="18" charset="0"/>
              </a:rPr>
              <a:t> represents </a:t>
            </a:r>
            <a:r>
              <a:rPr lang="en-US" sz="2400" dirty="0">
                <a:latin typeface="Times New Roman" panose="02020603050405020304" pitchFamily="18" charset="0"/>
                <a:cs typeface="Times New Roman" panose="02020603050405020304" pitchFamily="18" charset="0"/>
              </a:rPr>
              <a:t>the global best position, indicating the optimal solution found by any particle in the swarm. The algorithm utilizes </a:t>
            </a:r>
            <a:r>
              <a:rPr lang="en-US" sz="2400" dirty="0" err="1">
                <a:latin typeface="Times New Roman" panose="02020603050405020304" pitchFamily="18" charset="0"/>
                <a:cs typeface="Times New Roman" panose="02020603050405020304" pitchFamily="18" charset="0"/>
              </a:rPr>
              <a:t>gbest</a:t>
            </a:r>
            <a:r>
              <a:rPr lang="en-US" sz="2400" dirty="0">
                <a:latin typeface="Times New Roman" panose="02020603050405020304" pitchFamily="18" charset="0"/>
                <a:cs typeface="Times New Roman" panose="02020603050405020304" pitchFamily="18" charset="0"/>
              </a:rPr>
              <a:t> to guide particles towards promising regions of the solution space, enhancing convergence for effective </a:t>
            </a:r>
            <a:r>
              <a:rPr lang="en-US" sz="2400" dirty="0">
                <a:latin typeface="+mj-lt"/>
                <a:cs typeface="Times New Roman" panose="02020603050405020304" pitchFamily="18" charset="0"/>
              </a:rPr>
              <a:t>optimization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a:t>
            </a:r>
            <a:r>
              <a:rPr lang="en-US" sz="2400" b="1" dirty="0" smtClean="0">
                <a:latin typeface="Times New Roman" panose="02020603050405020304" pitchFamily="18" charset="0"/>
                <a:cs typeface="Times New Roman" panose="02020603050405020304" pitchFamily="18" charset="0"/>
              </a:rPr>
              <a:t>itness values </a:t>
            </a:r>
            <a:r>
              <a:rPr lang="en-US" sz="2400" dirty="0" smtClean="0">
                <a:latin typeface="Times New Roman" panose="02020603050405020304" pitchFamily="18" charset="0"/>
                <a:cs typeface="Times New Roman" panose="02020603050405020304" pitchFamily="18" charset="0"/>
              </a:rPr>
              <a:t>are used </a:t>
            </a:r>
            <a:r>
              <a:rPr lang="en-US" sz="2400" dirty="0">
                <a:latin typeface="Times New Roman" panose="02020603050405020304" pitchFamily="18" charset="0"/>
                <a:cs typeface="Times New Roman" panose="02020603050405020304" pitchFamily="18" charset="0"/>
              </a:rPr>
              <a:t>to evaluate the quality of potential solutions. The algorithm aims to minimize the fitness, which corresponds to the chromatic number in graph coloring </a:t>
            </a:r>
            <a:r>
              <a:rPr lang="en-US" sz="2400" dirty="0" smtClean="0">
                <a:latin typeface="Times New Roman" panose="02020603050405020304" pitchFamily="18" charset="0"/>
                <a:cs typeface="Times New Roman" panose="02020603050405020304" pitchFamily="18" charset="0"/>
              </a:rPr>
              <a:t>problems.</a:t>
            </a:r>
          </a:p>
          <a:p>
            <a:pPr algn="just"/>
            <a:r>
              <a:rPr lang="en-US" sz="2400" b="1" dirty="0">
                <a:latin typeface="Times New Roman" panose="02020603050405020304" pitchFamily="18" charset="0"/>
                <a:cs typeface="Times New Roman" panose="02020603050405020304" pitchFamily="18" charset="0"/>
              </a:rPr>
              <a:t>Evaluate the </a:t>
            </a:r>
            <a:r>
              <a:rPr lang="en-US" sz="2400" b="1" dirty="0" smtClean="0">
                <a:latin typeface="Times New Roman" panose="02020603050405020304" pitchFamily="18" charset="0"/>
                <a:cs typeface="Times New Roman" panose="02020603050405020304" pitchFamily="18" charset="0"/>
              </a:rPr>
              <a:t>fitness </a:t>
            </a:r>
            <a:r>
              <a:rPr lang="en-US" sz="2400" dirty="0">
                <a:latin typeface="Times New Roman" panose="02020603050405020304" pitchFamily="18" charset="0"/>
                <a:cs typeface="Times New Roman" panose="02020603050405020304" pitchFamily="18" charset="0"/>
              </a:rPr>
              <a:t>of each particle using the binary position vector </a:t>
            </a:r>
            <a:r>
              <a:rPr lang="en-US" sz="2400" b="1" dirty="0">
                <a:latin typeface="Times New Roman" panose="02020603050405020304" pitchFamily="18" charset="0"/>
                <a:cs typeface="Times New Roman" panose="02020603050405020304" pitchFamily="18" charset="0"/>
              </a:rPr>
              <a:t>x</a:t>
            </a:r>
            <a:r>
              <a:rPr lang="en-US" sz="2400" i="1"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a defined fitness function.</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56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379</TotalTime>
  <Words>995</Words>
  <Application>Microsoft Office PowerPoint</Application>
  <PresentationFormat>Custom</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Euphemia</vt:lpstr>
      <vt:lpstr>Times New Roman</vt:lpstr>
      <vt:lpstr>Wingdings</vt:lpstr>
      <vt:lpstr>Math 16x9</vt:lpstr>
      <vt:lpstr>Enhancing Binary Particle Swarm Optimization for Graph Coloring Problem.</vt:lpstr>
      <vt:lpstr>Supervised by: </vt:lpstr>
      <vt:lpstr>Outline</vt:lpstr>
      <vt:lpstr>Introduction</vt:lpstr>
      <vt:lpstr>Introduction</vt:lpstr>
      <vt:lpstr>Aim of BPSO for GCP</vt:lpstr>
      <vt:lpstr>Objective of BPSO for GCP</vt:lpstr>
      <vt:lpstr>Methodology</vt:lpstr>
      <vt:lpstr>Methodology</vt:lpstr>
      <vt:lpstr>Methodology</vt:lpstr>
      <vt:lpstr>Methodology</vt:lpstr>
      <vt:lpstr>Methodology</vt:lpstr>
      <vt:lpstr>Methodology</vt:lpstr>
      <vt:lpstr>Methodology</vt:lpstr>
      <vt:lpstr>Proposed Research Plan</vt:lpstr>
      <vt:lpstr>Conclusion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Binary Particle Swarm Optimization for Graph Coloring Problem</dc:title>
  <dc:creator>Laptop Care</dc:creator>
  <cp:lastModifiedBy>Laptop Care</cp:lastModifiedBy>
  <cp:revision>33</cp:revision>
  <dcterms:created xsi:type="dcterms:W3CDTF">2024-01-11T15:13:13Z</dcterms:created>
  <dcterms:modified xsi:type="dcterms:W3CDTF">2024-01-14T16:51:10Z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