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271" autoAdjust="0"/>
  </p:normalViewPr>
  <p:slideViewPr>
    <p:cSldViewPr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EB8F-2E7B-4F75-8EF1-38338E91602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65006-C52B-4E7B-BBE3-FD8FEC960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8AA6-56EB-42E8-B0B2-E6A0099282B9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1.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has </a:t>
            </a:r>
            <a:r>
              <a:rPr lang="en-IN" sz="1600" dirty="0" smtClean="0"/>
              <a:t> </a:t>
            </a:r>
            <a:r>
              <a:rPr lang="en-IN" sz="1600" dirty="0">
                <a:solidFill>
                  <a:srgbClr val="002060"/>
                </a:solidFill>
              </a:rPr>
              <a:t>v8 as engine and LIBUV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2. Since browser has only V8 engine, it does not 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   access file system for security </a:t>
            </a:r>
            <a:r>
              <a:rPr lang="en-IN" sz="1600" dirty="0" smtClean="0">
                <a:solidFill>
                  <a:srgbClr val="002060"/>
                </a:solidFill>
              </a:rPr>
              <a:t>reason. V8 engine is written in </a:t>
            </a:r>
            <a:r>
              <a:rPr lang="en-IN" sz="1600" dirty="0" err="1" smtClean="0">
                <a:solidFill>
                  <a:srgbClr val="002060"/>
                </a:solidFill>
              </a:rPr>
              <a:t>javascript</a:t>
            </a:r>
            <a:r>
              <a:rPr lang="en-IN" sz="1600" dirty="0" smtClean="0">
                <a:solidFill>
                  <a:srgbClr val="002060"/>
                </a:solidFill>
              </a:rPr>
              <a:t> and C++</a:t>
            </a:r>
            <a:endParaRPr lang="en-IN" sz="1600" dirty="0">
              <a:solidFill>
                <a:srgbClr val="002060"/>
              </a:solidFill>
            </a:endParaRP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3. However, </a:t>
            </a:r>
            <a:r>
              <a:rPr lang="en-IN" sz="1600" dirty="0" err="1">
                <a:solidFill>
                  <a:srgbClr val="002060"/>
                </a:solidFill>
              </a:rPr>
              <a:t>LiBUV</a:t>
            </a:r>
            <a:r>
              <a:rPr lang="en-IN" sz="1600" dirty="0">
                <a:solidFill>
                  <a:srgbClr val="002060"/>
                </a:solidFill>
              </a:rPr>
              <a:t> allows </a:t>
            </a:r>
            <a:r>
              <a:rPr lang="en-IN" sz="1600" dirty="0" err="1">
                <a:solidFill>
                  <a:srgbClr val="002060"/>
                </a:solidFill>
              </a:rPr>
              <a:t>NodeJS</a:t>
            </a:r>
            <a:r>
              <a:rPr lang="en-IN" sz="1600" dirty="0">
                <a:solidFill>
                  <a:srgbClr val="002060"/>
                </a:solidFill>
              </a:rPr>
              <a:t> to allow file system and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networking  . LIBUV completely written in C++.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4. </a:t>
            </a:r>
            <a:r>
              <a:rPr lang="en-IN" sz="1600" dirty="0" err="1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is responsible for executing easy task like </a:t>
            </a:r>
            <a:r>
              <a:rPr lang="en-IN" sz="1600" dirty="0" err="1">
                <a:solidFill>
                  <a:srgbClr val="002060"/>
                </a:solidFill>
              </a:rPr>
              <a:t>callback</a:t>
            </a:r>
            <a:r>
              <a:rPr lang="en-IN" sz="1600" dirty="0">
                <a:solidFill>
                  <a:srgbClr val="002060"/>
                </a:solidFill>
              </a:rPr>
              <a:t> function and </a:t>
            </a:r>
            <a:r>
              <a:rPr lang="en-IN" sz="1600" dirty="0" err="1">
                <a:solidFill>
                  <a:srgbClr val="002060"/>
                </a:solidFill>
              </a:rPr>
              <a:t>netword</a:t>
            </a:r>
            <a:r>
              <a:rPr lang="en-IN" sz="1600" dirty="0">
                <a:solidFill>
                  <a:srgbClr val="002060"/>
                </a:solidFill>
              </a:rPr>
              <a:t> IOS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5. Thread pool for heavy task like file access and compression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2564904"/>
            <a:ext cx="89550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4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IN" sz="3200" dirty="0" smtClean="0"/>
              <a:t>Security measures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6064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Saving JWT on local storage of browser is security prone</a:t>
            </a:r>
          </a:p>
          <a:p>
            <a:r>
              <a:rPr lang="en-IN" sz="1800" dirty="0" smtClean="0"/>
              <a:t>So use HTTP Cookie to send and receive JWT</a:t>
            </a:r>
          </a:p>
          <a:p>
            <a:r>
              <a:rPr lang="en-IN" sz="1800" dirty="0" smtClean="0"/>
              <a:t>Browser can ONLY send and receive HTTP Cookie but CAN NOT access or modify cookie</a:t>
            </a:r>
          </a:p>
          <a:p>
            <a:r>
              <a:rPr lang="en-IN" sz="1800" dirty="0" smtClean="0"/>
              <a:t>Cookie is small piece of text that server can send to the client</a:t>
            </a:r>
          </a:p>
          <a:p>
            <a:r>
              <a:rPr lang="en-IN" sz="1800" dirty="0" smtClean="0"/>
              <a:t>When client receives it, it will automatically stores it and send it back to server for all subsequent requests</a:t>
            </a:r>
          </a:p>
          <a:p>
            <a:endParaRPr lang="en-I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13" y="4509120"/>
            <a:ext cx="640238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08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001000" cy="5976664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Rate Limit</a:t>
            </a:r>
            <a:r>
              <a:rPr lang="en-IN" sz="1800" dirty="0" smtClean="0"/>
              <a:t>: Apply </a:t>
            </a:r>
            <a:r>
              <a:rPr lang="en-IN" sz="1800" dirty="0" err="1" smtClean="0"/>
              <a:t>rateLimit</a:t>
            </a:r>
            <a:r>
              <a:rPr lang="en-IN" sz="1800" dirty="0" smtClean="0"/>
              <a:t> middleware to check number of request coming from same IP within a specified window.</a:t>
            </a:r>
          </a:p>
          <a:p>
            <a:r>
              <a:rPr lang="en-IN" sz="1800" b="1" dirty="0" smtClean="0"/>
              <a:t>Helmet</a:t>
            </a:r>
            <a:r>
              <a:rPr lang="en-IN" sz="1800" dirty="0" smtClean="0"/>
              <a:t>: Apply helmet middleware so that browser can set various headers for security</a:t>
            </a:r>
          </a:p>
          <a:p>
            <a:r>
              <a:rPr lang="en-IN" sz="1800" b="1" dirty="0" smtClean="0"/>
              <a:t>Data Limit</a:t>
            </a:r>
            <a:r>
              <a:rPr lang="en-IN" sz="1800" dirty="0" smtClean="0"/>
              <a:t>: Apply middleware for amount of data coming in request. If amount of requested data is more, extra gets truncated.</a:t>
            </a:r>
          </a:p>
          <a:p>
            <a:r>
              <a:rPr lang="en-IN" sz="1800" dirty="0" smtClean="0"/>
              <a:t>Data Sanitization</a:t>
            </a:r>
          </a:p>
          <a:p>
            <a:pPr lvl="1"/>
            <a:r>
              <a:rPr lang="en-IN" sz="1400" dirty="0" smtClean="0"/>
              <a:t>install express-mongo-</a:t>
            </a:r>
            <a:r>
              <a:rPr lang="en-IN" sz="1400" dirty="0" err="1" smtClean="0"/>
              <a:t>santize</a:t>
            </a:r>
            <a:r>
              <a:rPr lang="en-IN" sz="1400" dirty="0" smtClean="0"/>
              <a:t> </a:t>
            </a:r>
          </a:p>
          <a:p>
            <a:pPr lvl="1"/>
            <a:r>
              <a:rPr lang="en-IN" sz="1400" dirty="0" smtClean="0"/>
              <a:t>It prevents </a:t>
            </a:r>
            <a:r>
              <a:rPr lang="en-IN" sz="1400" dirty="0" err="1" smtClean="0"/>
              <a:t>noSQL</a:t>
            </a:r>
            <a:r>
              <a:rPr lang="en-IN" sz="1400" dirty="0" smtClean="0"/>
              <a:t> query attack</a:t>
            </a:r>
          </a:p>
          <a:p>
            <a:pPr lvl="1"/>
            <a:r>
              <a:rPr lang="en-IN" sz="1400" dirty="0" smtClean="0"/>
              <a:t>Apply </a:t>
            </a:r>
            <a:r>
              <a:rPr lang="en-IN" sz="1400" dirty="0" err="1" smtClean="0"/>
              <a:t>xss</a:t>
            </a:r>
            <a:r>
              <a:rPr lang="en-IN" sz="1400" dirty="0" smtClean="0"/>
              <a:t> clean from </a:t>
            </a:r>
            <a:r>
              <a:rPr lang="en-IN" sz="1400" dirty="0" err="1" smtClean="0"/>
              <a:t>xss</a:t>
            </a:r>
            <a:r>
              <a:rPr lang="en-IN" sz="1400" dirty="0" smtClean="0"/>
              <a:t>-clean : it cleans any html input which is malicious</a:t>
            </a:r>
          </a:p>
          <a:p>
            <a:r>
              <a:rPr lang="en-IN" sz="1800" dirty="0" smtClean="0"/>
              <a:t>Preventing </a:t>
            </a:r>
            <a:r>
              <a:rPr lang="en-IN" sz="1800" smtClean="0"/>
              <a:t>Parameter Pollution</a:t>
            </a:r>
            <a:endParaRPr lang="en-IN" sz="1800" dirty="0" smtClean="0"/>
          </a:p>
          <a:p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IN" sz="3200" dirty="0" smtClean="0"/>
              <a:t>Security measures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495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IN" sz="1600" dirty="0" smtClean="0"/>
              <a:t>All top level code like </a:t>
            </a:r>
            <a:r>
              <a:rPr lang="en-IN" sz="1600" dirty="0" err="1" smtClean="0"/>
              <a:t>someTask</a:t>
            </a:r>
            <a:r>
              <a:rPr lang="en-IN" sz="1600" dirty="0" smtClean="0"/>
              <a:t>() and console.log is </a:t>
            </a:r>
            <a:r>
              <a:rPr lang="en-IN" sz="1600" dirty="0" err="1" smtClean="0"/>
              <a:t>exceuted</a:t>
            </a:r>
            <a:r>
              <a:rPr lang="en-IN" sz="1600" dirty="0" smtClean="0"/>
              <a:t> in Main Thread.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Top level code means the one which does not have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All other codes which runs asynchronously Runs in background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And that background in Thread Pool.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function here like </a:t>
            </a:r>
            <a:r>
              <a:rPr lang="en-IN" sz="1600" dirty="0" err="1" smtClean="0">
                <a:solidFill>
                  <a:srgbClr val="002060"/>
                </a:solidFill>
              </a:rPr>
              <a:t>readFile</a:t>
            </a:r>
            <a:r>
              <a:rPr lang="en-IN" sz="1600" dirty="0" smtClean="0">
                <a:solidFill>
                  <a:srgbClr val="002060"/>
                </a:solidFill>
              </a:rPr>
              <a:t> and </a:t>
            </a:r>
            <a:r>
              <a:rPr lang="en-IN" sz="1600" dirty="0" err="1" smtClean="0">
                <a:solidFill>
                  <a:srgbClr val="002060"/>
                </a:solidFill>
              </a:rPr>
              <a:t>createServer</a:t>
            </a:r>
            <a:r>
              <a:rPr lang="en-IN" sz="1600" dirty="0" smtClean="0">
                <a:solidFill>
                  <a:srgbClr val="002060"/>
                </a:solidFill>
              </a:rPr>
              <a:t> runs in Thread Pool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After the above function is done with processing in Thread pool,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attached to these functions are moved into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and waits inside the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 when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is empty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when all the top level function execution done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, then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 sitting in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gets chance to be run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3752"/>
            <a:ext cx="8712968" cy="35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5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9.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functions is pushed by </a:t>
            </a:r>
            <a:r>
              <a:rPr lang="en-IN" sz="1600" dirty="0" err="1" smtClean="0">
                <a:solidFill>
                  <a:srgbClr val="002060"/>
                </a:solidFill>
              </a:rPr>
              <a:t>EvenLoop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10. Important point: If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 task job like reading file as depicted in the diagram, it is not executed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 It is again moved back 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11. In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there are 4 Threads in Thread pools. We can configure it </a:t>
            </a:r>
            <a:r>
              <a:rPr lang="en-IN" sz="1600" dirty="0" err="1" smtClean="0">
                <a:solidFill>
                  <a:srgbClr val="002060"/>
                </a:solidFill>
              </a:rPr>
              <a:t>upto</a:t>
            </a:r>
            <a:r>
              <a:rPr lang="en-IN" sz="1600" dirty="0" smtClean="0">
                <a:solidFill>
                  <a:srgbClr val="002060"/>
                </a:solidFill>
              </a:rPr>
              <a:t> 1024 Threads.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12.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offloads all heavy tasks ultimately to Thread pool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13. Note: Thread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is different 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14. note: All </a:t>
            </a:r>
            <a:r>
              <a:rPr lang="en-IN" sz="1600" dirty="0" err="1" smtClean="0">
                <a:solidFill>
                  <a:srgbClr val="002060"/>
                </a:solidFill>
              </a:rPr>
              <a:t>Toplevel</a:t>
            </a:r>
            <a:r>
              <a:rPr lang="en-IN" sz="1600" dirty="0" smtClean="0">
                <a:solidFill>
                  <a:srgbClr val="002060"/>
                </a:solidFill>
              </a:rPr>
              <a:t> code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. All </a:t>
            </a:r>
            <a:r>
              <a:rPr lang="en-IN" sz="1600" dirty="0" err="1">
                <a:solidFill>
                  <a:srgbClr val="002060"/>
                </a:solidFill>
              </a:rPr>
              <a:t>A</a:t>
            </a:r>
            <a:r>
              <a:rPr lang="en-IN" sz="1600" dirty="0" err="1" smtClean="0">
                <a:solidFill>
                  <a:srgbClr val="002060"/>
                </a:solidFill>
              </a:rPr>
              <a:t>ynchronous</a:t>
            </a:r>
            <a:r>
              <a:rPr lang="en-IN" sz="1600" dirty="0" smtClean="0">
                <a:solidFill>
                  <a:srgbClr val="002060"/>
                </a:solidFill>
              </a:rPr>
              <a:t> function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and once done call back is passed 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.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15.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passed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if Main Thread is </a:t>
            </a:r>
            <a:r>
              <a:rPr lang="en-IN" sz="1600" dirty="0" err="1" smtClean="0">
                <a:solidFill>
                  <a:srgbClr val="002060"/>
                </a:solidFill>
              </a:rPr>
              <a:t>emplty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16. 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 is light =&gt; Event Loop moves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17. 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heavy=&gt; Event Loop moves back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18. The role of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is just an orchestration</a:t>
            </a:r>
          </a:p>
          <a:p>
            <a:pPr algn="l"/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7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</a:t>
            </a:r>
          </a:p>
          <a:p>
            <a:pPr marL="342900" indent="-342900" algn="l">
              <a:buAutoNum type="arabicPeriod"/>
            </a:pP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has multiple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Each phases has its own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queue.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3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First Phase: Timer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Second Phase: File/IO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Third Phase: </a:t>
            </a:r>
            <a:r>
              <a:rPr lang="en-IN" sz="1600" dirty="0" err="1" smtClean="0">
                <a:solidFill>
                  <a:srgbClr val="002060"/>
                </a:solidFill>
              </a:rPr>
              <a:t>setImmediate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Fourth Phase: end operations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216993"/>
            <a:ext cx="90217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619672" y="2852936"/>
            <a:ext cx="4248472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7704" y="3797424"/>
            <a:ext cx="4112840" cy="1356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5696" y="4581128"/>
            <a:ext cx="4104456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7664" y="3329372"/>
            <a:ext cx="4472880" cy="1035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19672" y="4493800"/>
            <a:ext cx="4300709" cy="951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67744" y="5733256"/>
            <a:ext cx="375280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96258"/>
            <a:ext cx="1562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6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66247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658440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2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16632"/>
            <a:ext cx="889793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31418"/>
            <a:ext cx="883126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00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784977" cy="585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00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405063"/>
            <a:ext cx="614521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76470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Password Reset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8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570</Words>
  <Application>Microsoft Office PowerPoint</Application>
  <PresentationFormat>On-screen Show (4:3)</PresentationFormat>
  <Paragraphs>53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measures</vt:lpstr>
      <vt:lpstr>Security measures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33</cp:revision>
  <dcterms:created xsi:type="dcterms:W3CDTF">2024-05-07T05:48:35Z</dcterms:created>
  <dcterms:modified xsi:type="dcterms:W3CDTF">2024-05-31T03:34:54Z</dcterms:modified>
</cp:coreProperties>
</file>