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271" autoAdjust="0"/>
  </p:normalViewPr>
  <p:slideViewPr>
    <p:cSldViewPr>
      <p:cViewPr varScale="1">
        <p:scale>
          <a:sx n="87" d="100"/>
          <a:sy n="87" d="100"/>
        </p:scale>
        <p:origin x="-133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5EB8F-2E7B-4F75-8EF1-38338E91602F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65006-C52B-4E7B-BBE3-FD8FEC960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10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65006-C52B-4E7B-BBE3-FD8FEC960E6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81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65006-C52B-4E7B-BBE3-FD8FEC960E6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8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65006-C52B-4E7B-BBE3-FD8FEC960E6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81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65006-C52B-4E7B-BBE3-FD8FEC960E6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8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78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24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78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2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3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74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74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7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64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45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88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80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algn="l"/>
            <a:r>
              <a:rPr lang="en-IN" sz="1600" dirty="0" smtClean="0"/>
              <a:t>1. </a:t>
            </a:r>
            <a:r>
              <a:rPr lang="en-IN" sz="1600" dirty="0" err="1" smtClean="0">
                <a:solidFill>
                  <a:srgbClr val="002060"/>
                </a:solidFill>
              </a:rPr>
              <a:t>NodeJS</a:t>
            </a:r>
            <a:r>
              <a:rPr lang="en-IN" sz="1600" dirty="0" smtClean="0">
                <a:solidFill>
                  <a:srgbClr val="002060"/>
                </a:solidFill>
              </a:rPr>
              <a:t> has </a:t>
            </a:r>
            <a:r>
              <a:rPr lang="en-IN" sz="1600" dirty="0" smtClean="0"/>
              <a:t> </a:t>
            </a:r>
            <a:r>
              <a:rPr lang="en-IN" sz="1600" dirty="0">
                <a:solidFill>
                  <a:srgbClr val="002060"/>
                </a:solidFill>
              </a:rPr>
              <a:t>v8 as engine and LIBUV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2. Since browser has only V8 engine, it does not 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    access file system for security </a:t>
            </a:r>
            <a:r>
              <a:rPr lang="en-IN" sz="1600" dirty="0" smtClean="0">
                <a:solidFill>
                  <a:srgbClr val="002060"/>
                </a:solidFill>
              </a:rPr>
              <a:t>reason. V8 engine is written in </a:t>
            </a:r>
            <a:r>
              <a:rPr lang="en-IN" sz="1600" dirty="0" err="1" smtClean="0">
                <a:solidFill>
                  <a:srgbClr val="002060"/>
                </a:solidFill>
              </a:rPr>
              <a:t>javascript</a:t>
            </a:r>
            <a:r>
              <a:rPr lang="en-IN" sz="1600" dirty="0" smtClean="0">
                <a:solidFill>
                  <a:srgbClr val="002060"/>
                </a:solidFill>
              </a:rPr>
              <a:t> and C++</a:t>
            </a:r>
            <a:endParaRPr lang="en-IN" sz="1600" dirty="0">
              <a:solidFill>
                <a:srgbClr val="002060"/>
              </a:solidFill>
            </a:endParaRP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3. However, </a:t>
            </a:r>
            <a:r>
              <a:rPr lang="en-IN" sz="1600" dirty="0" err="1">
                <a:solidFill>
                  <a:srgbClr val="002060"/>
                </a:solidFill>
              </a:rPr>
              <a:t>LiBUV</a:t>
            </a:r>
            <a:r>
              <a:rPr lang="en-IN" sz="1600" dirty="0">
                <a:solidFill>
                  <a:srgbClr val="002060"/>
                </a:solidFill>
              </a:rPr>
              <a:t> allows </a:t>
            </a:r>
            <a:r>
              <a:rPr lang="en-IN" sz="1600" dirty="0" err="1">
                <a:solidFill>
                  <a:srgbClr val="002060"/>
                </a:solidFill>
              </a:rPr>
              <a:t>NodeJS</a:t>
            </a:r>
            <a:r>
              <a:rPr lang="en-IN" sz="1600" dirty="0">
                <a:solidFill>
                  <a:srgbClr val="002060"/>
                </a:solidFill>
              </a:rPr>
              <a:t> to allow file system and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 networking  . LIBUV completely written in C++.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4. </a:t>
            </a:r>
            <a:r>
              <a:rPr lang="en-IN" sz="1600" dirty="0" err="1">
                <a:solidFill>
                  <a:srgbClr val="002060"/>
                </a:solidFill>
              </a:rPr>
              <a:t>EventLoop</a:t>
            </a:r>
            <a:r>
              <a:rPr lang="en-IN" sz="1600" dirty="0">
                <a:solidFill>
                  <a:srgbClr val="002060"/>
                </a:solidFill>
              </a:rPr>
              <a:t> is responsible for executing easy task like </a:t>
            </a:r>
            <a:r>
              <a:rPr lang="en-IN" sz="1600" dirty="0" err="1">
                <a:solidFill>
                  <a:srgbClr val="002060"/>
                </a:solidFill>
              </a:rPr>
              <a:t>callback</a:t>
            </a:r>
            <a:r>
              <a:rPr lang="en-IN" sz="1600" dirty="0">
                <a:solidFill>
                  <a:srgbClr val="002060"/>
                </a:solidFill>
              </a:rPr>
              <a:t> function and </a:t>
            </a:r>
            <a:r>
              <a:rPr lang="en-IN" sz="1600" dirty="0" err="1">
                <a:solidFill>
                  <a:srgbClr val="002060"/>
                </a:solidFill>
              </a:rPr>
              <a:t>netword</a:t>
            </a:r>
            <a:r>
              <a:rPr lang="en-IN" sz="1600" dirty="0">
                <a:solidFill>
                  <a:srgbClr val="002060"/>
                </a:solidFill>
              </a:rPr>
              <a:t> IOS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5. Thread pool for heavy task like file access and compression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2564904"/>
            <a:ext cx="8955087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04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en-IN" sz="1600" dirty="0" smtClean="0"/>
              <a:t>All top level code like </a:t>
            </a:r>
            <a:r>
              <a:rPr lang="en-IN" sz="1600" dirty="0" err="1" smtClean="0"/>
              <a:t>someTask</a:t>
            </a:r>
            <a:r>
              <a:rPr lang="en-IN" sz="1600" dirty="0" smtClean="0"/>
              <a:t>() and console.log is </a:t>
            </a:r>
            <a:r>
              <a:rPr lang="en-IN" sz="1600" dirty="0" err="1" smtClean="0"/>
              <a:t>exceuted</a:t>
            </a:r>
            <a:r>
              <a:rPr lang="en-IN" sz="1600" dirty="0" smtClean="0"/>
              <a:t> in Main Thread.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Top level code means the one which does not have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function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All other codes which runs asynchronously Runs in background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And that background in Thread Pool.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So function here like </a:t>
            </a:r>
            <a:r>
              <a:rPr lang="en-IN" sz="1600" dirty="0" err="1" smtClean="0">
                <a:solidFill>
                  <a:srgbClr val="002060"/>
                </a:solidFill>
              </a:rPr>
              <a:t>readFile</a:t>
            </a:r>
            <a:r>
              <a:rPr lang="en-IN" sz="1600" dirty="0" smtClean="0">
                <a:solidFill>
                  <a:srgbClr val="002060"/>
                </a:solidFill>
              </a:rPr>
              <a:t> and </a:t>
            </a:r>
            <a:r>
              <a:rPr lang="en-IN" sz="1600" dirty="0" err="1" smtClean="0">
                <a:solidFill>
                  <a:srgbClr val="002060"/>
                </a:solidFill>
              </a:rPr>
              <a:t>createServer</a:t>
            </a:r>
            <a:r>
              <a:rPr lang="en-IN" sz="1600" dirty="0" smtClean="0">
                <a:solidFill>
                  <a:srgbClr val="002060"/>
                </a:solidFill>
              </a:rPr>
              <a:t> runs in Thread Pool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After the above function is done with processing in Thread pool, the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attached to these functions are moved into </a:t>
            </a: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r>
              <a:rPr lang="en-IN" sz="1600" dirty="0">
                <a:solidFill>
                  <a:srgbClr val="002060"/>
                </a:solidFill>
              </a:rPr>
              <a:t> </a:t>
            </a:r>
            <a:r>
              <a:rPr lang="en-IN" sz="1600" dirty="0" smtClean="0">
                <a:solidFill>
                  <a:srgbClr val="002060"/>
                </a:solidFill>
              </a:rPr>
              <a:t>and waits inside the </a:t>
            </a: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endParaRPr lang="en-IN" sz="1600" dirty="0" smtClean="0">
              <a:solidFill>
                <a:srgbClr val="002060"/>
              </a:solidFill>
            </a:endParaRP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The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is </a:t>
            </a:r>
            <a:r>
              <a:rPr lang="en-IN" sz="1600" dirty="0" err="1" smtClean="0">
                <a:solidFill>
                  <a:srgbClr val="002060"/>
                </a:solidFill>
              </a:rPr>
              <a:t>exceuted</a:t>
            </a:r>
            <a:r>
              <a:rPr lang="en-IN" sz="1600" dirty="0" smtClean="0">
                <a:solidFill>
                  <a:srgbClr val="002060"/>
                </a:solidFill>
              </a:rPr>
              <a:t> in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  when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 is empty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So when all the top level function execution done in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, then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function sitting in </a:t>
            </a: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r>
              <a:rPr lang="en-IN" sz="1600" dirty="0" smtClean="0">
                <a:solidFill>
                  <a:srgbClr val="002060"/>
                </a:solidFill>
              </a:rPr>
              <a:t> gets chance to be run in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endParaRPr lang="en-IN" sz="1600" dirty="0">
              <a:solidFill>
                <a:srgbClr val="00206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43752"/>
            <a:ext cx="8712968" cy="355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56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9. The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functions is pushed by </a:t>
            </a:r>
            <a:r>
              <a:rPr lang="en-IN" sz="1600" dirty="0" err="1" smtClean="0">
                <a:solidFill>
                  <a:srgbClr val="002060"/>
                </a:solidFill>
              </a:rPr>
              <a:t>EvenLoop</a:t>
            </a:r>
            <a:r>
              <a:rPr lang="en-IN" sz="1600" dirty="0" smtClean="0">
                <a:solidFill>
                  <a:srgbClr val="002060"/>
                </a:solidFill>
              </a:rPr>
              <a:t> into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endParaRPr lang="en-IN" sz="1600" dirty="0" smtClean="0">
              <a:solidFill>
                <a:srgbClr val="002060"/>
              </a:solidFill>
            </a:endParaRP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10. Important point: If the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is heavy task job like reading file as depicted in the diagram, it is not executed in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. It is again moved back to </a:t>
            </a:r>
            <a:r>
              <a:rPr lang="en-IN" sz="1600" dirty="0" err="1" smtClean="0">
                <a:solidFill>
                  <a:srgbClr val="002060"/>
                </a:solidFill>
              </a:rPr>
              <a:t>ThreadPool</a:t>
            </a:r>
            <a:r>
              <a:rPr lang="en-IN" sz="1600" dirty="0">
                <a:solidFill>
                  <a:srgbClr val="002060"/>
                </a:solidFill>
              </a:rPr>
              <a:t> </a:t>
            </a:r>
            <a:r>
              <a:rPr lang="en-IN" sz="1600" dirty="0" smtClean="0">
                <a:solidFill>
                  <a:srgbClr val="002060"/>
                </a:solidFill>
              </a:rPr>
              <a:t>from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endParaRPr lang="en-IN" sz="1600" dirty="0" smtClean="0">
              <a:solidFill>
                <a:srgbClr val="002060"/>
              </a:solidFill>
            </a:endParaRP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11. In </a:t>
            </a:r>
            <a:r>
              <a:rPr lang="en-IN" sz="1600" dirty="0" err="1" smtClean="0">
                <a:solidFill>
                  <a:srgbClr val="002060"/>
                </a:solidFill>
              </a:rPr>
              <a:t>NodeJS</a:t>
            </a:r>
            <a:r>
              <a:rPr lang="en-IN" sz="1600" dirty="0" smtClean="0">
                <a:solidFill>
                  <a:srgbClr val="002060"/>
                </a:solidFill>
              </a:rPr>
              <a:t> there are 4 Threads in Thread pools. We can configure it </a:t>
            </a:r>
            <a:r>
              <a:rPr lang="en-IN" sz="1600" dirty="0" err="1" smtClean="0">
                <a:solidFill>
                  <a:srgbClr val="002060"/>
                </a:solidFill>
              </a:rPr>
              <a:t>upto</a:t>
            </a:r>
            <a:r>
              <a:rPr lang="en-IN" sz="1600" dirty="0" smtClean="0">
                <a:solidFill>
                  <a:srgbClr val="002060"/>
                </a:solidFill>
              </a:rPr>
              <a:t> 1024 Threads.</a:t>
            </a: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12. </a:t>
            </a:r>
            <a:r>
              <a:rPr lang="en-IN" sz="1600" dirty="0" err="1" smtClean="0">
                <a:solidFill>
                  <a:srgbClr val="002060"/>
                </a:solidFill>
              </a:rPr>
              <a:t>NodejS</a:t>
            </a:r>
            <a:r>
              <a:rPr lang="en-IN" sz="1600" dirty="0" smtClean="0">
                <a:solidFill>
                  <a:srgbClr val="002060"/>
                </a:solidFill>
              </a:rPr>
              <a:t> offloads all heavy tasks ultimately to Thread pool </a:t>
            </a: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13. Note: Thread in </a:t>
            </a:r>
            <a:r>
              <a:rPr lang="en-IN" sz="1600" dirty="0" err="1" smtClean="0">
                <a:solidFill>
                  <a:srgbClr val="002060"/>
                </a:solidFill>
              </a:rPr>
              <a:t>ThreadPool</a:t>
            </a:r>
            <a:r>
              <a:rPr lang="en-IN" sz="1600" dirty="0" smtClean="0">
                <a:solidFill>
                  <a:srgbClr val="002060"/>
                </a:solidFill>
              </a:rPr>
              <a:t> is different from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.</a:t>
            </a: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14. note: All </a:t>
            </a:r>
            <a:r>
              <a:rPr lang="en-IN" sz="1600" dirty="0" err="1" smtClean="0">
                <a:solidFill>
                  <a:srgbClr val="002060"/>
                </a:solidFill>
              </a:rPr>
              <a:t>T</a:t>
            </a:r>
            <a:r>
              <a:rPr lang="en-IN" sz="1600" dirty="0" err="1" smtClean="0">
                <a:solidFill>
                  <a:srgbClr val="002060"/>
                </a:solidFill>
              </a:rPr>
              <a:t>oplevel</a:t>
            </a:r>
            <a:r>
              <a:rPr lang="en-IN" sz="1600" dirty="0" smtClean="0">
                <a:solidFill>
                  <a:srgbClr val="002060"/>
                </a:solidFill>
              </a:rPr>
              <a:t> code </a:t>
            </a:r>
            <a:r>
              <a:rPr lang="en-IN" sz="1600" dirty="0" err="1" smtClean="0">
                <a:solidFill>
                  <a:srgbClr val="002060"/>
                </a:solidFill>
              </a:rPr>
              <a:t>exceuted</a:t>
            </a:r>
            <a:r>
              <a:rPr lang="en-IN" sz="1600" dirty="0" smtClean="0">
                <a:solidFill>
                  <a:srgbClr val="002060"/>
                </a:solidFill>
              </a:rPr>
              <a:t> in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 . </a:t>
            </a:r>
            <a:r>
              <a:rPr lang="en-IN" sz="1600" dirty="0" smtClean="0">
                <a:solidFill>
                  <a:srgbClr val="002060"/>
                </a:solidFill>
              </a:rPr>
              <a:t>All </a:t>
            </a:r>
            <a:r>
              <a:rPr lang="en-IN" sz="1600" dirty="0" err="1">
                <a:solidFill>
                  <a:srgbClr val="002060"/>
                </a:solidFill>
              </a:rPr>
              <a:t>A</a:t>
            </a:r>
            <a:r>
              <a:rPr lang="en-IN" sz="1600" dirty="0" err="1" smtClean="0">
                <a:solidFill>
                  <a:srgbClr val="002060"/>
                </a:solidFill>
              </a:rPr>
              <a:t>ynchronous</a:t>
            </a:r>
            <a:r>
              <a:rPr lang="en-IN" sz="1600" dirty="0" smtClean="0">
                <a:solidFill>
                  <a:srgbClr val="002060"/>
                </a:solidFill>
              </a:rPr>
              <a:t> function </a:t>
            </a:r>
            <a:r>
              <a:rPr lang="en-IN" sz="1600" dirty="0" err="1" smtClean="0">
                <a:solidFill>
                  <a:srgbClr val="002060"/>
                </a:solidFill>
              </a:rPr>
              <a:t>exceuted</a:t>
            </a:r>
            <a:r>
              <a:rPr lang="en-IN" sz="1600" dirty="0" smtClean="0">
                <a:solidFill>
                  <a:srgbClr val="002060"/>
                </a:solidFill>
              </a:rPr>
              <a:t> in </a:t>
            </a:r>
            <a:r>
              <a:rPr lang="en-IN" sz="1600" dirty="0" err="1" smtClean="0">
                <a:solidFill>
                  <a:srgbClr val="002060"/>
                </a:solidFill>
              </a:rPr>
              <a:t>ThreadPool</a:t>
            </a:r>
            <a:r>
              <a:rPr lang="en-IN" sz="1600" dirty="0" smtClean="0">
                <a:solidFill>
                  <a:srgbClr val="002060"/>
                </a:solidFill>
              </a:rPr>
              <a:t> and once done call back is passed to </a:t>
            </a: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r>
              <a:rPr lang="en-IN" sz="1600" dirty="0" smtClean="0">
                <a:solidFill>
                  <a:srgbClr val="002060"/>
                </a:solidFill>
              </a:rPr>
              <a:t>. </a:t>
            </a: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15.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is passed into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 if Main Thread is </a:t>
            </a:r>
            <a:r>
              <a:rPr lang="en-IN" sz="1600" dirty="0" err="1" smtClean="0">
                <a:solidFill>
                  <a:srgbClr val="002060"/>
                </a:solidFill>
              </a:rPr>
              <a:t>emplty</a:t>
            </a:r>
            <a:endParaRPr lang="en-IN" sz="1600" dirty="0" smtClean="0">
              <a:solidFill>
                <a:srgbClr val="002060"/>
              </a:solidFill>
            </a:endParaRP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16. If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 is light =&gt; Event Loop moves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into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.</a:t>
            </a: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17. </a:t>
            </a:r>
            <a:r>
              <a:rPr lang="en-IN" sz="1600" dirty="0" smtClean="0">
                <a:solidFill>
                  <a:srgbClr val="002060"/>
                </a:solidFill>
              </a:rPr>
              <a:t>If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is heavy=&gt; Event Loop moves back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into </a:t>
            </a:r>
            <a:r>
              <a:rPr lang="en-IN" sz="1600" dirty="0" err="1" smtClean="0">
                <a:solidFill>
                  <a:srgbClr val="002060"/>
                </a:solidFill>
              </a:rPr>
              <a:t>ThreadPool</a:t>
            </a:r>
            <a:r>
              <a:rPr lang="en-IN" sz="1600" dirty="0" smtClean="0">
                <a:solidFill>
                  <a:srgbClr val="002060"/>
                </a:solidFill>
              </a:rPr>
              <a:t>.</a:t>
            </a: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18. The role of </a:t>
            </a: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r>
              <a:rPr lang="en-IN" sz="1600" dirty="0" smtClean="0">
                <a:solidFill>
                  <a:srgbClr val="002060"/>
                </a:solidFill>
              </a:rPr>
              <a:t> is just an orchestration</a:t>
            </a:r>
          </a:p>
          <a:p>
            <a:pPr algn="l"/>
            <a:endParaRPr lang="en-IN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7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002060"/>
                </a:solidFill>
              </a:rPr>
              <a:t> </a:t>
            </a:r>
            <a:r>
              <a:rPr lang="en-IN" sz="1600" dirty="0" smtClean="0">
                <a:solidFill>
                  <a:srgbClr val="002060"/>
                </a:solidFill>
              </a:rPr>
              <a:t>Event Loop</a:t>
            </a:r>
          </a:p>
          <a:p>
            <a:pPr marL="342900" indent="-342900" algn="l">
              <a:buAutoNum type="arabicPeriod"/>
            </a:pP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r>
              <a:rPr lang="en-IN" sz="1600" dirty="0" smtClean="0">
                <a:solidFill>
                  <a:srgbClr val="002060"/>
                </a:solidFill>
              </a:rPr>
              <a:t> has multiple phases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Each phases has its own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queue.</a:t>
            </a:r>
          </a:p>
          <a:p>
            <a:pPr marL="342900" indent="-342900" algn="l">
              <a:buAutoNum type="arabicPeriod"/>
            </a:pPr>
            <a:endParaRPr lang="en-IN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23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002060"/>
                </a:solidFill>
              </a:rPr>
              <a:t> </a:t>
            </a:r>
            <a:r>
              <a:rPr lang="en-IN" sz="1600" dirty="0" smtClean="0">
                <a:solidFill>
                  <a:srgbClr val="002060"/>
                </a:solidFill>
              </a:rPr>
              <a:t>Event Loop phases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First Phase: Timer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Second Phase: File/IO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Third Phase: </a:t>
            </a:r>
            <a:r>
              <a:rPr lang="en-IN" sz="1600" dirty="0" err="1" smtClean="0">
                <a:solidFill>
                  <a:srgbClr val="002060"/>
                </a:solidFill>
              </a:rPr>
              <a:t>setImmediate</a:t>
            </a:r>
            <a:endParaRPr lang="en-IN" sz="1600" dirty="0" smtClean="0">
              <a:solidFill>
                <a:srgbClr val="002060"/>
              </a:solidFill>
            </a:endParaRP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Fourth Phase: end operations</a:t>
            </a:r>
          </a:p>
          <a:p>
            <a:pPr marL="342900" indent="-342900" algn="l">
              <a:buAutoNum type="arabicPeriod"/>
            </a:pPr>
            <a:endParaRPr lang="en-IN" sz="1600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2216993"/>
            <a:ext cx="902176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1619672" y="2852936"/>
            <a:ext cx="4248472" cy="7920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7704" y="3797424"/>
            <a:ext cx="4112840" cy="1356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35696" y="4581128"/>
            <a:ext cx="4104456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47664" y="3329372"/>
            <a:ext cx="4472880" cy="10357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619672" y="4493800"/>
            <a:ext cx="4300709" cy="9514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267744" y="5733256"/>
            <a:ext cx="375280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796258"/>
            <a:ext cx="15621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65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411</Words>
  <Application>Microsoft Office PowerPoint</Application>
  <PresentationFormat>On-screen Show (4:3)</PresentationFormat>
  <Paragraphs>37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Mursheed</dc:creator>
  <cp:lastModifiedBy>Mursheed</cp:lastModifiedBy>
  <cp:revision>22</cp:revision>
  <dcterms:created xsi:type="dcterms:W3CDTF">2024-05-07T05:48:35Z</dcterms:created>
  <dcterms:modified xsi:type="dcterms:W3CDTF">2024-05-07T14:14:27Z</dcterms:modified>
</cp:coreProperties>
</file>