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71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3" r:id="rId21"/>
    <p:sldId id="314" r:id="rId22"/>
    <p:sldId id="315" r:id="rId23"/>
    <p:sldId id="316" r:id="rId24"/>
    <p:sldId id="317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269" r:id="rId3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25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1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9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6342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7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4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58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08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005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2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098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43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67EE6B-7563-410D-BB2C-630BCD1AD8F8}" type="datetimeFigureOut">
              <a:rPr lang="id-ID" smtClean="0"/>
              <a:t>09/05/2018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48DD85-C15A-4554-BD18-A306456621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838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8461"/>
            <a:ext cx="9144000" cy="995363"/>
          </a:xfrm>
        </p:spPr>
        <p:txBody>
          <a:bodyPr>
            <a:normAutofit/>
          </a:bodyPr>
          <a:lstStyle/>
          <a:p>
            <a:r>
              <a:rPr lang="en-US" dirty="0" smtClean="0"/>
              <a:t>BLOCPLAN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993"/>
            <a:ext cx="9144000" cy="1139537"/>
          </a:xfrm>
        </p:spPr>
        <p:txBody>
          <a:bodyPr/>
          <a:lstStyle/>
          <a:p>
            <a:r>
              <a:rPr lang="id-ID" dirty="0" smtClean="0"/>
              <a:t>Presented by </a:t>
            </a:r>
            <a:endParaRPr lang="en-US" dirty="0" smtClean="0"/>
          </a:p>
          <a:p>
            <a:r>
              <a:rPr lang="id-ID" dirty="0" smtClean="0"/>
              <a:t>MUHAMMAD DZULQARNAIN AL FIRDAUSI		438106660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486119" y="2947483"/>
            <a:ext cx="5219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Submitted to:</a:t>
            </a:r>
          </a:p>
          <a:p>
            <a:pPr algn="ctr"/>
            <a:r>
              <a:rPr lang="en-US" b="1" dirty="0"/>
              <a:t>Dr. </a:t>
            </a:r>
            <a:r>
              <a:rPr lang="en-US" b="1" dirty="0" err="1"/>
              <a:t>Abdulaziz</a:t>
            </a:r>
            <a:r>
              <a:rPr lang="en-US" b="1" dirty="0"/>
              <a:t> Al-</a:t>
            </a:r>
            <a:r>
              <a:rPr lang="en-US" b="1" dirty="0" err="1"/>
              <a:t>Tamimi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9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the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287" y="2556932"/>
            <a:ext cx="6310309" cy="3318936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Width of 1</a:t>
            </a:r>
            <a:r>
              <a:rPr lang="en-US" baseline="30000" dirty="0"/>
              <a:t>st</a:t>
            </a:r>
            <a:r>
              <a:rPr lang="en-US" dirty="0" smtClean="0"/>
              <a:t> band = 8.5</a:t>
            </a:r>
          </a:p>
          <a:p>
            <a:r>
              <a:rPr lang="en-US" dirty="0" smtClean="0"/>
              <a:t>Length of department A = (Area A / 8.5)</a:t>
            </a:r>
          </a:p>
          <a:p>
            <a:r>
              <a:rPr lang="en-US" dirty="0" smtClean="0"/>
              <a:t>y </a:t>
            </a:r>
            <a:r>
              <a:rPr lang="en-US" dirty="0"/>
              <a:t>= 45 / 8.5 = </a:t>
            </a:r>
            <a:r>
              <a:rPr lang="en-US" dirty="0" smtClean="0"/>
              <a:t>5.3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601962"/>
            <a:ext cx="2838450" cy="15906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371602" y="3445330"/>
            <a:ext cx="552448" cy="272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502908" y="3006573"/>
            <a:ext cx="573542" cy="614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71347" y="3631598"/>
            <a:ext cx="9755" cy="54670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45660" y="3627667"/>
            <a:ext cx="573542" cy="614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8.5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849" y="4179572"/>
            <a:ext cx="4857749" cy="2259328"/>
          </a:xfrm>
        </p:spPr>
        <p:txBody>
          <a:bodyPr/>
          <a:lstStyle/>
          <a:p>
            <a:r>
              <a:rPr lang="en-US" dirty="0" smtClean="0"/>
              <a:t>Adjacency score for D3 =</a:t>
            </a:r>
          </a:p>
          <a:p>
            <a:r>
              <a:rPr lang="en-US" dirty="0" smtClean="0"/>
              <a:t>U + </a:t>
            </a:r>
            <a:r>
              <a:rPr lang="en-US" dirty="0"/>
              <a:t>U + U + U +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+</a:t>
            </a:r>
            <a:r>
              <a:rPr lang="en-US" dirty="0"/>
              <a:t> U + U + </a:t>
            </a:r>
            <a:r>
              <a:rPr lang="en-US" dirty="0" smtClean="0"/>
              <a:t>O</a:t>
            </a:r>
          </a:p>
          <a:p>
            <a:r>
              <a:rPr lang="en-US" dirty="0" smtClean="0"/>
              <a:t>= 0 + </a:t>
            </a:r>
            <a:r>
              <a:rPr lang="en-US" dirty="0"/>
              <a:t>0 + 0 + 0 + </a:t>
            </a:r>
            <a:r>
              <a:rPr lang="en-US" dirty="0" smtClean="0"/>
              <a:t>10 +</a:t>
            </a:r>
            <a:r>
              <a:rPr lang="en-US" dirty="0"/>
              <a:t> 0 + 0 + </a:t>
            </a:r>
            <a:r>
              <a:rPr lang="en-US" dirty="0" smtClean="0"/>
              <a:t>1</a:t>
            </a:r>
          </a:p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63813"/>
            <a:ext cx="45339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87337"/>
              </p:ext>
            </p:extLst>
          </p:nvPr>
        </p:nvGraphicFramePr>
        <p:xfrm>
          <a:off x="6038849" y="2563813"/>
          <a:ext cx="3068320" cy="133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49501089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21920369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337169842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70766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Absolutely Essential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324784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Essential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9941995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Important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5606432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Ordinary Closeness OK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015939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Unimportant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3236579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</a:rPr>
                        <a:t>Undesirable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-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id-ID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12807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81300" y="3425508"/>
            <a:ext cx="3048002" cy="251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90749" y="2971801"/>
            <a:ext cx="590551" cy="45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Initial Random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</a:t>
            </a:r>
          </a:p>
          <a:p>
            <a:r>
              <a:rPr lang="en-US" dirty="0" smtClean="0"/>
              <a:t>Deciding number of department per band (min=1, max=6)</a:t>
            </a:r>
          </a:p>
          <a:p>
            <a:r>
              <a:rPr lang="en-US" dirty="0" smtClean="0"/>
              <a:t>From upper band, randomly place a department regarding to the number of department for this band</a:t>
            </a:r>
          </a:p>
          <a:p>
            <a:r>
              <a:rPr lang="en-US" dirty="0" smtClean="0"/>
              <a:t>Calculate width of the band</a:t>
            </a:r>
          </a:p>
          <a:p>
            <a:r>
              <a:rPr lang="en-US" dirty="0" smtClean="0"/>
              <a:t>Calculate length of each department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05" y="4000774"/>
            <a:ext cx="2893092" cy="21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Search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12" y="2775041"/>
            <a:ext cx="8032376" cy="2882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8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/>
              <a:t>Step 1</a:t>
            </a:r>
            <a:r>
              <a:rPr lang="en-US" dirty="0"/>
              <a:t>: Let </a:t>
            </a:r>
            <a:r>
              <a:rPr lang="en-US" i="1" dirty="0"/>
              <a:t>S </a:t>
            </a:r>
            <a:r>
              <a:rPr lang="en-US" dirty="0"/>
              <a:t>be the initial solution provided by the user and </a:t>
            </a:r>
            <a:r>
              <a:rPr lang="en-US" i="1" dirty="0"/>
              <a:t>z </a:t>
            </a:r>
            <a:r>
              <a:rPr lang="en-US" dirty="0"/>
              <a:t>is its distance score. Set </a:t>
            </a:r>
            <a:r>
              <a:rPr lang="en-US" i="1" dirty="0"/>
              <a:t>S</a:t>
            </a:r>
            <a:r>
              <a:rPr lang="en-US" dirty="0"/>
              <a:t>* =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* = </a:t>
            </a:r>
            <a:r>
              <a:rPr lang="en-US" i="1" dirty="0"/>
              <a:t>z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1; </a:t>
            </a:r>
            <a:r>
              <a:rPr lang="en-US" i="1" dirty="0"/>
              <a:t>j </a:t>
            </a:r>
            <a:r>
              <a:rPr lang="en-US" dirty="0"/>
              <a:t>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+ 1 = 2.</a:t>
            </a:r>
          </a:p>
          <a:p>
            <a:pPr lvl="0"/>
            <a:r>
              <a:rPr lang="en-US" b="1" i="1" dirty="0"/>
              <a:t>Step 2</a:t>
            </a:r>
            <a:r>
              <a:rPr lang="en-US" dirty="0"/>
              <a:t>: Consider the exchange between the positions of departments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 </a:t>
            </a:r>
            <a:r>
              <a:rPr lang="en-US" dirty="0"/>
              <a:t>in the solution </a:t>
            </a:r>
            <a:r>
              <a:rPr lang="en-US" i="1" dirty="0"/>
              <a:t>S</a:t>
            </a:r>
            <a:r>
              <a:rPr lang="en-US" dirty="0"/>
              <a:t>. If the exchange results in a solution </a:t>
            </a:r>
            <a:r>
              <a:rPr lang="en-US" i="1" dirty="0"/>
              <a:t>S</a:t>
            </a:r>
            <a:r>
              <a:rPr lang="en-US" dirty="0"/>
              <a:t>′ that has an OFV </a:t>
            </a:r>
            <a:r>
              <a:rPr lang="en-US" i="1" dirty="0"/>
              <a:t>z</a:t>
            </a:r>
            <a:r>
              <a:rPr lang="en-US" dirty="0"/>
              <a:t>′ &lt; </a:t>
            </a:r>
            <a:r>
              <a:rPr lang="en-US" i="1" dirty="0"/>
              <a:t>z*</a:t>
            </a:r>
            <a:r>
              <a:rPr lang="en-US" dirty="0"/>
              <a:t>, set </a:t>
            </a:r>
            <a:r>
              <a:rPr lang="en-US" i="1" dirty="0"/>
              <a:t>z</a:t>
            </a:r>
            <a:r>
              <a:rPr lang="en-US" dirty="0"/>
              <a:t>* = </a:t>
            </a:r>
            <a:r>
              <a:rPr lang="en-US" i="1" dirty="0"/>
              <a:t>z</a:t>
            </a:r>
            <a:r>
              <a:rPr lang="en-US" dirty="0"/>
              <a:t>′ and </a:t>
            </a:r>
            <a:r>
              <a:rPr lang="en-US" i="1" dirty="0"/>
              <a:t>S</a:t>
            </a:r>
            <a:r>
              <a:rPr lang="en-US" dirty="0"/>
              <a:t>* = </a:t>
            </a:r>
            <a:r>
              <a:rPr lang="en-US" i="1" dirty="0"/>
              <a:t>S</a:t>
            </a:r>
            <a:r>
              <a:rPr lang="en-US" dirty="0"/>
              <a:t>′. If </a:t>
            </a:r>
            <a:r>
              <a:rPr lang="en-US" i="1" dirty="0"/>
              <a:t>j </a:t>
            </a:r>
            <a:r>
              <a:rPr lang="en-US" dirty="0"/>
              <a:t>&lt; </a:t>
            </a:r>
            <a:r>
              <a:rPr lang="en-US" i="1" dirty="0" err="1"/>
              <a:t>mn</a:t>
            </a:r>
            <a:r>
              <a:rPr lang="en-US" dirty="0"/>
              <a:t>, set </a:t>
            </a:r>
            <a:r>
              <a:rPr lang="en-US" i="1" dirty="0"/>
              <a:t>j </a:t>
            </a:r>
            <a:r>
              <a:rPr lang="en-US" dirty="0"/>
              <a:t>= </a:t>
            </a:r>
            <a:r>
              <a:rPr lang="en-US" i="1" dirty="0"/>
              <a:t>j </a:t>
            </a:r>
            <a:r>
              <a:rPr lang="en-US" dirty="0"/>
              <a:t>+ 1; otherwise, set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+ 1, </a:t>
            </a:r>
            <a:r>
              <a:rPr lang="en-US" i="1" dirty="0"/>
              <a:t>j </a:t>
            </a:r>
            <a:r>
              <a:rPr lang="en-US" dirty="0"/>
              <a:t>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+ 1. If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&lt; </a:t>
            </a:r>
            <a:r>
              <a:rPr lang="en-US" i="1" dirty="0" err="1"/>
              <a:t>mn</a:t>
            </a:r>
            <a:r>
              <a:rPr lang="en-US" dirty="0"/>
              <a:t>, repeat step 2; otherwise, go to step 3.</a:t>
            </a:r>
          </a:p>
          <a:p>
            <a:pPr lvl="0"/>
            <a:r>
              <a:rPr lang="en-US" b="1" i="1" dirty="0"/>
              <a:t>Step 3</a:t>
            </a:r>
            <a:r>
              <a:rPr lang="en-US" dirty="0"/>
              <a:t>: If </a:t>
            </a:r>
            <a:r>
              <a:rPr lang="en-US" i="1" dirty="0"/>
              <a:t>S </a:t>
            </a:r>
            <a:r>
              <a:rPr lang="en-US" dirty="0"/>
              <a:t>≠ </a:t>
            </a:r>
            <a:r>
              <a:rPr lang="en-US" i="1" dirty="0"/>
              <a:t>S</a:t>
            </a:r>
            <a:r>
              <a:rPr lang="en-US" dirty="0"/>
              <a:t>*, set </a:t>
            </a:r>
            <a:r>
              <a:rPr lang="en-US" i="1" dirty="0"/>
              <a:t>S </a:t>
            </a:r>
            <a:r>
              <a:rPr lang="en-US" dirty="0"/>
              <a:t>= </a:t>
            </a:r>
            <a:r>
              <a:rPr lang="en-US" i="1" dirty="0"/>
              <a:t>S*</a:t>
            </a:r>
            <a:r>
              <a:rPr lang="en-US" dirty="0"/>
              <a:t>, </a:t>
            </a:r>
            <a:r>
              <a:rPr lang="en-US" i="1" dirty="0"/>
              <a:t>z </a:t>
            </a:r>
            <a:r>
              <a:rPr lang="en-US" dirty="0"/>
              <a:t>= </a:t>
            </a:r>
            <a:r>
              <a:rPr lang="en-US" i="1" dirty="0"/>
              <a:t>z*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</a:t>
            </a:r>
            <a:r>
              <a:rPr lang="en-US" i="1" dirty="0"/>
              <a:t>j </a:t>
            </a:r>
            <a:r>
              <a:rPr lang="en-US" dirty="0"/>
              <a:t>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+ 1 = 2 and go to step 2. Otherwise, return </a:t>
            </a:r>
            <a:r>
              <a:rPr lang="en-US" i="1" dirty="0"/>
              <a:t>S</a:t>
            </a:r>
            <a:r>
              <a:rPr lang="en-US" dirty="0"/>
              <a:t>*as the best solution to the user.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3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of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154280"/>
            <a:ext cx="9601196" cy="3543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Philosophy: </a:t>
            </a:r>
            <a:r>
              <a:rPr lang="en-US" dirty="0"/>
              <a:t>departments that have an "A" relationship will be as close together as possible. Departments with an "X" relationship will be as far apart as possible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Rel-dist</a:t>
            </a:r>
            <a:r>
              <a:rPr lang="en-US" dirty="0" smtClean="0"/>
              <a:t> score =</a:t>
            </a:r>
          </a:p>
          <a:p>
            <a:pPr marL="0" indent="0">
              <a:buNone/>
            </a:pPr>
            <a:r>
              <a:rPr lang="en-US" i="1" dirty="0" smtClean="0"/>
              <a:t>Where:</a:t>
            </a:r>
          </a:p>
          <a:p>
            <a:r>
              <a:rPr lang="en-US" i="1" dirty="0" err="1" smtClean="0"/>
              <a:t>R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/>
              <a:t>is the numeric value assigned to the relationship code between departments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r>
              <a:rPr lang="en-US" i="1" dirty="0"/>
              <a:t>n</a:t>
            </a:r>
            <a:r>
              <a:rPr lang="en-US" dirty="0"/>
              <a:t> is the total number of departments</a:t>
            </a:r>
          </a:p>
          <a:p>
            <a:r>
              <a:rPr lang="en-US" i="1" dirty="0" err="1"/>
              <a:t>d</a:t>
            </a:r>
            <a:r>
              <a:rPr lang="en-US" i="1" baseline="-25000" dirty="0" err="1"/>
              <a:t>ij</a:t>
            </a:r>
            <a:r>
              <a:rPr lang="en-US" dirty="0"/>
              <a:t> is the rectilinear distance between the centers of departments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81233" y="2444638"/>
            <a:ext cx="5029532" cy="75776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52897" y="3771369"/>
            <a:ext cx="1584326" cy="9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of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314700"/>
            <a:ext cx="9601196" cy="3543300"/>
          </a:xfrm>
        </p:spPr>
        <p:txBody>
          <a:bodyPr>
            <a:normAutofit/>
          </a:bodyPr>
          <a:lstStyle/>
          <a:p>
            <a:r>
              <a:rPr lang="en-US" dirty="0"/>
              <a:t>Lower bound: arranging elements of the ﬂow vector in </a:t>
            </a:r>
            <a:r>
              <a:rPr lang="en-US" dirty="0" err="1"/>
              <a:t>nonincreasing</a:t>
            </a:r>
            <a:r>
              <a:rPr lang="en-US" dirty="0"/>
              <a:t> order and the distance vector elements in </a:t>
            </a:r>
            <a:r>
              <a:rPr lang="en-US" dirty="0" err="1"/>
              <a:t>nondecreasing</a:t>
            </a:r>
            <a:r>
              <a:rPr lang="en-US" dirty="0"/>
              <a:t> order</a:t>
            </a:r>
          </a:p>
          <a:p>
            <a:r>
              <a:rPr lang="en-US" dirty="0"/>
              <a:t>Upper bound: arranging elements of the ﬂow vector in </a:t>
            </a:r>
            <a:r>
              <a:rPr lang="en-US" dirty="0" err="1" smtClean="0"/>
              <a:t>nonincreasing</a:t>
            </a:r>
            <a:r>
              <a:rPr lang="en-US" dirty="0" smtClean="0"/>
              <a:t> order </a:t>
            </a:r>
            <a:r>
              <a:rPr lang="en-US" dirty="0"/>
              <a:t>and the distance vector elements in </a:t>
            </a:r>
            <a:r>
              <a:rPr lang="en-US" dirty="0" err="1"/>
              <a:t>nonincreasing</a:t>
            </a:r>
            <a:r>
              <a:rPr lang="en-US" dirty="0"/>
              <a:t> </a:t>
            </a:r>
            <a:r>
              <a:rPr lang="en-US" dirty="0" smtClean="0"/>
              <a:t>order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81233" y="2444638"/>
            <a:ext cx="5029532" cy="7577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25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implementing the new version of BLOCPLAN, we do a small research for getting the appropriate data. We get data from </a:t>
            </a:r>
            <a:r>
              <a:rPr lang="en-US" dirty="0" err="1"/>
              <a:t>Kustriyanto</a:t>
            </a:r>
            <a:r>
              <a:rPr lang="en-US" dirty="0"/>
              <a:t> </a:t>
            </a:r>
            <a:r>
              <a:rPr lang="en-US" dirty="0" smtClean="0"/>
              <a:t>paper </a:t>
            </a:r>
            <a:r>
              <a:rPr lang="en-US" dirty="0"/>
              <a:t>which studied layout improvement in strategic manufacturing company, ammunition division and we will compare the result from the paper with our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3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/>
              <a:t>Problem Statement</a:t>
            </a:r>
            <a:endParaRPr lang="en-US" dirty="0"/>
          </a:p>
          <a:p>
            <a:r>
              <a:rPr lang="en-US" dirty="0"/>
              <a:t>How to improve the existing layout of the company by using BLOCPLAN algorithm.</a:t>
            </a:r>
          </a:p>
        </p:txBody>
      </p:sp>
    </p:spTree>
    <p:extLst>
      <p:ext uri="{BB962C8B-B14F-4D97-AF65-F5344CB8AC3E}">
        <p14:creationId xmlns:p14="http://schemas.microsoft.com/office/powerpoint/2010/main" val="7119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6721"/>
            <a:ext cx="9601196" cy="3972205"/>
          </a:xfrm>
        </p:spPr>
        <p:txBody>
          <a:bodyPr>
            <a:normAutofit fontScale="70000" lnSpcReduction="20000"/>
          </a:bodyPr>
          <a:lstStyle/>
          <a:p>
            <a:pPr marL="0" lvl="1" indent="0">
              <a:buNone/>
            </a:pPr>
            <a:r>
              <a:rPr lang="en-US" b="1" dirty="0"/>
              <a:t>Collecting data</a:t>
            </a:r>
            <a:endParaRPr lang="en-US" dirty="0"/>
          </a:p>
          <a:p>
            <a:r>
              <a:rPr lang="en-US" dirty="0"/>
              <a:t>Existing layout of the department in the company. This department has several production lines with different machine generation/ technology and capacity.</a:t>
            </a:r>
          </a:p>
          <a:p>
            <a:r>
              <a:rPr lang="en-US" dirty="0"/>
              <a:t>Those machines are grouped based on their process type (Figure 12). The groups are:</a:t>
            </a:r>
          </a:p>
          <a:p>
            <a:pPr lvl="0"/>
            <a:r>
              <a:rPr lang="en-US" dirty="0"/>
              <a:t>Cell 1 : Drawing I, drawing II, degreasing</a:t>
            </a:r>
          </a:p>
          <a:p>
            <a:pPr lvl="0"/>
            <a:r>
              <a:rPr lang="en-US" dirty="0"/>
              <a:t>Cell 2 : Drawing I, drawing II, cutting</a:t>
            </a:r>
          </a:p>
          <a:p>
            <a:pPr lvl="0"/>
            <a:r>
              <a:rPr lang="en-US" dirty="0"/>
              <a:t>Cell 3 : Annealing </a:t>
            </a:r>
            <a:r>
              <a:rPr lang="en-US" dirty="0" err="1"/>
              <a:t>dan</a:t>
            </a:r>
            <a:r>
              <a:rPr lang="en-US" dirty="0"/>
              <a:t> cleaning</a:t>
            </a:r>
          </a:p>
          <a:p>
            <a:pPr lvl="0"/>
            <a:r>
              <a:rPr lang="en-US" dirty="0"/>
              <a:t>Cell 4 : Indenting, necking, drilling</a:t>
            </a:r>
          </a:p>
          <a:p>
            <a:pPr lvl="0"/>
            <a:r>
              <a:rPr lang="en-US" dirty="0"/>
              <a:t>Cell 5 : Cleaning, drilling, grooving</a:t>
            </a:r>
          </a:p>
          <a:p>
            <a:pPr lvl="0"/>
            <a:r>
              <a:rPr lang="en-US" dirty="0"/>
              <a:t>Cell 6 : Gauging</a:t>
            </a:r>
          </a:p>
          <a:p>
            <a:pPr lvl="0"/>
            <a:r>
              <a:rPr lang="en-US" dirty="0"/>
              <a:t>Cell 7 : Annealing</a:t>
            </a:r>
          </a:p>
          <a:p>
            <a:r>
              <a:rPr lang="en-US" dirty="0"/>
              <a:t>Cell 8 : Visual inspection</a:t>
            </a:r>
          </a:p>
        </p:txBody>
      </p:sp>
    </p:spTree>
    <p:extLst>
      <p:ext uri="{BB962C8B-B14F-4D97-AF65-F5344CB8AC3E}">
        <p14:creationId xmlns:p14="http://schemas.microsoft.com/office/powerpoint/2010/main" val="12858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</a:t>
            </a:r>
            <a:r>
              <a:rPr lang="en-US" dirty="0"/>
              <a:t>w</a:t>
            </a:r>
            <a:endParaRPr lang="id-ID" dirty="0"/>
          </a:p>
          <a:p>
            <a:r>
              <a:rPr lang="en-US" dirty="0" smtClean="0"/>
              <a:t>Literature Review</a:t>
            </a:r>
            <a:endParaRPr lang="id-ID" dirty="0" smtClean="0"/>
          </a:p>
          <a:p>
            <a:r>
              <a:rPr lang="en-US" dirty="0" smtClean="0"/>
              <a:t>Methodology</a:t>
            </a:r>
            <a:endParaRPr lang="id-ID" dirty="0" smtClean="0"/>
          </a:p>
          <a:p>
            <a:r>
              <a:rPr lang="en-US" dirty="0" smtClean="0"/>
              <a:t>Discussion</a:t>
            </a:r>
            <a:endParaRPr lang="en-US" dirty="0" smtClean="0"/>
          </a:p>
          <a:p>
            <a:r>
              <a:rPr lang="en-US" smtClean="0"/>
              <a:t>Conclusion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18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3233737"/>
            <a:ext cx="66198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each machine cell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68233" y="2550995"/>
          <a:ext cx="4855533" cy="3317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522">
                  <a:extLst>
                    <a:ext uri="{9D8B030D-6E8A-4147-A177-3AD203B41FA5}">
                      <a16:colId xmlns:a16="http://schemas.microsoft.com/office/drawing/2014/main" val="3899327070"/>
                    </a:ext>
                  </a:extLst>
                </a:gridCol>
                <a:gridCol w="618261">
                  <a:extLst>
                    <a:ext uri="{9D8B030D-6E8A-4147-A177-3AD203B41FA5}">
                      <a16:colId xmlns:a16="http://schemas.microsoft.com/office/drawing/2014/main" val="598209346"/>
                    </a:ext>
                  </a:extLst>
                </a:gridCol>
                <a:gridCol w="1513802">
                  <a:extLst>
                    <a:ext uri="{9D8B030D-6E8A-4147-A177-3AD203B41FA5}">
                      <a16:colId xmlns:a16="http://schemas.microsoft.com/office/drawing/2014/main" val="1962182776"/>
                    </a:ext>
                  </a:extLst>
                </a:gridCol>
                <a:gridCol w="884300">
                  <a:extLst>
                    <a:ext uri="{9D8B030D-6E8A-4147-A177-3AD203B41FA5}">
                      <a16:colId xmlns:a16="http://schemas.microsoft.com/office/drawing/2014/main" val="3992379281"/>
                    </a:ext>
                  </a:extLst>
                </a:gridCol>
                <a:gridCol w="696324">
                  <a:extLst>
                    <a:ext uri="{9D8B030D-6E8A-4147-A177-3AD203B41FA5}">
                      <a16:colId xmlns:a16="http://schemas.microsoft.com/office/drawing/2014/main" val="1862359946"/>
                    </a:ext>
                  </a:extLst>
                </a:gridCol>
                <a:gridCol w="696324">
                  <a:extLst>
                    <a:ext uri="{9D8B030D-6E8A-4147-A177-3AD203B41FA5}">
                      <a16:colId xmlns:a16="http://schemas.microsoft.com/office/drawing/2014/main" val="3528708659"/>
                    </a:ext>
                  </a:extLst>
                </a:gridCol>
              </a:tblGrid>
              <a:tr h="38494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Dimension, (l x w) 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 m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Scale :10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/>
                </a:tc>
                <a:extLst>
                  <a:ext uri="{0D108BD9-81ED-4DB2-BD59-A6C34878D82A}">
                    <a16:rowId xmlns:a16="http://schemas.microsoft.com/office/drawing/2014/main" val="3357086087"/>
                  </a:ext>
                </a:extLst>
              </a:tr>
              <a:tr h="2997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Drawing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15,66x9,00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140,94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/>
                </a:tc>
                <a:extLst>
                  <a:ext uri="{0D108BD9-81ED-4DB2-BD59-A6C34878D82A}">
                    <a16:rowId xmlns:a16="http://schemas.microsoft.com/office/drawing/2014/main" val="2061283898"/>
                  </a:ext>
                </a:extLst>
              </a:tr>
              <a:tr h="2997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2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Cutting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15,66x4,74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74,23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/>
                </a:tc>
                <a:extLst>
                  <a:ext uri="{0D108BD9-81ED-4DB2-BD59-A6C34878D82A}">
                    <a16:rowId xmlns:a16="http://schemas.microsoft.com/office/drawing/2014/main" val="1001182871"/>
                  </a:ext>
                </a:extLst>
              </a:tr>
              <a:tr h="4496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Annealing and cleaning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21,63x15,63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338,08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/>
                </a:tc>
                <a:extLst>
                  <a:ext uri="{0D108BD9-81ED-4DB2-BD59-A6C34878D82A}">
                    <a16:rowId xmlns:a16="http://schemas.microsoft.com/office/drawing/2014/main" val="995235101"/>
                  </a:ext>
                </a:extLst>
              </a:tr>
              <a:tr h="4496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Indenting, necking, drilling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16,72x15,63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261,33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/>
                </a:tc>
                <a:extLst>
                  <a:ext uri="{0D108BD9-81ED-4DB2-BD59-A6C34878D82A}">
                    <a16:rowId xmlns:a16="http://schemas.microsoft.com/office/drawing/2014/main" val="3848524476"/>
                  </a:ext>
                </a:extLst>
              </a:tr>
              <a:tr h="38494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5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Cleaning, Drilling, grooving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11.1x11,16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123.89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/>
                </a:tc>
                <a:extLst>
                  <a:ext uri="{0D108BD9-81ED-4DB2-BD59-A6C34878D82A}">
                    <a16:rowId xmlns:a16="http://schemas.microsoft.com/office/drawing/2014/main" val="308245449"/>
                  </a:ext>
                </a:extLst>
              </a:tr>
              <a:tr h="2997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Gauging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15,60x5,58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87,06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/>
                </a:tc>
                <a:extLst>
                  <a:ext uri="{0D108BD9-81ED-4DB2-BD59-A6C34878D82A}">
                    <a16:rowId xmlns:a16="http://schemas.microsoft.com/office/drawing/2014/main" val="2918310921"/>
                  </a:ext>
                </a:extLst>
              </a:tr>
              <a:tr h="2997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7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Annealing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4,89x11,30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55,26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/>
                </a:tc>
                <a:extLst>
                  <a:ext uri="{0D108BD9-81ED-4DB2-BD59-A6C34878D82A}">
                    <a16:rowId xmlns:a16="http://schemas.microsoft.com/office/drawing/2014/main" val="2228147433"/>
                  </a:ext>
                </a:extLst>
              </a:tr>
              <a:tr h="4496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8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Visual inspection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7,65X14,19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108,55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10.8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447" marR="67447" marT="0" marB="0"/>
                </a:tc>
                <a:extLst>
                  <a:ext uri="{0D108BD9-81ED-4DB2-BD59-A6C34878D82A}">
                    <a16:rowId xmlns:a16="http://schemas.microsoft.com/office/drawing/2014/main" val="369177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2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</a:t>
            </a:r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775995"/>
              </p:ext>
            </p:extLst>
          </p:nvPr>
        </p:nvGraphicFramePr>
        <p:xfrm>
          <a:off x="2199429" y="2907976"/>
          <a:ext cx="7793142" cy="2495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2964">
                  <a:extLst>
                    <a:ext uri="{9D8B030D-6E8A-4147-A177-3AD203B41FA5}">
                      <a16:colId xmlns:a16="http://schemas.microsoft.com/office/drawing/2014/main" val="2795653425"/>
                    </a:ext>
                  </a:extLst>
                </a:gridCol>
                <a:gridCol w="803668">
                  <a:extLst>
                    <a:ext uri="{9D8B030D-6E8A-4147-A177-3AD203B41FA5}">
                      <a16:colId xmlns:a16="http://schemas.microsoft.com/office/drawing/2014/main" val="3649177750"/>
                    </a:ext>
                  </a:extLst>
                </a:gridCol>
                <a:gridCol w="870930">
                  <a:extLst>
                    <a:ext uri="{9D8B030D-6E8A-4147-A177-3AD203B41FA5}">
                      <a16:colId xmlns:a16="http://schemas.microsoft.com/office/drawing/2014/main" val="1484552392"/>
                    </a:ext>
                  </a:extLst>
                </a:gridCol>
                <a:gridCol w="870930">
                  <a:extLst>
                    <a:ext uri="{9D8B030D-6E8A-4147-A177-3AD203B41FA5}">
                      <a16:colId xmlns:a16="http://schemas.microsoft.com/office/drawing/2014/main" val="439843286"/>
                    </a:ext>
                  </a:extLst>
                </a:gridCol>
                <a:gridCol w="870930">
                  <a:extLst>
                    <a:ext uri="{9D8B030D-6E8A-4147-A177-3AD203B41FA5}">
                      <a16:colId xmlns:a16="http://schemas.microsoft.com/office/drawing/2014/main" val="781271663"/>
                    </a:ext>
                  </a:extLst>
                </a:gridCol>
                <a:gridCol w="870930">
                  <a:extLst>
                    <a:ext uri="{9D8B030D-6E8A-4147-A177-3AD203B41FA5}">
                      <a16:colId xmlns:a16="http://schemas.microsoft.com/office/drawing/2014/main" val="2793365921"/>
                    </a:ext>
                  </a:extLst>
                </a:gridCol>
                <a:gridCol w="870930">
                  <a:extLst>
                    <a:ext uri="{9D8B030D-6E8A-4147-A177-3AD203B41FA5}">
                      <a16:colId xmlns:a16="http://schemas.microsoft.com/office/drawing/2014/main" val="2407815941"/>
                    </a:ext>
                  </a:extLst>
                </a:gridCol>
                <a:gridCol w="870930">
                  <a:extLst>
                    <a:ext uri="{9D8B030D-6E8A-4147-A177-3AD203B41FA5}">
                      <a16:colId xmlns:a16="http://schemas.microsoft.com/office/drawing/2014/main" val="4024991858"/>
                    </a:ext>
                  </a:extLst>
                </a:gridCol>
                <a:gridCol w="870930">
                  <a:extLst>
                    <a:ext uri="{9D8B030D-6E8A-4147-A177-3AD203B41FA5}">
                      <a16:colId xmlns:a16="http://schemas.microsoft.com/office/drawing/2014/main" val="2685969686"/>
                    </a:ext>
                  </a:extLst>
                </a:gridCol>
              </a:tblGrid>
              <a:tr h="27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Cell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extLst>
                  <a:ext uri="{0D108BD9-81ED-4DB2-BD59-A6C34878D82A}">
                    <a16:rowId xmlns:a16="http://schemas.microsoft.com/office/drawing/2014/main" val="1337140103"/>
                  </a:ext>
                </a:extLst>
              </a:tr>
              <a:tr h="27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extLst>
                  <a:ext uri="{0D108BD9-81ED-4DB2-BD59-A6C34878D82A}">
                    <a16:rowId xmlns:a16="http://schemas.microsoft.com/office/drawing/2014/main" val="3887250829"/>
                  </a:ext>
                </a:extLst>
              </a:tr>
              <a:tr h="27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extLst>
                  <a:ext uri="{0D108BD9-81ED-4DB2-BD59-A6C34878D82A}">
                    <a16:rowId xmlns:a16="http://schemas.microsoft.com/office/drawing/2014/main" val="2763774484"/>
                  </a:ext>
                </a:extLst>
              </a:tr>
              <a:tr h="27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extLst>
                  <a:ext uri="{0D108BD9-81ED-4DB2-BD59-A6C34878D82A}">
                    <a16:rowId xmlns:a16="http://schemas.microsoft.com/office/drawing/2014/main" val="2185866265"/>
                  </a:ext>
                </a:extLst>
              </a:tr>
              <a:tr h="27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extLst>
                  <a:ext uri="{0D108BD9-81ED-4DB2-BD59-A6C34878D82A}">
                    <a16:rowId xmlns:a16="http://schemas.microsoft.com/office/drawing/2014/main" val="991011355"/>
                  </a:ext>
                </a:extLst>
              </a:tr>
              <a:tr h="27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extLst>
                  <a:ext uri="{0D108BD9-81ED-4DB2-BD59-A6C34878D82A}">
                    <a16:rowId xmlns:a16="http://schemas.microsoft.com/office/drawing/2014/main" val="69457763"/>
                  </a:ext>
                </a:extLst>
              </a:tr>
              <a:tr h="27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extLst>
                  <a:ext uri="{0D108BD9-81ED-4DB2-BD59-A6C34878D82A}">
                    <a16:rowId xmlns:a16="http://schemas.microsoft.com/office/drawing/2014/main" val="3118753572"/>
                  </a:ext>
                </a:extLst>
              </a:tr>
              <a:tr h="27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extLst>
                  <a:ext uri="{0D108BD9-81ED-4DB2-BD59-A6C34878D82A}">
                    <a16:rowId xmlns:a16="http://schemas.microsoft.com/office/drawing/2014/main" val="824274420"/>
                  </a:ext>
                </a:extLst>
              </a:tr>
              <a:tr h="27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414" marR="97414" marT="0" marB="0" anchor="b"/>
                </a:tc>
                <a:extLst>
                  <a:ext uri="{0D108BD9-81ED-4DB2-BD59-A6C34878D82A}">
                    <a16:rowId xmlns:a16="http://schemas.microsoft.com/office/drawing/2014/main" val="143532482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09531" y="2538644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Relationship chart for ammunition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Developed BLOCPLAN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227842" cy="3318936"/>
          </a:xfrm>
        </p:spPr>
        <p:txBody>
          <a:bodyPr/>
          <a:lstStyle/>
          <a:p>
            <a:r>
              <a:rPr lang="en-US" b="1" dirty="0"/>
              <a:t>Step </a:t>
            </a:r>
            <a:r>
              <a:rPr lang="en-US" b="1" dirty="0" smtClean="0"/>
              <a:t>1: Input department 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new features here are the </a:t>
            </a:r>
            <a:r>
              <a:rPr lang="en-US" dirty="0" err="1" smtClean="0"/>
              <a:t>Blocplan</a:t>
            </a:r>
            <a:r>
              <a:rPr lang="en-US" dirty="0" smtClean="0"/>
              <a:t> is able to show the average, standard deviation, and total area of departments those are being input.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71369" y="2102212"/>
            <a:ext cx="3325228" cy="4228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1369" y="5277852"/>
            <a:ext cx="1203663" cy="657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44808" y="5688904"/>
            <a:ext cx="1203663" cy="262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041231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2:</a:t>
            </a:r>
            <a:endParaRPr lang="en-US" dirty="0"/>
          </a:p>
          <a:p>
            <a:r>
              <a:rPr lang="en-US" dirty="0"/>
              <a:t>Set the Relationship chart based on the data </a:t>
            </a:r>
            <a:r>
              <a:rPr lang="en-US" dirty="0" smtClean="0"/>
              <a:t>acquired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631" y="2556932"/>
            <a:ext cx="4186989" cy="36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15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for each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105399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3:</a:t>
            </a:r>
            <a:endParaRPr lang="en-US" dirty="0"/>
          </a:p>
          <a:p>
            <a:r>
              <a:rPr lang="en-US" dirty="0"/>
              <a:t>Check the score for each code whether there is a change or just using the default score. In this case study we use the default score provided by </a:t>
            </a:r>
            <a:r>
              <a:rPr lang="en-US" dirty="0" err="1" smtClean="0"/>
              <a:t>Donaghey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42483" y="2555318"/>
            <a:ext cx="3854113" cy="34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2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for each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105399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4:</a:t>
            </a:r>
            <a:endParaRPr lang="en-US" dirty="0"/>
          </a:p>
          <a:p>
            <a:r>
              <a:rPr lang="en-US" dirty="0"/>
              <a:t>We can get the score for each department after we click on the continue button from the relationship chart.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09346" y="2040106"/>
            <a:ext cx="3103145" cy="41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105399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5:</a:t>
            </a:r>
            <a:endParaRPr lang="en-US" dirty="0"/>
          </a:p>
          <a:p>
            <a:r>
              <a:rPr lang="en-US" dirty="0"/>
              <a:t>From the relationship score, we will select one of the available ratios for the area. We choose the ratio 2.00 x 1.00 (selection 2) for this case, based on the actual data of ammunition department.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98105" y="2350834"/>
            <a:ext cx="3678154" cy="37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35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105399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6:</a:t>
            </a:r>
            <a:endParaRPr lang="en-US" dirty="0"/>
          </a:p>
          <a:p>
            <a:r>
              <a:rPr lang="en-US" dirty="0"/>
              <a:t>Execute the ratio. The randomized department location in layout will be appeared.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98105" y="2350834"/>
            <a:ext cx="3678154" cy="37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initial random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549707" cy="33189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62823" y="2556932"/>
            <a:ext cx="7666354" cy="41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43843"/>
          </a:xfrm>
        </p:spPr>
        <p:txBody>
          <a:bodyPr>
            <a:normAutofit fontScale="85000" lnSpcReduction="10000"/>
          </a:bodyPr>
          <a:lstStyle/>
          <a:p>
            <a:r>
              <a:rPr lang="id-ID" dirty="0"/>
              <a:t>Facility layout problem (FLP) is a fundamental problem which seeks to </a:t>
            </a:r>
            <a:r>
              <a:rPr lang="en-US" dirty="0" smtClean="0"/>
              <a:t>deal with several layout problems such as </a:t>
            </a:r>
            <a:r>
              <a:rPr lang="id-ID" dirty="0"/>
              <a:t>material handling costs, work in process, lead times, </a:t>
            </a:r>
            <a:r>
              <a:rPr lang="en-US" dirty="0" smtClean="0"/>
              <a:t>and </a:t>
            </a:r>
            <a:r>
              <a:rPr lang="id-ID" dirty="0" smtClean="0"/>
              <a:t>utilize </a:t>
            </a:r>
            <a:r>
              <a:rPr lang="id-ID" dirty="0"/>
              <a:t>existing space more </a:t>
            </a:r>
            <a:r>
              <a:rPr lang="id-ID" dirty="0" smtClean="0"/>
              <a:t>effectively</a:t>
            </a:r>
            <a:endParaRPr lang="en-US" dirty="0" smtClean="0"/>
          </a:p>
          <a:p>
            <a:r>
              <a:rPr lang="id-ID" dirty="0" smtClean="0"/>
              <a:t>It </a:t>
            </a:r>
            <a:r>
              <a:rPr lang="id-ID" dirty="0"/>
              <a:t>is noteworthy to know that material handling cost constitutes 20–50% of the total operating expenses in manufacturing environments which can considerably be reduced through designing an efficient layout configuration</a:t>
            </a:r>
            <a:endParaRPr lang="en-US" dirty="0" smtClean="0"/>
          </a:p>
          <a:p>
            <a:r>
              <a:rPr lang="en-US" dirty="0"/>
              <a:t>The objective of facility layout analysis is to develop layouts which maximize the advantageous placement while minimizing the disadvantageous placement of departments</a:t>
            </a:r>
            <a:endParaRPr lang="en-US" dirty="0" smtClean="0"/>
          </a:p>
          <a:p>
            <a:r>
              <a:rPr lang="en-US" dirty="0"/>
              <a:t>Computers have been utilized since the 1960’s and 1970’s to assist with the high computational demands required for the calculations necessary for producing these types of facility </a:t>
            </a:r>
            <a:r>
              <a:rPr lang="en-US" dirty="0" smtClean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41499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784557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7:</a:t>
            </a:r>
            <a:endParaRPr lang="en-US" dirty="0"/>
          </a:p>
          <a:p>
            <a:r>
              <a:rPr lang="en-US" dirty="0"/>
              <a:t>Do automatic search algorithm with clicking on the Automatic Search. This button makes a hundred replication of change. Whenever it gets a higher </a:t>
            </a:r>
            <a:r>
              <a:rPr lang="en-US" dirty="0" err="1"/>
              <a:t>R.Score</a:t>
            </a:r>
            <a:r>
              <a:rPr lang="en-US" dirty="0"/>
              <a:t>, it keeps the change and continues the search.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91" y="2414586"/>
            <a:ext cx="613400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37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layout from paper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459037"/>
            <a:ext cx="3333750" cy="20002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10073" y="2459037"/>
            <a:ext cx="3343275" cy="20097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886696" y="2459037"/>
            <a:ext cx="3343275" cy="200025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42975" y="4459286"/>
            <a:ext cx="10286996" cy="14165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Alternative layout 1			</a:t>
            </a:r>
            <a:r>
              <a:rPr lang="en-US" b="1" dirty="0"/>
              <a:t>Alternative layout 2</a:t>
            </a:r>
            <a:r>
              <a:rPr lang="en-US" b="1" dirty="0" smtClean="0"/>
              <a:t>		</a:t>
            </a:r>
            <a:r>
              <a:rPr lang="en-US" b="1" dirty="0"/>
              <a:t>Alternative layout </a:t>
            </a:r>
            <a:r>
              <a:rPr lang="en-US" b="1" dirty="0" smtClean="0"/>
              <a:t>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R.Score</a:t>
            </a:r>
            <a:r>
              <a:rPr lang="en-US" dirty="0"/>
              <a:t> </a:t>
            </a:r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997380"/>
              </p:ext>
            </p:extLst>
          </p:nvPr>
        </p:nvGraphicFramePr>
        <p:xfrm>
          <a:off x="4003357" y="2559050"/>
          <a:ext cx="4185286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360790856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311833468"/>
                    </a:ext>
                  </a:extLst>
                </a:gridCol>
                <a:gridCol w="1502093">
                  <a:extLst>
                    <a:ext uri="{9D8B030D-6E8A-4147-A177-3AD203B41FA5}">
                      <a16:colId xmlns:a16="http://schemas.microsoft.com/office/drawing/2014/main" val="277925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Alternative Layout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R.Score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72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Alternative 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64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Alternative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043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Alternative 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63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Developed </a:t>
                      </a:r>
                      <a:r>
                        <a:rPr lang="en-US" sz="1800" dirty="0" err="1" smtClean="0">
                          <a:effectLst/>
                        </a:rPr>
                        <a:t>Blocplan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2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603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from the paper has a relative smaller value than the result from new version of </a:t>
            </a:r>
            <a:r>
              <a:rPr lang="en-US" dirty="0" err="1"/>
              <a:t>Blocplan</a:t>
            </a:r>
            <a:r>
              <a:rPr lang="en-US" dirty="0"/>
              <a:t>. This is because: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Methodology of paper for improvement is placing the cell to a certain location and then calculate the </a:t>
            </a:r>
            <a:r>
              <a:rPr lang="en-US" dirty="0" err="1"/>
              <a:t>R.Score</a:t>
            </a:r>
            <a:r>
              <a:rPr lang="en-US" dirty="0"/>
              <a:t> with </a:t>
            </a:r>
            <a:r>
              <a:rPr lang="en-US" dirty="0" err="1" smtClean="0"/>
              <a:t>Blocplan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Blocplan</a:t>
            </a:r>
            <a:r>
              <a:rPr lang="en-US" dirty="0" smtClean="0"/>
              <a:t> </a:t>
            </a:r>
            <a:r>
              <a:rPr lang="en-US" dirty="0"/>
              <a:t>ability of automatically searching a higher value of </a:t>
            </a:r>
            <a:r>
              <a:rPr lang="en-US" dirty="0" err="1"/>
              <a:t>R.Score</a:t>
            </a:r>
            <a:r>
              <a:rPr lang="en-US" dirty="0"/>
              <a:t> is not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79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Blocplan</a:t>
            </a:r>
            <a:r>
              <a:rPr lang="en-US" dirty="0"/>
              <a:t> is able to deal with the location size of workplace and keep it rectangular</a:t>
            </a:r>
          </a:p>
          <a:p>
            <a:pPr lvl="0"/>
            <a:r>
              <a:rPr lang="en-US" dirty="0"/>
              <a:t>Several features that user need are available in this version of </a:t>
            </a:r>
            <a:r>
              <a:rPr lang="en-US" dirty="0" err="1"/>
              <a:t>Blocplan</a:t>
            </a:r>
            <a:r>
              <a:rPr lang="en-US" dirty="0"/>
              <a:t> such as: information about total area when department data form is on, average and standard deviation and department change one by one with pairwise exchange</a:t>
            </a:r>
          </a:p>
          <a:p>
            <a:pPr lvl="0"/>
            <a:r>
              <a:rPr lang="en-US" dirty="0"/>
              <a:t>Result of the new version of </a:t>
            </a:r>
            <a:r>
              <a:rPr lang="en-US" dirty="0" err="1"/>
              <a:t>blocplan</a:t>
            </a:r>
            <a:r>
              <a:rPr lang="en-US" dirty="0"/>
              <a:t> is better than result of the paper due to the difference in method for applying the </a:t>
            </a:r>
            <a:r>
              <a:rPr lang="en-US" dirty="0" err="1"/>
              <a:t>Blocplan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9814" y="2438698"/>
            <a:ext cx="9269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1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94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43843"/>
          </a:xfrm>
        </p:spPr>
        <p:txBody>
          <a:bodyPr>
            <a:normAutofit/>
          </a:bodyPr>
          <a:lstStyle/>
          <a:p>
            <a:r>
              <a:rPr lang="en-US" dirty="0"/>
              <a:t>BLOCPLAN is an interactive program developed by </a:t>
            </a:r>
            <a:r>
              <a:rPr lang="en-US" dirty="0" err="1"/>
              <a:t>Donaghey</a:t>
            </a:r>
            <a:r>
              <a:rPr lang="en-US" dirty="0"/>
              <a:t> and Pire </a:t>
            </a:r>
            <a:r>
              <a:rPr lang="en-US" dirty="0" smtClean="0"/>
              <a:t>that </a:t>
            </a:r>
            <a:r>
              <a:rPr lang="en-US" dirty="0"/>
              <a:t>can develop </a:t>
            </a:r>
            <a:r>
              <a:rPr lang="en-US" dirty="0" smtClean="0"/>
              <a:t>a layout &amp; </a:t>
            </a:r>
            <a:r>
              <a:rPr lang="en-US" dirty="0"/>
              <a:t>has </a:t>
            </a:r>
            <a:r>
              <a:rPr lang="en-US" dirty="0" smtClean="0"/>
              <a:t>a number of useful features</a:t>
            </a:r>
          </a:p>
          <a:p>
            <a:r>
              <a:rPr lang="en-US" dirty="0" smtClean="0"/>
              <a:t>It uses construction </a:t>
            </a:r>
            <a:r>
              <a:rPr lang="en-US" dirty="0"/>
              <a:t>and improvement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Assessment of a layout is distance-based </a:t>
            </a:r>
            <a:r>
              <a:rPr lang="en-US" dirty="0"/>
              <a:t>and adjacency-based </a:t>
            </a:r>
            <a:r>
              <a:rPr lang="en-US" dirty="0" smtClean="0"/>
              <a:t>objective (R-score)</a:t>
            </a:r>
          </a:p>
          <a:p>
            <a:r>
              <a:rPr lang="en-US" dirty="0" smtClean="0"/>
              <a:t>Departments </a:t>
            </a:r>
            <a:r>
              <a:rPr lang="en-US" dirty="0"/>
              <a:t>are in bands (2 or 3 bands), but the </a:t>
            </a:r>
            <a:r>
              <a:rPr lang="en-US" dirty="0" smtClean="0"/>
              <a:t>band width </a:t>
            </a:r>
            <a:r>
              <a:rPr lang="en-US" dirty="0"/>
              <a:t>may </a:t>
            </a:r>
            <a:r>
              <a:rPr lang="en-US" dirty="0" smtClean="0"/>
              <a:t>vary</a:t>
            </a:r>
          </a:p>
          <a:p>
            <a:r>
              <a:rPr lang="en-US" dirty="0" smtClean="0"/>
              <a:t>All </a:t>
            </a:r>
            <a:r>
              <a:rPr lang="en-US" dirty="0"/>
              <a:t>departments are </a:t>
            </a:r>
            <a:r>
              <a:rPr lang="en-US" dirty="0" smtClean="0"/>
              <a:t>rectangular</a:t>
            </a: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4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717673"/>
              </p:ext>
            </p:extLst>
          </p:nvPr>
        </p:nvGraphicFramePr>
        <p:xfrm>
          <a:off x="1295398" y="2211914"/>
          <a:ext cx="9601200" cy="459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93049465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7825713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6721091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97620397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1637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 &amp; ABSTRACT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of Publication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extLst>
                  <a:ext uri="{0D108BD9-81ED-4DB2-BD59-A6C34878D82A}">
                    <a16:rowId xmlns:a16="http://schemas.microsoft.com/office/drawing/2014/main" val="2413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Production facility layout by comparing moment displacement using BLOCPLAN and ALDEP Algorithms (M Tambunan)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purpose of this study is comparing movement displacement using BLOCPLAN and ALDEP algorithm in order to redesign existing layout.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BLOCPLAN and ALDEP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IOP Conference Series: Materials Science and Engineering 309 012032 (2018)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extLst>
                  <a:ext uri="{0D108BD9-81ED-4DB2-BD59-A6C34878D82A}">
                    <a16:rowId xmlns:a16="http://schemas.microsoft.com/office/drawing/2014/main" val="88397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Blocplan for windows: Computer aided facility layout methodology and enhancements (Donaghey)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BLOCPLAN for Windows is an evolutionary development of its DOS version. It is able to result more alternative layout, e.g. for a nine department problem the number of possible layouts is close to 20 million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BLOCPLAN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Proceedings of the 2007 Industrial Engineering Research Conference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extLst>
                  <a:ext uri="{0D108BD9-81ED-4DB2-BD59-A6C34878D82A}">
                    <a16:rowId xmlns:a16="http://schemas.microsoft.com/office/drawing/2014/main" val="5436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7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59334"/>
              </p:ext>
            </p:extLst>
          </p:nvPr>
        </p:nvGraphicFramePr>
        <p:xfrm>
          <a:off x="1295398" y="811739"/>
          <a:ext cx="9601200" cy="519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93049465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7825713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6721091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97620397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1637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 &amp; ABSTRACT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of Publication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extLst>
                  <a:ext uri="{0D108BD9-81ED-4DB2-BD59-A6C34878D82A}">
                    <a16:rowId xmlns:a16="http://schemas.microsoft.com/office/drawing/2014/main" val="2413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FLEXPERT: facility layout expert system using fuzzy linguistic relationship codes (Badiru)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expert system generates facility layout alternatives based on the fuzzy logic theory and the results provided by BLOCPLAN (software for buildingplant layouts)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BLOCPLAN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Fuzzy Logic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IIE Transactions, 28, 295–308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(1996)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extLst>
                  <a:ext uri="{0D108BD9-81ED-4DB2-BD59-A6C34878D82A}">
                    <a16:rowId xmlns:a16="http://schemas.microsoft.com/office/drawing/2014/main" val="88397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Production facility layout design using blocplan algorithm (Puspita)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implementation of the BLOCPLAN algorithm to 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production 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facility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layout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Total movement moment and the Benefit-cost ratio (BCR) are used to compare existing and alternative layout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Benefit-cost ratio (BCR)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Blocplan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American Scientific Publishers (2015)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extLst>
                  <a:ext uri="{0D108BD9-81ED-4DB2-BD59-A6C34878D82A}">
                    <a16:rowId xmlns:a16="http://schemas.microsoft.com/office/drawing/2014/main" val="54367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Comparing alternative plant layouts based on Craft and Blocplan algorithms (Leonardo)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paper 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compares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two proposed layout models using CRAFT and BLOCPLAN algorithms. An initial layout is analyzed and the two algorithms are applied to the layout therefore the best score resulted from a layout is selected.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Craft and Blocplan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Metris Journal Vol. 15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2014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id-ID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55–64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extLst>
                  <a:ext uri="{0D108BD9-81ED-4DB2-BD59-A6C34878D82A}">
                    <a16:rowId xmlns:a16="http://schemas.microsoft.com/office/drawing/2014/main" val="181353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BLOCPLAN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99747"/>
              </p:ext>
            </p:extLst>
          </p:nvPr>
        </p:nvGraphicFramePr>
        <p:xfrm>
          <a:off x="1295400" y="2557463"/>
          <a:ext cx="9601200" cy="1667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42031151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55825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extLst>
                  <a:ext uri="{0D108BD9-81ED-4DB2-BD59-A6C34878D82A}">
                    <a16:rowId xmlns:a16="http://schemas.microsoft.com/office/drawing/2014/main" val="40518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Providing the square shape for each department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Resulting up to 20 alternatives with different scores for a layout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Combining qualitative and quantitative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Able to change the position of departments manually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tiers may be limiting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lead to poor department shapes (long and skinny departments)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providing the total movement score for a layout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815" marR="43815" marT="9525" marB="0" anchor="ctr"/>
                </a:tc>
                <a:extLst>
                  <a:ext uri="{0D108BD9-81ED-4DB2-BD59-A6C34878D82A}">
                    <a16:rowId xmlns:a16="http://schemas.microsoft.com/office/drawing/2014/main" val="109561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45" y="2556932"/>
            <a:ext cx="7437751" cy="3318936"/>
          </a:xfrm>
        </p:spPr>
        <p:txBody>
          <a:bodyPr/>
          <a:lstStyle/>
          <a:p>
            <a:r>
              <a:rPr lang="en-US" dirty="0"/>
              <a:t>The user provides the </a:t>
            </a:r>
            <a:r>
              <a:rPr lang="en-US" b="1" dirty="0"/>
              <a:t>required area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user also gives the desired </a:t>
            </a:r>
            <a:r>
              <a:rPr lang="en-US" b="1" dirty="0"/>
              <a:t>length to width ratio</a:t>
            </a:r>
            <a:r>
              <a:rPr lang="en-US" dirty="0"/>
              <a:t> (L/W) for the </a:t>
            </a:r>
            <a:r>
              <a:rPr lang="en-US" dirty="0" smtClean="0"/>
              <a:t>layout</a:t>
            </a:r>
          </a:p>
          <a:p>
            <a:r>
              <a:rPr lang="en-US" dirty="0"/>
              <a:t>The </a:t>
            </a:r>
            <a:r>
              <a:rPr lang="en-US" b="1" dirty="0"/>
              <a:t>length and the width</a:t>
            </a:r>
            <a:r>
              <a:rPr lang="en-US" dirty="0"/>
              <a:t> of the facility can be calculated using the L/W ratio and the total </a:t>
            </a:r>
            <a:r>
              <a:rPr lang="en-US" dirty="0" smtClean="0"/>
              <a:t>area</a:t>
            </a:r>
          </a:p>
          <a:p>
            <a:r>
              <a:rPr lang="en-US" b="1" dirty="0"/>
              <a:t>BLOCPLAN utilizes the Relationship chart</a:t>
            </a:r>
            <a:r>
              <a:rPr lang="en-US" dirty="0"/>
              <a:t> method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982132"/>
            <a:ext cx="2163445" cy="471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of the 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287" y="2556932"/>
            <a:ext cx="6310309" cy="3318936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We have 9 departments</a:t>
            </a:r>
          </a:p>
          <a:p>
            <a:r>
              <a:rPr lang="en-US" dirty="0" smtClean="0"/>
              <a:t>Length of Area = 20</a:t>
            </a:r>
          </a:p>
          <a:p>
            <a:r>
              <a:rPr lang="en-US" dirty="0" smtClean="0"/>
              <a:t>Total Area for 1</a:t>
            </a:r>
            <a:r>
              <a:rPr lang="en-US" baseline="30000" dirty="0" smtClean="0"/>
              <a:t>st</a:t>
            </a:r>
            <a:r>
              <a:rPr lang="en-US" dirty="0" smtClean="0"/>
              <a:t> band (upper) = (Area A + Area B + Area C) = (45 + 80 + 45) = 170</a:t>
            </a:r>
          </a:p>
          <a:p>
            <a:r>
              <a:rPr lang="en-US" dirty="0" smtClean="0"/>
              <a:t>x = 170/20 = 8.5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601962"/>
            <a:ext cx="2838450" cy="15906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295402" y="3445330"/>
            <a:ext cx="2838450" cy="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314803" y="2987523"/>
            <a:ext cx="573542" cy="614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71347" y="3631598"/>
            <a:ext cx="9755" cy="54670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55210" y="3627667"/>
            <a:ext cx="573542" cy="614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1656</TotalTime>
  <Words>1823</Words>
  <Application>Microsoft Office PowerPoint</Application>
  <PresentationFormat>Widescreen</PresentationFormat>
  <Paragraphs>345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Garamond</vt:lpstr>
      <vt:lpstr>Symbol</vt:lpstr>
      <vt:lpstr>Times New Roman</vt:lpstr>
      <vt:lpstr>Organic</vt:lpstr>
      <vt:lpstr>BLOCPLAN</vt:lpstr>
      <vt:lpstr>Outline</vt:lpstr>
      <vt:lpstr>Overview</vt:lpstr>
      <vt:lpstr>Overview</vt:lpstr>
      <vt:lpstr>Literature Review</vt:lpstr>
      <vt:lpstr>Literature Review</vt:lpstr>
      <vt:lpstr>BLOCPLAN</vt:lpstr>
      <vt:lpstr>Methodology</vt:lpstr>
      <vt:lpstr>Width of the band</vt:lpstr>
      <vt:lpstr>Length of the department</vt:lpstr>
      <vt:lpstr>Adjacency Score</vt:lpstr>
      <vt:lpstr>Generating Initial Random Layout</vt:lpstr>
      <vt:lpstr>Automatic Search Algorithm</vt:lpstr>
      <vt:lpstr>Automatic Search Algorithm</vt:lpstr>
      <vt:lpstr>Score of Layout</vt:lpstr>
      <vt:lpstr>Score of Layout</vt:lpstr>
      <vt:lpstr>Study Case</vt:lpstr>
      <vt:lpstr>Study Case</vt:lpstr>
      <vt:lpstr>Study Case</vt:lpstr>
      <vt:lpstr>Existing Layout</vt:lpstr>
      <vt:lpstr>Area of each machine cell</vt:lpstr>
      <vt:lpstr>Relationship chart</vt:lpstr>
      <vt:lpstr>Developed BLOCPLAN</vt:lpstr>
      <vt:lpstr>Relationship chart</vt:lpstr>
      <vt:lpstr>Scoring for each relationship</vt:lpstr>
      <vt:lpstr>Scoring for each relationship</vt:lpstr>
      <vt:lpstr>Area Ratio</vt:lpstr>
      <vt:lpstr>Area Ratio</vt:lpstr>
      <vt:lpstr>Generating initial random layout</vt:lpstr>
      <vt:lpstr>Improving the layout</vt:lpstr>
      <vt:lpstr>Alternative layout from paper</vt:lpstr>
      <vt:lpstr>R.Score comparison</vt:lpstr>
      <vt:lpstr>Discussion</vt:lpstr>
      <vt:lpstr>Conclusion</vt:lpstr>
      <vt:lpstr>PowerPoint Presentation</vt:lpstr>
    </vt:vector>
  </TitlesOfParts>
  <Company>Aman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Manufacturing  Process to Analyze End of Month Syndrome</dc:title>
  <dc:creator>Amna</dc:creator>
  <cp:lastModifiedBy>Windows User</cp:lastModifiedBy>
  <cp:revision>303</cp:revision>
  <dcterms:created xsi:type="dcterms:W3CDTF">2018-02-11T05:52:13Z</dcterms:created>
  <dcterms:modified xsi:type="dcterms:W3CDTF">2018-05-09T08:10:39Z</dcterms:modified>
</cp:coreProperties>
</file>