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5" r:id="rId9"/>
    <p:sldId id="263" r:id="rId10"/>
    <p:sldId id="264" r:id="rId11"/>
    <p:sldId id="271" r:id="rId12"/>
    <p:sldId id="274" r:id="rId13"/>
    <p:sldId id="284" r:id="rId14"/>
    <p:sldId id="283" r:id="rId15"/>
    <p:sldId id="279" r:id="rId16"/>
    <p:sldId id="280" r:id="rId17"/>
    <p:sldId id="276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3690" dt="2021-03-03T17:44:40.308"/>
    <p1510:client id="{0A21B09F-D0FC-0000-8C63-0CAFD46E4020}" v="3" dt="2021-03-01T22:25:13.490"/>
    <p1510:client id="{17D814B2-2890-D189-3D4F-14A3ED08B52B}" v="1513" dt="2021-03-02T19:13:21.512"/>
    <p1510:client id="{18734965-2426-4BEB-8076-9AAFF0470BBB}" v="846" dt="2021-02-27T13:22:11.715"/>
    <p1510:client id="{1B116D80-AFC1-136E-B04C-147D785B5B59}" v="554" dt="2021-02-28T17:50:59.626"/>
    <p1510:client id="{50069709-6B1F-90F9-778B-1D95033BDE85}" v="855" dt="2021-03-03T17:35:20.660"/>
    <p1510:client id="{7654B09F-0064-0000-8C63-0B0A8CEA8503}" v="1430" dt="2021-03-02T15:05:56.627"/>
    <p1510:client id="{7707B09F-80FA-0000-8C9A-B7B75F68CF3D}" v="1172" dt="2021-03-01T16:54:38.126"/>
    <p1510:client id="{8E99CEFF-5E59-E6F4-D6F4-273C20D6FDA4}" v="2" dt="2021-03-03T17:24:54.352"/>
    <p1510:client id="{9E1EB09F-E0CA-0000-8C9A-B451CEA846A5}" v="98" dt="2021-03-01T22:10:56.816"/>
    <p1510:client id="{A7C07EF4-A409-009A-799A-2E7888EC57F8}" v="153" dt="2021-03-01T18:01:46.544"/>
    <p1510:client id="{B3C2AF9F-20A6-0000-8ECA-6E9168A22BCF}" v="1" dt="2021-02-28T18:55:14.967"/>
    <p1510:client id="{B614F8ED-E191-73DE-7D44-18190F8F071E}" v="189" dt="2021-02-28T21:08:14.788"/>
    <p1510:client id="{D2A0C55A-34F7-7DD9-AE92-74E28C1135BB}" v="739" dt="2021-03-02T18:56:05.170"/>
    <p1510:client id="{D62255FB-D0DD-D85E-9650-E69B2C5A1BF6}" v="4" dt="2021-03-03T00:43:20.311"/>
    <p1510:client id="{F0B5DD2D-110E-84ED-8DBF-6E27C1979F4A}" v="265" dt="2021-03-03T10:38:38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8T18:00:07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785B3-D0E0-4194-9A91-47D22E9A5695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D5647-71D0-427E-83E6-EECEDCB56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1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D5647-71D0-427E-83E6-EECEDCB563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7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99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3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47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29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19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20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1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3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4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0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5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0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4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5.gif"/><Relationship Id="rId4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575" y="380874"/>
            <a:ext cx="9144000" cy="10953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/>
              <a:t>Difficulty Analysis of Sudoku Puzzle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121" y="2267722"/>
            <a:ext cx="6752908" cy="202590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/>
              <a:t> </a:t>
            </a:r>
            <a:r>
              <a:rPr lang="en-US" sz="2000" b="1" dirty="0"/>
              <a:t>Supervisor :</a:t>
            </a:r>
            <a:r>
              <a:rPr lang="en-US" sz="2000" dirty="0"/>
              <a:t> </a:t>
            </a:r>
            <a:endParaRPr lang="en-US" dirty="0"/>
          </a:p>
          <a:p>
            <a:pPr algn="ctr">
              <a:lnSpc>
                <a:spcPct val="90000"/>
              </a:lnSpc>
            </a:pPr>
            <a:r>
              <a:rPr lang="en-US" sz="1800" dirty="0"/>
              <a:t>Abu Wasif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Asst Prof, Dept of CSE, BUET</a:t>
            </a:r>
          </a:p>
          <a:p>
            <a:pPr indent="-182880" algn="ctr">
              <a:lnSpc>
                <a:spcPct val="90000"/>
              </a:lnSpc>
              <a:buFont typeface="Arial"/>
              <a:buChar char="•"/>
            </a:pPr>
            <a:endParaRPr lang="en-US" sz="2000" dirty="0"/>
          </a:p>
          <a:p>
            <a:pPr algn="ctr">
              <a:lnSpc>
                <a:spcPct val="90000"/>
              </a:lnSpc>
            </a:pPr>
            <a:r>
              <a:rPr lang="en-US" sz="2000" b="1" dirty="0"/>
              <a:t>Team Members (Grp-B16) :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Muhammad Zubair Hasan (201714041)</a:t>
            </a:r>
          </a:p>
          <a:p>
            <a:pPr algn="ctr">
              <a:lnSpc>
                <a:spcPct val="90000"/>
              </a:lnSpc>
            </a:pPr>
            <a:r>
              <a:rPr lang="en-US" sz="1800" dirty="0" err="1"/>
              <a:t>Shariar</a:t>
            </a:r>
            <a:r>
              <a:rPr lang="en-US" sz="1800" dirty="0"/>
              <a:t> Azad (201714037)</a:t>
            </a:r>
          </a:p>
          <a:p>
            <a:pPr algn="ctr">
              <a:lnSpc>
                <a:spcPct val="90000"/>
              </a:lnSpc>
            </a:pPr>
            <a:r>
              <a:rPr lang="en-US" sz="1800" dirty="0" err="1"/>
              <a:t>Nazifa</a:t>
            </a:r>
            <a:r>
              <a:rPr lang="en-US" sz="1800" dirty="0"/>
              <a:t> Hamid (201714044)</a:t>
            </a:r>
          </a:p>
          <a:p>
            <a:pPr indent="-182880" algn="ctr">
              <a:lnSpc>
                <a:spcPct val="90000"/>
              </a:lnSpc>
              <a:buFont typeface="Arial"/>
              <a:buChar char="•"/>
            </a:pPr>
            <a:endParaRPr lang="en-US" sz="600" dirty="0"/>
          </a:p>
          <a:p>
            <a:pPr indent="-182880" algn="ctr">
              <a:lnSpc>
                <a:spcPct val="90000"/>
              </a:lnSpc>
              <a:buFont typeface="Arial"/>
              <a:buChar char="•"/>
            </a:pPr>
            <a:endParaRPr lang="en-US" sz="600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6A39577-BC50-4812-929B-400CB1D67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55" y="153698"/>
            <a:ext cx="11811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E1F2-8312-4AB6-AE6D-508AB409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59" y="186408"/>
            <a:ext cx="10515600" cy="714032"/>
          </a:xfrm>
        </p:spPr>
        <p:txBody>
          <a:bodyPr/>
          <a:lstStyle/>
          <a:p>
            <a:pPr algn="ctr"/>
            <a:r>
              <a:rPr lang="en-US"/>
              <a:t>Algorithms</a:t>
            </a:r>
          </a:p>
        </p:txBody>
      </p:sp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ED3F08E9-3DCF-40D9-AB42-A5CE42DCF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55" y="153698"/>
            <a:ext cx="1181100" cy="1095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72EE6B-547C-47B9-93DC-2F1497252259}"/>
              </a:ext>
            </a:extLst>
          </p:cNvPr>
          <p:cNvSpPr txBox="1"/>
          <p:nvPr/>
        </p:nvSpPr>
        <p:spPr>
          <a:xfrm>
            <a:off x="1828278" y="777356"/>
            <a:ext cx="6222519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/>
          </a:p>
          <a:p>
            <a:pPr marL="342900" indent="-342900">
              <a:buFont typeface="Wingdings"/>
              <a:buChar char="§"/>
            </a:pPr>
            <a:r>
              <a:rPr lang="en-US" sz="2000"/>
              <a:t>Sudoku </a:t>
            </a:r>
            <a:r>
              <a:rPr lang="en-US" sz="2000" b="1"/>
              <a:t>logical rules-based</a:t>
            </a:r>
            <a:r>
              <a:rPr lang="en-US" sz="2000"/>
              <a:t> algorithms:</a:t>
            </a:r>
          </a:p>
          <a:p>
            <a:pPr marL="342900" indent="-342900">
              <a:buFont typeface="Wingdings"/>
              <a:buChar char="§"/>
            </a:pPr>
            <a:r>
              <a:rPr lang="en-US" sz="2000" b="1"/>
              <a:t>Easy Techniques</a:t>
            </a:r>
            <a:r>
              <a:rPr lang="en-US" sz="2000"/>
              <a:t>:</a:t>
            </a:r>
          </a:p>
          <a:p>
            <a:pPr marL="457200" indent="-457200">
              <a:buAutoNum type="romanLcPeriod"/>
            </a:pPr>
            <a:r>
              <a:rPr lang="en-US"/>
              <a:t>Single Candidates</a:t>
            </a:r>
          </a:p>
          <a:p>
            <a:pPr marL="457200" indent="-457200">
              <a:buAutoNum type="romanLcPeriod"/>
            </a:pPr>
            <a:r>
              <a:rPr lang="en-US"/>
              <a:t>Hidden Singles</a:t>
            </a:r>
          </a:p>
          <a:p>
            <a:pPr marL="457200" indent="-457200">
              <a:buAutoNum type="romanLcPeriod"/>
            </a:pPr>
            <a:r>
              <a:rPr lang="en-US"/>
              <a:t>Naked Singles</a:t>
            </a:r>
          </a:p>
          <a:p>
            <a:pPr marL="457200" indent="-457200">
              <a:buFontTx/>
              <a:buAutoNum type="romanLcPeriod"/>
            </a:pPr>
            <a:endParaRPr lang="en-US"/>
          </a:p>
          <a:p>
            <a:pPr marL="342900" indent="-342900">
              <a:buFont typeface="Wingdings"/>
              <a:buChar char="§"/>
            </a:pPr>
            <a:r>
              <a:rPr lang="en-US" sz="2000" b="1"/>
              <a:t>Medium Techniques:</a:t>
            </a:r>
            <a:endParaRPr lang="en-US" b="1"/>
          </a:p>
          <a:p>
            <a:pPr marL="457200" indent="-457200">
              <a:buAutoNum type="romanLcPeriod"/>
            </a:pPr>
            <a:r>
              <a:rPr lang="en-US"/>
              <a:t>Naked Pair, naked triple, naked quads</a:t>
            </a:r>
          </a:p>
          <a:p>
            <a:pPr marL="457200" indent="-457200">
              <a:buAutoNum type="romanLcPeriod"/>
            </a:pPr>
            <a:r>
              <a:rPr lang="en-US"/>
              <a:t>Hidden Pair, hidden triple, hidden quads</a:t>
            </a:r>
          </a:p>
          <a:p>
            <a:pPr marL="457200" indent="-457200">
              <a:buAutoNum type="romanLcPeriod"/>
            </a:pPr>
            <a:r>
              <a:rPr lang="en-US"/>
              <a:t>Pointing Pair</a:t>
            </a:r>
          </a:p>
          <a:p>
            <a:pPr marL="457200" indent="-457200">
              <a:buFontTx/>
              <a:buAutoNum type="romanLcPeriod"/>
            </a:pPr>
            <a:endParaRPr lang="en-US"/>
          </a:p>
          <a:p>
            <a:pPr marL="342900" indent="-342900">
              <a:buFont typeface="Wingdings"/>
              <a:buChar char="§"/>
            </a:pPr>
            <a:r>
              <a:rPr lang="en-US" sz="2000" b="1"/>
              <a:t>Hard Techniques:</a:t>
            </a:r>
            <a:endParaRPr lang="en-US" b="1"/>
          </a:p>
          <a:p>
            <a:pPr marL="457200" indent="-457200">
              <a:buAutoNum type="romanLcPeriod"/>
            </a:pPr>
            <a:r>
              <a:rPr lang="en-US"/>
              <a:t>X-wing, XY wing, XYZ wing</a:t>
            </a:r>
          </a:p>
          <a:p>
            <a:pPr marL="457200" indent="-457200">
              <a:buAutoNum type="romanLcPeriod"/>
            </a:pPr>
            <a:r>
              <a:rPr lang="en-US"/>
              <a:t>Swordfish</a:t>
            </a:r>
          </a:p>
          <a:p>
            <a:pPr marL="457200" indent="-457200">
              <a:buAutoNum type="romanLcPeriod"/>
            </a:pPr>
            <a:r>
              <a:rPr lang="en-US"/>
              <a:t>Single Chains</a:t>
            </a:r>
          </a:p>
          <a:p>
            <a:pPr marL="457200" indent="-457200">
              <a:buAutoNum type="romanLcPeriod"/>
            </a:pPr>
            <a:endParaRPr lang="en-US"/>
          </a:p>
          <a:p>
            <a:pPr marL="285750" indent="-285750">
              <a:buFont typeface="Wingdings"/>
              <a:buChar char="§"/>
            </a:pPr>
            <a:r>
              <a:rPr lang="en-US" sz="2000" b="1"/>
              <a:t>Search based algorithm:</a:t>
            </a:r>
            <a:r>
              <a:rPr lang="en-US" sz="2000"/>
              <a:t> Brute Force</a:t>
            </a:r>
          </a:p>
          <a:p>
            <a:pPr marL="457200" indent="-457200">
              <a:buAutoNum type="romanLcPeriod"/>
            </a:pPr>
            <a:endParaRPr lang="en-US" sz="2000"/>
          </a:p>
        </p:txBody>
      </p:sp>
      <p:pic>
        <p:nvPicPr>
          <p:cNvPr id="7" name="Picture 7" descr="Calendar&#10;&#10;Description automatically generated">
            <a:extLst>
              <a:ext uri="{FF2B5EF4-FFF2-40B4-BE49-F238E27FC236}">
                <a16:creationId xmlns:a16="http://schemas.microsoft.com/office/drawing/2014/main" id="{B24260A0-98C4-4633-BDD5-891DF2473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850" y="1190624"/>
            <a:ext cx="1558146" cy="1558146"/>
          </a:xfrm>
          <a:prstGeom prst="rect">
            <a:avLst/>
          </a:prstGeom>
        </p:spPr>
      </p:pic>
      <p:pic>
        <p:nvPicPr>
          <p:cNvPr id="8" name="Picture 8" descr="Calendar&#10;&#10;Description automatically generated">
            <a:extLst>
              <a:ext uri="{FF2B5EF4-FFF2-40B4-BE49-F238E27FC236}">
                <a16:creationId xmlns:a16="http://schemas.microsoft.com/office/drawing/2014/main" id="{4E420B65-BF56-4A32-AE46-4C9F1F085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041" y="3244970"/>
            <a:ext cx="2743200" cy="914400"/>
          </a:xfrm>
          <a:prstGeom prst="rect">
            <a:avLst/>
          </a:prstGeom>
        </p:spPr>
      </p:pic>
      <p:pic>
        <p:nvPicPr>
          <p:cNvPr id="9" name="Picture 9" descr="Calendar&#10;&#10;Description automatically generated">
            <a:extLst>
              <a:ext uri="{FF2B5EF4-FFF2-40B4-BE49-F238E27FC236}">
                <a16:creationId xmlns:a16="http://schemas.microsoft.com/office/drawing/2014/main" id="{E5D3036E-879E-4F5F-950A-A452014C3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9420" y="4787676"/>
            <a:ext cx="2743198" cy="9344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1339C9-EDDB-4C92-8FC0-D4318EB1F610}"/>
              </a:ext>
            </a:extLst>
          </p:cNvPr>
          <p:cNvSpPr txBox="1"/>
          <p:nvPr/>
        </p:nvSpPr>
        <p:spPr>
          <a:xfrm>
            <a:off x="9108596" y="2739426"/>
            <a:ext cx="2513163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Hidden Singles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106A41-A601-4602-BCF0-8E8FF7C20502}"/>
              </a:ext>
            </a:extLst>
          </p:cNvPr>
          <p:cNvSpPr txBox="1"/>
          <p:nvPr/>
        </p:nvSpPr>
        <p:spPr>
          <a:xfrm>
            <a:off x="9308980" y="41906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Pointing Pair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35BF7D-40EC-4168-9384-4683612C0776}"/>
              </a:ext>
            </a:extLst>
          </p:cNvPr>
          <p:cNvSpPr txBox="1"/>
          <p:nvPr/>
        </p:nvSpPr>
        <p:spPr>
          <a:xfrm>
            <a:off x="9581252" y="58575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XY-Wing</a:t>
            </a:r>
          </a:p>
        </p:txBody>
      </p:sp>
    </p:spTree>
    <p:extLst>
      <p:ext uri="{BB962C8B-B14F-4D97-AF65-F5344CB8AC3E}">
        <p14:creationId xmlns:p14="http://schemas.microsoft.com/office/powerpoint/2010/main" val="146828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C100-A28C-4BBB-AC98-54EACA23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388" y="311773"/>
            <a:ext cx="10515600" cy="779224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FC464-229E-44FC-9C68-372110124E93}"/>
              </a:ext>
            </a:extLst>
          </p:cNvPr>
          <p:cNvSpPr txBox="1"/>
          <p:nvPr/>
        </p:nvSpPr>
        <p:spPr>
          <a:xfrm>
            <a:off x="4683358" y="52869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Single Candidate</a:t>
            </a:r>
          </a:p>
        </p:txBody>
      </p:sp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04856FC5-CF4C-4CFA-A888-743027F6C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55" y="153698"/>
            <a:ext cx="1181100" cy="1095375"/>
          </a:xfrm>
          <a:prstGeom prst="rect">
            <a:avLst/>
          </a:prstGeom>
        </p:spPr>
      </p:pic>
      <p:pic>
        <p:nvPicPr>
          <p:cNvPr id="10" name="Picture 10" descr="A picture containing text, white, electronics, keyboard&#10;&#10;Description automatically generated">
            <a:extLst>
              <a:ext uri="{FF2B5EF4-FFF2-40B4-BE49-F238E27FC236}">
                <a16:creationId xmlns:a16="http://schemas.microsoft.com/office/drawing/2014/main" id="{5C7DFB73-84A1-4BFB-A963-2456E651A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604" y="1456891"/>
            <a:ext cx="3533954" cy="3533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69" y="2303390"/>
            <a:ext cx="5563687" cy="18806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83358" y="4414830"/>
            <a:ext cx="209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Naked Quads</a:t>
            </a:r>
          </a:p>
        </p:txBody>
      </p:sp>
    </p:spTree>
    <p:extLst>
      <p:ext uri="{BB962C8B-B14F-4D97-AF65-F5344CB8AC3E}">
        <p14:creationId xmlns:p14="http://schemas.microsoft.com/office/powerpoint/2010/main" val="173954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1A4F-3696-41FB-9995-00D24EC3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1" y="312442"/>
            <a:ext cx="10515600" cy="777887"/>
          </a:xfrm>
        </p:spPr>
        <p:txBody>
          <a:bodyPr/>
          <a:lstStyle/>
          <a:p>
            <a:pPr algn="ctr"/>
            <a:r>
              <a:rPr lang="en-US">
                <a:cs typeface="Calibri Light" panose="020F0302020204030204"/>
              </a:rPr>
              <a:t>Algorithms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D26A6-AC41-43B3-8971-CE3F62B60864}"/>
              </a:ext>
            </a:extLst>
          </p:cNvPr>
          <p:cNvSpPr txBox="1"/>
          <p:nvPr/>
        </p:nvSpPr>
        <p:spPr>
          <a:xfrm>
            <a:off x="2875756" y="25747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X-wing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DAC87-33B3-47B3-B4E5-4A2B53D6E308}"/>
              </a:ext>
            </a:extLst>
          </p:cNvPr>
          <p:cNvSpPr txBox="1"/>
          <p:nvPr/>
        </p:nvSpPr>
        <p:spPr>
          <a:xfrm>
            <a:off x="7887768" y="27593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XY-wing</a:t>
            </a:r>
          </a:p>
        </p:txBody>
      </p:sp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67F11887-BEF0-45C7-BC5D-424D4F9D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55" y="153698"/>
            <a:ext cx="1181100" cy="1095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56" y="1168722"/>
            <a:ext cx="4191000" cy="1390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431" y="3001111"/>
            <a:ext cx="3434051" cy="34340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79" y="1168722"/>
            <a:ext cx="4333875" cy="1476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417" y="4011755"/>
            <a:ext cx="2895600" cy="14668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94073" y="56942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XYZ-wing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9064" y="6443473"/>
            <a:ext cx="23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Swordfish</a:t>
            </a:r>
          </a:p>
        </p:txBody>
      </p:sp>
    </p:spTree>
    <p:extLst>
      <p:ext uri="{BB962C8B-B14F-4D97-AF65-F5344CB8AC3E}">
        <p14:creationId xmlns:p14="http://schemas.microsoft.com/office/powerpoint/2010/main" val="203940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19546"/>
            <a:ext cx="10018713" cy="907473"/>
          </a:xfrm>
        </p:spPr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0365"/>
            <a:ext cx="10018713" cy="3920836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/>
              <a:t>Brute force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/>
              <a:t>Backtracking (DFS)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/>
              <a:t>Visits cells in some order, fills digits sequentially.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/>
              <a:t>Backtracks when not valid.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00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2000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475" y="1870365"/>
            <a:ext cx="3011852" cy="3011852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E5A04EB0-0935-4F4A-B29B-1D7054DD7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55" y="153698"/>
            <a:ext cx="11811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28600"/>
            <a:ext cx="10018713" cy="962891"/>
          </a:xfrm>
        </p:spPr>
        <p:txBody>
          <a:bodyPr/>
          <a:lstStyle/>
          <a:p>
            <a:r>
              <a:rPr lang="en-US"/>
              <a:t>Why Choose Logic Based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191491"/>
            <a:ext cx="10018714" cy="1219200"/>
          </a:xfrm>
        </p:spPr>
        <p:txBody>
          <a:bodyPr>
            <a:normAutofit/>
          </a:bodyPr>
          <a:lstStyle/>
          <a:p>
            <a:r>
              <a:rPr lang="en-US" sz="2000"/>
              <a:t>Logic based methods take much less time to solve easy and medium puzzles</a:t>
            </a:r>
          </a:p>
          <a:p>
            <a:r>
              <a:rPr lang="en-US" sz="2000"/>
              <a:t>Brute force takes more and almost equal time for all puzzles.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82" y="2336149"/>
            <a:ext cx="5033591" cy="35579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62" y="2336148"/>
            <a:ext cx="5033592" cy="3557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44437" y="6082146"/>
            <a:ext cx="2650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Logic based algorithm</a:t>
            </a:r>
          </a:p>
          <a:p>
            <a:r>
              <a:rPr lang="en-US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7710" y="6082145"/>
            <a:ext cx="4281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Search based algorithm (Brute Force)</a:t>
            </a:r>
          </a:p>
          <a:p>
            <a:r>
              <a:rPr lang="en-US"/>
              <a:t> </a:t>
            </a:r>
          </a:p>
        </p:txBody>
      </p:sp>
      <p:pic>
        <p:nvPicPr>
          <p:cNvPr id="9" name="Picture 4" descr="Logo&#10;&#10;Description automatically generated">
            <a:extLst>
              <a:ext uri="{FF2B5EF4-FFF2-40B4-BE49-F238E27FC236}">
                <a16:creationId xmlns:a16="http://schemas.microsoft.com/office/drawing/2014/main" id="{F91CEF58-16E7-499A-ACE3-1508A3B88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6155" y="153698"/>
            <a:ext cx="11811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4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/>
      <p:bldP spid="7" grpId="0" uiExpan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834" y="1249073"/>
            <a:ext cx="7441985" cy="5260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834" y="1249073"/>
            <a:ext cx="7529088" cy="53218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83" y="1249073"/>
            <a:ext cx="7817304" cy="55255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4042B-D9AB-44D1-ACE0-C32EF030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727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  Results (17 Clue Dataset)</a:t>
            </a:r>
          </a:p>
        </p:txBody>
      </p:sp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9FA56034-BC42-4661-BF28-C35EDCA53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6155" y="153698"/>
            <a:ext cx="1181100" cy="1095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33" y="1278479"/>
            <a:ext cx="7828654" cy="553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6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6E527C5-E74E-4F90-96B2-E1123DE76C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18" y="1123372"/>
            <a:ext cx="7344328" cy="53147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A4042B-D9AB-44D1-ACE0-C32EF030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827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Results (Variable Clue Dataset)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A8AC777-CD3B-42A7-BD62-3E7E35D5B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55" y="153698"/>
            <a:ext cx="1181100" cy="1095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58" y="953952"/>
            <a:ext cx="7547088" cy="5334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18" y="1035165"/>
            <a:ext cx="7432192" cy="5253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18" y="1082387"/>
            <a:ext cx="7634952" cy="5396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511" y="1165380"/>
            <a:ext cx="5250532" cy="52515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050" y="1321962"/>
            <a:ext cx="5841223" cy="4823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25" y="1118085"/>
            <a:ext cx="7314881" cy="5170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688" y="1321962"/>
            <a:ext cx="6172411" cy="50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5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D937-33DB-4ADE-8921-570C5A02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5" y="310318"/>
            <a:ext cx="10515600" cy="464506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Results (Brute Force)</a:t>
            </a:r>
            <a:endParaRPr lang="en-US">
              <a:cs typeface="Calibri Light" panose="020F0302020204030204"/>
            </a:endParaRPr>
          </a:p>
        </p:txBody>
      </p:sp>
      <p:pic>
        <p:nvPicPr>
          <p:cNvPr id="3" name="Picture 4" descr="Logo&#10;&#10;Description automatically generated">
            <a:extLst>
              <a:ext uri="{FF2B5EF4-FFF2-40B4-BE49-F238E27FC236}">
                <a16:creationId xmlns:a16="http://schemas.microsoft.com/office/drawing/2014/main" id="{EDDA39A8-3744-4903-A464-F9D689A7D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55" y="153698"/>
            <a:ext cx="1181100" cy="10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" t="1714" r="2185" b="1714"/>
          <a:stretch/>
        </p:blipFill>
        <p:spPr>
          <a:xfrm>
            <a:off x="2521527" y="989422"/>
            <a:ext cx="7928264" cy="56110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27" y="1017073"/>
            <a:ext cx="7899186" cy="55834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81" y="930057"/>
            <a:ext cx="8106278" cy="57298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981" y="958248"/>
            <a:ext cx="8203986" cy="579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5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9F1D-E52B-4B4F-8D32-31CE3DB7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05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Conclusion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EBB6-40E0-4EBD-A7DC-092B356C6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155" y="1225097"/>
            <a:ext cx="10515600" cy="53890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Minimum 17 clue is required to solve a puzzle</a:t>
            </a:r>
          </a:p>
          <a:p>
            <a:r>
              <a:rPr lang="en-US" sz="2000">
                <a:cs typeface="Calibri"/>
              </a:rPr>
              <a:t>The hardness of a puzzle doesn’t depend on clue count</a:t>
            </a:r>
          </a:p>
          <a:p>
            <a:r>
              <a:rPr lang="en-US" sz="2000">
                <a:cs typeface="Calibri"/>
              </a:rPr>
              <a:t>Harder puzzles take more time to solve</a:t>
            </a:r>
          </a:p>
          <a:p>
            <a:r>
              <a:rPr lang="en-US" sz="2000">
                <a:cs typeface="Calibri"/>
              </a:rPr>
              <a:t>Sudoku hardness with respect to symmetry is inconclusive as all puzzles were asymmetric</a:t>
            </a:r>
          </a:p>
          <a:p>
            <a:r>
              <a:rPr lang="en-US" sz="2000">
                <a:cs typeface="Calibri"/>
              </a:rPr>
              <a:t>Hardness of puzzles don't depend on size of vacant regions</a:t>
            </a:r>
          </a:p>
          <a:p>
            <a:pPr>
              <a:buClr>
                <a:srgbClr val="1287C3"/>
              </a:buClr>
            </a:pPr>
            <a:r>
              <a:rPr lang="en-US" sz="2000">
                <a:cs typeface="Calibri"/>
              </a:rPr>
              <a:t>For brute force, solving time increases if clue count decreases and time to solve decreases if hole size increases </a:t>
            </a:r>
          </a:p>
          <a:p>
            <a:pPr>
              <a:buClr>
                <a:srgbClr val="1287C3"/>
              </a:buClr>
            </a:pPr>
            <a:r>
              <a:rPr lang="en-US" sz="2000">
                <a:cs typeface="Calibri"/>
              </a:rPr>
              <a:t>For logic based solving methods, if clue count increases time to solve increases and time to solve decreases if hole size increases </a:t>
            </a:r>
          </a:p>
          <a:p>
            <a:r>
              <a:rPr lang="en-US" sz="2000">
                <a:cs typeface="Calibri"/>
              </a:rPr>
              <a:t>Human solving techniques need less time to solve puzzle compared to brute force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5A2026D-37CC-445C-8520-185F6A19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55" y="153698"/>
            <a:ext cx="11811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0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14F9-9392-4882-81EE-133A46C2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3989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F115-A854-4A8F-B605-95CE444C5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7" y="998933"/>
            <a:ext cx="10515600" cy="537107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000"/>
              <a:t>  </a:t>
            </a:r>
          </a:p>
          <a:p>
            <a:r>
              <a:rPr lang="en-US" sz="2000" err="1">
                <a:ea typeface="+mn-lt"/>
                <a:cs typeface="+mn-lt"/>
              </a:rPr>
              <a:t>Jussien</a:t>
            </a:r>
            <a:r>
              <a:rPr lang="en-US" sz="2000">
                <a:ea typeface="+mn-lt"/>
                <a:cs typeface="+mn-lt"/>
              </a:rPr>
              <a:t>, Narendra. </a:t>
            </a:r>
            <a:r>
              <a:rPr lang="en-US" sz="2000" i="1">
                <a:ea typeface="+mn-lt"/>
                <a:cs typeface="+mn-lt"/>
              </a:rPr>
              <a:t>A to Z of Sudoku</a:t>
            </a:r>
            <a:r>
              <a:rPr lang="en-US" sz="2000">
                <a:ea typeface="+mn-lt"/>
                <a:cs typeface="+mn-lt"/>
              </a:rPr>
              <a:t>. ISTE, 2007.</a:t>
            </a:r>
          </a:p>
          <a:p>
            <a:pPr>
              <a:buClr>
                <a:srgbClr val="1287C3"/>
              </a:buClr>
            </a:pPr>
            <a:r>
              <a:rPr lang="en-US" sz="2000" err="1">
                <a:ea typeface="+mn-lt"/>
                <a:cs typeface="+mn-lt"/>
              </a:rPr>
              <a:t>Rosenhouse</a:t>
            </a:r>
            <a:r>
              <a:rPr lang="en-US" sz="2000">
                <a:ea typeface="+mn-lt"/>
                <a:cs typeface="+mn-lt"/>
              </a:rPr>
              <a:t>, Jason., and Laura </a:t>
            </a:r>
            <a:r>
              <a:rPr lang="en-US" sz="2000" err="1">
                <a:ea typeface="+mn-lt"/>
                <a:cs typeface="+mn-lt"/>
              </a:rPr>
              <a:t>Taalman</a:t>
            </a:r>
            <a:r>
              <a:rPr lang="en-US" sz="2000">
                <a:ea typeface="+mn-lt"/>
                <a:cs typeface="+mn-lt"/>
              </a:rPr>
              <a:t>. </a:t>
            </a:r>
            <a:r>
              <a:rPr lang="en-US" sz="2000" i="1">
                <a:ea typeface="+mn-lt"/>
                <a:cs typeface="+mn-lt"/>
              </a:rPr>
              <a:t>Taking Sudoku Seriously: The Math Behind the World's Most Popular Pencil Puzzle.</a:t>
            </a:r>
            <a:r>
              <a:rPr lang="en-US" sz="2000">
                <a:ea typeface="+mn-lt"/>
                <a:cs typeface="+mn-lt"/>
              </a:rPr>
              <a:t> Oxford ; New York: Oxford University Press, 2011. Print.</a:t>
            </a:r>
          </a:p>
          <a:p>
            <a:pPr>
              <a:buClr>
                <a:srgbClr val="1287C3"/>
              </a:buClr>
            </a:pPr>
            <a:r>
              <a:rPr lang="en-US" sz="2000" err="1">
                <a:ea typeface="+mn-lt"/>
                <a:cs typeface="+mn-lt"/>
              </a:rPr>
              <a:t>Pelánek</a:t>
            </a:r>
            <a:r>
              <a:rPr lang="en-US" sz="2000">
                <a:ea typeface="+mn-lt"/>
                <a:cs typeface="+mn-lt"/>
              </a:rPr>
              <a:t>, Radek. "Difficulty Rating of Sudoku Puzzles by a Computational Model." </a:t>
            </a:r>
            <a:r>
              <a:rPr lang="en-US" sz="2000" i="1">
                <a:ea typeface="+mn-lt"/>
                <a:cs typeface="+mn-lt"/>
              </a:rPr>
              <a:t>FLAIRS Conference</a:t>
            </a:r>
            <a:r>
              <a:rPr lang="en-US" sz="2000">
                <a:ea typeface="+mn-lt"/>
                <a:cs typeface="+mn-lt"/>
              </a:rPr>
              <a:t>. 2011.</a:t>
            </a:r>
            <a:endParaRPr lang="en-US" sz="2000"/>
          </a:p>
          <a:p>
            <a:pPr>
              <a:buClr>
                <a:srgbClr val="1287C3"/>
              </a:buClr>
            </a:pPr>
            <a:r>
              <a:rPr lang="en-US" sz="2000">
                <a:ea typeface="+mn-lt"/>
                <a:cs typeface="+mn-lt"/>
              </a:rPr>
              <a:t>Li, Guo, et al. "</a:t>
            </a:r>
            <a:r>
              <a:rPr lang="en-US" sz="2000" err="1">
                <a:ea typeface="+mn-lt"/>
                <a:cs typeface="+mn-lt"/>
              </a:rPr>
              <a:t>Genarate</a:t>
            </a:r>
            <a:r>
              <a:rPr lang="en-US" sz="2000">
                <a:ea typeface="+mn-lt"/>
                <a:cs typeface="+mn-lt"/>
              </a:rPr>
              <a:t> and Solve Sudoku Puzzle." </a:t>
            </a:r>
            <a:r>
              <a:rPr lang="en-US" sz="2000" i="1">
                <a:ea typeface="+mn-lt"/>
                <a:cs typeface="+mn-lt"/>
              </a:rPr>
              <a:t>2019 10th International Conference on Information Technology in Medicine and Education (ITME)</a:t>
            </a:r>
            <a:r>
              <a:rPr lang="en-US" sz="2000">
                <a:ea typeface="+mn-lt"/>
                <a:cs typeface="+mn-lt"/>
              </a:rPr>
              <a:t>. IEEE, 2019.</a:t>
            </a:r>
            <a:endParaRPr lang="en-US" sz="2000"/>
          </a:p>
          <a:p>
            <a:pPr>
              <a:buClr>
                <a:srgbClr val="1287C3"/>
              </a:buClr>
            </a:pPr>
            <a:r>
              <a:rPr lang="en-US" sz="2000">
                <a:ea typeface="+mn-lt"/>
                <a:cs typeface="+mn-lt"/>
              </a:rPr>
              <a:t>Molnár, B., Molnár, F., Varga, M., </a:t>
            </a:r>
            <a:r>
              <a:rPr lang="en-US" sz="2000" err="1">
                <a:ea typeface="+mn-lt"/>
                <a:cs typeface="+mn-lt"/>
              </a:rPr>
              <a:t>Toroczkai</a:t>
            </a:r>
            <a:r>
              <a:rPr lang="en-US" sz="2000">
                <a:ea typeface="+mn-lt"/>
                <a:cs typeface="+mn-lt"/>
              </a:rPr>
              <a:t>, Z., &amp; Ercsey-Ravasz, M. (2018). A continuous-time </a:t>
            </a:r>
            <a:r>
              <a:rPr lang="en-US" sz="2000" err="1">
                <a:ea typeface="+mn-lt"/>
                <a:cs typeface="+mn-lt"/>
              </a:rPr>
              <a:t>MaxSAT</a:t>
            </a:r>
            <a:r>
              <a:rPr lang="en-US" sz="2000">
                <a:ea typeface="+mn-lt"/>
                <a:cs typeface="+mn-lt"/>
              </a:rPr>
              <a:t> solver with high analog performance. </a:t>
            </a:r>
            <a:r>
              <a:rPr lang="en-US" sz="2000" i="1">
                <a:ea typeface="+mn-lt"/>
                <a:cs typeface="+mn-lt"/>
              </a:rPr>
              <a:t>Nature communications</a:t>
            </a:r>
            <a:r>
              <a:rPr lang="en-US" sz="2000">
                <a:ea typeface="+mn-lt"/>
                <a:cs typeface="+mn-lt"/>
              </a:rPr>
              <a:t>, </a:t>
            </a:r>
            <a:r>
              <a:rPr lang="en-US" sz="2000" i="1">
                <a:ea typeface="+mn-lt"/>
                <a:cs typeface="+mn-lt"/>
              </a:rPr>
              <a:t>9</a:t>
            </a:r>
            <a:r>
              <a:rPr lang="en-US" sz="2000">
                <a:ea typeface="+mn-lt"/>
                <a:cs typeface="+mn-lt"/>
              </a:rPr>
              <a:t>(1), 1-12.</a:t>
            </a:r>
          </a:p>
          <a:p>
            <a:pPr>
              <a:buClr>
                <a:srgbClr val="1287C3"/>
              </a:buClr>
            </a:pPr>
            <a:r>
              <a:rPr lang="en-US" sz="2000">
                <a:ea typeface="+mn-lt"/>
                <a:cs typeface="+mn-lt"/>
              </a:rPr>
              <a:t>McGuire, Gary, Bastian </a:t>
            </a:r>
            <a:r>
              <a:rPr lang="en-US" sz="2000" err="1">
                <a:ea typeface="+mn-lt"/>
                <a:cs typeface="+mn-lt"/>
              </a:rPr>
              <a:t>Tugemann</a:t>
            </a:r>
            <a:r>
              <a:rPr lang="en-US" sz="2000">
                <a:ea typeface="+mn-lt"/>
                <a:cs typeface="+mn-lt"/>
              </a:rPr>
              <a:t>, and Gilles </a:t>
            </a:r>
            <a:r>
              <a:rPr lang="en-US" sz="2000" err="1">
                <a:ea typeface="+mn-lt"/>
                <a:cs typeface="+mn-lt"/>
              </a:rPr>
              <a:t>Civario</a:t>
            </a:r>
            <a:r>
              <a:rPr lang="en-US" sz="2000">
                <a:ea typeface="+mn-lt"/>
                <a:cs typeface="+mn-lt"/>
              </a:rPr>
              <a:t>. "There is no 16-clue Sudoku: solving the Sudoku minimum number of clues problem via hitting set enumeration." </a:t>
            </a:r>
            <a:r>
              <a:rPr lang="en-US" sz="2000" i="1">
                <a:ea typeface="+mn-lt"/>
                <a:cs typeface="+mn-lt"/>
              </a:rPr>
              <a:t>Experimental Mathematics</a:t>
            </a:r>
            <a:r>
              <a:rPr lang="en-US" sz="2000">
                <a:ea typeface="+mn-lt"/>
                <a:cs typeface="+mn-lt"/>
              </a:rPr>
              <a:t> 23.2 (2014): 190-217.</a:t>
            </a:r>
            <a:endParaRPr lang="en-US" sz="2000"/>
          </a:p>
          <a:p>
            <a:pPr>
              <a:buClr>
                <a:srgbClr val="1287C3"/>
              </a:buClr>
            </a:pPr>
            <a:endParaRPr lang="en-US" sz="2000"/>
          </a:p>
          <a:p>
            <a:pPr>
              <a:buClr>
                <a:srgbClr val="1287C3"/>
              </a:buClr>
            </a:pPr>
            <a:endParaRPr lang="en-US" sz="2000"/>
          </a:p>
          <a:p>
            <a:pPr>
              <a:buClr>
                <a:srgbClr val="1287C3"/>
              </a:buClr>
            </a:pPr>
            <a:endParaRPr lang="en-US" sz="200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8D0050D-8925-438B-9D7B-5E584F543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55" y="153698"/>
            <a:ext cx="11811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5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A3C1-E4D9-4460-97C7-C38D4151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506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Broad Area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05814-ABD4-43A9-A369-ABE8FDF03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534"/>
            <a:ext cx="10515600" cy="489142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fontAlgn="base"/>
            <a:r>
              <a:rPr lang="en-US"/>
              <a:t>Artificial intelligence (AI) is intelligence demonstrated by machines, unlike the natural intelligence displayed by humans and animals.​</a:t>
            </a:r>
          </a:p>
          <a:p>
            <a:pPr fontAlgn="base"/>
            <a:r>
              <a:rPr lang="en-US"/>
              <a:t>In AI, Constraint satisfaction problem (CSP) are mathematical questions defined as a set of objects whose state must satisfy a number of constraints or limitations.​</a:t>
            </a:r>
          </a:p>
          <a:p>
            <a:pPr fontAlgn="base"/>
            <a:r>
              <a:rPr lang="en-US"/>
              <a:t>Sudoku is a puzzle invented in Japan and it can be solved using CSPs.​</a:t>
            </a:r>
          </a:p>
          <a:p>
            <a:pPr fontAlgn="base"/>
            <a:r>
              <a:rPr lang="en-US"/>
              <a:t>There are also more efficient ways to solve sudoku using search based , logic based and computational based algorithms.​</a:t>
            </a:r>
          </a:p>
          <a:p>
            <a:pPr fontAlgn="base"/>
            <a:r>
              <a:rPr lang="en-US"/>
              <a:t>A lot people daily solve sudoku of different difficulty on various websites.​</a:t>
            </a:r>
          </a:p>
          <a:p>
            <a:pPr fontAlgn="base"/>
            <a:r>
              <a:rPr lang="en-US"/>
              <a:t>The science behind the difficulty of the sudoku puzzle is truly fascinating.</a:t>
            </a:r>
          </a:p>
          <a:p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1821C60-EAED-439A-8AC2-07DA26934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55" y="153698"/>
            <a:ext cx="11811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5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6D14-EF62-429D-9FE0-EDC64064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41" y="2092437"/>
            <a:ext cx="9144000" cy="1332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909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B8F4-01A3-4929-8AA2-E7F9FB2A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753" y="357963"/>
            <a:ext cx="10018713" cy="777752"/>
          </a:xfrm>
        </p:spPr>
        <p:txBody>
          <a:bodyPr>
            <a:normAutofit/>
          </a:bodyPr>
          <a:lstStyle/>
          <a:p>
            <a:r>
              <a:rPr lang="en-US">
                <a:cs typeface="Calibri Light" panose="020F0302020204030204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9753" y="1634854"/>
            <a:ext cx="6855356" cy="3793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Sudoku is a puzzle that consists of a 9 x 9 grid partially filled with numbers from 1-9. </a:t>
            </a:r>
          </a:p>
          <a:p>
            <a:pPr>
              <a:lnSpc>
                <a:spcPct val="90000"/>
              </a:lnSpc>
            </a:pPr>
            <a:r>
              <a:rPr lang="en-US" sz="2200"/>
              <a:t>Sudoku is considered as a Constraint satisfaction problem where Variable : each cell, Domain: 1 to 9, Constraints: </a:t>
            </a:r>
            <a:r>
              <a:rPr lang="en-US" sz="2200" err="1"/>
              <a:t>AllDiff</a:t>
            </a:r>
            <a:r>
              <a:rPr lang="en-US" sz="2200"/>
              <a:t> (each row, each column, each box). </a:t>
            </a:r>
          </a:p>
          <a:p>
            <a:pPr>
              <a:lnSpc>
                <a:spcPct val="90000"/>
              </a:lnSpc>
            </a:pPr>
            <a:r>
              <a:rPr lang="en-US" sz="2200"/>
              <a:t>Generally used difficulty scales of sudoku puzzles are Easy, Medium, and Hard.</a:t>
            </a:r>
          </a:p>
          <a:p>
            <a:pPr>
              <a:lnSpc>
                <a:spcPct val="90000"/>
              </a:lnSpc>
            </a:pPr>
            <a:r>
              <a:rPr lang="en-US" sz="2200"/>
              <a:t>In this thesis, difficulty of sudoku puzzles were analyzed with respect to various parameters.</a:t>
            </a:r>
          </a:p>
        </p:txBody>
      </p:sp>
      <p:pic>
        <p:nvPicPr>
          <p:cNvPr id="5" name="Picture 5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2E9FB9BE-8CA5-4D7C-98BE-7AD8B12EE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767" y="1914543"/>
            <a:ext cx="2929767" cy="30460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ED6CE16E-365B-46E5-8635-D61C09F84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6155" y="153698"/>
            <a:ext cx="11811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9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05DE-9BCE-4861-9857-D33076BF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623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3C94-4595-49EF-8873-86E3363D1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706"/>
            <a:ext cx="10515600" cy="5093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>
              <a:buClr>
                <a:srgbClr val="1287C3"/>
              </a:buClr>
            </a:pPr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8FCD9F9-C6DC-4DF7-9E69-098951858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807" y="-3671"/>
            <a:ext cx="1181100" cy="1064876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FA5D709-326D-40F4-8C48-1B6075DAB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91737"/>
              </p:ext>
            </p:extLst>
          </p:nvPr>
        </p:nvGraphicFramePr>
        <p:xfrm>
          <a:off x="1337733" y="1061205"/>
          <a:ext cx="9907481" cy="539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296">
                  <a:extLst>
                    <a:ext uri="{9D8B030D-6E8A-4147-A177-3AD203B41FA5}">
                      <a16:colId xmlns:a16="http://schemas.microsoft.com/office/drawing/2014/main" val="3152742813"/>
                    </a:ext>
                  </a:extLst>
                </a:gridCol>
                <a:gridCol w="1338438">
                  <a:extLst>
                    <a:ext uri="{9D8B030D-6E8A-4147-A177-3AD203B41FA5}">
                      <a16:colId xmlns:a16="http://schemas.microsoft.com/office/drawing/2014/main" val="3768034730"/>
                    </a:ext>
                  </a:extLst>
                </a:gridCol>
                <a:gridCol w="3293492">
                  <a:extLst>
                    <a:ext uri="{9D8B030D-6E8A-4147-A177-3AD203B41FA5}">
                      <a16:colId xmlns:a16="http://schemas.microsoft.com/office/drawing/2014/main" val="4214377788"/>
                    </a:ext>
                  </a:extLst>
                </a:gridCol>
                <a:gridCol w="2736255">
                  <a:extLst>
                    <a:ext uri="{9D8B030D-6E8A-4147-A177-3AD203B41FA5}">
                      <a16:colId xmlns:a16="http://schemas.microsoft.com/office/drawing/2014/main" val="3580013249"/>
                    </a:ext>
                  </a:extLst>
                </a:gridCol>
              </a:tblGrid>
              <a:tr h="2877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Literature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Year of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Algorithms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Main Idea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258746"/>
                  </a:ext>
                </a:extLst>
              </a:tr>
              <a:tr h="911203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 to Z of Sudoku by Narendra </a:t>
                      </a:r>
                      <a:r>
                        <a:rPr lang="en-US" sz="1200" dirty="0" err="1"/>
                        <a:t>Jussien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position, single candidate, hidden singles, naked pair &amp;triples , hidden pair &amp; triples, X-Wing, Swordfish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This book discusses difficulty rating and human like solving methods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28673"/>
                  </a:ext>
                </a:extLst>
              </a:tr>
              <a:tr h="407643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Taking Sudoku Seriously by Jason </a:t>
                      </a:r>
                      <a:r>
                        <a:rPr lang="en-US" sz="1200" dirty="0" err="1"/>
                        <a:t>Rosenhouse</a:t>
                      </a:r>
                      <a:r>
                        <a:rPr lang="en-US" sz="1200" dirty="0"/>
                        <a:t> et 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based and logic-based algorithms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This book discusses various sudoku difficulty properties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0617"/>
                  </a:ext>
                </a:extLst>
              </a:tr>
              <a:tr h="74335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dirty="0"/>
                        <a:t>There is no 16-Clue Sudoku: Solving the Sudoku Minimum Number of Clues Problem</a:t>
                      </a:r>
                      <a:endParaRPr lang="en-US" sz="1200" b="0" dirty="0"/>
                    </a:p>
                    <a:p>
                      <a:pPr lvl="0" algn="l">
                        <a:buNone/>
                      </a:pP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Open-source solver </a:t>
                      </a:r>
                      <a:r>
                        <a:rPr lang="en-US" sz="12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BBSudoku</a:t>
                      </a:r>
                      <a:r>
                        <a:rPr 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which contains almost all human like sudoku solving algorithms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This paper proves that there is no valid 16-clue puzzle by performing exhaustive computer search and describes the method as well as the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47479"/>
                  </a:ext>
                </a:extLst>
              </a:tr>
              <a:tr h="107905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Corbel"/>
                        </a:rPr>
                        <a:t>Difficulty Rating of Sudoku Puzzles: An Overview and Evaluation by </a:t>
                      </a:r>
                      <a:r>
                        <a:rPr lang="en-US" sz="1200" b="0" i="0" u="none" strike="noStrike" noProof="0" dirty="0"/>
                        <a:t>Radek </a:t>
                      </a:r>
                      <a:r>
                        <a:rPr lang="en-US" sz="1200" b="0" i="0" u="none" strike="noStrike" noProof="0" dirty="0" err="1"/>
                        <a:t>Pelanek</a:t>
                      </a:r>
                      <a:r>
                        <a:rPr lang="en-US" sz="1200" b="0" i="0" u="none" strike="noStrike" noProof="0" dirty="0"/>
                        <a:t> 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/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/>
                        <a:t>Backtracking, </a:t>
                      </a:r>
                      <a:r>
                        <a:rPr lang="en-US" sz="1200" b="0" i="0" u="none" strike="noStrike" noProof="0">
                          <a:latin typeface="Corbel"/>
                        </a:rPr>
                        <a:t>Hidden single, </a:t>
                      </a:r>
                      <a:r>
                        <a:rPr lang="en-US" sz="1200" b="0" i="0" u="none" strike="noStrike" noProof="0"/>
                        <a:t>Direct Pointing, </a:t>
                      </a:r>
                      <a:r>
                        <a:rPr lang="en-US" sz="1200" b="0" i="0" u="none" strike="noStrike" noProof="0">
                          <a:latin typeface="Corbel"/>
                        </a:rPr>
                        <a:t>Direct Claiming, </a:t>
                      </a:r>
                      <a:r>
                        <a:rPr lang="en-US" sz="1200" b="0" i="0" u="none" strike="noStrike" noProof="0"/>
                        <a:t>Direct Hidden Pair, </a:t>
                      </a:r>
                      <a:r>
                        <a:rPr lang="en-US" sz="1200" b="0" i="0" u="none" strike="noStrike" noProof="0">
                          <a:latin typeface="Corbel"/>
                        </a:rPr>
                        <a:t>Naked Single, </a:t>
                      </a:r>
                      <a:r>
                        <a:rPr lang="en-US" sz="1200" b="0" i="0" u="none" strike="noStrike" noProof="0"/>
                        <a:t>Direct Hidden Triple, </a:t>
                      </a:r>
                      <a:r>
                        <a:rPr lang="en-US" sz="1200" b="0" i="0" u="none" strike="noStrike" noProof="0">
                          <a:latin typeface="Corbel"/>
                        </a:rPr>
                        <a:t>Pointing, Claiming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Corbel"/>
                        </a:rPr>
                        <a:t>This paper describes and  evaluates techniques for predicting human sudoku solving behavior, particularly for difficulty rating of puzzles and for predicting the order of cell filling.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62434"/>
                  </a:ext>
                </a:extLst>
              </a:tr>
              <a:tr h="124690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/>
                        <a:t>A Scale to Measure the Difficulty of Sudoku Puzzles by </a:t>
                      </a:r>
                      <a:r>
                        <a:rPr lang="en-US" sz="1200" b="0" i="0" u="none" strike="noStrike" noProof="0" dirty="0">
                          <a:latin typeface="Corbel"/>
                        </a:rPr>
                        <a:t>José Silva Coelho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Corbel"/>
                        </a:rPr>
                        <a:t>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/>
                        <a:t>Solved as a SAT problem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Corbel"/>
                        </a:rPr>
                        <a:t>This paper presents a PnP (paper-and-pencil) method to solve and measure the</a:t>
                      </a:r>
                      <a:endParaRPr lang="en-US" sz="12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Corbel"/>
                        </a:rPr>
                        <a:t>degree of difficulty of Sudoku puzzles. Contrary to other methods, this method can classify the puzzles automatically without human intervention.</a:t>
                      </a:r>
                      <a:endParaRPr lang="en-US" sz="1200" dirty="0"/>
                    </a:p>
                    <a:p>
                      <a:pPr lvl="0" algn="l"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494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9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B140-ABA4-48C8-8FD6-1E088CC6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774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E66-B656-499C-A418-C83539209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673" y="1460500"/>
            <a:ext cx="10515600" cy="49361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To study human solving techniques of sudoku puzzles</a:t>
            </a:r>
          </a:p>
          <a:p>
            <a:r>
              <a:rPr lang="en-US">
                <a:cs typeface="Calibri"/>
              </a:rPr>
              <a:t>To implement logic and search-based algorithms</a:t>
            </a:r>
          </a:p>
          <a:p>
            <a:r>
              <a:rPr lang="en-US">
                <a:cs typeface="Calibri"/>
              </a:rPr>
              <a:t> To study features of sudoku boards</a:t>
            </a:r>
          </a:p>
          <a:p>
            <a:r>
              <a:rPr lang="en-US">
                <a:cs typeface="Calibri"/>
              </a:rPr>
              <a:t> To find correlation between features and hardness</a:t>
            </a:r>
          </a:p>
          <a:p>
            <a:endParaRPr lang="en-US">
              <a:cs typeface="Calibri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234F0AB-5377-449E-9F19-756B2C1CA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55" y="153698"/>
            <a:ext cx="11811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1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1113-C046-42A2-9C26-3BE74488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761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E624-75DC-4DE4-9A33-B8D89FB5B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466" y="981422"/>
            <a:ext cx="10010745" cy="11230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Gordon </a:t>
            </a:r>
            <a:r>
              <a:rPr lang="en-US" sz="1800" dirty="0" err="1"/>
              <a:t>Royle’s</a:t>
            </a:r>
            <a:r>
              <a:rPr lang="en-US" sz="1800" dirty="0"/>
              <a:t> “17 clue” dataset which contains 49,157 </a:t>
            </a:r>
            <a:r>
              <a:rPr lang="en-US" sz="1800" dirty="0" err="1"/>
              <a:t>sudoku</a:t>
            </a:r>
            <a:r>
              <a:rPr lang="en-US" sz="1800" dirty="0"/>
              <a:t> puzzles</a:t>
            </a:r>
          </a:p>
          <a:p>
            <a:r>
              <a:rPr lang="en-US" sz="1800" dirty="0"/>
              <a:t>3 millions </a:t>
            </a:r>
            <a:r>
              <a:rPr lang="en-US" sz="1800" dirty="0" err="1"/>
              <a:t>sudoku</a:t>
            </a:r>
            <a:r>
              <a:rPr lang="en-US" sz="1800" dirty="0"/>
              <a:t> puzzles generated by  </a:t>
            </a:r>
            <a:r>
              <a:rPr lang="en-US" sz="1800" dirty="0" err="1"/>
              <a:t>Blagovest</a:t>
            </a:r>
            <a:r>
              <a:rPr lang="en-US" sz="1800" dirty="0"/>
              <a:t> </a:t>
            </a:r>
            <a:r>
              <a:rPr lang="en-US" sz="1800" dirty="0" err="1"/>
              <a:t>Dachev’s</a:t>
            </a:r>
            <a:r>
              <a:rPr lang="en-US" sz="1800" dirty="0"/>
              <a:t> </a:t>
            </a:r>
            <a:r>
              <a:rPr lang="en-US" sz="1800" dirty="0" err="1"/>
              <a:t>sudoku</a:t>
            </a:r>
            <a:r>
              <a:rPr lang="en-US" sz="1800" dirty="0"/>
              <a:t> generator from </a:t>
            </a:r>
            <a:r>
              <a:rPr lang="en-US" sz="1800" dirty="0" err="1"/>
              <a:t>kaggle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B4E3292-80CE-4099-99FC-C8870E9E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55" y="153698"/>
            <a:ext cx="1181100" cy="1095375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8CF9F867-E21F-488C-A162-40BAFF8DE9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66" y="2507065"/>
            <a:ext cx="5145728" cy="3634170"/>
          </a:xfrm>
          <a:prstGeom prst="rect">
            <a:avLst/>
          </a:prstGeom>
        </p:spPr>
      </p:pic>
      <p:pic>
        <p:nvPicPr>
          <p:cNvPr id="7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09563C34-1DE9-4A4E-A988-C592F08201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128" y="2440769"/>
            <a:ext cx="4630566" cy="3796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09" y="2298403"/>
            <a:ext cx="6185257" cy="4368338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8EBDD1D-A43D-4BCC-A6D2-0831C5B6D3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350573"/>
              </p:ext>
            </p:extLst>
          </p:nvPr>
        </p:nvGraphicFramePr>
        <p:xfrm>
          <a:off x="2148809" y="2125337"/>
          <a:ext cx="1962978" cy="4428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739">
                  <a:extLst>
                    <a:ext uri="{9D8B030D-6E8A-4147-A177-3AD203B41FA5}">
                      <a16:colId xmlns:a16="http://schemas.microsoft.com/office/drawing/2014/main" val="4042705646"/>
                    </a:ext>
                  </a:extLst>
                </a:gridCol>
                <a:gridCol w="886239">
                  <a:extLst>
                    <a:ext uri="{9D8B030D-6E8A-4147-A177-3AD203B41FA5}">
                      <a16:colId xmlns:a16="http://schemas.microsoft.com/office/drawing/2014/main" val="2364892339"/>
                    </a:ext>
                  </a:extLst>
                </a:gridCol>
              </a:tblGrid>
              <a:tr h="430695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17 clue dataset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510152"/>
                  </a:ext>
                </a:extLst>
              </a:tr>
              <a:tr h="869036">
                <a:tc>
                  <a:txBody>
                    <a:bodyPr/>
                    <a:lstStyle/>
                    <a:p>
                      <a:r>
                        <a:rPr lang="en-US" sz="1600" dirty="0"/>
                        <a:t>Empty Region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28337"/>
                  </a:ext>
                </a:extLst>
              </a:tr>
              <a:tr h="347614">
                <a:tc>
                  <a:txBody>
                    <a:bodyPr/>
                    <a:lstStyle/>
                    <a:p>
                      <a:r>
                        <a:rPr lang="en-US"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16141"/>
                  </a:ext>
                </a:extLst>
              </a:tr>
              <a:tr h="347614">
                <a:tc>
                  <a:txBody>
                    <a:bodyPr/>
                    <a:lstStyle/>
                    <a:p>
                      <a:r>
                        <a:rPr lang="en-US"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5612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868415"/>
                  </a:ext>
                </a:extLst>
              </a:tr>
              <a:tr h="347614">
                <a:tc>
                  <a:txBody>
                    <a:bodyPr/>
                    <a:lstStyle/>
                    <a:p>
                      <a:r>
                        <a:rPr lang="en-US" sz="16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6933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632340"/>
                  </a:ext>
                </a:extLst>
              </a:tr>
              <a:tr h="347614">
                <a:tc>
                  <a:txBody>
                    <a:bodyPr/>
                    <a:lstStyle/>
                    <a:p>
                      <a:r>
                        <a:rPr lang="en-US"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34936"/>
                  </a:ext>
                </a:extLst>
              </a:tr>
              <a:tr h="347614">
                <a:tc>
                  <a:txBody>
                    <a:bodyPr/>
                    <a:lstStyle/>
                    <a:p>
                      <a:r>
                        <a:rPr lang="en-US" sz="16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20917"/>
                  </a:ext>
                </a:extLst>
              </a:tr>
              <a:tr h="347614">
                <a:tc>
                  <a:txBody>
                    <a:bodyPr/>
                    <a:lstStyle/>
                    <a:p>
                      <a:r>
                        <a:rPr lang="en-US" sz="16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21926"/>
                  </a:ext>
                </a:extLst>
              </a:tr>
              <a:tr h="347614">
                <a:tc>
                  <a:txBody>
                    <a:bodyPr/>
                    <a:lstStyle/>
                    <a:p>
                      <a:r>
                        <a:rPr lang="en-US" sz="16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196821"/>
                  </a:ext>
                </a:extLst>
              </a:tr>
              <a:tr h="347614">
                <a:tc>
                  <a:txBody>
                    <a:bodyPr/>
                    <a:lstStyle/>
                    <a:p>
                      <a:r>
                        <a:rPr lang="en-US" sz="16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421379"/>
                  </a:ext>
                </a:extLst>
              </a:tr>
              <a:tr h="347614">
                <a:tc>
                  <a:txBody>
                    <a:bodyPr/>
                    <a:lstStyle/>
                    <a:p>
                      <a:r>
                        <a:rPr lang="en-US" sz="16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5423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73FBB750-9868-4F1D-B306-AD67F5EFD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0071"/>
              </p:ext>
            </p:extLst>
          </p:nvPr>
        </p:nvGraphicFramePr>
        <p:xfrm>
          <a:off x="4550766" y="2233011"/>
          <a:ext cx="2252865" cy="190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86">
                  <a:extLst>
                    <a:ext uri="{9D8B030D-6E8A-4147-A177-3AD203B41FA5}">
                      <a16:colId xmlns:a16="http://schemas.microsoft.com/office/drawing/2014/main" val="3174671440"/>
                    </a:ext>
                  </a:extLst>
                </a:gridCol>
                <a:gridCol w="1151279">
                  <a:extLst>
                    <a:ext uri="{9D8B030D-6E8A-4147-A177-3AD203B41FA5}">
                      <a16:colId xmlns:a16="http://schemas.microsoft.com/office/drawing/2014/main" val="1348313628"/>
                    </a:ext>
                  </a:extLst>
                </a:gridCol>
              </a:tblGrid>
              <a:tr h="364434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 dirty="0">
                          <a:latin typeface="Corbel"/>
                        </a:rPr>
                        <a:t>17 clue dataset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83195"/>
                  </a:ext>
                </a:extLst>
              </a:tr>
              <a:tr h="387154">
                <a:tc>
                  <a:txBody>
                    <a:bodyPr/>
                    <a:lstStyle/>
                    <a:p>
                      <a:r>
                        <a:rPr lang="en-US" sz="1600" dirty="0"/>
                        <a:t>Difficulty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57359"/>
                  </a:ext>
                </a:extLst>
              </a:tr>
              <a:tr h="379849">
                <a:tc>
                  <a:txBody>
                    <a:bodyPr/>
                    <a:lstStyle/>
                    <a:p>
                      <a:r>
                        <a:rPr lang="en-US" sz="1600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54679"/>
                  </a:ext>
                </a:extLst>
              </a:tr>
              <a:tr h="387154">
                <a:tc>
                  <a:txBody>
                    <a:bodyPr/>
                    <a:lstStyle/>
                    <a:p>
                      <a:r>
                        <a:rPr lang="en-US" sz="160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79467"/>
                  </a:ext>
                </a:extLst>
              </a:tr>
              <a:tr h="387154">
                <a:tc>
                  <a:txBody>
                    <a:bodyPr/>
                    <a:lstStyle/>
                    <a:p>
                      <a:r>
                        <a:rPr lang="en-US" sz="1600"/>
                        <a:t>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265765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AE578769-0A42-4D76-A650-79798FF08C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123468"/>
              </p:ext>
            </p:extLst>
          </p:nvPr>
        </p:nvGraphicFramePr>
        <p:xfrm>
          <a:off x="7306153" y="2210276"/>
          <a:ext cx="1962978" cy="3244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739">
                  <a:extLst>
                    <a:ext uri="{9D8B030D-6E8A-4147-A177-3AD203B41FA5}">
                      <a16:colId xmlns:a16="http://schemas.microsoft.com/office/drawing/2014/main" val="4042705646"/>
                    </a:ext>
                  </a:extLst>
                </a:gridCol>
                <a:gridCol w="886239">
                  <a:extLst>
                    <a:ext uri="{9D8B030D-6E8A-4147-A177-3AD203B41FA5}">
                      <a16:colId xmlns:a16="http://schemas.microsoft.com/office/drawing/2014/main" val="2364892339"/>
                    </a:ext>
                  </a:extLst>
                </a:gridCol>
              </a:tblGrid>
              <a:tr h="637760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3 million </a:t>
                      </a:r>
                      <a:r>
                        <a:rPr lang="en-US" sz="1600" dirty="0" err="1"/>
                        <a:t>sudoku</a:t>
                      </a:r>
                      <a:r>
                        <a:rPr lang="en-US" sz="1600" dirty="0"/>
                        <a:t> dataset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510152"/>
                  </a:ext>
                </a:extLst>
              </a:tr>
              <a:tr h="869036">
                <a:tc>
                  <a:txBody>
                    <a:bodyPr/>
                    <a:lstStyle/>
                    <a:p>
                      <a:r>
                        <a:rPr lang="en-US" sz="1600" dirty="0"/>
                        <a:t>Empty Region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28337"/>
                  </a:ext>
                </a:extLst>
              </a:tr>
              <a:tr h="347614">
                <a:tc>
                  <a:txBody>
                    <a:bodyPr/>
                    <a:lstStyle/>
                    <a:p>
                      <a:r>
                        <a:rPr lang="en-US" sz="16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4747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220917"/>
                  </a:ext>
                </a:extLst>
              </a:tr>
              <a:tr h="347614">
                <a:tc>
                  <a:txBody>
                    <a:bodyPr/>
                    <a:lstStyle/>
                    <a:p>
                      <a:r>
                        <a:rPr lang="en-US" sz="16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21926"/>
                  </a:ext>
                </a:extLst>
              </a:tr>
              <a:tr h="347614">
                <a:tc>
                  <a:txBody>
                    <a:bodyPr/>
                    <a:lstStyle/>
                    <a:p>
                      <a:r>
                        <a:rPr lang="en-US" sz="16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196821"/>
                  </a:ext>
                </a:extLst>
              </a:tr>
              <a:tr h="347614">
                <a:tc>
                  <a:txBody>
                    <a:bodyPr/>
                    <a:lstStyle/>
                    <a:p>
                      <a:r>
                        <a:rPr lang="en-US" sz="16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5474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421379"/>
                  </a:ext>
                </a:extLst>
              </a:tr>
              <a:tr h="347614">
                <a:tc>
                  <a:txBody>
                    <a:bodyPr/>
                    <a:lstStyle/>
                    <a:p>
                      <a:r>
                        <a:rPr lang="en-US" sz="16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54236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5491792-A99F-4554-B5D2-2672CB975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49129"/>
              </p:ext>
            </p:extLst>
          </p:nvPr>
        </p:nvGraphicFramePr>
        <p:xfrm>
          <a:off x="9671666" y="2546549"/>
          <a:ext cx="2252865" cy="2120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86">
                  <a:extLst>
                    <a:ext uri="{9D8B030D-6E8A-4147-A177-3AD203B41FA5}">
                      <a16:colId xmlns:a16="http://schemas.microsoft.com/office/drawing/2014/main" val="3174671440"/>
                    </a:ext>
                  </a:extLst>
                </a:gridCol>
                <a:gridCol w="1151279">
                  <a:extLst>
                    <a:ext uri="{9D8B030D-6E8A-4147-A177-3AD203B41FA5}">
                      <a16:colId xmlns:a16="http://schemas.microsoft.com/office/drawing/2014/main" val="1348313628"/>
                    </a:ext>
                  </a:extLst>
                </a:gridCol>
              </a:tblGrid>
              <a:tr h="364434"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 dirty="0"/>
                        <a:t>3 million </a:t>
                      </a:r>
                      <a:r>
                        <a:rPr lang="en-US" sz="1600" b="1" i="0" u="none" strike="noStrike" noProof="0" dirty="0" err="1"/>
                        <a:t>sudoku</a:t>
                      </a:r>
                      <a:r>
                        <a:rPr lang="en-US" sz="1600" b="1" i="0" u="none" strike="noStrike" noProof="0" dirty="0"/>
                        <a:t> dataset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83195"/>
                  </a:ext>
                </a:extLst>
              </a:tr>
              <a:tr h="387154">
                <a:tc>
                  <a:txBody>
                    <a:bodyPr/>
                    <a:lstStyle/>
                    <a:p>
                      <a:r>
                        <a:rPr lang="en-US" sz="1600"/>
                        <a:t>Difficulty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57359"/>
                  </a:ext>
                </a:extLst>
              </a:tr>
              <a:tr h="379849">
                <a:tc>
                  <a:txBody>
                    <a:bodyPr/>
                    <a:lstStyle/>
                    <a:p>
                      <a:r>
                        <a:rPr lang="en-US" sz="160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15358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54679"/>
                  </a:ext>
                </a:extLst>
              </a:tr>
              <a:tr h="387154">
                <a:tc>
                  <a:txBody>
                    <a:bodyPr/>
                    <a:lstStyle/>
                    <a:p>
                      <a:r>
                        <a:rPr lang="en-US" sz="160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9843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79467"/>
                  </a:ext>
                </a:extLst>
              </a:tr>
              <a:tr h="387154">
                <a:tc>
                  <a:txBody>
                    <a:bodyPr/>
                    <a:lstStyle/>
                    <a:p>
                      <a:r>
                        <a:rPr lang="en-US" sz="1600"/>
                        <a:t>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26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88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0167-9B52-485A-83A8-BADBF0CB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182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 panose="020F0302020204030204"/>
              </a:rPr>
              <a:t>Features of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B8C60-BF4B-462F-917A-C17000E7C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919" y="1717674"/>
            <a:ext cx="10316336" cy="22312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Speed</a:t>
            </a:r>
          </a:p>
          <a:p>
            <a:r>
              <a:rPr lang="en-US">
                <a:cs typeface="Calibri"/>
              </a:rPr>
              <a:t>No. of clues</a:t>
            </a:r>
          </a:p>
          <a:p>
            <a:r>
              <a:rPr lang="en-US">
                <a:cs typeface="Calibri"/>
              </a:rPr>
              <a:t>Size of vacant regions</a:t>
            </a:r>
          </a:p>
          <a:p>
            <a:r>
              <a:rPr lang="en-US">
                <a:cs typeface="Calibri"/>
              </a:rPr>
              <a:t>Symmetry : 2-fold , 4-fold, Vertical, Horizontal, Asymmetry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E9D62545-5827-454D-89FB-DFE80225C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55" y="153698"/>
            <a:ext cx="11811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5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3A4E-463B-4059-A747-07A6268B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205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cs typeface="Calibri Light"/>
              </a:rPr>
              <a:t>Rectangular Empty Region(Hole) &amp; Symmetry</a:t>
            </a:r>
          </a:p>
        </p:txBody>
      </p:sp>
      <p:pic>
        <p:nvPicPr>
          <p:cNvPr id="16" name="Picture 16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A86D60B3-E6DA-4CBC-AFEE-C70284734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347" y="1340807"/>
            <a:ext cx="2748493" cy="302227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C2BB69B-43BD-4CC2-8BD6-D92C48D74EBF}"/>
                  </a:ext>
                </a:extLst>
              </p14:cNvPr>
              <p14:cNvContentPartPr/>
              <p14:nvPr/>
            </p14:nvContentPartPr>
            <p14:xfrm>
              <a:off x="14053038" y="2710961"/>
              <a:ext cx="19050" cy="1905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C2BB69B-43BD-4CC2-8BD6-D92C48D74E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00538" y="1758461"/>
                <a:ext cx="1905000" cy="1905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3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04A0C70F-2D12-40BA-AACB-8E627DEFA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514" y="1336966"/>
            <a:ext cx="2420320" cy="2354641"/>
          </a:xfrm>
          <a:prstGeom prst="rect">
            <a:avLst/>
          </a:prstGeom>
        </p:spPr>
      </p:pic>
      <p:pic>
        <p:nvPicPr>
          <p:cNvPr id="4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99C1E29D-CAE5-4D0E-A8C5-37AA6879D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2626" y="1338272"/>
            <a:ext cx="2382600" cy="2353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1CBAA52-DD99-464B-8000-5808FB99DF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2009" y="4183772"/>
            <a:ext cx="2326059" cy="1899635"/>
          </a:xfrm>
          <a:prstGeom prst="rect">
            <a:avLst/>
          </a:prstGeom>
        </p:spPr>
      </p:pic>
      <p:pic>
        <p:nvPicPr>
          <p:cNvPr id="6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7CEE3E72-8E62-42CF-AF42-8425F7BF0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9452" y="4146834"/>
            <a:ext cx="2247416" cy="1935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17943D-7CBF-4064-A404-2D213A4E53A5}"/>
              </a:ext>
            </a:extLst>
          </p:cNvPr>
          <p:cNvSpPr txBox="1"/>
          <p:nvPr/>
        </p:nvSpPr>
        <p:spPr>
          <a:xfrm>
            <a:off x="5788864" y="3735250"/>
            <a:ext cx="11262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4-Fold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4B9A69-0A9C-4EE2-9375-99F7110FFC50}"/>
              </a:ext>
            </a:extLst>
          </p:cNvPr>
          <p:cNvSpPr txBox="1"/>
          <p:nvPr/>
        </p:nvSpPr>
        <p:spPr>
          <a:xfrm>
            <a:off x="9059396" y="3653183"/>
            <a:ext cx="9932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2-Fold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9B569-12D2-491C-A6E9-65E5DA7A1006}"/>
              </a:ext>
            </a:extLst>
          </p:cNvPr>
          <p:cNvSpPr txBox="1"/>
          <p:nvPr/>
        </p:nvSpPr>
        <p:spPr>
          <a:xfrm>
            <a:off x="5490427" y="6136235"/>
            <a:ext cx="1851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      Vertical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802B7-9F86-4716-B716-16E190DB168C}"/>
              </a:ext>
            </a:extLst>
          </p:cNvPr>
          <p:cNvSpPr txBox="1"/>
          <p:nvPr/>
        </p:nvSpPr>
        <p:spPr>
          <a:xfrm>
            <a:off x="8621105" y="6082729"/>
            <a:ext cx="1704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     Horizontal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9BC14E-E525-4B81-9782-0FC989270A5D}"/>
              </a:ext>
            </a:extLst>
          </p:cNvPr>
          <p:cNvSpPr txBox="1"/>
          <p:nvPr/>
        </p:nvSpPr>
        <p:spPr>
          <a:xfrm>
            <a:off x="2083363" y="4745449"/>
            <a:ext cx="14464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Asymmetry</a:t>
            </a:r>
          </a:p>
        </p:txBody>
      </p:sp>
      <p:pic>
        <p:nvPicPr>
          <p:cNvPr id="8" name="Picture 4" descr="Logo&#10;&#10;Description automatically generated">
            <a:extLst>
              <a:ext uri="{FF2B5EF4-FFF2-40B4-BE49-F238E27FC236}">
                <a16:creationId xmlns:a16="http://schemas.microsoft.com/office/drawing/2014/main" id="{10A15948-9C95-4C52-B320-D49FE91D73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96155" y="153698"/>
            <a:ext cx="11811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6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64E3-23AA-408D-9E7C-407281B0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7599"/>
          </a:xfrm>
        </p:spPr>
        <p:txBody>
          <a:bodyPr/>
          <a:lstStyle/>
          <a:p>
            <a:pPr algn="ctr"/>
            <a:r>
              <a:rPr lang="en-US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54DE-80C9-454F-A68E-482F03553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248"/>
            <a:ext cx="10887940" cy="53680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Several experimentation was conducted on both datasets and collected data on features such as difficulty, count , symmetry and region holes in puzzles.</a:t>
            </a:r>
          </a:p>
          <a:p>
            <a:r>
              <a:rPr lang="en-US">
                <a:ea typeface="+mn-lt"/>
                <a:cs typeface="+mn-lt"/>
              </a:rPr>
              <a:t> Graphs were generated to find correlations of these parameters with difficulty.</a:t>
            </a:r>
          </a:p>
          <a:p>
            <a:pPr>
              <a:buClr>
                <a:srgbClr val="1287C3"/>
              </a:buClr>
            </a:pPr>
            <a:endParaRPr lang="en-US"/>
          </a:p>
          <a:p>
            <a:pPr>
              <a:buClr>
                <a:srgbClr val="1287C3"/>
              </a:buClr>
            </a:pP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3103DE0-5171-4F77-9886-C235B1CE9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55" y="153698"/>
            <a:ext cx="11811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2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595</Words>
  <Application>Microsoft Office PowerPoint</Application>
  <PresentationFormat>Widescreen</PresentationFormat>
  <Paragraphs>191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Wingdings</vt:lpstr>
      <vt:lpstr>Parallax</vt:lpstr>
      <vt:lpstr>Difficulty Analysis of Sudoku Puzzle</vt:lpstr>
      <vt:lpstr>Broad Area of Research</vt:lpstr>
      <vt:lpstr>Introduction</vt:lpstr>
      <vt:lpstr>Literature Review</vt:lpstr>
      <vt:lpstr>Objectives</vt:lpstr>
      <vt:lpstr>Dataset</vt:lpstr>
      <vt:lpstr>Features of Evaluation</vt:lpstr>
      <vt:lpstr>Rectangular Empty Region(Hole) &amp; Symmetry</vt:lpstr>
      <vt:lpstr>Methodology </vt:lpstr>
      <vt:lpstr>Algorithms</vt:lpstr>
      <vt:lpstr>Algorithms</vt:lpstr>
      <vt:lpstr>Algorithms</vt:lpstr>
      <vt:lpstr>Algorithms</vt:lpstr>
      <vt:lpstr>Why Choose Logic Based Algorithm?</vt:lpstr>
      <vt:lpstr>  Results (17 Clue Dataset)</vt:lpstr>
      <vt:lpstr>Results (Variable Clue Dataset)</vt:lpstr>
      <vt:lpstr>Results (Brute Force)</vt:lpstr>
      <vt:lpstr>Conclusion &amp; Discussion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Student</cp:lastModifiedBy>
  <cp:revision>9</cp:revision>
  <dcterms:created xsi:type="dcterms:W3CDTF">2021-02-27T11:34:29Z</dcterms:created>
  <dcterms:modified xsi:type="dcterms:W3CDTF">2021-03-05T14:55:31Z</dcterms:modified>
</cp:coreProperties>
</file>