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3" r:id="rId2"/>
    <p:sldId id="256" r:id="rId3"/>
    <p:sldId id="305" r:id="rId4"/>
    <p:sldId id="261" r:id="rId5"/>
    <p:sldId id="298" r:id="rId6"/>
    <p:sldId id="276" r:id="rId7"/>
    <p:sldId id="295" r:id="rId8"/>
    <p:sldId id="263" r:id="rId9"/>
    <p:sldId id="277" r:id="rId10"/>
    <p:sldId id="299" r:id="rId11"/>
    <p:sldId id="303" r:id="rId12"/>
    <p:sldId id="296" r:id="rId13"/>
    <p:sldId id="297" r:id="rId14"/>
    <p:sldId id="301" r:id="rId15"/>
    <p:sldId id="278" r:id="rId16"/>
    <p:sldId id="271" r:id="rId17"/>
    <p:sldId id="29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mim Hussain" initials="SH" lastIdx="1" clrIdx="0">
    <p:extLst>
      <p:ext uri="{19B8F6BF-5375-455C-9EA6-DF929625EA0E}">
        <p15:presenceInfo xmlns:p15="http://schemas.microsoft.com/office/powerpoint/2012/main" userId="2ec74efb38bbfb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91A"/>
    <a:srgbClr val="049E42"/>
    <a:srgbClr val="00B0F0"/>
    <a:srgbClr val="C55A11"/>
    <a:srgbClr val="28AE62"/>
    <a:srgbClr val="7030A0"/>
    <a:srgbClr val="5B9BD5"/>
    <a:srgbClr val="FFC000"/>
    <a:srgbClr val="ED7D31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72505311"/>
        <c:axId val="1472508223"/>
      </c:barChart>
      <c:catAx>
        <c:axId val="1472505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2508223"/>
        <c:crosses val="autoZero"/>
        <c:auto val="1"/>
        <c:lblAlgn val="ctr"/>
        <c:lblOffset val="100"/>
        <c:noMultiLvlLbl val="0"/>
      </c:catAx>
      <c:valAx>
        <c:axId val="1472508223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72505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blipFill dpi="0" rotWithShape="1">
      <a:blip xmlns:r="http://schemas.openxmlformats.org/officeDocument/2006/relationships" r:embed="rId3">
        <a:extLst>
          <a:ext uri="{28A0092B-C50C-407E-A947-70E740481C1C}">
            <a14:useLocalDpi xmlns:a14="http://schemas.microsoft.com/office/drawing/2010/main" val="0"/>
          </a:ext>
        </a:extLst>
      </a:blip>
      <a:srcRect/>
      <a:stretch>
        <a:fillRect/>
      </a:stretch>
    </a:blip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72505311"/>
        <c:axId val="1472508223"/>
      </c:barChart>
      <c:catAx>
        <c:axId val="14725053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72508223"/>
        <c:crosses val="autoZero"/>
        <c:auto val="1"/>
        <c:lblAlgn val="ctr"/>
        <c:lblOffset val="100"/>
        <c:noMultiLvlLbl val="0"/>
      </c:catAx>
      <c:valAx>
        <c:axId val="1472508223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72505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blipFill dpi="0" rotWithShape="1">
      <a:blip xmlns:r="http://schemas.openxmlformats.org/officeDocument/2006/relationships" r:embed="rId3">
        <a:extLst>
          <a:ext uri="{28A0092B-C50C-407E-A947-70E740481C1C}">
            <a14:useLocalDpi xmlns:a14="http://schemas.microsoft.com/office/drawing/2010/main" val="0"/>
          </a:ext>
        </a:extLst>
      </a:blip>
      <a:srcRect/>
      <a:stretch>
        <a:fillRect/>
      </a:stretch>
    </a:blip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414E40-C98F-4A99-AED9-FD23076F1CF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9B33244-33DB-4558-9379-B09E635F79F3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dirty="0"/>
            <a:t>Data Cleaning</a:t>
          </a:r>
          <a:br>
            <a:rPr lang="en-US" dirty="0"/>
          </a:br>
          <a:endParaRPr lang="en-US" dirty="0"/>
        </a:p>
      </dgm:t>
    </dgm:pt>
    <dgm:pt modelId="{143D8455-6BE5-4D3D-A9AA-AC172E1528F2}" type="parTrans" cxnId="{AED1CF6B-142E-4E54-8D8C-030B647BCFCC}">
      <dgm:prSet/>
      <dgm:spPr/>
      <dgm:t>
        <a:bodyPr/>
        <a:lstStyle/>
        <a:p>
          <a:endParaRPr lang="en-US"/>
        </a:p>
      </dgm:t>
    </dgm:pt>
    <dgm:pt modelId="{21289976-4EC3-4CC7-8AFB-F8E8F81E90DE}" type="sibTrans" cxnId="{AED1CF6B-142E-4E54-8D8C-030B647BCFCC}">
      <dgm:prSet/>
      <dgm:spPr/>
      <dgm:t>
        <a:bodyPr/>
        <a:lstStyle/>
        <a:p>
          <a:endParaRPr lang="en-US"/>
        </a:p>
      </dgm:t>
    </dgm:pt>
    <dgm:pt modelId="{51F14AE6-593C-453A-B419-F594DD4D0276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dirty="0"/>
            <a:t>Parameter Tuning</a:t>
          </a:r>
        </a:p>
      </dgm:t>
    </dgm:pt>
    <dgm:pt modelId="{536FD103-B8FC-4056-B1D8-54E868D59136}" type="parTrans" cxnId="{C7E73725-F410-4513-8BC7-90663D672930}">
      <dgm:prSet/>
      <dgm:spPr/>
      <dgm:t>
        <a:bodyPr/>
        <a:lstStyle/>
        <a:p>
          <a:endParaRPr lang="en-US"/>
        </a:p>
      </dgm:t>
    </dgm:pt>
    <dgm:pt modelId="{AB3F6D2C-C1E5-4F0E-934B-5BE89DA0FABA}" type="sibTrans" cxnId="{C7E73725-F410-4513-8BC7-90663D672930}">
      <dgm:prSet/>
      <dgm:spPr/>
      <dgm:t>
        <a:bodyPr/>
        <a:lstStyle/>
        <a:p>
          <a:endParaRPr lang="en-US"/>
        </a:p>
      </dgm:t>
    </dgm:pt>
    <dgm:pt modelId="{BB663D93-8EAA-44E5-A6E1-6625B504B119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dirty="0"/>
            <a:t>Model Evaluation</a:t>
          </a:r>
        </a:p>
      </dgm:t>
    </dgm:pt>
    <dgm:pt modelId="{BF82B4F4-90D2-447A-8293-34AAEF69E52C}" type="parTrans" cxnId="{887027DF-FDE9-4372-9608-8C3056E07654}">
      <dgm:prSet/>
      <dgm:spPr/>
      <dgm:t>
        <a:bodyPr/>
        <a:lstStyle/>
        <a:p>
          <a:endParaRPr lang="en-US"/>
        </a:p>
      </dgm:t>
    </dgm:pt>
    <dgm:pt modelId="{D2D1E388-DB09-4D92-91F2-ADB0F9724242}" type="sibTrans" cxnId="{887027DF-FDE9-4372-9608-8C3056E07654}">
      <dgm:prSet/>
      <dgm:spPr/>
      <dgm:t>
        <a:bodyPr/>
        <a:lstStyle/>
        <a:p>
          <a:endParaRPr lang="en-US"/>
        </a:p>
      </dgm:t>
    </dgm:pt>
    <dgm:pt modelId="{E0C7ECF3-FF0B-45C4-B1C1-7EAA594E06E0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dirty="0"/>
            <a:t>Model Selection&amp; Training</a:t>
          </a:r>
        </a:p>
      </dgm:t>
    </dgm:pt>
    <dgm:pt modelId="{D3EC605B-8B2C-453B-A8DD-5C1F953911D5}" type="parTrans" cxnId="{9FA69D2C-035E-40D4-9B69-67E87F542757}">
      <dgm:prSet/>
      <dgm:spPr/>
      <dgm:t>
        <a:bodyPr/>
        <a:lstStyle/>
        <a:p>
          <a:endParaRPr lang="en-US"/>
        </a:p>
      </dgm:t>
    </dgm:pt>
    <dgm:pt modelId="{B4A23559-04D0-4090-915B-AA845B4AEF89}" type="sibTrans" cxnId="{9FA69D2C-035E-40D4-9B69-67E87F542757}">
      <dgm:prSet/>
      <dgm:spPr/>
      <dgm:t>
        <a:bodyPr/>
        <a:lstStyle/>
        <a:p>
          <a:endParaRPr lang="en-US"/>
        </a:p>
      </dgm:t>
    </dgm:pt>
    <dgm:pt modelId="{E243C38D-100C-4E76-BA0D-5B70147E7B06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Feature Selection</a:t>
          </a:r>
          <a:br>
            <a:rPr lang="en-US" dirty="0"/>
          </a:br>
          <a:endParaRPr lang="en-US" dirty="0"/>
        </a:p>
      </dgm:t>
    </dgm:pt>
    <dgm:pt modelId="{AECEFC8D-2A7D-491F-9FC9-BA1526524F0F}" type="parTrans" cxnId="{228859C1-61FD-4410-89A6-EF7B5AC63CD8}">
      <dgm:prSet/>
      <dgm:spPr/>
      <dgm:t>
        <a:bodyPr/>
        <a:lstStyle/>
        <a:p>
          <a:endParaRPr lang="en-US"/>
        </a:p>
      </dgm:t>
    </dgm:pt>
    <dgm:pt modelId="{77566111-B595-492B-A33D-B3175960658A}" type="sibTrans" cxnId="{228859C1-61FD-4410-89A6-EF7B5AC63CD8}">
      <dgm:prSet/>
      <dgm:spPr/>
      <dgm:t>
        <a:bodyPr/>
        <a:lstStyle/>
        <a:p>
          <a:endParaRPr lang="en-US"/>
        </a:p>
      </dgm:t>
    </dgm:pt>
    <dgm:pt modelId="{28EA99D9-36C8-47FA-AFA6-61B10D1E7F5D}" type="pres">
      <dgm:prSet presAssocID="{24414E40-C98F-4A99-AED9-FD23076F1CFA}" presName="Name0" presStyleCnt="0">
        <dgm:presLayoutVars>
          <dgm:dir/>
          <dgm:resizeHandles val="exact"/>
        </dgm:presLayoutVars>
      </dgm:prSet>
      <dgm:spPr/>
    </dgm:pt>
    <dgm:pt modelId="{6C990DBE-D526-4358-B512-0C6425A9F410}" type="pres">
      <dgm:prSet presAssocID="{99B33244-33DB-4558-9379-B09E635F79F3}" presName="parTxOnly" presStyleLbl="node1" presStyleIdx="0" presStyleCnt="5">
        <dgm:presLayoutVars>
          <dgm:bulletEnabled val="1"/>
        </dgm:presLayoutVars>
      </dgm:prSet>
      <dgm:spPr/>
    </dgm:pt>
    <dgm:pt modelId="{E76DD4BB-7062-4B87-8874-2AABABA52DB7}" type="pres">
      <dgm:prSet presAssocID="{21289976-4EC3-4CC7-8AFB-F8E8F81E90DE}" presName="parSpace" presStyleCnt="0"/>
      <dgm:spPr/>
    </dgm:pt>
    <dgm:pt modelId="{211B1B7B-72A3-4C2B-AB8F-4AB21141DA28}" type="pres">
      <dgm:prSet presAssocID="{E243C38D-100C-4E76-BA0D-5B70147E7B06}" presName="parTxOnly" presStyleLbl="node1" presStyleIdx="1" presStyleCnt="5" custLinFactNeighborX="7384">
        <dgm:presLayoutVars>
          <dgm:bulletEnabled val="1"/>
        </dgm:presLayoutVars>
      </dgm:prSet>
      <dgm:spPr/>
    </dgm:pt>
    <dgm:pt modelId="{B17B6480-1657-442F-A62F-2924F3E489A7}" type="pres">
      <dgm:prSet presAssocID="{77566111-B595-492B-A33D-B3175960658A}" presName="parSpace" presStyleCnt="0"/>
      <dgm:spPr/>
    </dgm:pt>
    <dgm:pt modelId="{832FAF3C-1E72-4A57-AE84-37FE0BA25050}" type="pres">
      <dgm:prSet presAssocID="{E0C7ECF3-FF0B-45C4-B1C1-7EAA594E06E0}" presName="parTxOnly" presStyleLbl="node1" presStyleIdx="2" presStyleCnt="5">
        <dgm:presLayoutVars>
          <dgm:bulletEnabled val="1"/>
        </dgm:presLayoutVars>
      </dgm:prSet>
      <dgm:spPr/>
    </dgm:pt>
    <dgm:pt modelId="{1C96D3A6-5F57-4285-9C10-8DF72FD10485}" type="pres">
      <dgm:prSet presAssocID="{B4A23559-04D0-4090-915B-AA845B4AEF89}" presName="parSpace" presStyleCnt="0"/>
      <dgm:spPr/>
    </dgm:pt>
    <dgm:pt modelId="{A89BE32D-5E26-4471-B05D-D5A5BE86A443}" type="pres">
      <dgm:prSet presAssocID="{51F14AE6-593C-453A-B419-F594DD4D0276}" presName="parTxOnly" presStyleLbl="node1" presStyleIdx="3" presStyleCnt="5">
        <dgm:presLayoutVars>
          <dgm:bulletEnabled val="1"/>
        </dgm:presLayoutVars>
      </dgm:prSet>
      <dgm:spPr/>
    </dgm:pt>
    <dgm:pt modelId="{4A792726-59B4-4EA5-BCA3-7D9958664FD7}" type="pres">
      <dgm:prSet presAssocID="{AB3F6D2C-C1E5-4F0E-934B-5BE89DA0FABA}" presName="parSpace" presStyleCnt="0"/>
      <dgm:spPr/>
    </dgm:pt>
    <dgm:pt modelId="{248C4C9C-35B6-4D85-B7E8-30C444648381}" type="pres">
      <dgm:prSet presAssocID="{BB663D93-8EAA-44E5-A6E1-6625B504B119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16EE8821-D0E7-499C-8DE1-3D12BE43C318}" type="presOf" srcId="{99B33244-33DB-4558-9379-B09E635F79F3}" destId="{6C990DBE-D526-4358-B512-0C6425A9F410}" srcOrd="0" destOrd="0" presId="urn:microsoft.com/office/officeart/2005/8/layout/hChevron3"/>
    <dgm:cxn modelId="{C7E73725-F410-4513-8BC7-90663D672930}" srcId="{24414E40-C98F-4A99-AED9-FD23076F1CFA}" destId="{51F14AE6-593C-453A-B419-F594DD4D0276}" srcOrd="3" destOrd="0" parTransId="{536FD103-B8FC-4056-B1D8-54E868D59136}" sibTransId="{AB3F6D2C-C1E5-4F0E-934B-5BE89DA0FABA}"/>
    <dgm:cxn modelId="{903C8628-1D53-4D62-8A74-CEDF6A424D39}" type="presOf" srcId="{E243C38D-100C-4E76-BA0D-5B70147E7B06}" destId="{211B1B7B-72A3-4C2B-AB8F-4AB21141DA28}" srcOrd="0" destOrd="0" presId="urn:microsoft.com/office/officeart/2005/8/layout/hChevron3"/>
    <dgm:cxn modelId="{9FA69D2C-035E-40D4-9B69-67E87F542757}" srcId="{24414E40-C98F-4A99-AED9-FD23076F1CFA}" destId="{E0C7ECF3-FF0B-45C4-B1C1-7EAA594E06E0}" srcOrd="2" destOrd="0" parTransId="{D3EC605B-8B2C-453B-A8DD-5C1F953911D5}" sibTransId="{B4A23559-04D0-4090-915B-AA845B4AEF89}"/>
    <dgm:cxn modelId="{D9807039-28A5-4242-BF8B-BE2069BD7D40}" type="presOf" srcId="{51F14AE6-593C-453A-B419-F594DD4D0276}" destId="{A89BE32D-5E26-4471-B05D-D5A5BE86A443}" srcOrd="0" destOrd="0" presId="urn:microsoft.com/office/officeart/2005/8/layout/hChevron3"/>
    <dgm:cxn modelId="{AED1CF6B-142E-4E54-8D8C-030B647BCFCC}" srcId="{24414E40-C98F-4A99-AED9-FD23076F1CFA}" destId="{99B33244-33DB-4558-9379-B09E635F79F3}" srcOrd="0" destOrd="0" parTransId="{143D8455-6BE5-4D3D-A9AA-AC172E1528F2}" sibTransId="{21289976-4EC3-4CC7-8AFB-F8E8F81E90DE}"/>
    <dgm:cxn modelId="{A24F005A-0A1E-403D-9C46-95C7F024637D}" type="presOf" srcId="{24414E40-C98F-4A99-AED9-FD23076F1CFA}" destId="{28EA99D9-36C8-47FA-AFA6-61B10D1E7F5D}" srcOrd="0" destOrd="0" presId="urn:microsoft.com/office/officeart/2005/8/layout/hChevron3"/>
    <dgm:cxn modelId="{228859C1-61FD-4410-89A6-EF7B5AC63CD8}" srcId="{24414E40-C98F-4A99-AED9-FD23076F1CFA}" destId="{E243C38D-100C-4E76-BA0D-5B70147E7B06}" srcOrd="1" destOrd="0" parTransId="{AECEFC8D-2A7D-491F-9FC9-BA1526524F0F}" sibTransId="{77566111-B595-492B-A33D-B3175960658A}"/>
    <dgm:cxn modelId="{887027DF-FDE9-4372-9608-8C3056E07654}" srcId="{24414E40-C98F-4A99-AED9-FD23076F1CFA}" destId="{BB663D93-8EAA-44E5-A6E1-6625B504B119}" srcOrd="4" destOrd="0" parTransId="{BF82B4F4-90D2-447A-8293-34AAEF69E52C}" sibTransId="{D2D1E388-DB09-4D92-91F2-ADB0F9724242}"/>
    <dgm:cxn modelId="{4ED4F8DF-4F62-4F71-AF02-518CF5CD207B}" type="presOf" srcId="{E0C7ECF3-FF0B-45C4-B1C1-7EAA594E06E0}" destId="{832FAF3C-1E72-4A57-AE84-37FE0BA25050}" srcOrd="0" destOrd="0" presId="urn:microsoft.com/office/officeart/2005/8/layout/hChevron3"/>
    <dgm:cxn modelId="{428257FF-C3B2-40FB-A65E-977DF42680D0}" type="presOf" srcId="{BB663D93-8EAA-44E5-A6E1-6625B504B119}" destId="{248C4C9C-35B6-4D85-B7E8-30C444648381}" srcOrd="0" destOrd="0" presId="urn:microsoft.com/office/officeart/2005/8/layout/hChevron3"/>
    <dgm:cxn modelId="{1CF9B21A-4CE7-4DFE-8EEF-647FA5D57854}" type="presParOf" srcId="{28EA99D9-36C8-47FA-AFA6-61B10D1E7F5D}" destId="{6C990DBE-D526-4358-B512-0C6425A9F410}" srcOrd="0" destOrd="0" presId="urn:microsoft.com/office/officeart/2005/8/layout/hChevron3"/>
    <dgm:cxn modelId="{9D626DBB-8C02-4667-933D-609E8795AF7A}" type="presParOf" srcId="{28EA99D9-36C8-47FA-AFA6-61B10D1E7F5D}" destId="{E76DD4BB-7062-4B87-8874-2AABABA52DB7}" srcOrd="1" destOrd="0" presId="urn:microsoft.com/office/officeart/2005/8/layout/hChevron3"/>
    <dgm:cxn modelId="{CCA67C30-4C50-4B77-9E9B-36D1B5B78532}" type="presParOf" srcId="{28EA99D9-36C8-47FA-AFA6-61B10D1E7F5D}" destId="{211B1B7B-72A3-4C2B-AB8F-4AB21141DA28}" srcOrd="2" destOrd="0" presId="urn:microsoft.com/office/officeart/2005/8/layout/hChevron3"/>
    <dgm:cxn modelId="{CCDA7690-7DB5-4D0F-92D8-9804583D0E0F}" type="presParOf" srcId="{28EA99D9-36C8-47FA-AFA6-61B10D1E7F5D}" destId="{B17B6480-1657-442F-A62F-2924F3E489A7}" srcOrd="3" destOrd="0" presId="urn:microsoft.com/office/officeart/2005/8/layout/hChevron3"/>
    <dgm:cxn modelId="{D8A0CBFE-3126-4C1A-8D9C-EB9601D8C67B}" type="presParOf" srcId="{28EA99D9-36C8-47FA-AFA6-61B10D1E7F5D}" destId="{832FAF3C-1E72-4A57-AE84-37FE0BA25050}" srcOrd="4" destOrd="0" presId="urn:microsoft.com/office/officeart/2005/8/layout/hChevron3"/>
    <dgm:cxn modelId="{42BD836B-AB43-43F2-9AA8-7ED687C3C82E}" type="presParOf" srcId="{28EA99D9-36C8-47FA-AFA6-61B10D1E7F5D}" destId="{1C96D3A6-5F57-4285-9C10-8DF72FD10485}" srcOrd="5" destOrd="0" presId="urn:microsoft.com/office/officeart/2005/8/layout/hChevron3"/>
    <dgm:cxn modelId="{83C06245-D300-4E27-8730-29CBB7634402}" type="presParOf" srcId="{28EA99D9-36C8-47FA-AFA6-61B10D1E7F5D}" destId="{A89BE32D-5E26-4471-B05D-D5A5BE86A443}" srcOrd="6" destOrd="0" presId="urn:microsoft.com/office/officeart/2005/8/layout/hChevron3"/>
    <dgm:cxn modelId="{B58F8B64-8767-49AB-B376-BDF53D454B1F}" type="presParOf" srcId="{28EA99D9-36C8-47FA-AFA6-61B10D1E7F5D}" destId="{4A792726-59B4-4EA5-BCA3-7D9958664FD7}" srcOrd="7" destOrd="0" presId="urn:microsoft.com/office/officeart/2005/8/layout/hChevron3"/>
    <dgm:cxn modelId="{E26E6A59-23FC-4195-8FAC-4CAAE45E444A}" type="presParOf" srcId="{28EA99D9-36C8-47FA-AFA6-61B10D1E7F5D}" destId="{248C4C9C-35B6-4D85-B7E8-30C444648381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990DBE-D526-4358-B512-0C6425A9F410}">
      <dsp:nvSpPr>
        <dsp:cNvPr id="0" name=""/>
        <dsp:cNvSpPr/>
      </dsp:nvSpPr>
      <dsp:spPr>
        <a:xfrm>
          <a:off x="1078" y="170333"/>
          <a:ext cx="2102148" cy="840859"/>
        </a:xfrm>
        <a:prstGeom prst="homePlate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Cleaning</a:t>
          </a:r>
          <a:br>
            <a:rPr lang="en-US" sz="1700" kern="1200" dirty="0"/>
          </a:br>
          <a:endParaRPr lang="en-US" sz="1700" kern="1200" dirty="0"/>
        </a:p>
      </dsp:txBody>
      <dsp:txXfrm>
        <a:off x="1078" y="170333"/>
        <a:ext cx="1891933" cy="840859"/>
      </dsp:txXfrm>
    </dsp:sp>
    <dsp:sp modelId="{211B1B7B-72A3-4C2B-AB8F-4AB21141DA28}">
      <dsp:nvSpPr>
        <dsp:cNvPr id="0" name=""/>
        <dsp:cNvSpPr/>
      </dsp:nvSpPr>
      <dsp:spPr>
        <a:xfrm>
          <a:off x="1713841" y="170333"/>
          <a:ext cx="2102148" cy="840859"/>
        </a:xfrm>
        <a:prstGeom prst="chevron">
          <a:avLst/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Feature Selection</a:t>
          </a:r>
          <a:br>
            <a:rPr lang="en-US" sz="1700" kern="1200" dirty="0"/>
          </a:br>
          <a:endParaRPr lang="en-US" sz="1700" kern="1200" dirty="0"/>
        </a:p>
      </dsp:txBody>
      <dsp:txXfrm>
        <a:off x="2134271" y="170333"/>
        <a:ext cx="1261289" cy="840859"/>
      </dsp:txXfrm>
    </dsp:sp>
    <dsp:sp modelId="{832FAF3C-1E72-4A57-AE84-37FE0BA25050}">
      <dsp:nvSpPr>
        <dsp:cNvPr id="0" name=""/>
        <dsp:cNvSpPr/>
      </dsp:nvSpPr>
      <dsp:spPr>
        <a:xfrm>
          <a:off x="3364514" y="170333"/>
          <a:ext cx="2102148" cy="840859"/>
        </a:xfrm>
        <a:prstGeom prst="chevron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Selection&amp; Training</a:t>
          </a:r>
        </a:p>
      </dsp:txBody>
      <dsp:txXfrm>
        <a:off x="3784944" y="170333"/>
        <a:ext cx="1261289" cy="840859"/>
      </dsp:txXfrm>
    </dsp:sp>
    <dsp:sp modelId="{A89BE32D-5E26-4471-B05D-D5A5BE86A443}">
      <dsp:nvSpPr>
        <dsp:cNvPr id="0" name=""/>
        <dsp:cNvSpPr/>
      </dsp:nvSpPr>
      <dsp:spPr>
        <a:xfrm>
          <a:off x="5046233" y="170333"/>
          <a:ext cx="2102148" cy="840859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Parameter Tuning</a:t>
          </a:r>
        </a:p>
      </dsp:txBody>
      <dsp:txXfrm>
        <a:off x="5466663" y="170333"/>
        <a:ext cx="1261289" cy="840859"/>
      </dsp:txXfrm>
    </dsp:sp>
    <dsp:sp modelId="{248C4C9C-35B6-4D85-B7E8-30C444648381}">
      <dsp:nvSpPr>
        <dsp:cNvPr id="0" name=""/>
        <dsp:cNvSpPr/>
      </dsp:nvSpPr>
      <dsp:spPr>
        <a:xfrm>
          <a:off x="6727951" y="170333"/>
          <a:ext cx="2102148" cy="840859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Evaluation</a:t>
          </a:r>
        </a:p>
      </dsp:txBody>
      <dsp:txXfrm>
        <a:off x="7148381" y="170333"/>
        <a:ext cx="1261289" cy="840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07E1F-755E-4CF4-8F8D-9E291CA9A0B9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D2AB6-A5E5-4156-B2FD-06B61A09B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44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2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B1A0-A60F-414C-B9B9-8BFFA5B75AE9}" type="datetime1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E94C-8395-4817-8478-8865915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3906-AFF9-4B69-A012-96CB84C56C27}" type="datetime1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E94C-8395-4817-8478-8865915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5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A7FA-7321-42BA-9519-2E8439CE703B}" type="datetime1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E94C-8395-4817-8478-8865915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72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191061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851A-F64E-43C0-9B47-3E868C11F0C7}" type="datetime1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E94C-8395-4817-8478-8865915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3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407F-ED68-4D6F-AB23-89529FCA357E}" type="datetime1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E94C-8395-4817-8478-8865915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6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31FF-434D-4718-8577-FC222EACB8F2}" type="datetime1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E94C-8395-4817-8478-8865915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0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3C9F-16D6-4672-A4B6-EAE359667EF8}" type="datetime1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E94C-8395-4817-8478-8865915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6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F275-D6C4-4479-A0BB-025F91340979}" type="datetime1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E94C-8395-4817-8478-8865915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38C4-BF0F-47E4-9109-F0EF085C1515}" type="datetime1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E94C-8395-4817-8478-8865915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1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82DA-55AF-4E66-8795-6224285B17DE}" type="datetime1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E94C-8395-4817-8478-8865915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5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DEE7-6D18-494E-86AC-AAA99D87165A}" type="datetime1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E94C-8395-4817-8478-8865915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5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29CC8-E658-407B-9F2C-A6E44B115CBF}" type="datetime1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0E94C-8395-4817-8478-8865915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g"/><Relationship Id="rId10" Type="http://schemas.openxmlformats.org/officeDocument/2006/relationships/image" Target="../media/image12.png"/><Relationship Id="rId4" Type="http://schemas.openxmlformats.org/officeDocument/2006/relationships/image" Target="../media/image6.jp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.png"/><Relationship Id="rId5" Type="http://schemas.openxmlformats.org/officeDocument/2006/relationships/image" Target="../media/image19.png"/><Relationship Id="rId10" Type="http://schemas.openxmlformats.org/officeDocument/2006/relationships/image" Target="../media/image24.jp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6"/>
          <p:cNvSpPr/>
          <p:nvPr/>
        </p:nvSpPr>
        <p:spPr>
          <a:xfrm>
            <a:off x="1282628" y="1735829"/>
            <a:ext cx="9144000" cy="29074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lnSpc>
                <a:spcPct val="80000"/>
              </a:lnSpc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 sz="1969" dirty="0"/>
          </a:p>
        </p:txBody>
      </p:sp>
      <p:sp>
        <p:nvSpPr>
          <p:cNvPr id="13" name="Shape 167"/>
          <p:cNvSpPr txBox="1">
            <a:spLocks/>
          </p:cNvSpPr>
          <p:nvPr/>
        </p:nvSpPr>
        <p:spPr>
          <a:xfrm>
            <a:off x="1282629" y="1304078"/>
            <a:ext cx="9613765" cy="1729112"/>
          </a:xfrm>
          <a:prstGeom prst="rect">
            <a:avLst/>
          </a:prstGeom>
        </p:spPr>
        <p:txBody>
          <a:bodyPr/>
          <a:lstStyle>
            <a:lvl1pPr marL="0" marR="0" indent="0" algn="l" defTabSz="578358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83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1pPr>
            <a:lvl2pPr marL="0" marR="0" indent="2286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2pPr>
            <a:lvl3pPr marL="0" marR="0" indent="4572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3pPr>
            <a:lvl4pPr marL="0" marR="0" indent="6858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4pPr>
            <a:lvl5pPr marL="0" marR="0" indent="9144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5pPr>
            <a:lvl6pPr marL="0" marR="0" indent="11430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6pPr>
            <a:lvl7pPr marL="0" marR="0" indent="13716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7pPr>
            <a:lvl8pPr marL="0" marR="0" indent="16002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8pPr>
            <a:lvl9pPr marL="0" marR="0" indent="18288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9pPr>
          </a:lstStyle>
          <a:p>
            <a:pPr algn="ctr">
              <a:lnSpc>
                <a:spcPct val="100000"/>
              </a:lnSpc>
              <a:spcBef>
                <a:spcPts val="3000"/>
              </a:spcBef>
            </a:pP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/>
              </a:rPr>
              <a:t>An Efficient Android Malware Prediction Using Ensemble machine learning algorithms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  <a:latin typeface="Futura Medium"/>
            </a:endParaRPr>
          </a:p>
        </p:txBody>
      </p:sp>
      <p:sp>
        <p:nvSpPr>
          <p:cNvPr id="15" name="Shape 168"/>
          <p:cNvSpPr txBox="1">
            <a:spLocks/>
          </p:cNvSpPr>
          <p:nvPr/>
        </p:nvSpPr>
        <p:spPr>
          <a:xfrm>
            <a:off x="2095500" y="5589984"/>
            <a:ext cx="8572500" cy="1268016"/>
          </a:xfrm>
          <a:prstGeom prst="rect">
            <a:avLst/>
          </a:prstGeom>
        </p:spPr>
        <p:txBody>
          <a:bodyPr/>
          <a:lstStyle>
            <a:lvl1pPr marL="444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defTabSz="642915">
              <a:spcBef>
                <a:spcPts val="0"/>
              </a:spcBef>
              <a:buClrTx/>
              <a:buSzTx/>
              <a:buNone/>
              <a:defRPr/>
            </a:pPr>
            <a:endParaRPr lang="en-US" sz="2391" dirty="0">
              <a:solidFill>
                <a:srgbClr val="22222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BD85F7-6F18-4A72-A489-059F55CDE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069" y="204249"/>
            <a:ext cx="1285461" cy="9434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93625" y="3787621"/>
            <a:ext cx="979177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SzPts val="1400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Muhammad Zubair Hasan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  <a:p>
            <a:pPr algn="ctr">
              <a:buSzPts val="1400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Fahmida Yasmin Rifat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  <a:p>
            <a:pPr algn="ctr">
              <a:buSzPts val="1400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Neamat Al Sarah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  <a:p>
            <a:pPr lvl="0" algn="ctr">
              <a:buSzPts val="1400"/>
            </a:pPr>
            <a:endParaRPr lang="en-US" baseline="30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Department of Computer Science and Engineering, Military Institute of Science and Technology, Mirpur, Dhaka, Bangladesh.</a:t>
            </a:r>
          </a:p>
        </p:txBody>
      </p:sp>
    </p:spTree>
    <p:extLst>
      <p:ext uri="{BB962C8B-B14F-4D97-AF65-F5344CB8AC3E}">
        <p14:creationId xmlns:p14="http://schemas.microsoft.com/office/powerpoint/2010/main" val="189629156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516" y="145758"/>
            <a:ext cx="11022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Futura Medium"/>
                <a:ea typeface="+mj-ea"/>
                <a:cs typeface="+mj-cs"/>
              </a:rPr>
              <a:t>Significant Features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7408" y="4454133"/>
            <a:ext cx="952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E94C-8395-4817-8478-8865915CB9AD}" type="slidenum">
              <a:rPr lang="en-US" smtClean="0"/>
              <a:t>10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07ECBE-516D-4E4B-8FB4-8B85C36B1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3983"/>
            <a:ext cx="10553700" cy="519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3272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Futura Medium"/>
              </a:rPr>
              <a:t>Model</a:t>
            </a:r>
            <a:r>
              <a:rPr lang="en-US" sz="3600" b="1" dirty="0">
                <a:solidFill>
                  <a:schemeClr val="bg1"/>
                </a:solidFill>
                <a:latin typeface="Futura Medium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Futura Medium"/>
              </a:rPr>
              <a:t>Training</a:t>
            </a:r>
            <a:endParaRPr lang="en-US" sz="3600" dirty="0">
              <a:latin typeface="Futura Mediu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E94C-8395-4817-8478-8865915CB9AD}" type="slidenum">
              <a:rPr lang="en-US" smtClean="0"/>
              <a:t>11</a:t>
            </a:fld>
            <a:endParaRPr lang="en-US"/>
          </a:p>
        </p:txBody>
      </p:sp>
      <p:sp>
        <p:nvSpPr>
          <p:cNvPr id="5" name="Google Shape;280;p20"/>
          <p:cNvSpPr/>
          <p:nvPr/>
        </p:nvSpPr>
        <p:spPr>
          <a:xfrm>
            <a:off x="2775893" y="3227932"/>
            <a:ext cx="609600" cy="6096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81;p20"/>
          <p:cNvSpPr/>
          <p:nvPr/>
        </p:nvSpPr>
        <p:spPr>
          <a:xfrm>
            <a:off x="8139328" y="3247667"/>
            <a:ext cx="609600" cy="6096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82;p20"/>
          <p:cNvSpPr/>
          <p:nvPr/>
        </p:nvSpPr>
        <p:spPr>
          <a:xfrm>
            <a:off x="2964084" y="2539113"/>
            <a:ext cx="5305856" cy="758015"/>
          </a:xfrm>
          <a:prstGeom prst="leftRightUpArrow">
            <a:avLst>
              <a:gd name="adj1" fmla="val 7326"/>
              <a:gd name="adj2" fmla="val 25000"/>
              <a:gd name="adj3" fmla="val 0"/>
            </a:avLst>
          </a:prstGeom>
          <a:solidFill>
            <a:schemeClr val="accent1">
              <a:lumMod val="50000"/>
            </a:schemeClr>
          </a:solidFill>
          <a:ln w="12700" cap="flat" cmpd="sng">
            <a:solidFill>
              <a:schemeClr val="accent1">
                <a:lumMod val="50000"/>
              </a:schemeClr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5223" y="4083776"/>
            <a:ext cx="302520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Traditional ML Algorithms: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Support Vector Machine(SVM)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Gaussian Naïve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Decision Tree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24551" y="3956695"/>
            <a:ext cx="3086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Ensemble ML Algorithms: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Gradient Boosting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Light GBM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XGBoost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82142" y="1884402"/>
            <a:ext cx="4987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Algorithm Used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735" y="1500782"/>
            <a:ext cx="6357121" cy="4673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657" y="1463621"/>
            <a:ext cx="5486179" cy="4673500"/>
          </a:xfrm>
          <a:prstGeom prst="rect">
            <a:avLst/>
          </a:prstGeom>
        </p:spPr>
      </p:pic>
      <p:sp>
        <p:nvSpPr>
          <p:cNvPr id="18" name="Oval Callout 17"/>
          <p:cNvSpPr/>
          <p:nvPr/>
        </p:nvSpPr>
        <p:spPr>
          <a:xfrm>
            <a:off x="3877750" y="1690688"/>
            <a:ext cx="1285358" cy="5610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Highest</a:t>
            </a:r>
          </a:p>
        </p:txBody>
      </p:sp>
      <p:sp>
        <p:nvSpPr>
          <p:cNvPr id="19" name="Oval Callout 18"/>
          <p:cNvSpPr/>
          <p:nvPr/>
        </p:nvSpPr>
        <p:spPr>
          <a:xfrm>
            <a:off x="10110651" y="1690689"/>
            <a:ext cx="1378254" cy="53980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Still Highest</a:t>
            </a:r>
          </a:p>
        </p:txBody>
      </p:sp>
      <p:sp>
        <p:nvSpPr>
          <p:cNvPr id="20" name="Oval Callout 19"/>
          <p:cNvSpPr/>
          <p:nvPr/>
        </p:nvSpPr>
        <p:spPr>
          <a:xfrm>
            <a:off x="4189510" y="609786"/>
            <a:ext cx="1776549" cy="802166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Number of features=250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7949236" y="546488"/>
            <a:ext cx="1776549" cy="802166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Number of features=100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960FA06-A103-44A0-A34D-C3A158FCBC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735" y="36841"/>
            <a:ext cx="1176130" cy="109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440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A88DA-D377-443B-9F09-81DE1B20B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7226" y="1277718"/>
            <a:ext cx="10040888" cy="5078632"/>
          </a:xfrm>
        </p:spPr>
        <p:txBody>
          <a:bodyPr>
            <a:normAutofit/>
          </a:bodyPr>
          <a:lstStyle/>
          <a:p>
            <a:pPr marL="685800" indent="-457200">
              <a:buFont typeface="Wingdings" panose="05000000000000000000" pitchFamily="2" charset="2"/>
              <a:buChar char="ü"/>
            </a:pPr>
            <a:r>
              <a:rPr lang="en-US" sz="2000" dirty="0"/>
              <a:t>Gradient Boosting Ensemble Algorithm</a:t>
            </a:r>
          </a:p>
          <a:p>
            <a:pPr marL="685800" indent="-457200">
              <a:buFont typeface="Wingdings" panose="05000000000000000000" pitchFamily="2" charset="2"/>
              <a:buChar char="ü"/>
            </a:pPr>
            <a:r>
              <a:rPr lang="en-US" sz="2000" dirty="0"/>
              <a:t>Fast, distributed, high-performance gradient boosting framework based on decision tree algorithm</a:t>
            </a:r>
          </a:p>
          <a:p>
            <a:pPr marL="685800" indent="-457200">
              <a:buFont typeface="Wingdings" panose="05000000000000000000" pitchFamily="2" charset="2"/>
              <a:buChar char="ü"/>
            </a:pPr>
            <a:r>
              <a:rPr lang="en-US" sz="2000" dirty="0"/>
              <a:t>Grows tree leafwise while other algorithm grows level wise.</a:t>
            </a:r>
          </a:p>
          <a:p>
            <a:pPr marL="685800" indent="-457200">
              <a:buFont typeface="Wingdings" panose="05000000000000000000" pitchFamily="2" charset="2"/>
              <a:buChar char="ü"/>
            </a:pPr>
            <a:r>
              <a:rPr lang="en-US" sz="2000" dirty="0"/>
              <a:t>Chooses the leaf with max delta loss to grow. </a:t>
            </a:r>
          </a:p>
          <a:p>
            <a:pPr marL="685800" indent="-457200">
              <a:buFont typeface="Wingdings" panose="05000000000000000000" pitchFamily="2" charset="2"/>
              <a:buChar char="ü"/>
            </a:pPr>
            <a:r>
              <a:rPr lang="en-US" sz="2000" dirty="0"/>
              <a:t>When growing the same leaf, Leaf-wise algorithm can reduce more loss than a level-wise algorithm</a:t>
            </a:r>
          </a:p>
          <a:p>
            <a:pPr indent="0">
              <a:buNone/>
            </a:pPr>
            <a:endParaRPr lang="en-US" sz="2000" dirty="0"/>
          </a:p>
          <a:p>
            <a:pPr indent="0">
              <a:buNone/>
            </a:pPr>
            <a:endParaRPr lang="en-US" sz="2000" dirty="0"/>
          </a:p>
          <a:p>
            <a:pPr indent="0">
              <a:buNone/>
            </a:pPr>
            <a:endParaRPr lang="en-US" sz="2000" dirty="0"/>
          </a:p>
          <a:p>
            <a:endParaRPr lang="en-US" sz="2000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BF43F-4C67-4ECE-AA05-D8FF1C7BD0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9737F2-2C1C-4BC1-9BB7-20683D3299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735" y="36841"/>
            <a:ext cx="1176130" cy="10920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9A48DE-7C37-4B85-B4C4-02ACAE8F8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040" y="3785574"/>
            <a:ext cx="4642758" cy="2203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3CC6BC-5CEA-430B-ADF7-9F320FE95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411" y="3693943"/>
            <a:ext cx="4370377" cy="223108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4840FB5-C967-4879-83BA-01A7EEB1A16D}"/>
              </a:ext>
            </a:extLst>
          </p:cNvPr>
          <p:cNvSpPr txBox="1">
            <a:spLocks/>
          </p:cNvSpPr>
          <p:nvPr/>
        </p:nvSpPr>
        <p:spPr>
          <a:xfrm>
            <a:off x="751113" y="134651"/>
            <a:ext cx="58352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Futura Medium"/>
                <a:ea typeface="+mn-ea"/>
                <a:cs typeface="+mn-cs"/>
              </a:rPr>
              <a:t>Why </a:t>
            </a:r>
            <a:r>
              <a:rPr lang="en-US" sz="3600" dirty="0" err="1">
                <a:solidFill>
                  <a:schemeClr val="bg1"/>
                </a:solidFill>
                <a:latin typeface="Futura Medium"/>
                <a:ea typeface="+mn-ea"/>
                <a:cs typeface="+mn-cs"/>
              </a:rPr>
              <a:t>LightGBM</a:t>
            </a:r>
            <a:r>
              <a:rPr lang="en-US" sz="3600" dirty="0">
                <a:solidFill>
                  <a:schemeClr val="bg1"/>
                </a:solidFill>
                <a:latin typeface="Futura Medium"/>
                <a:ea typeface="+mn-ea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562716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A88DA-D377-443B-9F09-81DE1B20B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7226" y="1411132"/>
            <a:ext cx="10197548" cy="5078632"/>
          </a:xfrm>
        </p:spPr>
        <p:txBody>
          <a:bodyPr>
            <a:normAutofit/>
          </a:bodyPr>
          <a:lstStyle/>
          <a:p>
            <a:pPr marL="685800" indent="-457200">
              <a:buFont typeface="Wingdings" panose="05000000000000000000" pitchFamily="2" charset="2"/>
              <a:buChar char="ü"/>
            </a:pPr>
            <a:r>
              <a:rPr lang="en-US" sz="2400" dirty="0"/>
              <a:t>Exploring a range of possibilities</a:t>
            </a:r>
          </a:p>
          <a:p>
            <a:pPr marL="685800" indent="-457200">
              <a:buFont typeface="Wingdings" panose="05000000000000000000" pitchFamily="2" charset="2"/>
              <a:buChar char="ü"/>
            </a:pPr>
            <a:r>
              <a:rPr lang="en-US" sz="2400" dirty="0"/>
              <a:t>Parameters are crucial </a:t>
            </a:r>
          </a:p>
          <a:p>
            <a:pPr marL="685800" indent="-457200">
              <a:buFont typeface="Wingdings" panose="05000000000000000000" pitchFamily="2" charset="2"/>
              <a:buChar char="ü"/>
            </a:pPr>
            <a:r>
              <a:rPr lang="en-US" sz="2400" dirty="0"/>
              <a:t>Finding an optimal combination of parameters that minimizes a predefined loss function to give better results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BF43F-4C67-4ECE-AA05-D8FF1C7BD0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9737F2-2C1C-4BC1-9BB7-20683D3299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735" y="36841"/>
            <a:ext cx="1176130" cy="10920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C1B5FFA-0448-4C58-9B9E-31FA43477DD6}"/>
              </a:ext>
            </a:extLst>
          </p:cNvPr>
          <p:cNvSpPr txBox="1">
            <a:spLocks/>
          </p:cNvSpPr>
          <p:nvPr/>
        </p:nvSpPr>
        <p:spPr>
          <a:xfrm>
            <a:off x="694498" y="207981"/>
            <a:ext cx="58352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Futura Medium"/>
              </a:rPr>
              <a:t>Parameter Tuning</a:t>
            </a:r>
            <a:endParaRPr lang="en-US" sz="3600" dirty="0">
              <a:solidFill>
                <a:schemeClr val="bg1"/>
              </a:solidFill>
              <a:latin typeface="Futura Medium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34C17F-F24C-45FF-8769-8E3C2B7DEFE5}"/>
              </a:ext>
            </a:extLst>
          </p:cNvPr>
          <p:cNvSpPr/>
          <p:nvPr/>
        </p:nvSpPr>
        <p:spPr>
          <a:xfrm>
            <a:off x="1546516" y="3631117"/>
            <a:ext cx="966277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For Faster Speed</a:t>
            </a:r>
          </a:p>
          <a:p>
            <a:r>
              <a:rPr lang="en-US" sz="2800" dirty="0"/>
              <a:t>•</a:t>
            </a:r>
            <a:r>
              <a:rPr lang="en-US" sz="2400" dirty="0"/>
              <a:t>bagging by setting </a:t>
            </a:r>
            <a:r>
              <a:rPr lang="en-US" sz="2400" dirty="0" err="1"/>
              <a:t>bagging_fraction</a:t>
            </a:r>
            <a:r>
              <a:rPr lang="en-US" sz="2400" dirty="0"/>
              <a:t> and </a:t>
            </a:r>
            <a:r>
              <a:rPr lang="en-US" sz="2400" dirty="0" err="1"/>
              <a:t>bagging_freq</a:t>
            </a:r>
            <a:r>
              <a:rPr lang="en-US" sz="2400" dirty="0"/>
              <a:t> </a:t>
            </a:r>
          </a:p>
          <a:p>
            <a:r>
              <a:rPr lang="en-US" sz="2400" dirty="0"/>
              <a:t>•feature sub-sampling by setting </a:t>
            </a:r>
            <a:r>
              <a:rPr lang="en-US" sz="2400" dirty="0" err="1"/>
              <a:t>feature_fraction</a:t>
            </a:r>
            <a:r>
              <a:rPr lang="en-US" sz="2400" dirty="0"/>
              <a:t> </a:t>
            </a:r>
          </a:p>
          <a:p>
            <a:r>
              <a:rPr lang="en-US" sz="2400" dirty="0"/>
              <a:t>•small </a:t>
            </a:r>
            <a:r>
              <a:rPr lang="en-US" sz="2400" dirty="0" err="1"/>
              <a:t>max_bin</a:t>
            </a:r>
            <a:r>
              <a:rPr lang="en-US" sz="2400" dirty="0"/>
              <a:t> </a:t>
            </a:r>
          </a:p>
          <a:p>
            <a:r>
              <a:rPr lang="en-US" sz="2400" dirty="0"/>
              <a:t>•</a:t>
            </a:r>
            <a:r>
              <a:rPr lang="en-US" sz="2400" dirty="0" err="1"/>
              <a:t>save_binary</a:t>
            </a:r>
            <a:r>
              <a:rPr lang="en-US" sz="2400" dirty="0"/>
              <a:t> to speed up data loading in future learning</a:t>
            </a:r>
          </a:p>
        </p:txBody>
      </p:sp>
    </p:spTree>
    <p:extLst>
      <p:ext uri="{BB962C8B-B14F-4D97-AF65-F5344CB8AC3E}">
        <p14:creationId xmlns:p14="http://schemas.microsoft.com/office/powerpoint/2010/main" val="2527373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A88DA-D377-443B-9F09-81DE1B20B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7226" y="1277718"/>
            <a:ext cx="10040888" cy="5078632"/>
          </a:xfrm>
        </p:spPr>
        <p:txBody>
          <a:bodyPr>
            <a:normAutofit/>
          </a:bodyPr>
          <a:lstStyle/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sz="2000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BF43F-4C67-4ECE-AA05-D8FF1C7BD0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9737F2-2C1C-4BC1-9BB7-20683D3299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735" y="78314"/>
            <a:ext cx="1176130" cy="109206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B25CDEC-46BD-451B-BA6E-3B3283C7793F}"/>
              </a:ext>
            </a:extLst>
          </p:cNvPr>
          <p:cNvSpPr txBox="1">
            <a:spLocks/>
          </p:cNvSpPr>
          <p:nvPr/>
        </p:nvSpPr>
        <p:spPr>
          <a:xfrm>
            <a:off x="694498" y="207981"/>
            <a:ext cx="58352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Futura Medium"/>
              </a:rPr>
              <a:t>Parameter Tuning</a:t>
            </a:r>
            <a:endParaRPr lang="en-US" sz="3600" dirty="0">
              <a:solidFill>
                <a:schemeClr val="bg1"/>
              </a:solidFill>
              <a:latin typeface="Futura Medium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5E8BFA-D54A-40C9-BE8B-A60C1E8E444F}"/>
              </a:ext>
            </a:extLst>
          </p:cNvPr>
          <p:cNvSpPr/>
          <p:nvPr/>
        </p:nvSpPr>
        <p:spPr>
          <a:xfrm>
            <a:off x="997226" y="1277718"/>
            <a:ext cx="934014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For Better Accuracy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/>
              <a:t>large </a:t>
            </a:r>
            <a:r>
              <a:rPr lang="en-US" sz="2200" dirty="0" err="1"/>
              <a:t>max_bin</a:t>
            </a:r>
            <a:r>
              <a:rPr lang="en-US" sz="2200" dirty="0"/>
              <a:t> (may be slower)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/>
              <a:t>small </a:t>
            </a:r>
            <a:r>
              <a:rPr lang="en-US" sz="2200" dirty="0" err="1"/>
              <a:t>learning_rate</a:t>
            </a:r>
            <a:r>
              <a:rPr lang="en-US" sz="2200" dirty="0"/>
              <a:t> with large </a:t>
            </a:r>
            <a:r>
              <a:rPr lang="en-US" sz="2200" dirty="0" err="1"/>
              <a:t>num_iterations</a:t>
            </a:r>
            <a:r>
              <a:rPr lang="en-US" sz="22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/>
              <a:t>large </a:t>
            </a:r>
            <a:r>
              <a:rPr lang="en-US" sz="2200" dirty="0" err="1"/>
              <a:t>num_leaves</a:t>
            </a:r>
            <a:r>
              <a:rPr lang="en-US" sz="2200" dirty="0"/>
              <a:t> (may cause over-fitting)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/>
              <a:t>bigger training data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/>
              <a:t>dart</a:t>
            </a:r>
          </a:p>
          <a:p>
            <a:endParaRPr lang="en-US" sz="2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7CE447-705A-4708-B531-A208DFBBB4F5}"/>
              </a:ext>
            </a:extLst>
          </p:cNvPr>
          <p:cNvSpPr/>
          <p:nvPr/>
        </p:nvSpPr>
        <p:spPr>
          <a:xfrm>
            <a:off x="3612106" y="3391005"/>
            <a:ext cx="1035657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Deal with Over-fitting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small </a:t>
            </a:r>
            <a:r>
              <a:rPr lang="en-US" sz="2000" dirty="0" err="1"/>
              <a:t>max_bin</a:t>
            </a:r>
            <a:r>
              <a:rPr lang="en-US" sz="20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small </a:t>
            </a:r>
            <a:r>
              <a:rPr lang="en-US" sz="2000" dirty="0" err="1"/>
              <a:t>num_leaves</a:t>
            </a:r>
            <a:r>
              <a:rPr lang="en-US" sz="20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err="1"/>
              <a:t>min_data_in_leaf</a:t>
            </a:r>
            <a:r>
              <a:rPr lang="en-US" sz="2000" dirty="0"/>
              <a:t> and </a:t>
            </a:r>
            <a:r>
              <a:rPr lang="en-US" sz="2000" dirty="0" err="1"/>
              <a:t>min_sum_hessian_in_leaf</a:t>
            </a:r>
            <a:r>
              <a:rPr lang="en-US" sz="20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bagging by set </a:t>
            </a:r>
            <a:r>
              <a:rPr lang="en-US" sz="2000" dirty="0" err="1"/>
              <a:t>bagging_fraction</a:t>
            </a:r>
            <a:r>
              <a:rPr lang="en-US" sz="2000" dirty="0"/>
              <a:t> and </a:t>
            </a:r>
            <a:r>
              <a:rPr lang="en-US" sz="2000" dirty="0" err="1"/>
              <a:t>bagging_freq</a:t>
            </a:r>
            <a:r>
              <a:rPr lang="en-US" sz="20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feature sub-sampling by set </a:t>
            </a:r>
            <a:r>
              <a:rPr lang="en-US" sz="2000" dirty="0" err="1"/>
              <a:t>feature_fraction</a:t>
            </a:r>
            <a:r>
              <a:rPr lang="en-US" sz="20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bigger training data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lambda_l1, lambda_l2 and </a:t>
            </a:r>
            <a:r>
              <a:rPr lang="en-US" sz="2000" dirty="0" err="1"/>
              <a:t>min_gain_to_split</a:t>
            </a:r>
            <a:r>
              <a:rPr lang="en-US" sz="2000" dirty="0"/>
              <a:t> for regularization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err="1"/>
              <a:t>max_depth</a:t>
            </a:r>
            <a:r>
              <a:rPr lang="en-US" sz="2000" dirty="0"/>
              <a:t> to avoid growing deep tree </a:t>
            </a:r>
          </a:p>
        </p:txBody>
      </p:sp>
    </p:spTree>
    <p:extLst>
      <p:ext uri="{BB962C8B-B14F-4D97-AF65-F5344CB8AC3E}">
        <p14:creationId xmlns:p14="http://schemas.microsoft.com/office/powerpoint/2010/main" val="2068254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045" y="89409"/>
            <a:ext cx="10771909" cy="127461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Futura Medium"/>
              </a:rPr>
              <a:t>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5420" y="2082895"/>
            <a:ext cx="3519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Train Test Split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34360" y="3694447"/>
            <a:ext cx="33811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K-Fold Cross Validation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341" y="3751144"/>
            <a:ext cx="4757806" cy="30112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337" y="1285570"/>
            <a:ext cx="4374946" cy="2449970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983123">
            <a:off x="3501814" y="4113984"/>
            <a:ext cx="2194560" cy="51875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21358159">
            <a:off x="3691003" y="1998607"/>
            <a:ext cx="1986945" cy="538342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Callout 18"/>
          <p:cNvSpPr/>
          <p:nvPr/>
        </p:nvSpPr>
        <p:spPr>
          <a:xfrm>
            <a:off x="10500978" y="1331950"/>
            <a:ext cx="1691022" cy="2097050"/>
          </a:xfrm>
          <a:prstGeom prst="wedgeEllipseCallout">
            <a:avLst>
              <a:gd name="adj1" fmla="val -60268"/>
              <a:gd name="adj2" fmla="val 1149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 pitchFamily="34" charset="0"/>
              </a:rPr>
              <a:t>Only one Split is done here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10215626" y="4021696"/>
            <a:ext cx="1976374" cy="2097050"/>
          </a:xfrm>
          <a:prstGeom prst="wedgeEllipseCallout">
            <a:avLst>
              <a:gd name="adj1" fmla="val -50311"/>
              <a:gd name="adj2" fmla="val 3848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K splits .At each split K-1 training sets and 1 test set is created.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8" y="1832446"/>
            <a:ext cx="5911600" cy="452390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257" y="1778041"/>
            <a:ext cx="5637137" cy="441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61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7" grpId="0" animBg="1"/>
      <p:bldP spid="18" grpId="0" animBg="1"/>
      <p:bldP spid="19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516" y="145758"/>
            <a:ext cx="10705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Futura Medium"/>
                <a:ea typeface="+mj-ea"/>
                <a:cs typeface="+mj-cs"/>
              </a:rPr>
              <a:t>Evaluation Criteria &amp; Results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859970" y="1720602"/>
            <a:ext cx="3446744" cy="1186882"/>
            <a:chOff x="859970" y="1233242"/>
            <a:chExt cx="3446744" cy="118688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53914" y="1594820"/>
              <a:ext cx="3352800" cy="825304"/>
            </a:xfrm>
            <a:prstGeom prst="rect">
              <a:avLst/>
            </a:prstGeom>
            <a:ln w="19050">
              <a:solidFill>
                <a:srgbClr val="0F025E"/>
              </a:solidFill>
            </a:ln>
          </p:spPr>
        </p:pic>
        <p:sp>
          <p:nvSpPr>
            <p:cNvPr id="23" name="TextBox 22"/>
            <p:cNvSpPr txBox="1"/>
            <p:nvPr/>
          </p:nvSpPr>
          <p:spPr>
            <a:xfrm>
              <a:off x="859970" y="1233242"/>
              <a:ext cx="2035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Accuracy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78753" y="2967094"/>
            <a:ext cx="3088188" cy="1558645"/>
            <a:chOff x="871312" y="2422941"/>
            <a:chExt cx="3088188" cy="155864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1312" y="2819536"/>
              <a:ext cx="3088188" cy="1162050"/>
            </a:xfrm>
            <a:prstGeom prst="rect">
              <a:avLst/>
            </a:prstGeom>
            <a:noFill/>
            <a:ln w="19050">
              <a:solidFill>
                <a:srgbClr val="0F025E"/>
              </a:solidFill>
            </a:ln>
          </p:spPr>
        </p:pic>
        <p:sp>
          <p:nvSpPr>
            <p:cNvPr id="24" name="TextBox 23"/>
            <p:cNvSpPr txBox="1"/>
            <p:nvPr/>
          </p:nvSpPr>
          <p:spPr>
            <a:xfrm>
              <a:off x="889761" y="2422941"/>
              <a:ext cx="2394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Recall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59970" y="4538021"/>
            <a:ext cx="4610767" cy="1464537"/>
            <a:chOff x="859970" y="4015507"/>
            <a:chExt cx="4610767" cy="1464537"/>
          </a:xfrm>
        </p:grpSpPr>
        <p:grpSp>
          <p:nvGrpSpPr>
            <p:cNvPr id="20" name="Group 19"/>
            <p:cNvGrpSpPr/>
            <p:nvPr/>
          </p:nvGrpSpPr>
          <p:grpSpPr>
            <a:xfrm>
              <a:off x="971341" y="4344608"/>
              <a:ext cx="4074393" cy="1135436"/>
              <a:chOff x="971341" y="4344608"/>
              <a:chExt cx="4074393" cy="1135436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79091" y="4375144"/>
                <a:ext cx="4066643" cy="1104900"/>
              </a:xfrm>
              <a:prstGeom prst="rect">
                <a:avLst/>
              </a:prstGeom>
              <a:ln w="19050">
                <a:solidFill>
                  <a:srgbClr val="0F025E"/>
                </a:solidFill>
              </a:ln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971341" y="4344608"/>
                <a:ext cx="1538483" cy="4292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err="1"/>
                  <a:t>sdf</a:t>
                </a:r>
                <a:endParaRPr lang="en-US" dirty="0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859970" y="4015507"/>
              <a:ext cx="4610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i="1" dirty="0"/>
                <a:t>F1 Score :</a:t>
              </a:r>
              <a:r>
                <a:rPr lang="de-DE" dirty="0"/>
                <a:t> </a:t>
              </a:r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271633" y="542337"/>
            <a:ext cx="5165630" cy="5165837"/>
            <a:chOff x="859970" y="1244128"/>
            <a:chExt cx="4705068" cy="4811494"/>
          </a:xfrm>
        </p:grpSpPr>
        <p:grpSp>
          <p:nvGrpSpPr>
            <p:cNvPr id="56" name="Group 55"/>
            <p:cNvGrpSpPr/>
            <p:nvPr/>
          </p:nvGrpSpPr>
          <p:grpSpPr>
            <a:xfrm>
              <a:off x="859970" y="1244128"/>
              <a:ext cx="3612486" cy="1474780"/>
              <a:chOff x="859970" y="1233242"/>
              <a:chExt cx="3612486" cy="1474780"/>
            </a:xfrm>
          </p:grpSpPr>
          <p:pic>
            <p:nvPicPr>
              <p:cNvPr id="75" name="Picture 7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9762"/>
              <a:stretch/>
            </p:blipFill>
            <p:spPr>
              <a:xfrm>
                <a:off x="1119656" y="1682844"/>
                <a:ext cx="3352800" cy="1025178"/>
              </a:xfrm>
              <a:prstGeom prst="rect">
                <a:avLst/>
              </a:prstGeom>
              <a:ln w="19050">
                <a:solidFill>
                  <a:srgbClr val="0F025E"/>
                </a:solidFill>
              </a:ln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859970" y="1233242"/>
                <a:ext cx="2035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/>
                  <a:t>1. Accuracy</a:t>
                </a:r>
                <a:r>
                  <a:rPr lang="en-US" i="1" dirty="0"/>
                  <a:t>:</a:t>
                </a:r>
                <a:r>
                  <a:rPr lang="en-US" dirty="0"/>
                  <a:t> 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859971" y="2861234"/>
              <a:ext cx="3273346" cy="1533243"/>
              <a:chOff x="859971" y="2436693"/>
              <a:chExt cx="3273346" cy="1533243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971341" y="2807886"/>
                <a:ext cx="3161976" cy="1162050"/>
                <a:chOff x="971341" y="2807886"/>
                <a:chExt cx="3161976" cy="1162050"/>
              </a:xfrm>
            </p:grpSpPr>
            <p:pic>
              <p:nvPicPr>
                <p:cNvPr id="69" name="Picture 68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1045129" y="2807886"/>
                  <a:ext cx="3088188" cy="1162050"/>
                </a:xfrm>
                <a:prstGeom prst="rect">
                  <a:avLst/>
                </a:prstGeom>
                <a:noFill/>
                <a:ln w="19050">
                  <a:solidFill>
                    <a:srgbClr val="0F025E"/>
                  </a:solidFill>
                </a:ln>
              </p:spPr>
            </p:pic>
            <p:sp>
              <p:nvSpPr>
                <p:cNvPr id="68" name="Rectangle 67"/>
                <p:cNvSpPr/>
                <p:nvPr/>
              </p:nvSpPr>
              <p:spPr>
                <a:xfrm>
                  <a:off x="971341" y="2834943"/>
                  <a:ext cx="1538483" cy="42925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 err="1"/>
                    <a:t>sdf</a:t>
                  </a:r>
                  <a:endParaRPr lang="en-US" dirty="0"/>
                </a:p>
              </p:txBody>
            </p:sp>
          </p:grpSp>
          <p:sp>
            <p:nvSpPr>
              <p:cNvPr id="66" name="TextBox 65"/>
              <p:cNvSpPr txBox="1"/>
              <p:nvPr/>
            </p:nvSpPr>
            <p:spPr>
              <a:xfrm>
                <a:off x="859971" y="2436693"/>
                <a:ext cx="2623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/>
                  <a:t>2. Recall</a:t>
                </a:r>
                <a:r>
                  <a:rPr lang="en-US" i="1" dirty="0"/>
                  <a:t>:</a:t>
                </a:r>
                <a:r>
                  <a:rPr lang="en-US" dirty="0"/>
                  <a:t> 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859970" y="4538021"/>
              <a:ext cx="4705068" cy="1517601"/>
              <a:chOff x="859970" y="4015507"/>
              <a:chExt cx="4705068" cy="1517601"/>
            </a:xfrm>
          </p:grpSpPr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030607" y="4428208"/>
                <a:ext cx="4066643" cy="1104900"/>
              </a:xfrm>
              <a:prstGeom prst="rect">
                <a:avLst/>
              </a:prstGeom>
              <a:ln w="19050">
                <a:solidFill>
                  <a:srgbClr val="0F025E"/>
                </a:solidFill>
              </a:ln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859970" y="4015507"/>
                <a:ext cx="4705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i="1" dirty="0"/>
                  <a:t>3. F1 Score</a:t>
                </a:r>
                <a:r>
                  <a:rPr lang="de-DE" dirty="0"/>
                  <a:t> </a:t>
                </a:r>
                <a:endParaRPr lang="en-US" dirty="0"/>
              </a:p>
            </p:txBody>
          </p:sp>
        </p:grpSp>
      </p:grpSp>
      <p:sp>
        <p:nvSpPr>
          <p:cNvPr id="119" name="TextBox 118"/>
          <p:cNvSpPr txBox="1"/>
          <p:nvPr/>
        </p:nvSpPr>
        <p:spPr>
          <a:xfrm>
            <a:off x="2490368" y="1244128"/>
            <a:ext cx="422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" panose="020B0604020202030204" pitchFamily="34" charset="0"/>
              </a:rPr>
              <a:t>Criteria Based Results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339152" y="4003845"/>
            <a:ext cx="4116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/>
              <a:t>4. No. of false positive slices = False Detection</a:t>
            </a:r>
          </a:p>
          <a:p>
            <a:r>
              <a:rPr lang="en-US" sz="1100" b="1" i="1" dirty="0"/>
              <a:t>5. No. of false negative slices = Failed Detection</a:t>
            </a:r>
          </a:p>
        </p:txBody>
      </p:sp>
      <p:sp>
        <p:nvSpPr>
          <p:cNvPr id="36" name="TextBox 35"/>
          <p:cNvSpPr txBox="1"/>
          <p:nvPr/>
        </p:nvSpPr>
        <p:spPr>
          <a:xfrm rot="5400000">
            <a:off x="8153851" y="2406878"/>
            <a:ext cx="7429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0.9924</a:t>
            </a:r>
          </a:p>
        </p:txBody>
      </p:sp>
      <p:sp>
        <p:nvSpPr>
          <p:cNvPr id="102" name="TextBox 101"/>
          <p:cNvSpPr txBox="1"/>
          <p:nvPr/>
        </p:nvSpPr>
        <p:spPr>
          <a:xfrm rot="5400000">
            <a:off x="8153851" y="3191968"/>
            <a:ext cx="74295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0.991</a:t>
            </a:r>
          </a:p>
        </p:txBody>
      </p:sp>
      <p:sp>
        <p:nvSpPr>
          <p:cNvPr id="103" name="TextBox 102"/>
          <p:cNvSpPr txBox="1"/>
          <p:nvPr/>
        </p:nvSpPr>
        <p:spPr>
          <a:xfrm rot="5400000">
            <a:off x="8129003" y="1604145"/>
            <a:ext cx="79264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0.9937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7A1F811-3D20-4FBB-98CD-6CC08557CCBD}"/>
              </a:ext>
            </a:extLst>
          </p:cNvPr>
          <p:cNvGrpSpPr/>
          <p:nvPr/>
        </p:nvGrpSpPr>
        <p:grpSpPr>
          <a:xfrm>
            <a:off x="924004" y="1723207"/>
            <a:ext cx="7281457" cy="3650359"/>
            <a:chOff x="-1265939" y="-750808"/>
            <a:chExt cx="7770540" cy="2726252"/>
          </a:xfrm>
        </p:grpSpPr>
        <p:graphicFrame>
          <p:nvGraphicFramePr>
            <p:cNvPr id="67" name="Chart 66">
              <a:extLst>
                <a:ext uri="{FF2B5EF4-FFF2-40B4-BE49-F238E27FC236}">
                  <a16:creationId xmlns:a16="http://schemas.microsoft.com/office/drawing/2014/main" id="{B9BA0A25-9090-402D-8FF5-103B43A0A65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36388659"/>
                </p:ext>
              </p:extLst>
            </p:nvPr>
          </p:nvGraphicFramePr>
          <p:xfrm>
            <a:off x="-1265939" y="-750808"/>
            <a:ext cx="4224565" cy="27262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70" name="Chart 69">
              <a:extLst>
                <a:ext uri="{FF2B5EF4-FFF2-40B4-BE49-F238E27FC236}">
                  <a16:creationId xmlns:a16="http://schemas.microsoft.com/office/drawing/2014/main" id="{3CB4EF81-6072-407F-BF36-107DA2A1D1F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08161353"/>
                </p:ext>
              </p:extLst>
            </p:nvPr>
          </p:nvGraphicFramePr>
          <p:xfrm>
            <a:off x="2985424" y="-750808"/>
            <a:ext cx="3519177" cy="27262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A622729E-4776-4966-A18A-82032EC3569C}"/>
              </a:ext>
            </a:extLst>
          </p:cNvPr>
          <p:cNvSpPr txBox="1"/>
          <p:nvPr/>
        </p:nvSpPr>
        <p:spPr>
          <a:xfrm>
            <a:off x="1100853" y="5553385"/>
            <a:ext cx="2554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Confusion Matrix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3CB7B2-7D3E-4DC9-9E0E-B1A699004D05}"/>
              </a:ext>
            </a:extLst>
          </p:cNvPr>
          <p:cNvSpPr txBox="1"/>
          <p:nvPr/>
        </p:nvSpPr>
        <p:spPr>
          <a:xfrm>
            <a:off x="5737289" y="5620470"/>
            <a:ext cx="127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ROC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CDA68D85-CF2C-4FB8-A103-89E4C3EE273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735" y="36841"/>
            <a:ext cx="1176130" cy="109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01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0546 0.08773 L -0.06445 -0.08334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44" y="-856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46" grpId="0"/>
      <p:bldP spid="36" grpId="0" animBg="1"/>
      <p:bldP spid="102" grpId="0" animBg="1"/>
      <p:bldP spid="103" grpId="0" animBg="1"/>
      <p:bldP spid="71" grpId="0"/>
      <p:bldP spid="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  <p:sp>
        <p:nvSpPr>
          <p:cNvPr id="3" name="WordArt 3"/>
          <p:cNvSpPr>
            <a:spLocks noChangeArrowheads="1" noChangeShapeType="1" noTextEdit="1"/>
          </p:cNvSpPr>
          <p:nvPr/>
        </p:nvSpPr>
        <p:spPr bwMode="gray">
          <a:xfrm>
            <a:off x="1938866" y="1718733"/>
            <a:ext cx="8314267" cy="1710267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  <a:latin typeface="Lucida Calligraphy" panose="03010101010101010101" pitchFamily="66" charset="0"/>
                <a:ea typeface="Verdana" panose="020B0604030504040204" pitchFamily="34" charset="0"/>
                <a:cs typeface="Helvetica" panose="020B0604020202020204" pitchFamily="34" charset="0"/>
              </a:rPr>
              <a:t>Thank You !</a:t>
            </a:r>
          </a:p>
        </p:txBody>
      </p:sp>
      <p:pic>
        <p:nvPicPr>
          <p:cNvPr id="2050" name="Picture 2" descr="Any Questions PNG - any-questions-meme any-questions-icon  any-questions-or-any-question any-questions-gifs any-questions-business  any-questions-cards any-questions-template any-questions-font  any-questions-icons any-questions-technology any-questions ...">
            <a:extLst>
              <a:ext uri="{FF2B5EF4-FFF2-40B4-BE49-F238E27FC236}">
                <a16:creationId xmlns:a16="http://schemas.microsoft.com/office/drawing/2014/main" id="{6AC85077-1C8B-4D2F-846C-E0597C7F2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372" y="3657600"/>
            <a:ext cx="1633254" cy="226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7F6103-FBFC-451A-8FBF-D55ECE8CDC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735" y="36841"/>
            <a:ext cx="1176130" cy="109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1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517" y="145758"/>
            <a:ext cx="788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Futura Medium"/>
              </a:rPr>
              <a:t>Presentation Outline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49451" y="3056454"/>
            <a:ext cx="1360943" cy="1473254"/>
            <a:chOff x="1149451" y="3045205"/>
            <a:chExt cx="1360943" cy="1484263"/>
          </a:xfrm>
        </p:grpSpPr>
        <p:grpSp>
          <p:nvGrpSpPr>
            <p:cNvPr id="120" name="Group 119"/>
            <p:cNvGrpSpPr/>
            <p:nvPr/>
          </p:nvGrpSpPr>
          <p:grpSpPr>
            <a:xfrm>
              <a:off x="1307290" y="3045205"/>
              <a:ext cx="987097" cy="855675"/>
              <a:chOff x="1311486" y="3045205"/>
              <a:chExt cx="987097" cy="855675"/>
            </a:xfrm>
            <a:solidFill>
              <a:schemeClr val="accent6"/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1311486" y="3691711"/>
                <a:ext cx="987097" cy="20916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648568" y="3045205"/>
                <a:ext cx="312931" cy="32130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 flipV="1">
                <a:off x="1805034" y="3420750"/>
                <a:ext cx="0" cy="204465"/>
              </a:xfrm>
              <a:prstGeom prst="line">
                <a:avLst/>
              </a:prstGeom>
              <a:grpFill/>
              <a:ln w="28575">
                <a:solidFill>
                  <a:srgbClr val="A9D18E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TextBox 120"/>
            <p:cNvSpPr txBox="1"/>
            <p:nvPr/>
          </p:nvSpPr>
          <p:spPr>
            <a:xfrm>
              <a:off x="1149451" y="4157376"/>
              <a:ext cx="1360943" cy="37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447615" y="2983966"/>
            <a:ext cx="1119776" cy="1552505"/>
            <a:chOff x="2447615" y="2983966"/>
            <a:chExt cx="1119776" cy="1552505"/>
          </a:xfrm>
        </p:grpSpPr>
        <p:grpSp>
          <p:nvGrpSpPr>
            <p:cNvPr id="89" name="Group 88"/>
            <p:cNvGrpSpPr/>
            <p:nvPr/>
          </p:nvGrpSpPr>
          <p:grpSpPr>
            <a:xfrm flipV="1">
              <a:off x="2532328" y="3702962"/>
              <a:ext cx="987097" cy="833509"/>
              <a:chOff x="2478954" y="3067371"/>
              <a:chExt cx="987097" cy="833509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87" name="Rectangle 86"/>
              <p:cNvSpPr/>
              <p:nvPr/>
            </p:nvSpPr>
            <p:spPr>
              <a:xfrm>
                <a:off x="2478954" y="3691711"/>
                <a:ext cx="987097" cy="2091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2803207" y="3067371"/>
                <a:ext cx="338589" cy="29913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 flipV="1">
                <a:off x="2972502" y="3420750"/>
                <a:ext cx="0" cy="204465"/>
              </a:xfrm>
              <a:prstGeom prst="line">
                <a:avLst/>
              </a:prstGeom>
              <a:grpFill/>
              <a:ln w="28575">
                <a:solidFill>
                  <a:srgbClr val="A9D18E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TextBox 121"/>
            <p:cNvSpPr txBox="1"/>
            <p:nvPr/>
          </p:nvSpPr>
          <p:spPr>
            <a:xfrm>
              <a:off x="2447615" y="2983966"/>
              <a:ext cx="11197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F559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Literature Review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93210" y="3038760"/>
            <a:ext cx="1468130" cy="1490947"/>
            <a:chOff x="3593210" y="3038760"/>
            <a:chExt cx="1468130" cy="1490947"/>
          </a:xfrm>
        </p:grpSpPr>
        <p:grpSp>
          <p:nvGrpSpPr>
            <p:cNvPr id="90" name="Group 89"/>
            <p:cNvGrpSpPr/>
            <p:nvPr/>
          </p:nvGrpSpPr>
          <p:grpSpPr>
            <a:xfrm>
              <a:off x="3839521" y="3038760"/>
              <a:ext cx="987097" cy="862120"/>
              <a:chOff x="2478954" y="3038760"/>
              <a:chExt cx="987097" cy="862120"/>
            </a:xfrm>
            <a:solidFill>
              <a:schemeClr val="tx2"/>
            </a:solidFill>
          </p:grpSpPr>
          <p:sp>
            <p:nvSpPr>
              <p:cNvPr id="91" name="Rectangle 90"/>
              <p:cNvSpPr/>
              <p:nvPr/>
            </p:nvSpPr>
            <p:spPr>
              <a:xfrm>
                <a:off x="2478954" y="3691711"/>
                <a:ext cx="987097" cy="2091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2796596" y="3038760"/>
                <a:ext cx="345567" cy="3213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 flipV="1">
                <a:off x="2972502" y="3420750"/>
                <a:ext cx="0" cy="204465"/>
              </a:xfrm>
              <a:prstGeom prst="line">
                <a:avLst/>
              </a:prstGeom>
              <a:grpFill/>
              <a:ln w="28575">
                <a:solidFill>
                  <a:srgbClr val="A9D18E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TextBox 122"/>
            <p:cNvSpPr txBox="1"/>
            <p:nvPr/>
          </p:nvSpPr>
          <p:spPr>
            <a:xfrm>
              <a:off x="3593210" y="4160375"/>
              <a:ext cx="1468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44546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Objectives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19547" y="3104123"/>
            <a:ext cx="1779748" cy="1432345"/>
            <a:chOff x="4619547" y="3104123"/>
            <a:chExt cx="1779748" cy="1432345"/>
          </a:xfrm>
        </p:grpSpPr>
        <p:grpSp>
          <p:nvGrpSpPr>
            <p:cNvPr id="94" name="Group 93"/>
            <p:cNvGrpSpPr/>
            <p:nvPr/>
          </p:nvGrpSpPr>
          <p:grpSpPr>
            <a:xfrm flipV="1">
              <a:off x="5002014" y="3691711"/>
              <a:ext cx="987097" cy="844757"/>
              <a:chOff x="2478954" y="3056123"/>
              <a:chExt cx="987097" cy="844757"/>
            </a:xfrm>
            <a:solidFill>
              <a:schemeClr val="bg1">
                <a:lumMod val="50000"/>
              </a:schemeClr>
            </a:solidFill>
          </p:grpSpPr>
          <p:sp>
            <p:nvSpPr>
              <p:cNvPr id="95" name="Rectangle 94"/>
              <p:cNvSpPr/>
              <p:nvPr/>
            </p:nvSpPr>
            <p:spPr>
              <a:xfrm>
                <a:off x="2478954" y="3691711"/>
                <a:ext cx="987097" cy="2091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2804561" y="3056123"/>
                <a:ext cx="335881" cy="3213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 flipV="1">
                <a:off x="2972502" y="3420750"/>
                <a:ext cx="0" cy="204465"/>
              </a:xfrm>
              <a:prstGeom prst="line">
                <a:avLst/>
              </a:prstGeom>
              <a:grpFill/>
              <a:ln w="28575">
                <a:solidFill>
                  <a:srgbClr val="A9D18E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TextBox 123"/>
            <p:cNvSpPr txBox="1"/>
            <p:nvPr/>
          </p:nvSpPr>
          <p:spPr>
            <a:xfrm>
              <a:off x="4619547" y="3104123"/>
              <a:ext cx="1779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F7F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625222" y="3038473"/>
            <a:ext cx="1067841" cy="1546026"/>
            <a:chOff x="8625222" y="3038473"/>
            <a:chExt cx="1067841" cy="1546026"/>
          </a:xfrm>
        </p:grpSpPr>
        <p:grpSp>
          <p:nvGrpSpPr>
            <p:cNvPr id="106" name="Group 105"/>
            <p:cNvGrpSpPr/>
            <p:nvPr/>
          </p:nvGrpSpPr>
          <p:grpSpPr>
            <a:xfrm>
              <a:off x="8681918" y="3038473"/>
              <a:ext cx="987097" cy="855964"/>
              <a:chOff x="2478954" y="3044916"/>
              <a:chExt cx="987097" cy="855964"/>
            </a:xfrm>
            <a:solidFill>
              <a:schemeClr val="accent1"/>
            </a:solidFill>
          </p:grpSpPr>
          <p:sp>
            <p:nvSpPr>
              <p:cNvPr id="107" name="Rectangle 106"/>
              <p:cNvSpPr/>
              <p:nvPr/>
            </p:nvSpPr>
            <p:spPr>
              <a:xfrm>
                <a:off x="2478954" y="3691711"/>
                <a:ext cx="987097" cy="2091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2795143" y="3044916"/>
                <a:ext cx="365300" cy="3213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9" name="Straight Connector 108"/>
              <p:cNvCxnSpPr/>
              <p:nvPr/>
            </p:nvCxnSpPr>
            <p:spPr>
              <a:xfrm flipV="1">
                <a:off x="2972502" y="3420750"/>
                <a:ext cx="0" cy="204465"/>
              </a:xfrm>
              <a:prstGeom prst="line">
                <a:avLst/>
              </a:prstGeom>
              <a:grpFill/>
              <a:ln w="28575">
                <a:solidFill>
                  <a:srgbClr val="A9D18E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TextBox 126"/>
            <p:cNvSpPr txBox="1"/>
            <p:nvPr/>
          </p:nvSpPr>
          <p:spPr>
            <a:xfrm>
              <a:off x="8625222" y="4215167"/>
              <a:ext cx="106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5B9BD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694297" y="2944485"/>
            <a:ext cx="1418699" cy="1591983"/>
            <a:chOff x="9694297" y="2944485"/>
            <a:chExt cx="1418699" cy="1591983"/>
          </a:xfrm>
        </p:grpSpPr>
        <p:grpSp>
          <p:nvGrpSpPr>
            <p:cNvPr id="114" name="Group 113"/>
            <p:cNvGrpSpPr/>
            <p:nvPr/>
          </p:nvGrpSpPr>
          <p:grpSpPr>
            <a:xfrm flipH="1" flipV="1">
              <a:off x="9910099" y="3680794"/>
              <a:ext cx="987097" cy="855674"/>
              <a:chOff x="1824605" y="2164366"/>
              <a:chExt cx="3028426" cy="1720270"/>
            </a:xfrm>
            <a:solidFill>
              <a:srgbClr val="7030A0"/>
            </a:solidFill>
          </p:grpSpPr>
          <p:sp>
            <p:nvSpPr>
              <p:cNvPr id="118" name="Rectangle 117"/>
              <p:cNvSpPr/>
              <p:nvPr/>
            </p:nvSpPr>
            <p:spPr>
              <a:xfrm>
                <a:off x="1824605" y="3464117"/>
                <a:ext cx="3028426" cy="4205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2804562" y="2164366"/>
                <a:ext cx="982706" cy="645952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7" name="Straight Connector 116"/>
              <p:cNvCxnSpPr/>
              <p:nvPr/>
            </p:nvCxnSpPr>
            <p:spPr>
              <a:xfrm flipV="1">
                <a:off x="3338817" y="2919369"/>
                <a:ext cx="0" cy="411061"/>
              </a:xfrm>
              <a:prstGeom prst="line">
                <a:avLst/>
              </a:prstGeom>
              <a:grpFill/>
              <a:ln w="28575">
                <a:solidFill>
                  <a:srgbClr val="A9D18E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TextBox 127"/>
            <p:cNvSpPr txBox="1"/>
            <p:nvPr/>
          </p:nvSpPr>
          <p:spPr>
            <a:xfrm>
              <a:off x="9694297" y="2944485"/>
              <a:ext cx="1418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3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Discussion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18691" y="2996334"/>
            <a:ext cx="1445520" cy="1562305"/>
            <a:chOff x="7218691" y="2996334"/>
            <a:chExt cx="1445520" cy="1562305"/>
          </a:xfrm>
        </p:grpSpPr>
        <p:grpSp>
          <p:nvGrpSpPr>
            <p:cNvPr id="102" name="Group 101"/>
            <p:cNvGrpSpPr/>
            <p:nvPr/>
          </p:nvGrpSpPr>
          <p:grpSpPr>
            <a:xfrm flipV="1">
              <a:off x="7449406" y="3702962"/>
              <a:ext cx="987097" cy="855677"/>
              <a:chOff x="2478954" y="3045203"/>
              <a:chExt cx="987097" cy="855677"/>
            </a:xfrm>
            <a:solidFill>
              <a:schemeClr val="accent4"/>
            </a:solidFill>
          </p:grpSpPr>
          <p:sp>
            <p:nvSpPr>
              <p:cNvPr id="103" name="Rectangle 102"/>
              <p:cNvSpPr/>
              <p:nvPr/>
            </p:nvSpPr>
            <p:spPr>
              <a:xfrm>
                <a:off x="2478954" y="3691711"/>
                <a:ext cx="987097" cy="20916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2809257" y="3045203"/>
                <a:ext cx="330031" cy="32130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5" name="Straight Connector 104"/>
              <p:cNvCxnSpPr/>
              <p:nvPr/>
            </p:nvCxnSpPr>
            <p:spPr>
              <a:xfrm flipV="1">
                <a:off x="2972502" y="3420750"/>
                <a:ext cx="0" cy="204465"/>
              </a:xfrm>
              <a:prstGeom prst="line">
                <a:avLst/>
              </a:prstGeom>
              <a:grpFill/>
              <a:ln w="28575">
                <a:solidFill>
                  <a:srgbClr val="A9D18E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>
              <a:off x="7218691" y="2996334"/>
              <a:ext cx="1445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Evaluation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77990" y="3038473"/>
            <a:ext cx="1615272" cy="1563924"/>
            <a:chOff x="5877990" y="3038473"/>
            <a:chExt cx="1615272" cy="1563924"/>
          </a:xfrm>
        </p:grpSpPr>
        <p:grpSp>
          <p:nvGrpSpPr>
            <p:cNvPr id="98" name="Group 97"/>
            <p:cNvGrpSpPr/>
            <p:nvPr/>
          </p:nvGrpSpPr>
          <p:grpSpPr>
            <a:xfrm>
              <a:off x="6215086" y="3038473"/>
              <a:ext cx="987097" cy="873658"/>
              <a:chOff x="2478954" y="3027222"/>
              <a:chExt cx="987097" cy="873658"/>
            </a:xfrm>
            <a:solidFill>
              <a:schemeClr val="accent2"/>
            </a:solidFill>
          </p:grpSpPr>
          <p:sp>
            <p:nvSpPr>
              <p:cNvPr id="99" name="Rectangle 98"/>
              <p:cNvSpPr/>
              <p:nvPr/>
            </p:nvSpPr>
            <p:spPr>
              <a:xfrm>
                <a:off x="2478954" y="3691711"/>
                <a:ext cx="987097" cy="20916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2803375" y="3027222"/>
                <a:ext cx="348294" cy="32130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 flipV="1">
                <a:off x="2972502" y="3420750"/>
                <a:ext cx="0" cy="204465"/>
              </a:xfrm>
              <a:prstGeom prst="line">
                <a:avLst/>
              </a:prstGeom>
              <a:grpFill/>
              <a:ln w="28575">
                <a:solidFill>
                  <a:srgbClr val="A9D18E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/>
            <p:cNvSpPr txBox="1"/>
            <p:nvPr/>
          </p:nvSpPr>
          <p:spPr>
            <a:xfrm>
              <a:off x="5877990" y="4233065"/>
              <a:ext cx="1615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Methodology</a:t>
              </a:r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E94C-8395-4817-8478-8865915CB9AD}" type="slidenum">
              <a:rPr lang="en-US" smtClean="0"/>
              <a:t>2</a:t>
            </a:fld>
            <a:endParaRPr lang="en-US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 flipV="1">
            <a:off x="10504818" y="93509"/>
            <a:ext cx="1386971" cy="103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46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516" y="145758"/>
            <a:ext cx="10705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Futura Medium"/>
                <a:ea typeface="+mj-ea"/>
                <a:cs typeface="+mj-cs"/>
              </a:rPr>
              <a:t>Introduction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CDA68D85-CF2C-4FB8-A103-89E4C3EE27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735" y="36841"/>
            <a:ext cx="1176130" cy="10920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CEBECA-62F2-491C-A8A5-8936B636B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803" y="1396249"/>
            <a:ext cx="2138661" cy="94787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3E695ADD-D8B3-48C3-952A-A206358F69C5}"/>
              </a:ext>
            </a:extLst>
          </p:cNvPr>
          <p:cNvGrpSpPr/>
          <p:nvPr/>
        </p:nvGrpSpPr>
        <p:grpSpPr>
          <a:xfrm>
            <a:off x="8818797" y="2458369"/>
            <a:ext cx="2210672" cy="1204565"/>
            <a:chOff x="2412997" y="882650"/>
            <a:chExt cx="7366003" cy="509270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E2CC917-134C-4AFA-9EFB-394F743DA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000" y="882650"/>
              <a:ext cx="7366000" cy="50927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FA48125-D131-41C9-8D77-006F5AC0136A}"/>
                </a:ext>
              </a:extLst>
            </p:cNvPr>
            <p:cNvSpPr txBox="1"/>
            <p:nvPr/>
          </p:nvSpPr>
          <p:spPr>
            <a:xfrm>
              <a:off x="2412997" y="3084218"/>
              <a:ext cx="3615249" cy="1951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191A"/>
                  </a:solidFill>
                </a:rPr>
                <a:t>Android Malware 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9385823E-4749-42BF-9089-978073ECA772}"/>
              </a:ext>
            </a:extLst>
          </p:cNvPr>
          <p:cNvSpPr/>
          <p:nvPr/>
        </p:nvSpPr>
        <p:spPr>
          <a:xfrm>
            <a:off x="1198536" y="1445676"/>
            <a:ext cx="73660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Lack of trustworthiness review methods, developers can upload their Android apps including repackaged apps, ransomware , or trojans to the market easily in even Google’s Android market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Which posed serious threats to the smart phone users, such as stealing user credentials, auto-dialing premium numbers, and sending SMS messages without user’s concern</a:t>
            </a:r>
          </a:p>
        </p:txBody>
      </p:sp>
    </p:spTree>
    <p:extLst>
      <p:ext uri="{BB962C8B-B14F-4D97-AF65-F5344CB8AC3E}">
        <p14:creationId xmlns:p14="http://schemas.microsoft.com/office/powerpoint/2010/main" val="2550406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"/>
          <p:cNvSpPr txBox="1"/>
          <p:nvPr/>
        </p:nvSpPr>
        <p:spPr>
          <a:xfrm>
            <a:off x="648517" y="145758"/>
            <a:ext cx="788702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1"/>
                </a:solidFill>
                <a:latin typeface="Futura Medium"/>
              </a:rPr>
              <a:t>Objectives</a:t>
            </a:r>
            <a:endParaRPr sz="3600" dirty="0">
              <a:solidFill>
                <a:schemeClr val="bg1"/>
              </a:solidFill>
              <a:latin typeface="Futura Medium"/>
            </a:endParaRPr>
          </a:p>
        </p:txBody>
      </p:sp>
      <p:sp>
        <p:nvSpPr>
          <p:cNvPr id="267" name="Google Shape;267;p19"/>
          <p:cNvSpPr txBox="1"/>
          <p:nvPr/>
        </p:nvSpPr>
        <p:spPr>
          <a:xfrm>
            <a:off x="1247774" y="1773172"/>
            <a:ext cx="866783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F025E"/>
              </a:buClr>
              <a:buSzPts val="2400"/>
              <a:buFont typeface="Noto Sans Symbols"/>
              <a:buChar char="❑"/>
            </a:pPr>
            <a:r>
              <a:rPr lang="en-US" sz="2400" dirty="0">
                <a:latin typeface="Helvetica Neue" panose="020B0604020202020204" charset="0"/>
              </a:rPr>
              <a:t>To automate the process of malware detection</a:t>
            </a:r>
            <a:endParaRPr sz="2400" dirty="0">
              <a:latin typeface="Helvetica Neue" panose="020B0604020202020204" charset="0"/>
            </a:endParaRPr>
          </a:p>
        </p:txBody>
      </p:sp>
      <p:sp>
        <p:nvSpPr>
          <p:cNvPr id="269" name="Google Shape;269;p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6" name="Google Shape;267;p19"/>
          <p:cNvSpPr txBox="1"/>
          <p:nvPr/>
        </p:nvSpPr>
        <p:spPr>
          <a:xfrm>
            <a:off x="1247774" y="3571232"/>
            <a:ext cx="1225124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F025E"/>
              </a:buClr>
              <a:buSzPts val="2400"/>
              <a:buFont typeface="Noto Sans Symbols"/>
              <a:buChar char="❑"/>
            </a:pPr>
            <a:r>
              <a:rPr lang="en-US" sz="2400" dirty="0">
                <a:latin typeface="Helvetica Neue" panose="020B0604020202020204" charset="0"/>
              </a:rPr>
              <a:t>To achieve high accuracy with minimum number of false positives</a:t>
            </a:r>
            <a:r>
              <a:rPr lang="en-US" sz="2400" dirty="0"/>
              <a:t> </a:t>
            </a:r>
            <a:endParaRPr sz="2400" dirty="0"/>
          </a:p>
        </p:txBody>
      </p:sp>
      <p:sp>
        <p:nvSpPr>
          <p:cNvPr id="27" name="Google Shape;267;p19"/>
          <p:cNvSpPr txBox="1"/>
          <p:nvPr/>
        </p:nvSpPr>
        <p:spPr>
          <a:xfrm>
            <a:off x="1247774" y="4499811"/>
            <a:ext cx="841871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F025E"/>
              </a:buClr>
              <a:buSzPts val="2400"/>
              <a:buFont typeface="Noto Sans Symbols"/>
              <a:buChar char="❑"/>
            </a:pPr>
            <a:r>
              <a:rPr lang="en-US" sz="2400" dirty="0">
                <a:latin typeface="Helvetica Neue"/>
                <a:sym typeface="Helvetica Neue"/>
              </a:rPr>
              <a:t>To be able to detect malware from all families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47774" y="2682290"/>
            <a:ext cx="64393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Clr>
                <a:srgbClr val="0F025E"/>
              </a:buClr>
              <a:buSzPts val="2400"/>
              <a:buFont typeface="Noto Sans Symbols"/>
              <a:buChar char="❑"/>
            </a:pPr>
            <a:r>
              <a:rPr lang="en-US" sz="2400" dirty="0">
                <a:latin typeface="Helvetica Neue" panose="020B0604020202020204" charset="0"/>
              </a:rPr>
              <a:t>To detect malware within short time</a:t>
            </a:r>
            <a:r>
              <a:rPr lang="en-US" sz="2400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99C072-6095-4A74-A0EB-C605A89A80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957" y="89344"/>
            <a:ext cx="1552138" cy="10156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A8A5C8-7CFF-4D6E-8FCD-DE6C9F7ECEF8}"/>
              </a:ext>
            </a:extLst>
          </p:cNvPr>
          <p:cNvSpPr/>
          <p:nvPr/>
        </p:nvSpPr>
        <p:spPr>
          <a:xfrm>
            <a:off x="1314364" y="5369292"/>
            <a:ext cx="86678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Clr>
                <a:srgbClr val="0F025E"/>
              </a:buClr>
              <a:buSzPts val="2400"/>
              <a:buFont typeface="Noto Sans Symbols"/>
              <a:buChar char="❑"/>
            </a:pPr>
            <a:r>
              <a:rPr lang="en-US" sz="2400" dirty="0">
                <a:latin typeface="Helvetica Neue"/>
                <a:sym typeface="Helvetica Neue"/>
              </a:rPr>
              <a:t>To find out the best algorithm for predicting malware</a:t>
            </a:r>
            <a:endParaRPr lang="en-US" sz="2400" dirty="0">
              <a:latin typeface="Helvetica Neue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/>
      <p:bldP spid="26" grpId="0"/>
      <p:bldP spid="27" grpId="0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"/>
          <p:cNvSpPr txBox="1"/>
          <p:nvPr/>
        </p:nvSpPr>
        <p:spPr>
          <a:xfrm>
            <a:off x="664015" y="205879"/>
            <a:ext cx="82487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1"/>
                </a:solidFill>
                <a:latin typeface="Futura Medium"/>
                <a:sym typeface="Arial"/>
              </a:rPr>
              <a:t>Brief Literature Review</a:t>
            </a:r>
            <a:endParaRPr sz="3600" dirty="0">
              <a:solidFill>
                <a:schemeClr val="bg1"/>
              </a:solidFill>
              <a:latin typeface="Futura Medium"/>
            </a:endParaRPr>
          </a:p>
        </p:txBody>
      </p:sp>
      <p:sp>
        <p:nvSpPr>
          <p:cNvPr id="286" name="Google Shape;286;p20"/>
          <p:cNvSpPr txBox="1"/>
          <p:nvPr/>
        </p:nvSpPr>
        <p:spPr>
          <a:xfrm>
            <a:off x="1983646" y="5071558"/>
            <a:ext cx="3428999" cy="127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800" dirty="0"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87" name="Google Shape;287;p20"/>
          <p:cNvCxnSpPr/>
          <p:nvPr/>
        </p:nvCxnSpPr>
        <p:spPr>
          <a:xfrm>
            <a:off x="9496452" y="4656616"/>
            <a:ext cx="0" cy="272648"/>
          </a:xfrm>
          <a:prstGeom prst="straightConnector1">
            <a:avLst/>
          </a:prstGeom>
          <a:noFill/>
          <a:ln w="12700" cap="flat" cmpd="sng">
            <a:solidFill>
              <a:srgbClr val="FEFEFE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89" name="Google Shape;28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905794" y="1489165"/>
            <a:ext cx="450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Static Analysis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7029994" y="2704007"/>
            <a:ext cx="3044952" cy="132588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features such as manifest file components, API calls are used</a:t>
            </a:r>
          </a:p>
        </p:txBody>
      </p:sp>
      <p:sp>
        <p:nvSpPr>
          <p:cNvPr id="16" name="Flowchart: Terminator 15"/>
          <p:cNvSpPr/>
          <p:nvPr/>
        </p:nvSpPr>
        <p:spPr>
          <a:xfrm>
            <a:off x="1624416" y="4656909"/>
            <a:ext cx="3044952" cy="132588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for malware detection is done without running the app</a:t>
            </a:r>
          </a:p>
        </p:txBody>
      </p:sp>
      <p:sp>
        <p:nvSpPr>
          <p:cNvPr id="17" name="Flowchart: Terminator 16"/>
          <p:cNvSpPr/>
          <p:nvPr/>
        </p:nvSpPr>
        <p:spPr>
          <a:xfrm>
            <a:off x="1624416" y="2704007"/>
            <a:ext cx="3044952" cy="132588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Relies on features extracted without executing code</a:t>
            </a:r>
          </a:p>
        </p:txBody>
      </p:sp>
      <p:sp>
        <p:nvSpPr>
          <p:cNvPr id="18" name="Flowchart: Terminator 17"/>
          <p:cNvSpPr/>
          <p:nvPr/>
        </p:nvSpPr>
        <p:spPr>
          <a:xfrm>
            <a:off x="7029994" y="4656616"/>
            <a:ext cx="3043646" cy="132617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resource consumption, fast detection and low real time requirements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/>
      <p:bldP spid="10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B6C8E-3C61-49E3-99B9-92456814D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04" y="-196654"/>
            <a:ext cx="335777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 </a:t>
            </a:r>
            <a:r>
              <a:rPr lang="en-US" sz="4000" dirty="0">
                <a:solidFill>
                  <a:schemeClr val="bg1"/>
                </a:solidFill>
                <a:latin typeface="Futura Medium"/>
                <a:ea typeface="+mn-ea"/>
                <a:cs typeface="+mn-cs"/>
              </a:rPr>
              <a:t>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A88DA-D377-443B-9F09-81DE1B20B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8538" y="2291105"/>
            <a:ext cx="4479387" cy="3885858"/>
          </a:xfrm>
        </p:spPr>
        <p:txBody>
          <a:bodyPr>
            <a:normAutofit/>
          </a:bodyPr>
          <a:lstStyle/>
          <a:p>
            <a:pPr marL="685800" indent="-457200">
              <a:buFont typeface="Wingdings" panose="05000000000000000000" pitchFamily="2" charset="2"/>
              <a:buChar char="ü"/>
            </a:pPr>
            <a:r>
              <a:rPr lang="en-US" sz="2000" dirty="0"/>
              <a:t>We use DREBIN Dataset</a:t>
            </a:r>
          </a:p>
          <a:p>
            <a:pPr marL="685800" indent="-457200">
              <a:buFont typeface="Wingdings" panose="05000000000000000000" pitchFamily="2" charset="2"/>
              <a:buChar char="ü"/>
            </a:pPr>
            <a:r>
              <a:rPr lang="en-US" sz="2000" dirty="0"/>
              <a:t>Contains 5560 applications from 179 different malware family</a:t>
            </a:r>
          </a:p>
          <a:p>
            <a:pPr marL="685800" indent="-457200">
              <a:buFont typeface="Wingdings" panose="05000000000000000000" pitchFamily="2" charset="2"/>
              <a:buChar char="ü"/>
            </a:pPr>
            <a:r>
              <a:rPr lang="en-US" sz="2000" dirty="0"/>
              <a:t>Collected in the period of August 2010 to October 2012</a:t>
            </a:r>
          </a:p>
          <a:p>
            <a:pPr marL="685800" indent="-457200">
              <a:buFont typeface="Wingdings" panose="05000000000000000000" pitchFamily="2" charset="2"/>
              <a:buChar char="ü"/>
            </a:pPr>
            <a:r>
              <a:rPr lang="en-US" sz="2000" dirty="0"/>
              <a:t>Available to us by the Mobile Sandbox project.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68F9182-7192-43A9-81F6-37C28B414F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458263" y="1308295"/>
            <a:ext cx="5895537" cy="486866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Eight Features of DREBIN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BF43F-4C67-4ECE-AA05-D8FF1C7BD0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1243F11-D7D6-44CD-A8CF-3974FD870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718415"/>
              </p:ext>
            </p:extLst>
          </p:nvPr>
        </p:nvGraphicFramePr>
        <p:xfrm>
          <a:off x="5317588" y="1870075"/>
          <a:ext cx="5895537" cy="43335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65179">
                  <a:extLst>
                    <a:ext uri="{9D8B030D-6E8A-4147-A177-3AD203B41FA5}">
                      <a16:colId xmlns:a16="http://schemas.microsoft.com/office/drawing/2014/main" val="3304836323"/>
                    </a:ext>
                  </a:extLst>
                </a:gridCol>
                <a:gridCol w="1965179">
                  <a:extLst>
                    <a:ext uri="{9D8B030D-6E8A-4147-A177-3AD203B41FA5}">
                      <a16:colId xmlns:a16="http://schemas.microsoft.com/office/drawing/2014/main" val="2958493401"/>
                    </a:ext>
                  </a:extLst>
                </a:gridCol>
                <a:gridCol w="1965179">
                  <a:extLst>
                    <a:ext uri="{9D8B030D-6E8A-4147-A177-3AD203B41FA5}">
                      <a16:colId xmlns:a16="http://schemas.microsoft.com/office/drawing/2014/main" val="814885973"/>
                    </a:ext>
                  </a:extLst>
                </a:gridCol>
              </a:tblGrid>
              <a:tr h="40221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129528"/>
                  </a:ext>
                </a:extLst>
              </a:tr>
              <a:tr h="634917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Hardware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908351"/>
                  </a:ext>
                </a:extLst>
              </a:tr>
              <a:tr h="634917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Requested Permission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3,812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387116"/>
                  </a:ext>
                </a:extLst>
              </a:tr>
              <a:tr h="402210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 contents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218,952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76002"/>
                  </a:ext>
                </a:extLst>
              </a:tr>
              <a:tr h="402210"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Filtered Intents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436590"/>
                  </a:ext>
                </a:extLst>
              </a:tr>
              <a:tr h="402210">
                <a:tc>
                  <a:txBody>
                    <a:bodyPr/>
                    <a:lstStyle/>
                    <a:p>
                      <a:r>
                        <a:rPr lang="en-US" dirty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Restricted API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950524"/>
                  </a:ext>
                </a:extLst>
              </a:tr>
              <a:tr h="402210">
                <a:tc>
                  <a:txBody>
                    <a:bodyPr/>
                    <a:lstStyle/>
                    <a:p>
                      <a:r>
                        <a:rPr lang="en-US" dirty="0"/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Permission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914664"/>
                  </a:ext>
                </a:extLst>
              </a:tr>
              <a:tr h="402210">
                <a:tc>
                  <a:txBody>
                    <a:bodyPr/>
                    <a:lstStyle/>
                    <a:p>
                      <a:r>
                        <a:rPr lang="en-US" dirty="0"/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Suspicious API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984157"/>
                  </a:ext>
                </a:extLst>
              </a:tr>
              <a:tr h="402210">
                <a:tc>
                  <a:txBody>
                    <a:bodyPr/>
                    <a:lstStyle/>
                    <a:p>
                      <a:r>
                        <a:rPr lang="en-US" dirty="0"/>
                        <a:t>S8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310447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7741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E9737F2-2C1C-4BC1-9BB7-20683D3299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735" y="36841"/>
            <a:ext cx="1176130" cy="109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098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B6C8E-3C61-49E3-99B9-92456814D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566" y="-117922"/>
            <a:ext cx="57800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</a:t>
            </a:r>
            <a:r>
              <a:rPr lang="en-US" sz="4000" dirty="0">
                <a:solidFill>
                  <a:schemeClr val="bg1"/>
                </a:solidFill>
                <a:latin typeface="Futura Medium"/>
                <a:ea typeface="+mn-ea"/>
                <a:cs typeface="+mn-cs"/>
              </a:rPr>
              <a:t>Methodology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BF43F-4C67-4ECE-AA05-D8FF1C7BD0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9737F2-2C1C-4BC1-9BB7-20683D3299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735" y="36841"/>
            <a:ext cx="1176130" cy="10920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57BE42-289A-4B9E-BE6F-AF78B9717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48" y="1286792"/>
            <a:ext cx="1876602" cy="20827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D92DE2-BB12-4543-9351-F2151391ECD5}"/>
              </a:ext>
            </a:extLst>
          </p:cNvPr>
          <p:cNvSpPr txBox="1"/>
          <p:nvPr/>
        </p:nvSpPr>
        <p:spPr>
          <a:xfrm>
            <a:off x="1304392" y="3448736"/>
            <a:ext cx="1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Collecting </a:t>
            </a:r>
            <a:r>
              <a:rPr lang="en-US" dirty="0" err="1"/>
              <a:t>apks</a:t>
            </a:r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670CBAB-662E-4742-9CAE-1333642D2EB3}"/>
              </a:ext>
            </a:extLst>
          </p:cNvPr>
          <p:cNvSpPr/>
          <p:nvPr/>
        </p:nvSpPr>
        <p:spPr>
          <a:xfrm>
            <a:off x="2750657" y="2073727"/>
            <a:ext cx="914399" cy="555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A3010E2-CC62-45BE-949B-8CE734CF7F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885" y="1767177"/>
            <a:ext cx="1876602" cy="1325563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CAB52EAD-17A6-43EF-B658-605AC7B88506}"/>
              </a:ext>
            </a:extLst>
          </p:cNvPr>
          <p:cNvSpPr/>
          <p:nvPr/>
        </p:nvSpPr>
        <p:spPr>
          <a:xfrm>
            <a:off x="5809669" y="2195293"/>
            <a:ext cx="803183" cy="555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8429635-A0B1-44A7-B02C-F3BD946EBA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7" t="36356" b="1"/>
          <a:stretch/>
        </p:blipFill>
        <p:spPr>
          <a:xfrm>
            <a:off x="6723937" y="1843597"/>
            <a:ext cx="2159632" cy="132556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26CB7BD-DE60-4698-9F41-B20E75AC7C6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230" y="1920018"/>
            <a:ext cx="1548728" cy="117272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FD76B2C-B51D-40BD-BF44-7E1ECBB64390}"/>
              </a:ext>
            </a:extLst>
          </p:cNvPr>
          <p:cNvSpPr txBox="1"/>
          <p:nvPr/>
        </p:nvSpPr>
        <p:spPr>
          <a:xfrm>
            <a:off x="9720230" y="3079404"/>
            <a:ext cx="163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 Processing 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A1DE75CE-066C-4AAA-8C5F-07BC73D20B07}"/>
              </a:ext>
            </a:extLst>
          </p:cNvPr>
          <p:cNvSpPr/>
          <p:nvPr/>
        </p:nvSpPr>
        <p:spPr>
          <a:xfrm rot="16200000">
            <a:off x="10063606" y="3906483"/>
            <a:ext cx="849086" cy="5551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655F963-5B8D-4B13-9FB8-F72ABABC5F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198" y="4729901"/>
            <a:ext cx="1190791" cy="1505160"/>
          </a:xfrm>
          <a:prstGeom prst="rect">
            <a:avLst/>
          </a:prstGeom>
        </p:spPr>
      </p:pic>
      <p:sp>
        <p:nvSpPr>
          <p:cNvPr id="35" name="Arrow: Left 34">
            <a:extLst>
              <a:ext uri="{FF2B5EF4-FFF2-40B4-BE49-F238E27FC236}">
                <a16:creationId xmlns:a16="http://schemas.microsoft.com/office/drawing/2014/main" id="{89A81D4F-D2EB-4E2B-BCA4-BBE283147D6F}"/>
              </a:ext>
            </a:extLst>
          </p:cNvPr>
          <p:cNvSpPr/>
          <p:nvPr/>
        </p:nvSpPr>
        <p:spPr>
          <a:xfrm>
            <a:off x="9074547" y="5264221"/>
            <a:ext cx="733592" cy="6456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B08E4F2-8748-441F-AE04-7FCC4C010B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910" y="4562715"/>
            <a:ext cx="1124107" cy="1505160"/>
          </a:xfrm>
          <a:prstGeom prst="rect">
            <a:avLst/>
          </a:prstGeom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716FFD3A-8B0D-48AF-AAC9-AA73D904D784}"/>
              </a:ext>
            </a:extLst>
          </p:cNvPr>
          <p:cNvSpPr/>
          <p:nvPr/>
        </p:nvSpPr>
        <p:spPr>
          <a:xfrm>
            <a:off x="9023012" y="2300418"/>
            <a:ext cx="557774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Left 38">
            <a:extLst>
              <a:ext uri="{FF2B5EF4-FFF2-40B4-BE49-F238E27FC236}">
                <a16:creationId xmlns:a16="http://schemas.microsoft.com/office/drawing/2014/main" id="{AFE7E7BD-6B45-4803-AB9D-FA1D646D69B8}"/>
              </a:ext>
            </a:extLst>
          </p:cNvPr>
          <p:cNvSpPr/>
          <p:nvPr/>
        </p:nvSpPr>
        <p:spPr>
          <a:xfrm>
            <a:off x="6989098" y="5159677"/>
            <a:ext cx="800572" cy="6456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A07C7E6-C7F0-4CE2-BB0E-4C1D34B203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381" y="4505557"/>
            <a:ext cx="1800476" cy="1619476"/>
          </a:xfrm>
          <a:prstGeom prst="rect">
            <a:avLst/>
          </a:prstGeom>
        </p:spPr>
      </p:pic>
      <p:sp>
        <p:nvSpPr>
          <p:cNvPr id="42" name="Arrow: Left 41">
            <a:extLst>
              <a:ext uri="{FF2B5EF4-FFF2-40B4-BE49-F238E27FC236}">
                <a16:creationId xmlns:a16="http://schemas.microsoft.com/office/drawing/2014/main" id="{C1C9285A-5688-4B53-82AA-6CDE9430DC76}"/>
              </a:ext>
            </a:extLst>
          </p:cNvPr>
          <p:cNvSpPr/>
          <p:nvPr/>
        </p:nvSpPr>
        <p:spPr>
          <a:xfrm rot="1373771">
            <a:off x="3926665" y="4504745"/>
            <a:ext cx="1036774" cy="5410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837AD9A9-E907-4C8E-B745-FA2989FEE828}"/>
              </a:ext>
            </a:extLst>
          </p:cNvPr>
          <p:cNvSpPr/>
          <p:nvPr/>
        </p:nvSpPr>
        <p:spPr>
          <a:xfrm rot="4258229">
            <a:off x="4231794" y="5029828"/>
            <a:ext cx="391236" cy="1131482"/>
          </a:xfrm>
          <a:prstGeom prst="downArrow">
            <a:avLst>
              <a:gd name="adj1" fmla="val 6895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9DF3B4B1-A921-4DE0-A81F-FE9D6147F3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26" y="3713851"/>
            <a:ext cx="1227626" cy="100197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C02F082-63DD-457C-96D5-E9F3CD2EF0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093" y="4980938"/>
            <a:ext cx="1227626" cy="11440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A286AE-EC59-48B1-832B-180C7089CC88}"/>
              </a:ext>
            </a:extLst>
          </p:cNvPr>
          <p:cNvSpPr txBox="1"/>
          <p:nvPr/>
        </p:nvSpPr>
        <p:spPr>
          <a:xfrm>
            <a:off x="1739067" y="4214837"/>
            <a:ext cx="105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191A"/>
                </a:solidFill>
              </a:rPr>
              <a:t>Malware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E70AA-F445-4B7B-ADD1-7107CE0C2DB8}"/>
              </a:ext>
            </a:extLst>
          </p:cNvPr>
          <p:cNvSpPr txBox="1"/>
          <p:nvPr/>
        </p:nvSpPr>
        <p:spPr>
          <a:xfrm>
            <a:off x="1813808" y="5482480"/>
            <a:ext cx="88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9E42"/>
                </a:solidFill>
              </a:rPr>
              <a:t>Benign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7D77F5-EABD-40C9-B495-95E6F1527344}"/>
              </a:ext>
            </a:extLst>
          </p:cNvPr>
          <p:cNvSpPr txBox="1"/>
          <p:nvPr/>
        </p:nvSpPr>
        <p:spPr>
          <a:xfrm>
            <a:off x="7578671" y="3079404"/>
            <a:ext cx="112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463098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21" grpId="0" animBg="1"/>
      <p:bldP spid="31" grpId="0"/>
      <p:bldP spid="32" grpId="0" animBg="1"/>
      <p:bldP spid="35" grpId="0" animBg="1"/>
      <p:bldP spid="38" grpId="0" animBg="1"/>
      <p:bldP spid="39" grpId="0" animBg="1"/>
      <p:bldP spid="42" grpId="0" animBg="1"/>
      <p:bldP spid="43" grpId="0" animBg="1"/>
      <p:bldP spid="3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"/>
          <p:cNvSpPr txBox="1"/>
          <p:nvPr/>
        </p:nvSpPr>
        <p:spPr>
          <a:xfrm>
            <a:off x="648516" y="145758"/>
            <a:ext cx="1102278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1"/>
                </a:solidFill>
                <a:latin typeface="Futura Medium"/>
                <a:sym typeface="Arial"/>
              </a:rPr>
              <a:t>Our Approach: Key Features </a:t>
            </a:r>
            <a:endParaRPr sz="3600" dirty="0">
              <a:solidFill>
                <a:schemeClr val="bg1"/>
              </a:solidFill>
              <a:latin typeface="Futura Medium"/>
            </a:endParaRPr>
          </a:p>
        </p:txBody>
      </p:sp>
      <p:sp>
        <p:nvSpPr>
          <p:cNvPr id="301" name="Google Shape;30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aphicFrame>
        <p:nvGraphicFramePr>
          <p:cNvPr id="2" name="Diagram 1"/>
          <p:cNvGraphicFramePr/>
          <p:nvPr/>
        </p:nvGraphicFramePr>
        <p:xfrm>
          <a:off x="1383633" y="1491800"/>
          <a:ext cx="8831178" cy="1181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1663610" y="3429000"/>
            <a:ext cx="1681778" cy="258863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Handling Missing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Balancing Imbalanced Classes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76782" y="3188531"/>
            <a:ext cx="1262745" cy="103385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RFECV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02639" y="2707242"/>
            <a:ext cx="1681779" cy="35119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Algorithms used here are divided into three classes: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Traditional machine learning Algorithms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Ensemble algorithms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Deep Learning</a:t>
            </a:r>
          </a:p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882550" y="2875634"/>
            <a:ext cx="1514760" cy="314200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 which define the model architecture. The searching for ideal model is parameter tuning.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700050" y="3747179"/>
            <a:ext cx="1514761" cy="18528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Train-Test Split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Cross Validation</a:t>
            </a:r>
          </a:p>
        </p:txBody>
      </p:sp>
      <p:cxnSp>
        <p:nvCxnSpPr>
          <p:cNvPr id="7" name="Straight Connector 6"/>
          <p:cNvCxnSpPr>
            <a:cxnSpLocks/>
            <a:endCxn id="5" idx="0"/>
          </p:cNvCxnSpPr>
          <p:nvPr/>
        </p:nvCxnSpPr>
        <p:spPr>
          <a:xfrm>
            <a:off x="2339672" y="2490431"/>
            <a:ext cx="0" cy="9385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102768" y="2490432"/>
            <a:ext cx="5387" cy="72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  <a:endCxn id="20" idx="0"/>
          </p:cNvCxnSpPr>
          <p:nvPr/>
        </p:nvCxnSpPr>
        <p:spPr>
          <a:xfrm>
            <a:off x="5647561" y="2503596"/>
            <a:ext cx="0" cy="2036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168061" y="2490432"/>
            <a:ext cx="0" cy="1280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>
            <a:cxnSpLocks/>
            <a:endCxn id="21" idx="0"/>
          </p:cNvCxnSpPr>
          <p:nvPr/>
        </p:nvCxnSpPr>
        <p:spPr>
          <a:xfrm>
            <a:off x="7481426" y="2490432"/>
            <a:ext cx="0" cy="3852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DD41FEF-F7BD-405A-9842-F82C6F5573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957" y="89344"/>
            <a:ext cx="1552138" cy="10156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459" y="3562527"/>
            <a:ext cx="2570319" cy="11607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420" y="3562527"/>
            <a:ext cx="2957250" cy="1160790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4281263" y="2082563"/>
            <a:ext cx="2298547" cy="1194222"/>
          </a:xfrm>
          <a:prstGeom prst="wedgeEllipseCallou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95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 Balancing imbalanced classes</a:t>
            </a:r>
          </a:p>
        </p:txBody>
      </p:sp>
      <p:sp>
        <p:nvSpPr>
          <p:cNvPr id="23" name="Oval Callout 22"/>
          <p:cNvSpPr/>
          <p:nvPr/>
        </p:nvSpPr>
        <p:spPr>
          <a:xfrm>
            <a:off x="7604673" y="2129837"/>
            <a:ext cx="2298547" cy="1194222"/>
          </a:xfrm>
          <a:prstGeom prst="wedgeEllipse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Balancing imbalanced classes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5" grpId="0" animBg="1"/>
      <p:bldP spid="19" grpId="0" animBg="1"/>
      <p:bldP spid="20" grpId="0" animBg="1"/>
      <p:bldP spid="21" grpId="0" animBg="1"/>
      <p:bldP spid="22" grpId="0" animBg="1"/>
      <p:bldP spid="8" grpId="0" animBg="1"/>
      <p:bldP spid="8" grpId="1" animBg="1"/>
      <p:bldP spid="23" grpId="0" animBg="1"/>
      <p:bldP spid="2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710" y="8934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Futura Medium"/>
                <a:ea typeface="+mn-ea"/>
                <a:cs typeface="+mn-cs"/>
              </a:rPr>
              <a:t>Feature Selection using RFE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769" y="2090381"/>
            <a:ext cx="2427348" cy="16182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117" y="1974104"/>
            <a:ext cx="2902483" cy="18756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039550"/>
            <a:ext cx="2715342" cy="18102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03" y="3980634"/>
            <a:ext cx="2628391" cy="17522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823" y="3928032"/>
            <a:ext cx="2816765" cy="18778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513" y="3980634"/>
            <a:ext cx="2674793" cy="17831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945" y="4025876"/>
            <a:ext cx="2569855" cy="17132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03" y="2009274"/>
            <a:ext cx="2549008" cy="16993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92" y="1591518"/>
            <a:ext cx="6355317" cy="46730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BC5BAF-C8F6-4282-BD2F-89ECD6B59A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957" y="89344"/>
            <a:ext cx="1552138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61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10489</TotalTime>
  <Words>735</Words>
  <Application>Microsoft Office PowerPoint</Application>
  <PresentationFormat>Widescreen</PresentationFormat>
  <Paragraphs>185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Yu Gothic UI Semibold</vt:lpstr>
      <vt:lpstr>Arial</vt:lpstr>
      <vt:lpstr>Arial Black</vt:lpstr>
      <vt:lpstr>Bahnschrift</vt:lpstr>
      <vt:lpstr>Calibri</vt:lpstr>
      <vt:lpstr>Calibri Light</vt:lpstr>
      <vt:lpstr>Futura Medium</vt:lpstr>
      <vt:lpstr>Helvetica</vt:lpstr>
      <vt:lpstr>Helvetica Neue</vt:lpstr>
      <vt:lpstr>Lucida Calligraphy</vt:lpstr>
      <vt:lpstr>Noto Sans Symbols</vt:lpstr>
      <vt:lpstr>Poppins Medium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Dataset</vt:lpstr>
      <vt:lpstr>                           Methodology </vt:lpstr>
      <vt:lpstr>PowerPoint Presentation</vt:lpstr>
      <vt:lpstr>Feature Selection using RFE</vt:lpstr>
      <vt:lpstr>PowerPoint Presentation</vt:lpstr>
      <vt:lpstr>Model Training</vt:lpstr>
      <vt:lpstr>PowerPoint Presentation</vt:lpstr>
      <vt:lpstr>PowerPoint Presentation</vt:lpstr>
      <vt:lpstr>PowerPoint Presentation</vt:lpstr>
      <vt:lpstr>Testing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Shamim Hussain</dc:creator>
  <cp:lastModifiedBy>Hasan, Zubair</cp:lastModifiedBy>
  <cp:revision>495</cp:revision>
  <dcterms:created xsi:type="dcterms:W3CDTF">2018-09-25T20:41:51Z</dcterms:created>
  <dcterms:modified xsi:type="dcterms:W3CDTF">2025-08-08T01:19:28Z</dcterms:modified>
</cp:coreProperties>
</file>