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0" r:id="rId1"/>
  </p:sldMasterIdLst>
  <p:sldIdLst>
    <p:sldId id="256" r:id="rId2"/>
    <p:sldId id="278" r:id="rId3"/>
    <p:sldId id="257" r:id="rId4"/>
    <p:sldId id="271" r:id="rId5"/>
    <p:sldId id="258" r:id="rId6"/>
    <p:sldId id="259" r:id="rId7"/>
    <p:sldId id="272" r:id="rId8"/>
    <p:sldId id="260" r:id="rId9"/>
    <p:sldId id="273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4" r:id="rId20"/>
    <p:sldId id="276" r:id="rId21"/>
    <p:sldId id="27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43F79-3C6E-A424-3638-C615D7DE058E}" v="287" dt="2021-01-17T19:06:45.067"/>
    <p1510:client id="{35A6EC05-E355-927E-A083-8AB41B608E2C}" v="193" dt="2021-01-18T05:46:51.321"/>
    <p1510:client id="{50DC672A-FBBC-EF88-B012-CB6FBCBF719C}" v="156" dt="2021-01-18T04:05:48.127"/>
    <p1510:client id="{74752F89-CA50-4917-B7F6-2CB7D0BD10E7}" v="2448" dt="2021-01-17T15:37:30.830"/>
    <p1510:client id="{9A622C5B-13A2-A6BE-0E48-8B2C7072367C}" v="404" dt="2021-01-18T04:42:31.562"/>
    <p1510:client id="{A35222F9-EEDF-E425-0ECC-111A1002D4D1}" v="38" dt="2021-01-17T18:28:48.232"/>
    <p1510:client id="{C7FD5CD8-3A09-C8FD-D0EA-2C9DDB232B2A}" v="23" dt="2021-01-17T18:26:38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9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4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8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5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2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70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83" r:id="rId6"/>
    <p:sldLayoutId id="2147483879" r:id="rId7"/>
    <p:sldLayoutId id="2147483880" r:id="rId8"/>
    <p:sldLayoutId id="2147483881" r:id="rId9"/>
    <p:sldLayoutId id="2147483882" r:id="rId10"/>
    <p:sldLayoutId id="21474838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736" y="331653"/>
            <a:ext cx="6947281" cy="1908647"/>
          </a:xfrm>
        </p:spPr>
        <p:txBody>
          <a:bodyPr vert="horz" wrap="square" lIns="0" tIns="0" rIns="0" bIns="0" rtlCol="0" anchor="ctr" anchorCtr="0">
            <a:noAutofit/>
          </a:bodyPr>
          <a:lstStyle/>
          <a:p>
            <a:pPr algn="l"/>
            <a:r>
              <a:rPr lang="en-US" sz="4400"/>
              <a:t>Social Site For Mentally Challenged People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736" y="2800392"/>
            <a:ext cx="5638943" cy="3748235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28600" algn="l">
              <a:lnSpc>
                <a:spcPct val="90000"/>
              </a:lnSpc>
              <a:buFont typeface="Arial,Sans-Serif" panose="03070A02030502020204" pitchFamily="66" charset="0"/>
              <a:buChar char="•"/>
            </a:pPr>
            <a:r>
              <a:rPr lang="en-US" sz="2100" b="1" cap="all">
                <a:solidFill>
                  <a:srgbClr val="FFFFFF"/>
                </a:solidFill>
                <a:ea typeface="+mn-lt"/>
                <a:cs typeface="+mn-lt"/>
              </a:rPr>
              <a:t>Group No : 4 (B)</a:t>
            </a:r>
            <a:endParaRPr lang="en-US" sz="2100" cap="all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28600" algn="l">
              <a:lnSpc>
                <a:spcPct val="90000"/>
              </a:lnSpc>
              <a:buFont typeface="Arial,Sans-Serif" panose="03070A02030502020204" pitchFamily="66" charset="0"/>
              <a:buChar char="•"/>
            </a:pPr>
            <a:r>
              <a:rPr lang="en-US" sz="2100" b="1" cap="all">
                <a:solidFill>
                  <a:srgbClr val="FFFFFF"/>
                </a:solidFill>
                <a:ea typeface="+mn-lt"/>
                <a:cs typeface="+mn-lt"/>
              </a:rPr>
              <a:t>Members :  </a:t>
            </a:r>
            <a:endParaRPr lang="en-US" sz="2100" cap="all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28600" algn="l">
              <a:lnSpc>
                <a:spcPct val="90000"/>
              </a:lnSpc>
              <a:buFont typeface="Arial,Sans-Serif" panose="03070A02030502020204" pitchFamily="66" charset="0"/>
              <a:buChar char="•"/>
            </a:pPr>
            <a:r>
              <a:rPr lang="en-US" sz="2100" cap="all">
                <a:solidFill>
                  <a:srgbClr val="FFFFFF"/>
                </a:solidFill>
                <a:ea typeface="+mn-lt"/>
                <a:cs typeface="+mn-lt"/>
              </a:rPr>
              <a:t>Muhammad Zubair Hasan (201714041)</a:t>
            </a:r>
          </a:p>
          <a:p>
            <a:pPr marL="285750" indent="-228600" algn="l">
              <a:lnSpc>
                <a:spcPct val="90000"/>
              </a:lnSpc>
              <a:buFont typeface="Arial,Sans-Serif" panose="03070A02030502020204" pitchFamily="66" charset="0"/>
              <a:buChar char="•"/>
            </a:pPr>
            <a:r>
              <a:rPr lang="en-US" sz="2100" cap="all" err="1">
                <a:solidFill>
                  <a:srgbClr val="FFFFFF"/>
                </a:solidFill>
                <a:ea typeface="+mn-lt"/>
                <a:cs typeface="+mn-lt"/>
              </a:rPr>
              <a:t>Shariar</a:t>
            </a:r>
            <a:r>
              <a:rPr lang="en-US" sz="2100" cap="all">
                <a:solidFill>
                  <a:srgbClr val="FFFFFF"/>
                </a:solidFill>
                <a:ea typeface="+mn-lt"/>
                <a:cs typeface="+mn-lt"/>
              </a:rPr>
              <a:t> Azad  (201714037)</a:t>
            </a:r>
          </a:p>
          <a:p>
            <a:pPr marL="285750" indent="-228600" algn="l">
              <a:lnSpc>
                <a:spcPct val="90000"/>
              </a:lnSpc>
              <a:buFont typeface="Arial,Sans-Serif" panose="03070A02030502020204" pitchFamily="66" charset="0"/>
              <a:buChar char="•"/>
            </a:pPr>
            <a:r>
              <a:rPr lang="en-US" sz="2100" cap="all">
                <a:solidFill>
                  <a:srgbClr val="FFFFFF"/>
                </a:solidFill>
                <a:ea typeface="+mn-lt"/>
                <a:cs typeface="+mn-lt"/>
              </a:rPr>
              <a:t>Nazifa Hamid  (201714044)</a:t>
            </a:r>
          </a:p>
          <a:p>
            <a:pPr marL="285750" indent="-228600" algn="l">
              <a:lnSpc>
                <a:spcPct val="90000"/>
              </a:lnSpc>
              <a:buFont typeface="Arial,Sans-Serif" panose="03070A02030502020204" pitchFamily="66" charset="0"/>
              <a:buChar char="•"/>
            </a:pPr>
            <a:r>
              <a:rPr lang="en-US" sz="2100" cap="all" err="1">
                <a:solidFill>
                  <a:srgbClr val="FFFFFF"/>
                </a:solidFill>
                <a:ea typeface="+mn-lt"/>
                <a:cs typeface="+mn-lt"/>
              </a:rPr>
              <a:t>Takik</a:t>
            </a:r>
            <a:r>
              <a:rPr lang="en-US" sz="2100" cap="all">
                <a:solidFill>
                  <a:srgbClr val="FFFFFF"/>
                </a:solidFill>
                <a:ea typeface="+mn-lt"/>
                <a:cs typeface="+mn-lt"/>
              </a:rPr>
              <a:t> Hasan  (201714038)</a:t>
            </a:r>
          </a:p>
          <a:p>
            <a:pPr marL="285750" indent="-228600" algn="l">
              <a:lnSpc>
                <a:spcPct val="90000"/>
              </a:lnSpc>
              <a:buFont typeface="Arial,Sans-Serif" panose="03070A02030502020204" pitchFamily="66" charset="0"/>
              <a:buChar char="•"/>
            </a:pPr>
            <a:r>
              <a:rPr lang="en-US" sz="2100" cap="all">
                <a:solidFill>
                  <a:srgbClr val="FFFFFF"/>
                </a:solidFill>
                <a:ea typeface="+mn-lt"/>
                <a:cs typeface="+mn-lt"/>
              </a:rPr>
              <a:t>Shahir Abdullah (201714054)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3A940E9A-88CC-4884-8A4F-1DD88DFC4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7" r="25183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05E7-7CCD-41B2-B6A9-7BF67AA6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472" y="144747"/>
            <a:ext cx="10728322" cy="801593"/>
          </a:xfrm>
        </p:spPr>
        <p:txBody>
          <a:bodyPr>
            <a:normAutofit/>
          </a:bodyPr>
          <a:lstStyle/>
          <a:p>
            <a:r>
              <a:rPr lang="en-US" sz="3600" b="1"/>
              <a:t> Logical Flowchart of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4CD5-6104-4591-A0DF-90D6575B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72" y="1060733"/>
            <a:ext cx="10900853" cy="5498996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Social Sites for all kinds of people: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8482E9-83B0-4A4D-92E5-BF810F659DC5}"/>
              </a:ext>
            </a:extLst>
          </p:cNvPr>
          <p:cNvSpPr/>
          <p:nvPr/>
        </p:nvSpPr>
        <p:spPr>
          <a:xfrm>
            <a:off x="808008" y="3374366"/>
            <a:ext cx="1121433" cy="92015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7983D4-1B7D-4104-8256-3B042A9664E8}"/>
              </a:ext>
            </a:extLst>
          </p:cNvPr>
          <p:cNvSpPr/>
          <p:nvPr/>
        </p:nvSpPr>
        <p:spPr>
          <a:xfrm>
            <a:off x="3251261" y="2050751"/>
            <a:ext cx="1509621" cy="92015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Creates Profile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709A9F-ED26-4159-8D94-F0FFF24AC63F}"/>
              </a:ext>
            </a:extLst>
          </p:cNvPr>
          <p:cNvSpPr/>
          <p:nvPr/>
        </p:nvSpPr>
        <p:spPr>
          <a:xfrm>
            <a:off x="3251260" y="4494900"/>
            <a:ext cx="1509620" cy="934527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Logs into profile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B554B5-6732-4B49-BDF6-47DE27A83D73}"/>
              </a:ext>
            </a:extLst>
          </p:cNvPr>
          <p:cNvSpPr/>
          <p:nvPr/>
        </p:nvSpPr>
        <p:spPr>
          <a:xfrm>
            <a:off x="6658693" y="1432524"/>
            <a:ext cx="1854677" cy="891395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Updates Profile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373E283-4A60-43C8-BFE2-A21E1ABC24FB}"/>
              </a:ext>
            </a:extLst>
          </p:cNvPr>
          <p:cNvCxnSpPr/>
          <p:nvPr/>
        </p:nvCxnSpPr>
        <p:spPr>
          <a:xfrm flipH="1">
            <a:off x="1897992" y="2408390"/>
            <a:ext cx="1385975" cy="15326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57E96C4-C61E-4F32-9D79-4DAA8311183B}"/>
              </a:ext>
            </a:extLst>
          </p:cNvPr>
          <p:cNvCxnSpPr/>
          <p:nvPr/>
        </p:nvCxnSpPr>
        <p:spPr>
          <a:xfrm flipH="1" flipV="1">
            <a:off x="1848210" y="3925739"/>
            <a:ext cx="1486617" cy="12278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31E8BE-A397-4765-8566-F54848D95F0F}"/>
              </a:ext>
            </a:extLst>
          </p:cNvPr>
          <p:cNvSpPr/>
          <p:nvPr/>
        </p:nvSpPr>
        <p:spPr>
          <a:xfrm>
            <a:off x="6658692" y="2496448"/>
            <a:ext cx="1854677" cy="9489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Status Update, Posts Pictures, e-commerce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EBDFF2-7F2D-4ABD-A0ED-F8DD4C6538F4}"/>
              </a:ext>
            </a:extLst>
          </p:cNvPr>
          <p:cNvSpPr/>
          <p:nvPr/>
        </p:nvSpPr>
        <p:spPr>
          <a:xfrm>
            <a:off x="6658692" y="3747278"/>
            <a:ext cx="1854677" cy="848263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Makes Friends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AAE282-A16B-4178-9F76-7A24F2C90B48}"/>
              </a:ext>
            </a:extLst>
          </p:cNvPr>
          <p:cNvSpPr/>
          <p:nvPr/>
        </p:nvSpPr>
        <p:spPr>
          <a:xfrm>
            <a:off x="6658691" y="4954976"/>
            <a:ext cx="1854677" cy="848263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Interacts with Friends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08DCC0-C74F-4ACB-9010-F8768A8958A9}"/>
              </a:ext>
            </a:extLst>
          </p:cNvPr>
          <p:cNvCxnSpPr/>
          <p:nvPr/>
        </p:nvCxnSpPr>
        <p:spPr>
          <a:xfrm>
            <a:off x="5683210" y="1882428"/>
            <a:ext cx="28755" cy="3450563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9A9B18-E03F-497C-951E-8B0DD76F0653}"/>
              </a:ext>
            </a:extLst>
          </p:cNvPr>
          <p:cNvCxnSpPr/>
          <p:nvPr/>
        </p:nvCxnSpPr>
        <p:spPr>
          <a:xfrm flipV="1">
            <a:off x="5661263" y="2902250"/>
            <a:ext cx="1000665" cy="5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E958DA-9384-4DF2-9A09-3AF0738F2A58}"/>
              </a:ext>
            </a:extLst>
          </p:cNvPr>
          <p:cNvCxnSpPr>
            <a:cxnSpLocks/>
          </p:cNvCxnSpPr>
          <p:nvPr/>
        </p:nvCxnSpPr>
        <p:spPr>
          <a:xfrm flipV="1">
            <a:off x="5661262" y="1881457"/>
            <a:ext cx="1000665" cy="5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431066-180C-4D33-B046-61502758E0A8}"/>
              </a:ext>
            </a:extLst>
          </p:cNvPr>
          <p:cNvCxnSpPr>
            <a:cxnSpLocks/>
          </p:cNvCxnSpPr>
          <p:nvPr/>
        </p:nvCxnSpPr>
        <p:spPr>
          <a:xfrm flipV="1">
            <a:off x="5661263" y="4167457"/>
            <a:ext cx="1000665" cy="5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7E6B37-356B-44AA-A872-8A4A38B92367}"/>
              </a:ext>
            </a:extLst>
          </p:cNvPr>
          <p:cNvCxnSpPr>
            <a:cxnSpLocks/>
          </p:cNvCxnSpPr>
          <p:nvPr/>
        </p:nvCxnSpPr>
        <p:spPr>
          <a:xfrm flipV="1">
            <a:off x="5661262" y="5332023"/>
            <a:ext cx="1000665" cy="5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27FFC4-3004-49A3-A757-947785FBC0BC}"/>
              </a:ext>
            </a:extLst>
          </p:cNvPr>
          <p:cNvCxnSpPr>
            <a:cxnSpLocks/>
          </p:cNvCxnSpPr>
          <p:nvPr/>
        </p:nvCxnSpPr>
        <p:spPr>
          <a:xfrm flipV="1">
            <a:off x="4755489" y="4814438"/>
            <a:ext cx="1000665" cy="5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AA2503-24AB-4C80-BB81-1ACEED485D67}"/>
              </a:ext>
            </a:extLst>
          </p:cNvPr>
          <p:cNvCxnSpPr>
            <a:cxnSpLocks/>
          </p:cNvCxnSpPr>
          <p:nvPr/>
        </p:nvCxnSpPr>
        <p:spPr>
          <a:xfrm flipV="1">
            <a:off x="4696906" y="2427804"/>
            <a:ext cx="971910" cy="20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7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36CE5-A7BD-4E79-A7D3-E8B34448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 b="1"/>
              <a:t>Candidate Systems</a:t>
            </a: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1E1DCFC4-6A45-4C38-841E-BDE1604CD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084100"/>
              </p:ext>
            </p:extLst>
          </p:nvPr>
        </p:nvGraphicFramePr>
        <p:xfrm>
          <a:off x="720725" y="2689040"/>
          <a:ext cx="10728328" cy="3292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789">
                  <a:extLst>
                    <a:ext uri="{9D8B030D-6E8A-4147-A177-3AD203B41FA5}">
                      <a16:colId xmlns:a16="http://schemas.microsoft.com/office/drawing/2014/main" val="396246065"/>
                    </a:ext>
                  </a:extLst>
                </a:gridCol>
                <a:gridCol w="3973035">
                  <a:extLst>
                    <a:ext uri="{9D8B030D-6E8A-4147-A177-3AD203B41FA5}">
                      <a16:colId xmlns:a16="http://schemas.microsoft.com/office/drawing/2014/main" val="2415198167"/>
                    </a:ext>
                  </a:extLst>
                </a:gridCol>
                <a:gridCol w="2235752">
                  <a:extLst>
                    <a:ext uri="{9D8B030D-6E8A-4147-A177-3AD203B41FA5}">
                      <a16:colId xmlns:a16="http://schemas.microsoft.com/office/drawing/2014/main" val="2535219739"/>
                    </a:ext>
                  </a:extLst>
                </a:gridCol>
                <a:gridCol w="2235752">
                  <a:extLst>
                    <a:ext uri="{9D8B030D-6E8A-4147-A177-3AD203B41FA5}">
                      <a16:colId xmlns:a16="http://schemas.microsoft.com/office/drawing/2014/main" val="4256536825"/>
                    </a:ext>
                  </a:extLst>
                </a:gridCol>
              </a:tblGrid>
              <a:tr h="33538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Candidate Systems​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23" marR="76223" marT="38112" marB="38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Features​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23" marR="76223" marT="38112" marB="38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Hardware​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23" marR="76223" marT="38112" marB="38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Software​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23" marR="76223" marT="38112" marB="38112"/>
                </a:tc>
                <a:extLst>
                  <a:ext uri="{0D108BD9-81ED-4DB2-BD59-A6C34878D82A}">
                    <a16:rowId xmlns:a16="http://schemas.microsoft.com/office/drawing/2014/main" val="3261584313"/>
                  </a:ext>
                </a:extLst>
              </a:tr>
              <a:tr h="147873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A web based social site for people with mental issues ​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23" marR="76223" marT="38112" marB="38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I. individual profiles for each user​</a:t>
                      </a:r>
                    </a:p>
                    <a:p>
                      <a:pPr algn="l" rtl="0" fontAlgn="base"/>
                      <a:r>
                        <a:rPr lang="en-US" sz="1500">
                          <a:effectLst/>
                        </a:rPr>
                        <a:t>ii. Audio and video based communication ​</a:t>
                      </a:r>
                    </a:p>
                    <a:p>
                      <a:pPr algn="l" rtl="0" fontAlgn="base"/>
                      <a:r>
                        <a:rPr lang="en-US" sz="1500">
                          <a:effectLst/>
                        </a:rPr>
                        <a:t>iii. Groups and discussion forums​</a:t>
                      </a:r>
                    </a:p>
                    <a:p>
                      <a:pPr algn="l" rtl="0" fontAlgn="base"/>
                      <a:r>
                        <a:rPr lang="en-US" sz="1500">
                          <a:effectLst/>
                        </a:rPr>
                        <a:t>iv. Blogs and necessary information to seek medical help from professionals.​</a:t>
                      </a:r>
                    </a:p>
                    <a:p>
                      <a:pPr algn="l" rtl="0" fontAlgn="base"/>
                      <a:r>
                        <a:rPr lang="en-US" sz="1500">
                          <a:effectLst/>
                        </a:rPr>
                        <a:t>​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23" marR="76223" marT="38112" marB="38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Computer, Smartphone devices​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23" marR="76223" marT="38112" marB="38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Web browser, easy to use UI, OS​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23" marR="76223" marT="38112" marB="38112"/>
                </a:tc>
                <a:extLst>
                  <a:ext uri="{0D108BD9-81ED-4DB2-BD59-A6C34878D82A}">
                    <a16:rowId xmlns:a16="http://schemas.microsoft.com/office/drawing/2014/main" val="3480779613"/>
                  </a:ext>
                </a:extLst>
              </a:tr>
              <a:tr h="147873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A mobile app based social site​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23" marR="76223" marT="38112" marB="38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I. Group chat options with audio and video calling​</a:t>
                      </a:r>
                    </a:p>
                    <a:p>
                      <a:pPr algn="l" rtl="0" fontAlgn="base"/>
                      <a:r>
                        <a:rPr lang="en-US" sz="1500">
                          <a:effectLst/>
                        </a:rPr>
                        <a:t>ii. Notifications and location sharing option​</a:t>
                      </a:r>
                    </a:p>
                    <a:p>
                      <a:pPr algn="l" rtl="0" fontAlgn="base"/>
                      <a:r>
                        <a:rPr lang="en-US" sz="1500" u="none" strike="noStrike">
                          <a:effectLst/>
                        </a:rPr>
                        <a:t>iii. Groups and discussion forums</a:t>
                      </a:r>
                      <a:r>
                        <a:rPr lang="en-US" sz="1500">
                          <a:effectLst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sz="1500" u="none" strike="noStrike">
                          <a:effectLst/>
                        </a:rPr>
                        <a:t>iv. Blogs and articles</a:t>
                      </a:r>
                      <a:r>
                        <a:rPr lang="en-US" sz="1500">
                          <a:effectLst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sz="1500">
                          <a:effectLst/>
                        </a:rPr>
                        <a:t>​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23" marR="76223" marT="38112" marB="38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Smartphone devices​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23" marR="76223" marT="38112" marB="3811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>
                          <a:effectLst/>
                        </a:rPr>
                        <a:t>Android/iOS​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23" marR="76223" marT="38112" marB="38112"/>
                </a:tc>
                <a:extLst>
                  <a:ext uri="{0D108BD9-81ED-4DB2-BD59-A6C34878D82A}">
                    <a16:rowId xmlns:a16="http://schemas.microsoft.com/office/drawing/2014/main" val="757043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24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D25B9-71B8-4FE8-9C90-D1EAF429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 b="1">
                <a:ea typeface="+mj-lt"/>
                <a:cs typeface="+mj-lt"/>
              </a:rPr>
              <a:t>Characteristics of the Candidate System</a:t>
            </a:r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EAC463A-11F0-40E8-A9FF-9217E458D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272349"/>
              </p:ext>
            </p:extLst>
          </p:nvPr>
        </p:nvGraphicFramePr>
        <p:xfrm>
          <a:off x="720725" y="2383437"/>
          <a:ext cx="1072832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108">
                  <a:extLst>
                    <a:ext uri="{9D8B030D-6E8A-4147-A177-3AD203B41FA5}">
                      <a16:colId xmlns:a16="http://schemas.microsoft.com/office/drawing/2014/main" val="1614968191"/>
                    </a:ext>
                  </a:extLst>
                </a:gridCol>
                <a:gridCol w="3576108">
                  <a:extLst>
                    <a:ext uri="{9D8B030D-6E8A-4147-A177-3AD203B41FA5}">
                      <a16:colId xmlns:a16="http://schemas.microsoft.com/office/drawing/2014/main" val="1819114168"/>
                    </a:ext>
                  </a:extLst>
                </a:gridCol>
                <a:gridCol w="3576108">
                  <a:extLst>
                    <a:ext uri="{9D8B030D-6E8A-4147-A177-3AD203B41FA5}">
                      <a16:colId xmlns:a16="http://schemas.microsoft.com/office/drawing/2014/main" val="612524045"/>
                    </a:ext>
                  </a:extLst>
                </a:gridCol>
              </a:tblGrid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Characteristics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A web based social site​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A mobile app​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42282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User Interface​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Easy to use required​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User friendliness required​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178647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Source Language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Python​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Java​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733806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Source Code​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Not Available​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Not Available​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495551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Audio and Video based communication​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Included​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Included​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86531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Location sharing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Not included​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Included​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316835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Navigation​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Easy to surf through​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Easy to surf through​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10581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Optimized search option​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Required​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Required​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513678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Helpline​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Not included​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Included​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075305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Monetization​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Not required​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Not required​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97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31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FA7-6487-4D18-AA40-0BBA2B17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13945" cy="715329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Candidate Qualitative Evaluation Matrix: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2195A89-9B18-4912-8EA7-C84BBB88F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393205"/>
              </p:ext>
            </p:extLst>
          </p:nvPr>
        </p:nvGraphicFramePr>
        <p:xfrm>
          <a:off x="735102" y="1793965"/>
          <a:ext cx="1072832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108">
                  <a:extLst>
                    <a:ext uri="{9D8B030D-6E8A-4147-A177-3AD203B41FA5}">
                      <a16:colId xmlns:a16="http://schemas.microsoft.com/office/drawing/2014/main" val="2061678720"/>
                    </a:ext>
                  </a:extLst>
                </a:gridCol>
                <a:gridCol w="3576108">
                  <a:extLst>
                    <a:ext uri="{9D8B030D-6E8A-4147-A177-3AD203B41FA5}">
                      <a16:colId xmlns:a16="http://schemas.microsoft.com/office/drawing/2014/main" val="143256647"/>
                    </a:ext>
                  </a:extLst>
                </a:gridCol>
                <a:gridCol w="3576108">
                  <a:extLst>
                    <a:ext uri="{9D8B030D-6E8A-4147-A177-3AD203B41FA5}">
                      <a16:colId xmlns:a16="http://schemas.microsoft.com/office/drawing/2014/main" val="1875639816"/>
                    </a:ext>
                  </a:extLst>
                </a:gridCol>
              </a:tblGrid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Evaluation Criteria​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A Web Based Social Site​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A Mobile App​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64244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Performance :​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02068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Page Loading Speed​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Excellent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Excellent​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07395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System Accuracy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Very Good​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Very Good​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09551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Response Time​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Excellent​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Excellent​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43044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User-friendly​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Excellent​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Excellent​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96357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Memory required​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Large​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Small​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09208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Costs:​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563559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System Development​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Good​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Very Good​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04748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Server Storage​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Less​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More​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548120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User training​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Fair​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Fair​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92651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Time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Good​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Very Good​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09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13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E284-E85C-49CB-8097-7AD31723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13945" cy="830347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Candidate Quantitative Evaluation Matrix: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0CEA55-3038-4E1A-BE38-3A02A707AD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282635"/>
              </p:ext>
            </p:extLst>
          </p:nvPr>
        </p:nvGraphicFramePr>
        <p:xfrm>
          <a:off x="735102" y="1908984"/>
          <a:ext cx="1072832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108">
                  <a:extLst>
                    <a:ext uri="{9D8B030D-6E8A-4147-A177-3AD203B41FA5}">
                      <a16:colId xmlns:a16="http://schemas.microsoft.com/office/drawing/2014/main" val="3005364516"/>
                    </a:ext>
                  </a:extLst>
                </a:gridCol>
                <a:gridCol w="3576108">
                  <a:extLst>
                    <a:ext uri="{9D8B030D-6E8A-4147-A177-3AD203B41FA5}">
                      <a16:colId xmlns:a16="http://schemas.microsoft.com/office/drawing/2014/main" val="1799963383"/>
                    </a:ext>
                  </a:extLst>
                </a:gridCol>
                <a:gridCol w="3576108">
                  <a:extLst>
                    <a:ext uri="{9D8B030D-6E8A-4147-A177-3AD203B41FA5}">
                      <a16:colId xmlns:a16="http://schemas.microsoft.com/office/drawing/2014/main" val="487929927"/>
                    </a:ext>
                  </a:extLst>
                </a:gridCol>
              </a:tblGrid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Evaluation Criteria​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A Web Based Social Site​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A Mobile App​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60338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Performance :​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207378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Page Loading Speed​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Less than 1s​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Less than 5s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45591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System Accuracy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99%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99% 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65155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Response Time​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Less than 1s​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Less than 1s​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70350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User-friendly​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Yes,​</a:t>
                      </a:r>
                    </a:p>
                    <a:p>
                      <a:pPr algn="l" rtl="0" fontAlgn="base"/>
                      <a:r>
                        <a:rPr lang="en-US">
                          <a:effectLst/>
                        </a:rPr>
                        <a:t>Menu Driven, Interactive​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Yes,​</a:t>
                      </a:r>
                    </a:p>
                    <a:p>
                      <a:pPr algn="l" rtl="0" fontAlgn="base"/>
                      <a:r>
                        <a:rPr lang="en-US">
                          <a:effectLst/>
                        </a:rPr>
                        <a:t>Menu Driven, interactive​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79516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Memory required​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 GB​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1GB​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0542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Costs:​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567271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System Development​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40,000 Tk​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30,000 Tk​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14675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Server Storage​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100 GB​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80 GB​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663889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User training​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2-3 days​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 1-2 days​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95552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Time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 months​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 months​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170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770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F1AD-7908-4679-A388-1A50265C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699568" cy="700952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Weighted Candidate Evaluation Matrix: 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FCF47A-6908-48DE-93A0-BDBA7D6E1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101046"/>
              </p:ext>
            </p:extLst>
          </p:nvPr>
        </p:nvGraphicFramePr>
        <p:xfrm>
          <a:off x="720725" y="1707701"/>
          <a:ext cx="1072832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520">
                  <a:extLst>
                    <a:ext uri="{9D8B030D-6E8A-4147-A177-3AD203B41FA5}">
                      <a16:colId xmlns:a16="http://schemas.microsoft.com/office/drawing/2014/main" val="2704462430"/>
                    </a:ext>
                  </a:extLst>
                </a:gridCol>
                <a:gridCol w="2686520">
                  <a:extLst>
                    <a:ext uri="{9D8B030D-6E8A-4147-A177-3AD203B41FA5}">
                      <a16:colId xmlns:a16="http://schemas.microsoft.com/office/drawing/2014/main" val="3763847401"/>
                    </a:ext>
                  </a:extLst>
                </a:gridCol>
                <a:gridCol w="1338821">
                  <a:extLst>
                    <a:ext uri="{9D8B030D-6E8A-4147-A177-3AD203B41FA5}">
                      <a16:colId xmlns:a16="http://schemas.microsoft.com/office/drawing/2014/main" val="2395227149"/>
                    </a:ext>
                  </a:extLst>
                </a:gridCol>
                <a:gridCol w="1338821">
                  <a:extLst>
                    <a:ext uri="{9D8B030D-6E8A-4147-A177-3AD203B41FA5}">
                      <a16:colId xmlns:a16="http://schemas.microsoft.com/office/drawing/2014/main" val="2730915983"/>
                    </a:ext>
                  </a:extLst>
                </a:gridCol>
                <a:gridCol w="1338821">
                  <a:extLst>
                    <a:ext uri="{9D8B030D-6E8A-4147-A177-3AD203B41FA5}">
                      <a16:colId xmlns:a16="http://schemas.microsoft.com/office/drawing/2014/main" val="244878492"/>
                    </a:ext>
                  </a:extLst>
                </a:gridCol>
                <a:gridCol w="1338821">
                  <a:extLst>
                    <a:ext uri="{9D8B030D-6E8A-4147-A177-3AD203B41FA5}">
                      <a16:colId xmlns:a16="http://schemas.microsoft.com/office/drawing/2014/main" val="758958000"/>
                    </a:ext>
                  </a:extLst>
                </a:gridCol>
              </a:tblGrid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Evaluation Criteria​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Weighting Factor​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A Web based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A Mobile App​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067303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Rating​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Score​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Rating​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Score​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784675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Performance :​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931438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Page Loading Speed​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4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20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5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25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54913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System Accuracy 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5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10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5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10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01958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Response Time​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4​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4​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16​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20​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9936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User-friendly​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4​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20​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74564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Memory required​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6​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4​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4904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Costs:​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316447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System Development​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416521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Server Storage​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4​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6​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744077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User training​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4​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146458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Time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4​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6​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84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441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60FF-6A28-430D-82CE-F0360906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902234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Selection of Best Candidate System: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7AFEC-0D8D-4B4F-8541-4F92B9186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937751"/>
            <a:ext cx="10728325" cy="322737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Best Candidate System:</a:t>
            </a:r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  A mobile app based social site for psychologically challenged people.</a:t>
            </a:r>
          </a:p>
          <a:p>
            <a:pPr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Reasons:</a:t>
            </a:r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Font typeface="Arial,Sans-Serif" panose="03070A02030502020204" pitchFamily="66" charset="0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Can be easier to use, more available since smartphone users are more in number.</a:t>
            </a:r>
          </a:p>
          <a:p>
            <a:pPr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Font typeface="Arial,Sans-Serif" panose="03070A02030502020204" pitchFamily="66" charset="0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Takes less time to develop.</a:t>
            </a:r>
          </a:p>
          <a:p>
            <a:pPr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Font typeface="Arial,Sans-Serif" panose="03070A02030502020204" pitchFamily="66" charset="0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Many features cannot be implemented in the web-based version.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62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74617-1EFD-4B17-855A-CDAFEB0C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8663"/>
            <a:ext cx="5015638" cy="279573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300" b="1" spc="-100"/>
              <a:t>Data flow Diagram of Selected Candidate System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B250FB0-2992-4693-9655-48CEAA02B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70" r="1" b="12555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0114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1924-7C7D-41B7-AEEF-6EA8DEEE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93" y="386883"/>
            <a:ext cx="10728322" cy="872697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5400"/>
              <a:t>UI</a:t>
            </a:r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9E2EF2-665C-4262-ADFE-C94B7B389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993" y="1607685"/>
            <a:ext cx="2144094" cy="4148158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EC10070-08B1-4007-B55F-4087F2D6B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246" y="1603917"/>
            <a:ext cx="2063037" cy="4114800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BB3CBCF-8556-4FDB-8D00-7B9738576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605" y="1607958"/>
            <a:ext cx="2082980" cy="4147930"/>
          </a:xfrm>
          <a:prstGeom prst="rect">
            <a:avLst/>
          </a:prstGeom>
        </p:spPr>
      </p:pic>
      <p:pic>
        <p:nvPicPr>
          <p:cNvPr id="7" name="Picture 7" descr="Shape, square&#10;&#10;Description automatically generated">
            <a:extLst>
              <a:ext uri="{FF2B5EF4-FFF2-40B4-BE49-F238E27FC236}">
                <a16:creationId xmlns:a16="http://schemas.microsoft.com/office/drawing/2014/main" id="{480B5085-8660-4354-ADD8-794053FAD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666" y="1603917"/>
            <a:ext cx="217032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47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42AE-1CF6-4FCB-9F65-99B2ABB8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54157"/>
            <a:ext cx="10728322" cy="922393"/>
          </a:xfrm>
        </p:spPr>
        <p:txBody>
          <a:bodyPr>
            <a:noAutofit/>
          </a:bodyPr>
          <a:lstStyle/>
          <a:p>
            <a:pPr algn="ctr"/>
            <a:r>
              <a:rPr lang="en-US" sz="5400">
                <a:ea typeface="+mj-lt"/>
                <a:cs typeface="+mj-lt"/>
              </a:rPr>
              <a:t>UI</a:t>
            </a:r>
            <a:endParaRPr lang="en-US" sz="5400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288E4EC-716A-4758-9E2A-4BC5499FB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876" y="1715561"/>
            <a:ext cx="2380526" cy="4434817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CB26158-B532-4865-9DE7-81B06FDA4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632" y="1715429"/>
            <a:ext cx="2265028" cy="4440043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DAC24B3-79D3-4D30-A160-9E105E20B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353" y="1715429"/>
            <a:ext cx="2258122" cy="4440043"/>
          </a:xfrm>
          <a:prstGeom prst="rect">
            <a:avLst/>
          </a:prstGeom>
        </p:spPr>
      </p:pic>
      <p:pic>
        <p:nvPicPr>
          <p:cNvPr id="7" name="Picture 7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687A5C5E-D2F2-4A48-8B1C-C6CA5A86A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5306" y="1715429"/>
            <a:ext cx="2181340" cy="44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D9BC-256F-49B8-9CCB-0703FDAF1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/>
              <a:t>Introduction</a:t>
            </a:r>
            <a:endParaRPr lang="en-US" sz="5000"/>
          </a:p>
        </p:txBody>
      </p:sp>
    </p:spTree>
    <p:extLst>
      <p:ext uri="{BB962C8B-B14F-4D97-AF65-F5344CB8AC3E}">
        <p14:creationId xmlns:p14="http://schemas.microsoft.com/office/powerpoint/2010/main" val="424899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324F-65A8-4AF2-BCD4-21940D50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5" y="403852"/>
            <a:ext cx="10728322" cy="1063198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Heuristic Evaluation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84E6E94-1966-4EF6-93B7-FA058BF3B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666" y="1714484"/>
            <a:ext cx="7093249" cy="4318432"/>
          </a:xfrm>
        </p:spPr>
      </p:pic>
    </p:spTree>
    <p:extLst>
      <p:ext uri="{BB962C8B-B14F-4D97-AF65-F5344CB8AC3E}">
        <p14:creationId xmlns:p14="http://schemas.microsoft.com/office/powerpoint/2010/main" val="2142365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59F8-7440-4EA1-BD8D-89D97DFA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93" y="396176"/>
            <a:ext cx="10728322" cy="1096328"/>
          </a:xfrm>
        </p:spPr>
        <p:txBody>
          <a:bodyPr/>
          <a:lstStyle/>
          <a:p>
            <a:pPr algn="ctr"/>
            <a:r>
              <a:rPr lang="en-US" sz="4400">
                <a:ea typeface="+mj-lt"/>
                <a:cs typeface="+mj-lt"/>
              </a:rPr>
              <a:t>Heuristic Evaluation</a:t>
            </a:r>
          </a:p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BC82574-F47F-4140-BAC2-A0FAB4E89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878" y="1941785"/>
            <a:ext cx="7251158" cy="4298837"/>
          </a:xfrm>
        </p:spPr>
      </p:pic>
    </p:spTree>
    <p:extLst>
      <p:ext uri="{BB962C8B-B14F-4D97-AF65-F5344CB8AC3E}">
        <p14:creationId xmlns:p14="http://schemas.microsoft.com/office/powerpoint/2010/main" val="709395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3526B-452D-4340-B220-75D596FB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Thank You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7" name="Graphic 6" descr="Right Double Quote">
            <a:extLst>
              <a:ext uri="{FF2B5EF4-FFF2-40B4-BE49-F238E27FC236}">
                <a16:creationId xmlns:a16="http://schemas.microsoft.com/office/drawing/2014/main" id="{66AA6829-E17C-451A-B580-82E9D4711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525" y="917269"/>
            <a:ext cx="5014800" cy="501480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588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6652-E139-4665-9165-793C88D7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13" y="245389"/>
            <a:ext cx="10728322" cy="902234"/>
          </a:xfrm>
        </p:spPr>
        <p:txBody>
          <a:bodyPr/>
          <a:lstStyle/>
          <a:p>
            <a:r>
              <a:rPr lang="en-US" sz="3600" b="1"/>
              <a:t>Kinds of Information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AA4DD-D1B3-4698-8EA7-79B13E50B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77" y="1031978"/>
            <a:ext cx="10872098" cy="5599637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pPr marL="431800" indent="-323850"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Font typeface="Wingdings,Sans-Serif" panose="03070A02030502020204" pitchFamily="66" charset="0"/>
              <a:buChar char=""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Organization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related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: </a:t>
            </a:r>
            <a:endParaRPr lang="en-US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marL="107950" indent="0"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1. Community based residential support.</a:t>
            </a:r>
            <a:endParaRPr lang="en-US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marL="107950" indent="0"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2. National Health Services residential campus.</a:t>
            </a:r>
            <a:endParaRPr lang="en-US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marL="107950" indent="0"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3. Non-Govt. organizations basically earn through services and personal assistant's support.</a:t>
            </a:r>
            <a:endParaRPr lang="en-US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marL="107950" indent="0"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4. There are several structures like community based, charitable organizations, non-profit, profit etc.</a:t>
            </a:r>
            <a:endParaRPr lang="en-US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marL="431800" indent="-323850"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Font typeface="Wingdings,Sans-Serif"/>
              <a:buChar char=""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User staff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related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:</a:t>
            </a:r>
          </a:p>
          <a:p>
            <a:pPr marL="107950" indent="0"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1. Generally day to day operation is run by personal assistants who provide mental, physical supports. </a:t>
            </a:r>
          </a:p>
          <a:p>
            <a:pPr marL="107950" indent="0"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2. Since mentally challenged people are generally isolated, it takes a lot of effort from the staffs to gain their trusts.  </a:t>
            </a:r>
          </a:p>
          <a:p>
            <a:pPr marL="107950" indent="0"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3. So information regarding their way of interacting with the patients is important for the analyst. </a:t>
            </a:r>
          </a:p>
          <a:p>
            <a:endParaRPr lang="en-US" sz="220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9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3453-CB21-460E-B3B1-7278EA8E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77" y="259766"/>
            <a:ext cx="10728322" cy="844725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Kinds of Information Required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B1BF-DF06-4C85-AB79-BD54980DD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20" y="1434544"/>
            <a:ext cx="10828966" cy="5010166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Workflow Related</a:t>
            </a:r>
            <a:endParaRPr lang="en-US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4BFA1E-01BA-4DDA-B783-7CC06098E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46" y="2882631"/>
            <a:ext cx="1096962" cy="73183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9525" cap="flat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pPr algn="ctr"/>
            <a:r>
              <a:rPr lang="en-US" altLang="en-US"/>
              <a:t>Family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0625A8-66CC-454C-9C58-CA325DE6A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45" y="3932238"/>
            <a:ext cx="1096963" cy="73183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9525" cap="flat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pPr algn="ctr"/>
            <a:r>
              <a:rPr lang="en-US" altLang="en-US"/>
              <a:t>Staff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D2301-7526-4E3A-91D0-FAC31E33F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5029200"/>
            <a:ext cx="1096963" cy="731838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pPr algn="ctr"/>
            <a:r>
              <a:rPr lang="en-US" altLang="en-US"/>
              <a:t>Patient 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290EE587-484C-4263-AFD9-039C2652E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3238" y="3628845"/>
            <a:ext cx="549275" cy="4572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22D7BCB4-36FD-49FD-B492-41929A633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3808" y="4360684"/>
            <a:ext cx="884177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6B6D105C-D7E4-4C91-877C-80532D147A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5275" y="4752975"/>
            <a:ext cx="549275" cy="46037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4001F8-DEBD-4F36-BB47-78043E5C2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15" y="3889106"/>
            <a:ext cx="1189038" cy="1006475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9525" cap="flat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pPr algn="ctr"/>
            <a:r>
              <a:rPr lang="en-US" altLang="en-US"/>
              <a:t>Interaction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115404-3656-4963-A2A4-530D8BE08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38" y="3932238"/>
            <a:ext cx="1371600" cy="9144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9525" cap="flat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pPr algn="ctr"/>
            <a:r>
              <a:rPr lang="en-US" altLang="en-US"/>
              <a:t>Doctor’s </a:t>
            </a:r>
          </a:p>
          <a:p>
            <a:pPr algn="ctr"/>
            <a:r>
              <a:rPr lang="en-US" altLang="en-US"/>
              <a:t>analysis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B9987B1C-09B7-4CA7-86B2-3DDE08D8FA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8390" y="2950054"/>
            <a:ext cx="336371" cy="965051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78542-70BA-4DB1-9CF5-81EBC325D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158" y="2492974"/>
            <a:ext cx="1736725" cy="73183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9525" cap="flat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pPr algn="ctr"/>
            <a:r>
              <a:rPr lang="en-US" altLang="en-US"/>
              <a:t>Feedback</a:t>
            </a:r>
          </a:p>
          <a:p>
            <a:pPr algn="ctr"/>
            <a:r>
              <a:rPr lang="en-US" altLang="en-US"/>
              <a:t>Data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8A013831-10E9-4E50-9CF8-B18E535F7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8252" y="3224813"/>
            <a:ext cx="10035" cy="69304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2F166E-1550-4939-B71A-BDD630EEF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6574" y="5494966"/>
            <a:ext cx="1400354" cy="9144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pPr algn="ctr"/>
            <a:r>
              <a:rPr lang="en-US" altLang="en-US"/>
              <a:t>Report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1906863A-9A41-4E2F-9D1E-87DAC9BD3B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19688" y="4846638"/>
            <a:ext cx="368300" cy="54927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BCB647-5368-4FD9-9D22-79BA806E2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932238"/>
            <a:ext cx="1279525" cy="1006475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 w="9525" cap="flat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pPr algn="ctr"/>
            <a:r>
              <a:rPr lang="en-US" altLang="en-US"/>
              <a:t>Assessment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660BC078-59B3-4260-AB95-555D9448D1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4325" y="4752975"/>
            <a:ext cx="1646238" cy="91757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CA0CDC-7624-4A05-AC2F-913C1126B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082" y="2564861"/>
            <a:ext cx="1189038" cy="73183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9525" cap="flat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pPr algn="ctr"/>
            <a:r>
              <a:rPr lang="en-US" altLang="en-US"/>
              <a:t>Patient’s </a:t>
            </a:r>
          </a:p>
          <a:p>
            <a:pPr algn="ctr"/>
            <a:r>
              <a:rPr lang="en-US" altLang="en-US"/>
              <a:t>Records</a:t>
            </a: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E6056212-902B-4978-B0EF-FA76BAACE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3317" y="3296699"/>
            <a:ext cx="48823" cy="62116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4EE8F5-CC51-48E1-B943-C383BDB00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5303838"/>
            <a:ext cx="1646237" cy="8223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pPr algn="ctr"/>
            <a:r>
              <a:rPr lang="en-US" altLang="en-US"/>
              <a:t>Redefined </a:t>
            </a:r>
          </a:p>
          <a:p>
            <a:pPr algn="ctr"/>
            <a:r>
              <a:rPr lang="en-US" altLang="en-US"/>
              <a:t>medications</a:t>
            </a: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5CDCEBD1-AB5C-40F8-819B-B2AD801BD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3" y="4754563"/>
            <a:ext cx="365125" cy="54927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endParaRPr lang="en-US"/>
          </a:p>
        </p:txBody>
      </p: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05CFBAF6-20B6-416B-AAB7-7577A7B757B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288615" y="1355636"/>
            <a:ext cx="1831975" cy="7683500"/>
          </a:xfrm>
          <a:prstGeom prst="bentConnector3">
            <a:avLst>
              <a:gd name="adj1" fmla="val -25000"/>
            </a:avLst>
          </a:prstGeom>
          <a:noFill/>
          <a:ln w="9525" cap="flat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Line 24">
            <a:extLst>
              <a:ext uri="{FF2B5EF4-FFF2-40B4-BE49-F238E27FC236}">
                <a16:creationId xmlns:a16="http://schemas.microsoft.com/office/drawing/2014/main" id="{FFF61833-A97E-4047-8B3C-0FBAAFD660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8887" y="3198813"/>
            <a:ext cx="707426" cy="306566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DE94DDCE-6F31-4390-9B30-FB7BE12B4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7001" y="4129177"/>
            <a:ext cx="365125" cy="1825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F9BA6C-3CEB-46DE-B262-19FD4DD28372}"/>
              </a:ext>
            </a:extLst>
          </p:cNvPr>
          <p:cNvSpPr/>
          <p:nvPr/>
        </p:nvSpPr>
        <p:spPr>
          <a:xfrm>
            <a:off x="391065" y="3359989"/>
            <a:ext cx="1063923" cy="93452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Social Events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C008F3-F626-4139-8121-892FEB0BFE3D}"/>
              </a:ext>
            </a:extLst>
          </p:cNvPr>
          <p:cNvSpPr/>
          <p:nvPr/>
        </p:nvSpPr>
        <p:spPr>
          <a:xfrm>
            <a:off x="1640996" y="4940600"/>
            <a:ext cx="1293961" cy="92015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Patient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D3CD13-A81A-4884-9EBC-567F5A47A2BE}"/>
              </a:ext>
            </a:extLst>
          </p:cNvPr>
          <p:cNvSpPr/>
          <p:nvPr/>
        </p:nvSpPr>
        <p:spPr>
          <a:xfrm>
            <a:off x="7477304" y="5270380"/>
            <a:ext cx="1754037" cy="90577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Redefined Medications</a:t>
            </a:r>
          </a:p>
        </p:txBody>
      </p:sp>
    </p:spTree>
    <p:extLst>
      <p:ext uri="{BB962C8B-B14F-4D97-AF65-F5344CB8AC3E}">
        <p14:creationId xmlns:p14="http://schemas.microsoft.com/office/powerpoint/2010/main" val="121616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DE78-15E2-4C0B-B3A7-0233A251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2898"/>
            <a:ext cx="10728322" cy="787215"/>
          </a:xfrm>
        </p:spPr>
        <p:txBody>
          <a:bodyPr>
            <a:normAutofit/>
          </a:bodyPr>
          <a:lstStyle/>
          <a:p>
            <a:r>
              <a:rPr lang="en-US" sz="3600" b="1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0A80-EFEB-4EF9-980B-1694A60F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089488"/>
            <a:ext cx="10728325" cy="5614015"/>
          </a:xfrm>
        </p:spPr>
        <p:txBody>
          <a:bodyPr vert="horz" lIns="0" tIns="0" rIns="0" bIns="0" rtlCol="0" anchor="t">
            <a:normAutofit/>
          </a:bodyPr>
          <a:lstStyle/>
          <a:p>
            <a:pPr marL="431800" indent="-323850"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Font typeface="Wingdings,Sans-Serif" panose="03070A02030502020204" pitchFamily="66" charset="0"/>
              <a:buChar char=""/>
            </a:pPr>
            <a:r>
              <a:rPr lang="en-US" sz="2100" b="1">
                <a:solidFill>
                  <a:srgbClr val="FFFFFF"/>
                </a:solidFill>
                <a:ea typeface="+mn-lt"/>
                <a:cs typeface="+mn-lt"/>
              </a:rPr>
              <a:t>External sources </a:t>
            </a:r>
            <a:r>
              <a:rPr lang="en-US" sz="210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sz="210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marL="107950" indent="0"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None/>
            </a:pPr>
            <a:r>
              <a:rPr lang="en-US" sz="2100">
                <a:solidFill>
                  <a:srgbClr val="FFFFFF"/>
                </a:solidFill>
                <a:ea typeface="+mn-lt"/>
                <a:cs typeface="+mn-lt"/>
              </a:rPr>
              <a:t>1. Research papers. We have found some research papers where patient’s behavior was studied closely on different types of methods based on this system</a:t>
            </a:r>
            <a:endParaRPr lang="en-US" sz="210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marL="107950" indent="0"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None/>
            </a:pPr>
            <a:r>
              <a:rPr lang="en-US" sz="2100">
                <a:solidFill>
                  <a:srgbClr val="FFFFFF"/>
                </a:solidFill>
                <a:ea typeface="+mn-lt"/>
                <a:cs typeface="+mn-lt"/>
              </a:rPr>
              <a:t> 2. National Health services documents.</a:t>
            </a:r>
          </a:p>
          <a:p>
            <a:pPr marL="107950" indent="0"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None/>
            </a:pPr>
            <a:r>
              <a:rPr lang="en-US" sz="2100">
                <a:solidFill>
                  <a:srgbClr val="FFFFFF"/>
                </a:solidFill>
                <a:ea typeface="+mn-lt"/>
                <a:cs typeface="+mn-lt"/>
              </a:rPr>
              <a:t>3. Nonprofit organizations documents. </a:t>
            </a:r>
          </a:p>
          <a:p>
            <a:pPr marL="431800" indent="-323850"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Font typeface="Wingdings,Sans-Serif"/>
              <a:buChar char=""/>
            </a:pPr>
            <a:r>
              <a:rPr lang="en-US" sz="2100" b="1">
                <a:solidFill>
                  <a:srgbClr val="FFFFFF"/>
                </a:solidFill>
                <a:ea typeface="+mn-lt"/>
                <a:cs typeface="+mn-lt"/>
              </a:rPr>
              <a:t>Internal sources </a:t>
            </a:r>
            <a:r>
              <a:rPr lang="en-US" sz="2100">
                <a:solidFill>
                  <a:srgbClr val="FFFFFF"/>
                </a:solidFill>
                <a:ea typeface="+mn-lt"/>
                <a:cs typeface="+mn-lt"/>
              </a:rPr>
              <a:t>: </a:t>
            </a:r>
          </a:p>
          <a:p>
            <a:pPr marL="107950" indent="0"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None/>
            </a:pPr>
            <a:r>
              <a:rPr lang="en-US" sz="2100">
                <a:solidFill>
                  <a:srgbClr val="FFFFFF"/>
                </a:solidFill>
                <a:ea typeface="+mn-lt"/>
                <a:cs typeface="+mn-lt"/>
              </a:rPr>
              <a:t>1. Family member’s personal assessments.  </a:t>
            </a:r>
            <a:endParaRPr lang="en-US" sz="210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marL="107950" indent="0"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None/>
            </a:pPr>
            <a:r>
              <a:rPr lang="en-US" sz="2100">
                <a:solidFill>
                  <a:srgbClr val="FFFFFF"/>
                </a:solidFill>
                <a:ea typeface="+mn-lt"/>
                <a:cs typeface="+mn-lt"/>
              </a:rPr>
              <a:t>2. Personal assistant’s interview.</a:t>
            </a:r>
            <a:endParaRPr lang="en-US" sz="210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marL="107950" indent="0"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None/>
            </a:pPr>
            <a:r>
              <a:rPr lang="en-US" sz="2100">
                <a:solidFill>
                  <a:srgbClr val="FFFFFF"/>
                </a:solidFill>
                <a:ea typeface="+mn-lt"/>
                <a:cs typeface="+mn-lt"/>
              </a:rPr>
              <a:t>3. Direct interaction with the patient.</a:t>
            </a:r>
            <a:endParaRPr lang="en-US" sz="210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marL="107950" indent="0"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None/>
            </a:pPr>
            <a:r>
              <a:rPr lang="en-US" sz="2100">
                <a:solidFill>
                  <a:srgbClr val="FFFFFF"/>
                </a:solidFill>
                <a:ea typeface="+mn-lt"/>
                <a:cs typeface="+mn-lt"/>
              </a:rPr>
              <a:t>4. Doctor’s interview and medication methods. </a:t>
            </a:r>
            <a:endParaRPr lang="en-US" sz="210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marL="107950" indent="0"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87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86CF-7EC2-4340-BB98-958139B1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00951"/>
          </a:xfrm>
        </p:spPr>
        <p:txBody>
          <a:bodyPr/>
          <a:lstStyle/>
          <a:p>
            <a:r>
              <a:rPr lang="en-US" sz="3600" b="1"/>
              <a:t>Approaches Adopted for Information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EE5B9-A3B4-4BDE-B512-8513E439C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27" y="1635827"/>
            <a:ext cx="10728325" cy="4823261"/>
          </a:xfrm>
        </p:spPr>
        <p:txBody>
          <a:bodyPr vert="horz" lIns="0" tIns="0" rIns="0" bIns="0" rtlCol="0" anchor="t">
            <a:normAutofit/>
          </a:bodyPr>
          <a:lstStyle/>
          <a:p>
            <a:pPr lvl="1">
              <a:lnSpc>
                <a:spcPct val="112999"/>
              </a:lnSpc>
              <a:spcBef>
                <a:spcPct val="0"/>
              </a:spcBef>
              <a:spcAft>
                <a:spcPts val="1138"/>
              </a:spcAft>
            </a:pP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pPr>
              <a:lnSpc>
                <a:spcPct val="112999"/>
              </a:lnSpc>
              <a:spcBef>
                <a:spcPct val="0"/>
              </a:spcBef>
              <a:spcAft>
                <a:spcPts val="1413"/>
              </a:spcAft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58000"/>
                </a:srgb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51114-F1D6-4020-A7A8-C6869FE46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171" y="2183952"/>
            <a:ext cx="1870463" cy="112149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tIns="61002" rIns="90000" bIns="4500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pPr algn="ctr"/>
            <a:r>
              <a:rPr lang="en-US" altLang="en-US"/>
              <a:t>Review</a:t>
            </a:r>
          </a:p>
          <a:p>
            <a:pPr algn="ctr"/>
            <a:r>
              <a:rPr lang="en-US" altLang="en-US"/>
              <a:t>doctor’s</a:t>
            </a:r>
          </a:p>
          <a:p>
            <a:pPr algn="ctr"/>
            <a:r>
              <a:rPr lang="en-US" altLang="en-US"/>
              <a:t>records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D2CEC-95FE-4DC9-89EC-588265174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718" y="2198329"/>
            <a:ext cx="1876274" cy="110711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tIns="61002" rIns="90000" bIns="4500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pPr algn="ctr"/>
            <a:r>
              <a:rPr lang="en-US" altLang="en-US"/>
              <a:t>On-sight </a:t>
            </a:r>
          </a:p>
          <a:p>
            <a:pPr algn="ctr"/>
            <a:r>
              <a:rPr lang="en-US" altLang="en-US"/>
              <a:t>observation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CE94EB-FE24-4F19-AE06-52B46B7EB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3" y="2198329"/>
            <a:ext cx="1755445" cy="110711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tIns="61002" rIns="90000" bIns="4500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pPr algn="ctr"/>
            <a:r>
              <a:rPr lang="en-US" altLang="en-US"/>
              <a:t>Direct </a:t>
            </a:r>
          </a:p>
          <a:p>
            <a:pPr algn="ctr"/>
            <a:r>
              <a:rPr lang="en-US" altLang="en-US"/>
              <a:t>Engagement </a:t>
            </a:r>
          </a:p>
          <a:p>
            <a:pPr algn="ctr"/>
            <a:r>
              <a:rPr lang="en-US" altLang="en-US"/>
              <a:t>games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5286ED-741E-402E-8BCE-21350E6E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2183952"/>
            <a:ext cx="1823348" cy="112149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tIns="61002" rIns="90000" bIns="4500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pPr algn="ctr"/>
            <a:r>
              <a:rPr lang="en-US" altLang="en-US"/>
              <a:t>Interviewing </a:t>
            </a:r>
          </a:p>
          <a:p>
            <a:pPr algn="ctr"/>
            <a:r>
              <a:rPr lang="en-US" altLang="en-US"/>
              <a:t>Family,</a:t>
            </a:r>
          </a:p>
          <a:p>
            <a:pPr algn="ctr"/>
            <a:r>
              <a:rPr lang="en-US" altLang="en-US"/>
              <a:t>Assistant, </a:t>
            </a:r>
          </a:p>
          <a:p>
            <a:pPr algn="ctr"/>
            <a:r>
              <a:rPr lang="en-US" altLang="en-US"/>
              <a:t>doctor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E93F6B-0241-4CA9-849C-83C96983D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446" y="4584970"/>
            <a:ext cx="2193925" cy="13716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tIns="61002" rIns="90000" bIns="45000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pPr algn="ctr"/>
            <a:r>
              <a:rPr lang="en-US" altLang="en-US"/>
              <a:t>Data organization</a:t>
            </a:r>
          </a:p>
        </p:txBody>
      </p:sp>
      <p:cxnSp>
        <p:nvCxnSpPr>
          <p:cNvPr id="9" name="AutoShape 11">
            <a:extLst>
              <a:ext uri="{FF2B5EF4-FFF2-40B4-BE49-F238E27FC236}">
                <a16:creationId xmlns:a16="http://schemas.microsoft.com/office/drawing/2014/main" id="{4F015FE1-0CFE-4045-AAF0-78DA4E18E62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637308" y="2197370"/>
            <a:ext cx="1281113" cy="3494087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AutoShape 8">
            <a:extLst>
              <a:ext uri="{FF2B5EF4-FFF2-40B4-BE49-F238E27FC236}">
                <a16:creationId xmlns:a16="http://schemas.microsoft.com/office/drawing/2014/main" id="{3D1117EE-563D-4FCF-840C-EBC7A216031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359914" y="2412476"/>
            <a:ext cx="1281113" cy="3063875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" name="Line 9">
            <a:extLst>
              <a:ext uri="{FF2B5EF4-FFF2-40B4-BE49-F238E27FC236}">
                <a16:creationId xmlns:a16="http://schemas.microsoft.com/office/drawing/2014/main" id="{03A9412A-1CFA-46E1-B95D-AC4540D8B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1366" y="3303857"/>
            <a:ext cx="1588" cy="12795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F2DF70E9-9125-4FB8-B079-E9870EB43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7818" y="3303857"/>
            <a:ext cx="1588" cy="12795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ejaVu Sans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B16E-2239-4F4F-9A49-D0449B36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974121"/>
          </a:xfrm>
        </p:spPr>
        <p:txBody>
          <a:bodyPr>
            <a:normAutofit/>
          </a:bodyPr>
          <a:lstStyle/>
          <a:p>
            <a:r>
              <a:rPr lang="en-US" sz="3600" b="1"/>
              <a:t>Analysis on Gathered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A615-07E9-4942-9258-86F995E9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50204"/>
            <a:ext cx="10728325" cy="4118771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Platform must be a media for mentally challenged people to gather help.</a:t>
            </a:r>
            <a:endParaRPr lang="en-US"/>
          </a:p>
          <a:p>
            <a:r>
              <a:rPr lang="en-US">
                <a:solidFill>
                  <a:srgbClr val="FFFFFF"/>
                </a:solidFill>
              </a:rPr>
              <a:t>Platform must include emergency contacts for safety of users.</a:t>
            </a:r>
          </a:p>
          <a:p>
            <a:r>
              <a:rPr lang="en-US">
                <a:solidFill>
                  <a:srgbClr val="FFFFFF"/>
                </a:solidFill>
              </a:rPr>
              <a:t>Platform must be easy to use.</a:t>
            </a:r>
          </a:p>
          <a:p>
            <a:r>
              <a:rPr lang="en-US">
                <a:solidFill>
                  <a:srgbClr val="FFFFFF"/>
                </a:solidFill>
              </a:rPr>
              <a:t>Platform must attract and hold user's attention.</a:t>
            </a:r>
          </a:p>
          <a:p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7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3B84-6CDE-41E7-9B14-90E4E48F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15970"/>
          </a:xfrm>
        </p:spPr>
        <p:txBody>
          <a:bodyPr>
            <a:normAutofit/>
          </a:bodyPr>
          <a:lstStyle/>
          <a:p>
            <a:r>
              <a:rPr lang="en-US" sz="3600" b="1"/>
              <a:t>Project Leader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40E53-D027-4A0A-AD6B-7E77432E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07072"/>
            <a:ext cx="10728325" cy="4161903"/>
          </a:xfrm>
        </p:spPr>
        <p:txBody>
          <a:bodyPr vert="horz" lIns="0" tIns="0" rIns="0" bIns="0" rtlCol="0" anchor="t">
            <a:normAutofit/>
          </a:bodyPr>
          <a:lstStyle/>
          <a:p>
            <a:pPr lvl="1">
              <a:lnSpc>
                <a:spcPct val="112999"/>
              </a:lnSpc>
              <a:spcBef>
                <a:spcPct val="0"/>
              </a:spcBef>
              <a:spcAft>
                <a:spcPts val="1138"/>
              </a:spcAft>
            </a:pPr>
            <a:r>
              <a:rPr lang="en-US" sz="2200">
                <a:solidFill>
                  <a:srgbClr val="FFFFFF"/>
                </a:solidFill>
                <a:ea typeface="+mn-lt"/>
                <a:cs typeface="+mn-lt"/>
              </a:rPr>
              <a:t>Shahriar Azad 201714037</a:t>
            </a:r>
          </a:p>
          <a:p>
            <a:pPr marL="863600" lvl="1" indent="-323850">
              <a:lnSpc>
                <a:spcPct val="112999"/>
              </a:lnSpc>
              <a:spcBef>
                <a:spcPct val="0"/>
              </a:spcBef>
              <a:spcAft>
                <a:spcPts val="1138"/>
              </a:spcAft>
              <a:buFont typeface="Symbol,Sans-Serif" panose="03070A02030502020204" pitchFamily="66" charset="0"/>
              <a:buChar char=""/>
            </a:pPr>
            <a:r>
              <a:rPr lang="en-US" sz="2200">
                <a:solidFill>
                  <a:srgbClr val="FFFFFF"/>
                </a:solidFill>
                <a:ea typeface="+mn-lt"/>
                <a:cs typeface="+mn-lt"/>
              </a:rPr>
              <a:t>The main idea of our project came from him. </a:t>
            </a:r>
          </a:p>
          <a:p>
            <a:pPr marL="863600" lvl="1" indent="-323850">
              <a:lnSpc>
                <a:spcPct val="112999"/>
              </a:lnSpc>
              <a:spcBef>
                <a:spcPct val="0"/>
              </a:spcBef>
              <a:spcAft>
                <a:spcPts val="1138"/>
              </a:spcAft>
              <a:buFont typeface="Symbol,Sans-Serif" panose="03070A02030502020204" pitchFamily="66" charset="0"/>
              <a:buChar char=""/>
            </a:pPr>
            <a:r>
              <a:rPr lang="en-US" sz="2200">
                <a:solidFill>
                  <a:srgbClr val="FFFFFF"/>
                </a:solidFill>
                <a:ea typeface="+mn-lt"/>
                <a:cs typeface="+mn-lt"/>
              </a:rPr>
              <a:t>Has extensive knowledge on web development, system architecture.</a:t>
            </a:r>
          </a:p>
          <a:p>
            <a:pPr marL="863600" lvl="1" indent="-323850">
              <a:lnSpc>
                <a:spcPct val="112999"/>
              </a:lnSpc>
              <a:spcBef>
                <a:spcPct val="0"/>
              </a:spcBef>
              <a:spcAft>
                <a:spcPts val="1138"/>
              </a:spcAft>
              <a:buFont typeface="Symbol,Sans-Serif" panose="03070A02030502020204" pitchFamily="66" charset="0"/>
              <a:buChar char=""/>
            </a:pPr>
            <a:r>
              <a:rPr lang="en-US" sz="2200">
                <a:solidFill>
                  <a:srgbClr val="FFFFFF"/>
                </a:solidFill>
                <a:ea typeface="+mn-lt"/>
                <a:cs typeface="+mn-lt"/>
              </a:rPr>
              <a:t>Has web development experience.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4329-CEC7-4E91-9687-80E7C471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13945" cy="1031631"/>
          </a:xfrm>
        </p:spPr>
        <p:txBody>
          <a:bodyPr>
            <a:normAutofit/>
          </a:bodyPr>
          <a:lstStyle/>
          <a:p>
            <a:r>
              <a:rPr lang="en-US" sz="3600" b="1"/>
              <a:t>Existing Systems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AC9E9F-6D87-4D97-BF9B-3CB31A222D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045743"/>
              </p:ext>
            </p:extLst>
          </p:nvPr>
        </p:nvGraphicFramePr>
        <p:xfrm>
          <a:off x="718867" y="2113471"/>
          <a:ext cx="10728324" cy="444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543">
                  <a:extLst>
                    <a:ext uri="{9D8B030D-6E8A-4147-A177-3AD203B41FA5}">
                      <a16:colId xmlns:a16="http://schemas.microsoft.com/office/drawing/2014/main" val="1986642150"/>
                    </a:ext>
                  </a:extLst>
                </a:gridCol>
                <a:gridCol w="7478781">
                  <a:extLst>
                    <a:ext uri="{9D8B030D-6E8A-4147-A177-3AD203B41FA5}">
                      <a16:colId xmlns:a16="http://schemas.microsoft.com/office/drawing/2014/main" val="1485235077"/>
                    </a:ext>
                  </a:extLst>
                </a:gridCol>
              </a:tblGrid>
              <a:tr h="45499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Existing Systems​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Description​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76229"/>
                  </a:ext>
                </a:extLst>
              </a:tr>
              <a:tr h="99749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Psychological Treatment​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People seek medical treatment from doctors, counseling with psychiatrists, group therapies and discussion circles.</a:t>
                      </a:r>
                      <a:r>
                        <a:rPr lang="en-US">
                          <a:effectLst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But these are real life interaction based and are costly.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11318"/>
                  </a:ext>
                </a:extLst>
              </a:tr>
              <a:tr h="99749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Social site campaigns​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People share their stories on social media sites such as Facebook, Instagram. Discussion groups also exist on these social sites.​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003956"/>
                  </a:ext>
                </a:extLst>
              </a:tr>
              <a:tr h="7000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Blogs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There are many blogs regarding mental health and awareness. These are information based and one-way communication available.​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756906"/>
                  </a:ext>
                </a:extLst>
              </a:tr>
              <a:tr h="129499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Helpline​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There are few social media pages from organizations where people can seek help from trained/skilled personnel. Telephone based helplines from government and non-profit organizations also exist.​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2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11937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BlobVTI</vt:lpstr>
      <vt:lpstr>Social Site For Mentally Challenged People</vt:lpstr>
      <vt:lpstr>Introduction</vt:lpstr>
      <vt:lpstr>Kinds of Information Required</vt:lpstr>
      <vt:lpstr>Kinds of Information Required</vt:lpstr>
      <vt:lpstr>Sources</vt:lpstr>
      <vt:lpstr>Approaches Adopted for Information Gathering</vt:lpstr>
      <vt:lpstr>Analysis on Gathered Information</vt:lpstr>
      <vt:lpstr>Project Leader</vt:lpstr>
      <vt:lpstr>Existing Systems</vt:lpstr>
      <vt:lpstr> Logical Flowchart of Existing System</vt:lpstr>
      <vt:lpstr>Candidate Systems</vt:lpstr>
      <vt:lpstr>Characteristics of the Candidate System</vt:lpstr>
      <vt:lpstr>Candidate Qualitative Evaluation Matrix:</vt:lpstr>
      <vt:lpstr>Candidate Quantitative Evaluation Matrix:</vt:lpstr>
      <vt:lpstr>Weighted Candidate Evaluation Matrix: </vt:lpstr>
      <vt:lpstr>Selection of Best Candidate System: </vt:lpstr>
      <vt:lpstr>Data flow Diagram of Selected Candidate System</vt:lpstr>
      <vt:lpstr>UI</vt:lpstr>
      <vt:lpstr>UI</vt:lpstr>
      <vt:lpstr>Heuristic Evaluation</vt:lpstr>
      <vt:lpstr>Heuristic Evaluation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2021-01-17T12:46:12Z</dcterms:created>
  <dcterms:modified xsi:type="dcterms:W3CDTF">2021-01-23T21:17:51Z</dcterms:modified>
</cp:coreProperties>
</file>