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57" r:id="rId2"/>
    <p:sldId id="282" r:id="rId3"/>
    <p:sldId id="283" r:id="rId4"/>
    <p:sldId id="284" r:id="rId5"/>
    <p:sldId id="281" r:id="rId6"/>
    <p:sldId id="260" r:id="rId7"/>
    <p:sldId id="286" r:id="rId8"/>
    <p:sldId id="280" r:id="rId9"/>
    <p:sldId id="285" r:id="rId10"/>
    <p:sldId id="296" r:id="rId11"/>
    <p:sldId id="301" r:id="rId12"/>
    <p:sldId id="303" r:id="rId13"/>
    <p:sldId id="291" r:id="rId14"/>
    <p:sldId id="298" r:id="rId15"/>
    <p:sldId id="297" r:id="rId16"/>
    <p:sldId id="299" r:id="rId17"/>
    <p:sldId id="300" r:id="rId18"/>
    <p:sldId id="302" r:id="rId19"/>
    <p:sldId id="304" r:id="rId20"/>
    <p:sldId id="305" r:id="rId21"/>
    <p:sldId id="292" r:id="rId22"/>
    <p:sldId id="294" r:id="rId23"/>
    <p:sldId id="293" r:id="rId24"/>
    <p:sldId id="295" r:id="rId25"/>
    <p:sldId id="306" r:id="rId26"/>
    <p:sldId id="287" r:id="rId27"/>
    <p:sldId id="289" r:id="rId28"/>
    <p:sldId id="290" r:id="rId29"/>
    <p:sldId id="288" r:id="rId30"/>
    <p:sldId id="270" r:id="rId31"/>
    <p:sldId id="271" r:id="rId32"/>
    <p:sldId id="272" r:id="rId33"/>
    <p:sldId id="273" r:id="rId34"/>
    <p:sldId id="274" r:id="rId35"/>
    <p:sldId id="310" r:id="rId36"/>
    <p:sldId id="275" r:id="rId37"/>
    <p:sldId id="276" r:id="rId38"/>
    <p:sldId id="277" r:id="rId39"/>
    <p:sldId id="278" r:id="rId40"/>
    <p:sldId id="307" r:id="rId41"/>
    <p:sldId id="262" r:id="rId42"/>
    <p:sldId id="263" r:id="rId43"/>
    <p:sldId id="264" r:id="rId44"/>
    <p:sldId id="265" r:id="rId45"/>
    <p:sldId id="266" r:id="rId46"/>
    <p:sldId id="267" r:id="rId47"/>
    <p:sldId id="268" r:id="rId48"/>
    <p:sldId id="311" r:id="rId49"/>
    <p:sldId id="269" r:id="rId50"/>
    <p:sldId id="308" r:id="rId51"/>
    <p:sldId id="309" r:id="rId52"/>
    <p:sldId id="279" r:id="rId53"/>
    <p:sldId id="312" r:id="rId5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126" d="100"/>
          <a:sy n="126" d="100"/>
        </p:scale>
        <p:origin x="-1194" y="-102"/>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12B22933-6FA2-431A-99F0-9097FE3DEF55}" type="datetimeFigureOut">
              <a:rPr lang="en-US"/>
              <a:pPr>
                <a:defRPr/>
              </a:pPr>
              <a:t>9/1/2014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B2E3C83-8765-400F-8D19-4788A44C162E}" type="slidenum">
              <a:rPr lang="en-US" altLang="en-US"/>
              <a:pPr>
                <a:defRPr/>
              </a:pPr>
              <a:t>‹#›</a:t>
            </a:fld>
            <a:endParaRPr lang="en-US" altLang="en-US"/>
          </a:p>
        </p:txBody>
      </p:sp>
    </p:spTree>
    <p:extLst>
      <p:ext uri="{BB962C8B-B14F-4D97-AF65-F5344CB8AC3E}">
        <p14:creationId xmlns:p14="http://schemas.microsoft.com/office/powerpoint/2010/main" val="504603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1D63300-DCFD-49DD-BBEE-0AA6823F6E88}" type="slidenum">
              <a:rPr lang="en-US" altLang="en-US"/>
              <a:pPr>
                <a:defRPr/>
              </a:pPr>
              <a:t>‹#›</a:t>
            </a:fld>
            <a:endParaRPr lang="en-US" altLang="en-US"/>
          </a:p>
        </p:txBody>
      </p:sp>
    </p:spTree>
    <p:extLst>
      <p:ext uri="{BB962C8B-B14F-4D97-AF65-F5344CB8AC3E}">
        <p14:creationId xmlns:p14="http://schemas.microsoft.com/office/powerpoint/2010/main" val="28706885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5C9518C4-5B8E-4624-B6F5-1DB9CE825F26}" type="slidenum">
              <a:rPr lang="en-US" altLang="en-US"/>
              <a:pPr>
                <a:spcBef>
                  <a:spcPct val="0"/>
                </a:spcBef>
              </a:pPr>
              <a:t>1</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1474F8B7-D35D-4463-9791-4FDD060B8EAE}" type="slidenum">
              <a:rPr lang="en-US" altLang="en-US" smtClean="0"/>
              <a:pPr eaLnBrk="1" hangingPunct="1">
                <a:spcBef>
                  <a:spcPct val="0"/>
                </a:spcBef>
              </a:pPr>
              <a:t>18</a:t>
            </a:fld>
            <a:endParaRPr lang="en-US" altLang="en-US" smtClean="0"/>
          </a:p>
        </p:txBody>
      </p:sp>
      <p:sp>
        <p:nvSpPr>
          <p:cNvPr id="239619" name="Rectangle 2"/>
          <p:cNvSpPr>
            <a:spLocks noGrp="1" noRot="1" noChangeAspect="1" noChangeArrowheads="1" noTextEdit="1"/>
          </p:cNvSpPr>
          <p:nvPr>
            <p:ph type="sldImg"/>
          </p:nvPr>
        </p:nvSpPr>
        <p:spPr>
          <a:xfrm>
            <a:off x="1143000" y="685800"/>
            <a:ext cx="4572000" cy="3429000"/>
          </a:xfrm>
          <a:ln/>
        </p:spPr>
      </p:sp>
      <p:sp>
        <p:nvSpPr>
          <p:cNvPr id="239620" name="Rectangle 3"/>
          <p:cNvSpPr>
            <a:spLocks noGrp="1" noChangeArrowheads="1"/>
          </p:cNvSpPr>
          <p:nvPr>
            <p:ph type="body" idx="1"/>
          </p:nvPr>
        </p:nvSpPr>
        <p:spPr>
          <a:xfrm>
            <a:off x="686115" y="4344134"/>
            <a:ext cx="5485772" cy="41139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68304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962FB3BC-F526-4D9C-890B-150FAB06A17E}" type="slidenum">
              <a:rPr lang="en-US" altLang="en-US"/>
              <a:pPr>
                <a:spcBef>
                  <a:spcPct val="0"/>
                </a:spcBef>
              </a:pPr>
              <a:t>30</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C6C78B47-024C-4031-ABEC-5B06FE2C71DF}" type="slidenum">
              <a:rPr lang="en-US" altLang="en-US"/>
              <a:pPr>
                <a:spcBef>
                  <a:spcPct val="0"/>
                </a:spcBef>
              </a:pPr>
              <a:t>31</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8ED6234-721C-4052-98F0-02478C3B7C84}" type="slidenum">
              <a:rPr lang="en-US" altLang="en-US"/>
              <a:pPr>
                <a:spcBef>
                  <a:spcPct val="0"/>
                </a:spcBef>
              </a:pPr>
              <a:t>32</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354B07F-4435-423E-B030-54477DFDCEB7}" type="slidenum">
              <a:rPr lang="en-US" altLang="en-US"/>
              <a:pPr>
                <a:spcBef>
                  <a:spcPct val="0"/>
                </a:spcBef>
              </a:pPr>
              <a:t>33</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C39251DC-FBB7-4DAB-B4B4-2D4DB8FCEFC0}" type="slidenum">
              <a:rPr lang="en-US" altLang="en-US"/>
              <a:pPr>
                <a:spcBef>
                  <a:spcPct val="0"/>
                </a:spcBef>
              </a:pPr>
              <a:t>34</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52CB5D3B-B39E-4D6B-8AB0-D61FD4218172}" type="slidenum">
              <a:rPr lang="en-US" altLang="en-US"/>
              <a:pPr>
                <a:spcBef>
                  <a:spcPct val="0"/>
                </a:spcBef>
              </a:pPr>
              <a:t>36</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78B0708A-5F38-4E5A-BEB3-50C904AC031D}" type="slidenum">
              <a:rPr lang="en-US" altLang="en-US"/>
              <a:pPr>
                <a:spcBef>
                  <a:spcPct val="0"/>
                </a:spcBef>
              </a:pPr>
              <a:t>37</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C5C00752-FAF4-4022-AD6D-E80F25BEA727}" type="slidenum">
              <a:rPr lang="en-US" altLang="en-US"/>
              <a:pPr>
                <a:spcBef>
                  <a:spcPct val="0"/>
                </a:spcBef>
              </a:pPr>
              <a:t>38</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3E65090-67E8-458C-93FC-FECE219CB315}" type="slidenum">
              <a:rPr lang="en-US" altLang="en-US"/>
              <a:pPr>
                <a:spcBef>
                  <a:spcPct val="0"/>
                </a:spcBef>
              </a:pPr>
              <a:t>39</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59C286E3-00D8-457A-89CF-438244B20B91}" type="slidenum">
              <a:rPr lang="en-US" altLang="en-US"/>
              <a:pPr>
                <a:spcBef>
                  <a:spcPct val="0"/>
                </a:spcBef>
              </a:pPr>
              <a:t>2</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A1B3A83-DB6E-4F99-943A-DC9FF634AF3D}" type="slidenum">
              <a:rPr lang="en-US" altLang="en-US"/>
              <a:pPr>
                <a:spcBef>
                  <a:spcPct val="0"/>
                </a:spcBef>
              </a:pPr>
              <a:t>41</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E5204A6A-3723-49E5-8629-43B57EE6D41D}" type="slidenum">
              <a:rPr lang="en-US" altLang="en-US"/>
              <a:pPr>
                <a:spcBef>
                  <a:spcPct val="0"/>
                </a:spcBef>
              </a:pPr>
              <a:t>42</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7C097D46-9A55-46E7-BFA1-631E9C9ED0BC}" type="slidenum">
              <a:rPr lang="en-US" altLang="en-US"/>
              <a:pPr>
                <a:spcBef>
                  <a:spcPct val="0"/>
                </a:spcBef>
              </a:pPr>
              <a:t>43</a:t>
            </a:fld>
            <a:endParaRPr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EDF24765-866E-4D31-AF78-AD6FB70CB38D}" type="slidenum">
              <a:rPr lang="en-US" altLang="en-US"/>
              <a:pPr>
                <a:spcBef>
                  <a:spcPct val="0"/>
                </a:spcBef>
              </a:pPr>
              <a:t>44</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012B3EBA-A9EF-4897-80D2-C2F4265F8958}" type="slidenum">
              <a:rPr lang="en-US" altLang="en-US"/>
              <a:pPr>
                <a:spcBef>
                  <a:spcPct val="0"/>
                </a:spcBef>
              </a:pPr>
              <a:t>45</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E988636D-0CF0-431B-9A1C-990A53AC3058}" type="slidenum">
              <a:rPr lang="en-US" altLang="en-US"/>
              <a:pPr>
                <a:spcBef>
                  <a:spcPct val="0"/>
                </a:spcBef>
              </a:pPr>
              <a:t>46</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DF8917E8-0BA3-4189-840B-6CC1F965810E}" type="slidenum">
              <a:rPr lang="en-US" altLang="en-US"/>
              <a:pPr>
                <a:spcBef>
                  <a:spcPct val="0"/>
                </a:spcBef>
              </a:pPr>
              <a:t>47</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C1330828-2C84-400B-869C-4115C388B251}" type="slidenum">
              <a:rPr lang="en-US" altLang="en-US"/>
              <a:pPr>
                <a:spcBef>
                  <a:spcPct val="0"/>
                </a:spcBef>
              </a:pPr>
              <a:t>49</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F9AD7A79-8A3C-4814-820C-0EA556DC87EE}" type="slidenum">
              <a:rPr lang="en-US" altLang="en-US"/>
              <a:pPr>
                <a:spcBef>
                  <a:spcPct val="0"/>
                </a:spcBef>
              </a:pPr>
              <a:t>3</a:t>
            </a:fld>
            <a:endParaRPr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3C15D24B-D5EB-4147-AEF0-7FA7A6A58632}" type="slidenum">
              <a:rPr lang="en-US" altLang="en-US"/>
              <a:pPr>
                <a:spcBef>
                  <a:spcPct val="0"/>
                </a:spcBef>
              </a:pPr>
              <a:t>4</a:t>
            </a:fld>
            <a:endParaRPr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F13CE2AC-14B0-436E-A433-98E8910FBC27}" type="slidenum">
              <a:rPr lang="en-US" altLang="en-US"/>
              <a:pPr>
                <a:spcBef>
                  <a:spcPct val="0"/>
                </a:spcBef>
              </a:pPr>
              <a:t>5</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4277113E-64F5-41F2-9E63-672D96A1B834}" type="slidenum">
              <a:rPr lang="en-US" altLang="en-US"/>
              <a:pPr>
                <a:spcBef>
                  <a:spcPct val="0"/>
                </a:spcBef>
              </a:pPr>
              <a:t>6</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EDE5E7D-1B08-4145-9B6D-18F571CD67B2}" type="slidenum">
              <a:rPr lang="en-US" altLang="en-US"/>
              <a:pPr>
                <a:spcBef>
                  <a:spcPct val="0"/>
                </a:spcBef>
              </a:pPr>
              <a:t>7</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B4B0916-675F-4057-A5CF-315F0ABCD01A}" type="slidenum">
              <a:rPr lang="en-US" altLang="en-US"/>
              <a:pPr>
                <a:spcBef>
                  <a:spcPct val="0"/>
                </a:spcBef>
              </a:pPr>
              <a:t>8</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941B5638-796C-46E3-87A5-5A65B6F95E64}" type="slidenum">
              <a:rPr lang="en-US" altLang="en-US"/>
              <a:pPr>
                <a:spcBef>
                  <a:spcPct val="0"/>
                </a:spcBef>
              </a:pPr>
              <a:t>9</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95E4A32-44B8-49AB-84C4-EEB03CF84EF5}" type="slidenum">
              <a:rPr lang="en-US" altLang="en-US"/>
              <a:pPr>
                <a:defRPr/>
              </a:pPr>
              <a:t>‹#›</a:t>
            </a:fld>
            <a:endParaRPr lang="en-US" altLang="en-US"/>
          </a:p>
        </p:txBody>
      </p:sp>
    </p:spTree>
    <p:extLst>
      <p:ext uri="{BB962C8B-B14F-4D97-AF65-F5344CB8AC3E}">
        <p14:creationId xmlns:p14="http://schemas.microsoft.com/office/powerpoint/2010/main" val="607486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27C800-0AFD-4100-ABDC-23C98352CC02}" type="slidenum">
              <a:rPr lang="en-US" altLang="en-US"/>
              <a:pPr>
                <a:defRPr/>
              </a:pPr>
              <a:t>‹#›</a:t>
            </a:fld>
            <a:endParaRPr lang="en-US" altLang="en-US"/>
          </a:p>
        </p:txBody>
      </p:sp>
    </p:spTree>
    <p:extLst>
      <p:ext uri="{BB962C8B-B14F-4D97-AF65-F5344CB8AC3E}">
        <p14:creationId xmlns:p14="http://schemas.microsoft.com/office/powerpoint/2010/main" val="399031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169C7F-7B13-4734-AA9A-C24C39A15CAE}" type="slidenum">
              <a:rPr lang="en-US" altLang="en-US"/>
              <a:pPr>
                <a:defRPr/>
              </a:pPr>
              <a:t>‹#›</a:t>
            </a:fld>
            <a:endParaRPr lang="en-US" altLang="en-US"/>
          </a:p>
        </p:txBody>
      </p:sp>
    </p:spTree>
    <p:extLst>
      <p:ext uri="{BB962C8B-B14F-4D97-AF65-F5344CB8AC3E}">
        <p14:creationId xmlns:p14="http://schemas.microsoft.com/office/powerpoint/2010/main" val="3849818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B5074A-34FF-4528-92D7-9C20013D837D}" type="slidenum">
              <a:rPr lang="en-US" altLang="en-US"/>
              <a:pPr>
                <a:defRPr/>
              </a:pPr>
              <a:t>‹#›</a:t>
            </a:fld>
            <a:endParaRPr lang="en-US" altLang="en-US"/>
          </a:p>
        </p:txBody>
      </p:sp>
    </p:spTree>
    <p:extLst>
      <p:ext uri="{BB962C8B-B14F-4D97-AF65-F5344CB8AC3E}">
        <p14:creationId xmlns:p14="http://schemas.microsoft.com/office/powerpoint/2010/main" val="2085551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1DDC90-6830-47DE-8C2D-7BF1F8C2DDAE}" type="slidenum">
              <a:rPr lang="en-US" altLang="en-US"/>
              <a:pPr>
                <a:defRPr/>
              </a:pPr>
              <a:t>‹#›</a:t>
            </a:fld>
            <a:endParaRPr lang="en-US" altLang="en-US"/>
          </a:p>
        </p:txBody>
      </p:sp>
    </p:spTree>
    <p:extLst>
      <p:ext uri="{BB962C8B-B14F-4D97-AF65-F5344CB8AC3E}">
        <p14:creationId xmlns:p14="http://schemas.microsoft.com/office/powerpoint/2010/main" val="974163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DC3AD9A-37B7-488C-A18C-D53D52CD8144}" type="slidenum">
              <a:rPr lang="en-US" altLang="en-US"/>
              <a:pPr>
                <a:defRPr/>
              </a:pPr>
              <a:t>‹#›</a:t>
            </a:fld>
            <a:endParaRPr lang="en-US" altLang="en-US"/>
          </a:p>
        </p:txBody>
      </p:sp>
    </p:spTree>
    <p:extLst>
      <p:ext uri="{BB962C8B-B14F-4D97-AF65-F5344CB8AC3E}">
        <p14:creationId xmlns:p14="http://schemas.microsoft.com/office/powerpoint/2010/main" val="2891966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22B645C-F46E-4838-B2D0-56C81E934925}" type="slidenum">
              <a:rPr lang="en-US" altLang="en-US"/>
              <a:pPr>
                <a:defRPr/>
              </a:pPr>
              <a:t>‹#›</a:t>
            </a:fld>
            <a:endParaRPr lang="en-US" altLang="en-US"/>
          </a:p>
        </p:txBody>
      </p:sp>
    </p:spTree>
    <p:extLst>
      <p:ext uri="{BB962C8B-B14F-4D97-AF65-F5344CB8AC3E}">
        <p14:creationId xmlns:p14="http://schemas.microsoft.com/office/powerpoint/2010/main" val="251901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76B6CDB-6BB9-4061-9F06-F943C01C57D8}" type="slidenum">
              <a:rPr lang="en-US" altLang="en-US"/>
              <a:pPr>
                <a:defRPr/>
              </a:pPr>
              <a:t>‹#›</a:t>
            </a:fld>
            <a:endParaRPr lang="en-US" altLang="en-US"/>
          </a:p>
        </p:txBody>
      </p:sp>
    </p:spTree>
    <p:extLst>
      <p:ext uri="{BB962C8B-B14F-4D97-AF65-F5344CB8AC3E}">
        <p14:creationId xmlns:p14="http://schemas.microsoft.com/office/powerpoint/2010/main" val="361333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29B4CB4-F91B-4238-A527-99D4D6AA2BC7}" type="slidenum">
              <a:rPr lang="en-US" altLang="en-US"/>
              <a:pPr>
                <a:defRPr/>
              </a:pPr>
              <a:t>‹#›</a:t>
            </a:fld>
            <a:endParaRPr lang="en-US" altLang="en-US"/>
          </a:p>
        </p:txBody>
      </p:sp>
    </p:spTree>
    <p:extLst>
      <p:ext uri="{BB962C8B-B14F-4D97-AF65-F5344CB8AC3E}">
        <p14:creationId xmlns:p14="http://schemas.microsoft.com/office/powerpoint/2010/main" val="3570256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2EAC551-6FF2-49CD-9C2A-F35F3C477859}" type="slidenum">
              <a:rPr lang="en-US" altLang="en-US"/>
              <a:pPr>
                <a:defRPr/>
              </a:pPr>
              <a:t>‹#›</a:t>
            </a:fld>
            <a:endParaRPr lang="en-US" altLang="en-US"/>
          </a:p>
        </p:txBody>
      </p:sp>
    </p:spTree>
    <p:extLst>
      <p:ext uri="{BB962C8B-B14F-4D97-AF65-F5344CB8AC3E}">
        <p14:creationId xmlns:p14="http://schemas.microsoft.com/office/powerpoint/2010/main" val="660815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3D3F767-C55A-41B4-8CDB-B4754F343EB0}" type="slidenum">
              <a:rPr lang="en-US" altLang="en-US"/>
              <a:pPr>
                <a:defRPr/>
              </a:pPr>
              <a:t>‹#›</a:t>
            </a:fld>
            <a:endParaRPr lang="en-US" altLang="en-US"/>
          </a:p>
        </p:txBody>
      </p:sp>
    </p:spTree>
    <p:extLst>
      <p:ext uri="{BB962C8B-B14F-4D97-AF65-F5344CB8AC3E}">
        <p14:creationId xmlns:p14="http://schemas.microsoft.com/office/powerpoint/2010/main" val="775472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EBB17541-0D3A-4A9C-928B-C04EC5DE642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geekwire.com/2013/ibm-takes-watson-clou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mailto:nd2421@columbia.edu" TargetMode="External"/><Relationship Id="rId3" Type="http://schemas.openxmlformats.org/officeDocument/2006/relationships/hyperlink" Target="mailto:radev@cs.columbia.edu" TargetMode="External"/><Relationship Id="rId7" Type="http://schemas.openxmlformats.org/officeDocument/2006/relationships/hyperlink" Target="mailto:xh2203@columbia.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mailto:gpl2118@columbia.edu" TargetMode="External"/><Relationship Id="rId5" Type="http://schemas.openxmlformats.org/officeDocument/2006/relationships/hyperlink" Target="mailto:ajm2209@columbia.edu" TargetMode="External"/><Relationship Id="rId4" Type="http://schemas.openxmlformats.org/officeDocument/2006/relationships/hyperlink" Target="mailto:ouyangj@cs.columbia.edu" TargetMode="External"/><Relationship Id="rId9" Type="http://schemas.openxmlformats.org/officeDocument/2006/relationships/hyperlink" Target="http://www1.ccls.columbia.edu/~ansaf/4701/syllabus.html"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www.quora.com/What-questions-were-asked-in-the-Jeopardy-episode-involving-Wats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cs.columbia.edu/education/honest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s.columbia.edu/~cs470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6.xml"/><Relationship Id="rId6" Type="http://schemas.openxmlformats.org/officeDocument/2006/relationships/image" Target="../media/image32.jpeg"/><Relationship Id="rId5" Type="http://schemas.openxmlformats.org/officeDocument/2006/relationships/hyperlink" Target="http://www.computerworld.com/article/2488478/emerging-technology/ai-gets-its-groove-back.html" TargetMode="External"/><Relationship Id="rId4" Type="http://schemas.openxmlformats.org/officeDocument/2006/relationships/hyperlink" Target="https://www.goodreads.com/list/show/485.Best_artificial_intelligence_book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lstStyle/>
          <a:p>
            <a:pPr eaLnBrk="1" hangingPunct="1"/>
            <a:r>
              <a:rPr lang="en-US" altLang="en-US" smtClean="0"/>
              <a:t>Artificial Intelligence</a:t>
            </a:r>
            <a:br>
              <a:rPr lang="en-US" altLang="en-US" smtClean="0"/>
            </a:br>
            <a:r>
              <a:rPr lang="en-US" altLang="en-US" smtClean="0"/>
              <a:t>#1</a:t>
            </a:r>
          </a:p>
        </p:txBody>
      </p:sp>
      <p:sp>
        <p:nvSpPr>
          <p:cNvPr id="2051" name="Rectangle 3"/>
          <p:cNvSpPr>
            <a:spLocks noGrp="1" noChangeArrowheads="1"/>
          </p:cNvSpPr>
          <p:nvPr>
            <p:ph type="subTitle" idx="1"/>
          </p:nvPr>
        </p:nvSpPr>
        <p:spPr/>
        <p:txBody>
          <a:bodyPr/>
          <a:lstStyle/>
          <a:p>
            <a:pPr eaLnBrk="1" hangingPunct="1"/>
            <a:r>
              <a:rPr lang="en-US" altLang="en-US" dirty="0" smtClean="0"/>
              <a:t>COMS W4701</a:t>
            </a:r>
          </a:p>
          <a:p>
            <a:pPr eaLnBrk="1" hangingPunct="1"/>
            <a:r>
              <a:rPr lang="en-US" altLang="en-US" dirty="0" smtClean="0"/>
              <a:t>Section 001</a:t>
            </a:r>
          </a:p>
          <a:p>
            <a:pPr eaLnBrk="1" hangingPunct="1"/>
            <a:r>
              <a:rPr lang="en-US" altLang="en-US" dirty="0" smtClean="0"/>
              <a:t>Fall 2014</a:t>
            </a:r>
          </a:p>
          <a:p>
            <a:pPr eaLnBrk="1" hangingPunct="1"/>
            <a:r>
              <a:rPr lang="en-US" altLang="en-US" dirty="0" smtClean="0"/>
              <a:t>Introduction (Ch. 1)</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Practically…</a:t>
            </a:r>
          </a:p>
        </p:txBody>
      </p:sp>
      <p:sp>
        <p:nvSpPr>
          <p:cNvPr id="11267" name="Content Placeholder 2"/>
          <p:cNvSpPr>
            <a:spLocks noGrp="1"/>
          </p:cNvSpPr>
          <p:nvPr>
            <p:ph idx="1"/>
          </p:nvPr>
        </p:nvSpPr>
        <p:spPr/>
        <p:txBody>
          <a:bodyPr/>
          <a:lstStyle/>
          <a:p>
            <a:r>
              <a:rPr lang="en-US" altLang="en-US" dirty="0" smtClean="0"/>
              <a:t>Games</a:t>
            </a:r>
          </a:p>
          <a:p>
            <a:r>
              <a:rPr lang="en-US" altLang="en-US" dirty="0" smtClean="0"/>
              <a:t>Language</a:t>
            </a:r>
          </a:p>
          <a:p>
            <a:r>
              <a:rPr lang="en-US" altLang="en-US" dirty="0" smtClean="0"/>
              <a:t>Learning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Games</a:t>
            </a:r>
            <a:endParaRPr lang="en-US" dirty="0"/>
          </a:p>
        </p:txBody>
      </p:sp>
      <p:sp>
        <p:nvSpPr>
          <p:cNvPr id="3" name="Content Placeholder 2"/>
          <p:cNvSpPr>
            <a:spLocks noGrp="1"/>
          </p:cNvSpPr>
          <p:nvPr>
            <p:ph idx="1"/>
          </p:nvPr>
        </p:nvSpPr>
        <p:spPr/>
        <p:txBody>
          <a:bodyPr/>
          <a:lstStyle/>
          <a:p>
            <a:r>
              <a:rPr lang="en-US" dirty="0" smtClean="0"/>
              <a:t>Single-player</a:t>
            </a:r>
          </a:p>
          <a:p>
            <a:pPr lvl="1"/>
            <a:r>
              <a:rPr lang="en-US" dirty="0" smtClean="0"/>
              <a:t>Solitaire, Tetris</a:t>
            </a:r>
          </a:p>
          <a:p>
            <a:r>
              <a:rPr lang="en-US" dirty="0" smtClean="0"/>
              <a:t>Multi-player</a:t>
            </a:r>
          </a:p>
          <a:p>
            <a:pPr lvl="1"/>
            <a:r>
              <a:rPr lang="en-US" dirty="0" smtClean="0"/>
              <a:t>Go, chess</a:t>
            </a:r>
            <a:endParaRPr lang="en-US" dirty="0"/>
          </a:p>
        </p:txBody>
      </p:sp>
    </p:spTree>
    <p:extLst>
      <p:ext uri="{BB962C8B-B14F-4D97-AF65-F5344CB8AC3E}">
        <p14:creationId xmlns:p14="http://schemas.microsoft.com/office/powerpoint/2010/main" val="3537841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15 Puzzle</a:t>
            </a:r>
            <a:endParaRPr lang="en-US" dirty="0"/>
          </a:p>
        </p:txBody>
      </p:sp>
      <p:pic>
        <p:nvPicPr>
          <p:cNvPr id="93186" name="Picture 2" descr="http://www.greathallgames.com/apuzzles/p15woodSQ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981200"/>
            <a:ext cx="4038600" cy="4038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233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smtClean="0"/>
              <a:t>Chess</a:t>
            </a:r>
          </a:p>
        </p:txBody>
      </p:sp>
      <p:pic>
        <p:nvPicPr>
          <p:cNvPr id="12293" name="Picture 5" descr="http://upload.wikimedia.org/wikipedia/commons/b/b5/Starting_position_in_a_chess_gam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1752600"/>
            <a:ext cx="4343400" cy="4343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Othello/Reversi</a:t>
            </a:r>
          </a:p>
        </p:txBody>
      </p:sp>
      <p:pic>
        <p:nvPicPr>
          <p:cNvPr id="12291" name="Picture 2" descr="http://upload.wikimedia.org/wikipedia/vi/2/22/C%E1%BB%9D_Othell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828800"/>
            <a:ext cx="4429125"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1630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smtClean="0"/>
              <a:t>Backgammon</a:t>
            </a:r>
          </a:p>
        </p:txBody>
      </p:sp>
      <p:pic>
        <p:nvPicPr>
          <p:cNvPr id="79874" name="Picture 2" descr="http://backgammononline.com/img/backgammon-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524000"/>
            <a:ext cx="5638800" cy="4717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663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a:t>
            </a:r>
            <a:endParaRPr lang="en-US" dirty="0"/>
          </a:p>
        </p:txBody>
      </p:sp>
      <p:sp>
        <p:nvSpPr>
          <p:cNvPr id="3" name="Content Placeholder 2"/>
          <p:cNvSpPr>
            <a:spLocks noGrp="1"/>
          </p:cNvSpPr>
          <p:nvPr>
            <p:ph idx="1"/>
          </p:nvPr>
        </p:nvSpPr>
        <p:spPr/>
        <p:txBody>
          <a:bodyPr/>
          <a:lstStyle/>
          <a:p>
            <a:r>
              <a:rPr lang="en-US" dirty="0" smtClean="0"/>
              <a:t>Where is this quote from?</a:t>
            </a:r>
            <a:endParaRPr lang="en-US" dirty="0"/>
          </a:p>
        </p:txBody>
      </p:sp>
      <p:sp>
        <p:nvSpPr>
          <p:cNvPr id="4" name="Text Box 1027"/>
          <p:cNvSpPr txBox="1">
            <a:spLocks noChangeArrowheads="1"/>
          </p:cNvSpPr>
          <p:nvPr/>
        </p:nvSpPr>
        <p:spPr bwMode="auto">
          <a:xfrm>
            <a:off x="1524000" y="2602647"/>
            <a:ext cx="6115007"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b="1" dirty="0"/>
              <a:t>Dave Bowman</a:t>
            </a:r>
            <a:r>
              <a:rPr lang="en-US" altLang="en-US" sz="2400" dirty="0"/>
              <a:t>: Open the pod bay doors, HAL.</a:t>
            </a:r>
          </a:p>
          <a:p>
            <a:pPr>
              <a:spcBef>
                <a:spcPct val="0"/>
              </a:spcBef>
              <a:buFontTx/>
              <a:buNone/>
            </a:pPr>
            <a:r>
              <a:rPr lang="en-US" altLang="en-US" sz="2400" b="1" dirty="0"/>
              <a:t>HAL</a:t>
            </a:r>
            <a:r>
              <a:rPr lang="en-US" altLang="en-US" sz="2400" dirty="0"/>
              <a:t>: I’m sorry Dave. I’m afraid I can’t do that.</a:t>
            </a:r>
          </a:p>
        </p:txBody>
      </p:sp>
    </p:spTree>
    <p:extLst>
      <p:ext uri="{BB962C8B-B14F-4D97-AF65-F5344CB8AC3E}">
        <p14:creationId xmlns:p14="http://schemas.microsoft.com/office/powerpoint/2010/main" val="810067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a:t>
            </a:r>
            <a:endParaRPr lang="en-US" dirty="0"/>
          </a:p>
        </p:txBody>
      </p:sp>
      <p:sp>
        <p:nvSpPr>
          <p:cNvPr id="3" name="Content Placeholder 2"/>
          <p:cNvSpPr>
            <a:spLocks noGrp="1"/>
          </p:cNvSpPr>
          <p:nvPr>
            <p:ph idx="1"/>
          </p:nvPr>
        </p:nvSpPr>
        <p:spPr>
          <a:xfrm>
            <a:off x="457200" y="1600200"/>
            <a:ext cx="4419600" cy="4525963"/>
          </a:xfrm>
        </p:spPr>
        <p:txBody>
          <a:bodyPr/>
          <a:lstStyle/>
          <a:p>
            <a:r>
              <a:rPr lang="en-US" sz="2400" dirty="0" smtClean="0"/>
              <a:t>“2001: A Space Odyssey” </a:t>
            </a:r>
          </a:p>
          <a:p>
            <a:pPr lvl="1"/>
            <a:r>
              <a:rPr lang="en-US" sz="2000" dirty="0" smtClean="0"/>
              <a:t>1968 film by Stanley Kubrick </a:t>
            </a:r>
          </a:p>
          <a:p>
            <a:pPr lvl="1"/>
            <a:r>
              <a:rPr lang="en-US" sz="2000" dirty="0" smtClean="0"/>
              <a:t>based on a joint screenplay with Arthur C. Clarke.</a:t>
            </a:r>
          </a:p>
          <a:p>
            <a:endParaRPr lang="en-US" sz="2400" dirty="0"/>
          </a:p>
        </p:txBody>
      </p:sp>
      <p:pic>
        <p:nvPicPr>
          <p:cNvPr id="4" name="Picture 2" descr="http://www.thewrap.com/sites/default/files/2001_a_space_odysse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199" y="1904999"/>
            <a:ext cx="2459627" cy="3508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93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dirty="0" smtClean="0"/>
              <a:t>Watson</a:t>
            </a:r>
          </a:p>
        </p:txBody>
      </p:sp>
      <p:pic>
        <p:nvPicPr>
          <p:cNvPr id="20483" name="Picture 5" descr="http://2eq9hztv2wc1k6odx469m9znq0.wpengine.netdna-cdn.com/wp-content/uploads/IBM-Wats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321" y="1730315"/>
            <a:ext cx="7900729" cy="444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2"/>
          <p:cNvSpPr>
            <a:spLocks noChangeArrowheads="1"/>
          </p:cNvSpPr>
          <p:nvPr/>
        </p:nvSpPr>
        <p:spPr bwMode="auto">
          <a:xfrm>
            <a:off x="228600" y="6248402"/>
            <a:ext cx="868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dirty="0">
                <a:hlinkClick r:id="rId4"/>
              </a:rPr>
              <a:t>http://www.geekwire.com/2013/ibm-takes-watson-cloud/</a:t>
            </a:r>
            <a:r>
              <a:rPr lang="en-US" altLang="en-US" sz="2400" dirty="0"/>
              <a:t> </a:t>
            </a:r>
          </a:p>
        </p:txBody>
      </p:sp>
    </p:spTree>
    <p:extLst>
      <p:ext uri="{BB962C8B-B14F-4D97-AF65-F5344CB8AC3E}">
        <p14:creationId xmlns:p14="http://schemas.microsoft.com/office/powerpoint/2010/main" val="983776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Jeopardy questions</a:t>
            </a:r>
            <a:endParaRPr lang="en-US" dirty="0"/>
          </a:p>
        </p:txBody>
      </p:sp>
      <p:sp>
        <p:nvSpPr>
          <p:cNvPr id="3" name="Content Placeholder 2"/>
          <p:cNvSpPr>
            <a:spLocks noGrp="1"/>
          </p:cNvSpPr>
          <p:nvPr>
            <p:ph idx="1"/>
          </p:nvPr>
        </p:nvSpPr>
        <p:spPr/>
        <p:txBody>
          <a:bodyPr/>
          <a:lstStyle/>
          <a:p>
            <a:r>
              <a:rPr lang="en-US" altLang="en-US" sz="1800" dirty="0" smtClean="0"/>
              <a:t>From the competition between the IBM Watson system and two human champions (Ken Jennings and Brad Rutter)</a:t>
            </a:r>
          </a:p>
          <a:p>
            <a:r>
              <a:rPr lang="en-US" altLang="en-US" sz="1800" dirty="0" smtClean="0"/>
              <a:t>Sample questions:</a:t>
            </a:r>
          </a:p>
          <a:p>
            <a:pPr lvl="1"/>
            <a:r>
              <a:rPr lang="en-US" altLang="en-US" sz="1100" dirty="0" smtClean="0"/>
              <a:t>On December 8, 2008 this national newspaper raised its newsstand price by 25 cents to $1 </a:t>
            </a:r>
          </a:p>
          <a:p>
            <a:pPr lvl="2"/>
            <a:r>
              <a:rPr lang="en-US" altLang="en-US" sz="800" i="1" dirty="0" smtClean="0"/>
              <a:t>USA Today</a:t>
            </a:r>
            <a:endParaRPr lang="en-US" altLang="en-US" sz="800" dirty="0" smtClean="0"/>
          </a:p>
          <a:p>
            <a:pPr lvl="1"/>
            <a:r>
              <a:rPr lang="en-US" altLang="en-US" sz="1100" dirty="0" smtClean="0"/>
              <a:t>In 2010 this former first lady published the memoir "Spoken From the Heart" </a:t>
            </a:r>
          </a:p>
          <a:p>
            <a:pPr lvl="2"/>
            <a:r>
              <a:rPr lang="en-US" altLang="en-US" sz="800" i="1" dirty="0" smtClean="0"/>
              <a:t>Laura Bush</a:t>
            </a:r>
            <a:endParaRPr lang="en-US" altLang="en-US" sz="800" dirty="0" smtClean="0"/>
          </a:p>
          <a:p>
            <a:pPr lvl="1"/>
            <a:r>
              <a:rPr lang="en-US" altLang="en-US" sz="1100" dirty="0" smtClean="0"/>
              <a:t>This person is appointed by a testator to carry out the directions &amp; requests in his will </a:t>
            </a:r>
          </a:p>
          <a:p>
            <a:pPr lvl="2"/>
            <a:r>
              <a:rPr lang="en-US" altLang="en-US" sz="800" i="1" dirty="0" smtClean="0"/>
              <a:t>Executor</a:t>
            </a:r>
            <a:endParaRPr lang="en-US" altLang="en-US" sz="800" dirty="0" smtClean="0"/>
          </a:p>
          <a:p>
            <a:pPr lvl="1"/>
            <a:r>
              <a:rPr lang="en-US" altLang="en-US" sz="1100" dirty="0" smtClean="0"/>
              <a:t>Familiarity is said to breed this, from the Latin for "Despise" </a:t>
            </a:r>
          </a:p>
          <a:p>
            <a:pPr lvl="2"/>
            <a:r>
              <a:rPr lang="en-US" altLang="en-US" sz="800" i="1" dirty="0" smtClean="0"/>
              <a:t>Contempt</a:t>
            </a:r>
            <a:endParaRPr lang="en-US" altLang="en-US" sz="800" dirty="0" smtClean="0"/>
          </a:p>
          <a:p>
            <a:pPr lvl="1"/>
            <a:r>
              <a:rPr lang="en-US" altLang="en-US" sz="1100" dirty="0" smtClean="0"/>
              <a:t>As of 2010, Croatia &amp; Macedonia are candidates but this is the only former Yugoslav republic in the EU </a:t>
            </a:r>
          </a:p>
          <a:p>
            <a:pPr lvl="2"/>
            <a:r>
              <a:rPr lang="en-US" altLang="en-US" sz="800" i="1" dirty="0" smtClean="0"/>
              <a:t>Slovenia</a:t>
            </a:r>
            <a:endParaRPr lang="en-US" altLang="en-US" sz="800" dirty="0" smtClean="0"/>
          </a:p>
          <a:p>
            <a:pPr lvl="1"/>
            <a:r>
              <a:rPr lang="en-US" altLang="en-US" sz="1100" dirty="0" smtClean="0"/>
              <a:t>The ancient "Lion of Nimrud" went missing from this city's national museum in 2003 (along with a lot of other stuff) </a:t>
            </a:r>
          </a:p>
          <a:p>
            <a:pPr lvl="2"/>
            <a:r>
              <a:rPr lang="en-US" altLang="en-US" sz="800" i="1" dirty="0" smtClean="0"/>
              <a:t>Baghdad</a:t>
            </a:r>
            <a:endParaRPr lang="en-US" altLang="en-US" sz="800" dirty="0" smtClean="0"/>
          </a:p>
          <a:p>
            <a:pPr lvl="1"/>
            <a:r>
              <a:rPr lang="en-US" altLang="en-US" sz="1100" dirty="0" smtClean="0"/>
              <a:t>It's just a bloody nose! You don't have this hereditary disorder once endemic to European royalty</a:t>
            </a:r>
          </a:p>
          <a:p>
            <a:pPr lvl="2"/>
            <a:r>
              <a:rPr lang="en-US" altLang="en-US" sz="800" i="1" dirty="0" err="1" smtClean="0"/>
              <a:t>Haemophilia</a:t>
            </a:r>
            <a:endParaRPr lang="en-US" altLang="en-US" sz="800" dirty="0" smtClean="0"/>
          </a:p>
          <a:p>
            <a:pPr lvl="1"/>
            <a:r>
              <a:rPr lang="en-US" altLang="en-US" sz="1100" dirty="0" smtClean="0"/>
              <a:t>It's Michelangelo's fresco on the wall of the Sistine Chapel, Depicting the saved and the damned</a:t>
            </a:r>
          </a:p>
          <a:p>
            <a:pPr lvl="2"/>
            <a:r>
              <a:rPr lang="en-US" altLang="en-US" sz="800" i="1" dirty="0" smtClean="0"/>
              <a:t>The Last </a:t>
            </a:r>
            <a:r>
              <a:rPr lang="en-US" altLang="en-US" sz="800" i="1" dirty="0" err="1" smtClean="0"/>
              <a:t>Judgement</a:t>
            </a:r>
            <a:endParaRPr lang="en-US" altLang="en-US" sz="800" dirty="0" smtClean="0"/>
          </a:p>
          <a:p>
            <a:pPr lvl="1"/>
            <a:r>
              <a:rPr lang="en-US" altLang="en-US" sz="1100" dirty="0" smtClean="0"/>
              <a:t>She "Died in the church and was buried along with her name. Nobody came“</a:t>
            </a:r>
          </a:p>
          <a:p>
            <a:pPr lvl="2"/>
            <a:r>
              <a:rPr lang="en-US" altLang="en-US" sz="800" i="1" dirty="0" smtClean="0"/>
              <a:t>Eleanor Rigby</a:t>
            </a:r>
            <a:endParaRPr lang="en-US" altLang="en-US" sz="800" dirty="0" smtClean="0"/>
          </a:p>
          <a:p>
            <a:pPr lvl="1"/>
            <a:r>
              <a:rPr lang="en-US" altLang="en-US" sz="1100" dirty="0" smtClean="0"/>
              <a:t>It's a 4-letter term for a summit; the first 3 letters mean a type of simian</a:t>
            </a:r>
          </a:p>
          <a:p>
            <a:pPr lvl="2"/>
            <a:r>
              <a:rPr lang="en-US" altLang="en-US" sz="800" i="1" dirty="0" smtClean="0"/>
              <a:t>Apex</a:t>
            </a:r>
            <a:endParaRPr lang="en-US" altLang="en-US" sz="800" dirty="0" smtClean="0"/>
          </a:p>
          <a:p>
            <a:pPr lvl="1"/>
            <a:r>
              <a:rPr lang="en-US" altLang="en-US" sz="1100" dirty="0" smtClean="0"/>
              <a:t>A camel is a horse designed by this</a:t>
            </a:r>
          </a:p>
          <a:p>
            <a:pPr lvl="2"/>
            <a:r>
              <a:rPr lang="en-US" altLang="en-US" sz="800" i="1" dirty="0" smtClean="0"/>
              <a:t>Committee</a:t>
            </a:r>
            <a:endParaRPr lang="en-US" altLang="en-US" sz="1400" dirty="0" smtClean="0"/>
          </a:p>
          <a:p>
            <a:pPr marL="0" indent="0">
              <a:buNone/>
            </a:pPr>
            <a:endParaRPr lang="en-US" altLang="en-US" sz="1800" dirty="0" smtClean="0"/>
          </a:p>
        </p:txBody>
      </p:sp>
    </p:spTree>
    <p:extLst>
      <p:ext uri="{BB962C8B-B14F-4D97-AF65-F5344CB8AC3E}">
        <p14:creationId xmlns:p14="http://schemas.microsoft.com/office/powerpoint/2010/main" val="95924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dirty="0" smtClean="0"/>
              <a:t>COMS 4701</a:t>
            </a:r>
          </a:p>
        </p:txBody>
      </p:sp>
      <p:sp>
        <p:nvSpPr>
          <p:cNvPr id="3075" name="Rectangle 3"/>
          <p:cNvSpPr>
            <a:spLocks noGrp="1" noChangeArrowheads="1"/>
          </p:cNvSpPr>
          <p:nvPr>
            <p:ph type="body" idx="1"/>
          </p:nvPr>
        </p:nvSpPr>
        <p:spPr/>
        <p:txBody>
          <a:bodyPr/>
          <a:lstStyle/>
          <a:p>
            <a:pPr eaLnBrk="1" hangingPunct="1"/>
            <a:r>
              <a:rPr lang="en-US" altLang="en-US" sz="1800" dirty="0" smtClean="0"/>
              <a:t>Instructor:</a:t>
            </a:r>
          </a:p>
          <a:p>
            <a:pPr lvl="1" eaLnBrk="1" hangingPunct="1"/>
            <a:r>
              <a:rPr lang="en-US" altLang="en-US" sz="1600" dirty="0" smtClean="0"/>
              <a:t>Dragomir Radev (</a:t>
            </a:r>
            <a:r>
              <a:rPr lang="en-US" altLang="en-US" sz="1600" dirty="0" smtClean="0">
                <a:hlinkClick r:id="rId3"/>
              </a:rPr>
              <a:t>radev@cs.columbia.edu</a:t>
            </a:r>
            <a:r>
              <a:rPr lang="en-US" altLang="en-US" sz="1600" dirty="0" smtClean="0"/>
              <a:t>)</a:t>
            </a:r>
          </a:p>
          <a:p>
            <a:pPr eaLnBrk="1" hangingPunct="1"/>
            <a:r>
              <a:rPr lang="en-US" altLang="en-US" sz="1800" dirty="0" smtClean="0"/>
              <a:t>Class times:</a:t>
            </a:r>
          </a:p>
          <a:p>
            <a:pPr lvl="1" eaLnBrk="1" hangingPunct="1"/>
            <a:r>
              <a:rPr lang="en-US" altLang="en-US" sz="1600" dirty="0" err="1" smtClean="0"/>
              <a:t>Tu</a:t>
            </a:r>
            <a:r>
              <a:rPr lang="en-US" altLang="en-US" sz="1600" dirty="0" smtClean="0"/>
              <a:t>/</a:t>
            </a:r>
            <a:r>
              <a:rPr lang="en-US" altLang="en-US" sz="1600" dirty="0" err="1" smtClean="0"/>
              <a:t>Th</a:t>
            </a:r>
            <a:r>
              <a:rPr lang="en-US" altLang="en-US" sz="1600" dirty="0" smtClean="0"/>
              <a:t> 7:10-8:25</a:t>
            </a:r>
          </a:p>
          <a:p>
            <a:pPr eaLnBrk="1" hangingPunct="1"/>
            <a:r>
              <a:rPr lang="en-US" altLang="en-US" sz="1800" dirty="0" smtClean="0"/>
              <a:t>TAs:</a:t>
            </a:r>
          </a:p>
          <a:p>
            <a:pPr lvl="1" eaLnBrk="1" hangingPunct="1"/>
            <a:r>
              <a:rPr lang="en-US" altLang="en-US" sz="1600" dirty="0" smtClean="0"/>
              <a:t>Jessica Ouyang (</a:t>
            </a:r>
            <a:r>
              <a:rPr lang="en-US" altLang="en-US" sz="1600" dirty="0" smtClean="0">
                <a:hlinkClick r:id="rId4"/>
              </a:rPr>
              <a:t>ouyangj@cs.columbia.edu</a:t>
            </a:r>
            <a:r>
              <a:rPr lang="en-US" altLang="en-US" sz="1600" dirty="0" smtClean="0"/>
              <a:t>) -  head TA</a:t>
            </a:r>
          </a:p>
          <a:p>
            <a:pPr lvl="1" eaLnBrk="1" hangingPunct="1"/>
            <a:r>
              <a:rPr lang="en-US" sz="1600" dirty="0" smtClean="0"/>
              <a:t>Andrew Mercer-Taylor (</a:t>
            </a:r>
            <a:r>
              <a:rPr lang="en-US" sz="1600" dirty="0" smtClean="0">
                <a:hlinkClick r:id="rId5"/>
              </a:rPr>
              <a:t>ajm2209@columbia.edu</a:t>
            </a:r>
            <a:r>
              <a:rPr lang="en-US" sz="1600" dirty="0" smtClean="0"/>
              <a:t>) </a:t>
            </a:r>
          </a:p>
          <a:p>
            <a:pPr lvl="1" eaLnBrk="1" hangingPunct="1"/>
            <a:r>
              <a:rPr lang="en-US" sz="1600" dirty="0" smtClean="0"/>
              <a:t>Guillaume Le </a:t>
            </a:r>
            <a:r>
              <a:rPr lang="en-US" sz="1600" dirty="0" err="1" smtClean="0"/>
              <a:t>Chenadec</a:t>
            </a:r>
            <a:r>
              <a:rPr lang="en-US" sz="1600" dirty="0" smtClean="0"/>
              <a:t> (</a:t>
            </a:r>
            <a:r>
              <a:rPr lang="en-US" sz="1600" dirty="0" smtClean="0">
                <a:hlinkClick r:id="rId6"/>
              </a:rPr>
              <a:t>gpl2118@columbia.edu</a:t>
            </a:r>
            <a:r>
              <a:rPr lang="en-US" sz="1600" dirty="0" smtClean="0"/>
              <a:t>) </a:t>
            </a:r>
          </a:p>
          <a:p>
            <a:pPr lvl="1" eaLnBrk="1" hangingPunct="1"/>
            <a:r>
              <a:rPr lang="en-US" sz="1600" dirty="0" smtClean="0"/>
              <a:t>Xiao Hu (</a:t>
            </a:r>
            <a:r>
              <a:rPr lang="en-US" sz="1600" dirty="0" smtClean="0">
                <a:hlinkClick r:id="rId7"/>
              </a:rPr>
              <a:t>xh2203@columbia.edu</a:t>
            </a:r>
            <a:r>
              <a:rPr lang="en-US" sz="1600" dirty="0" smtClean="0"/>
              <a:t>) </a:t>
            </a:r>
            <a:endParaRPr lang="en-US" sz="1600" dirty="0" smtClean="0"/>
          </a:p>
          <a:p>
            <a:pPr lvl="1" eaLnBrk="1" hangingPunct="1"/>
            <a:r>
              <a:rPr lang="en-US" sz="1600" dirty="0" smtClean="0"/>
              <a:t>Nicolas </a:t>
            </a:r>
            <a:r>
              <a:rPr lang="en-US" sz="1600" dirty="0" err="1" smtClean="0"/>
              <a:t>Drezet</a:t>
            </a:r>
            <a:r>
              <a:rPr lang="en-US" sz="1600" dirty="0"/>
              <a:t> (</a:t>
            </a:r>
            <a:r>
              <a:rPr lang="en-US" sz="1600" dirty="0" smtClean="0">
                <a:hlinkClick r:id="rId8"/>
              </a:rPr>
              <a:t>nd2421@columbia.edu</a:t>
            </a:r>
            <a:r>
              <a:rPr lang="en-US" sz="1600" dirty="0" smtClean="0"/>
              <a:t>) </a:t>
            </a:r>
            <a:endParaRPr lang="en-US" sz="1600" dirty="0" smtClean="0"/>
          </a:p>
          <a:p>
            <a:pPr eaLnBrk="1" hangingPunct="1"/>
            <a:r>
              <a:rPr lang="en-US" altLang="en-US" sz="1800" dirty="0" smtClean="0"/>
              <a:t>This is section 001. There is also section 002.</a:t>
            </a:r>
          </a:p>
          <a:p>
            <a:pPr lvl="1" eaLnBrk="1" hangingPunct="1"/>
            <a:r>
              <a:rPr lang="en-US" altLang="en-US" sz="1600" dirty="0" smtClean="0"/>
              <a:t>Taught by </a:t>
            </a:r>
            <a:r>
              <a:rPr lang="en-US" altLang="en-US" sz="1600" dirty="0" err="1" smtClean="0"/>
              <a:t>Ansaf</a:t>
            </a:r>
            <a:r>
              <a:rPr lang="en-US" altLang="en-US" sz="1600" dirty="0" smtClean="0"/>
              <a:t> </a:t>
            </a:r>
            <a:r>
              <a:rPr lang="en-US" altLang="en-US" sz="1600" dirty="0" err="1" smtClean="0"/>
              <a:t>Salleb-Aouissi</a:t>
            </a:r>
            <a:endParaRPr lang="en-US" altLang="en-US" sz="1600" dirty="0" smtClean="0"/>
          </a:p>
          <a:p>
            <a:pPr lvl="1" eaLnBrk="1" hangingPunct="1"/>
            <a:r>
              <a:rPr lang="en-US" altLang="en-US" sz="1600" dirty="0" smtClean="0"/>
              <a:t>Meets </a:t>
            </a:r>
            <a:r>
              <a:rPr lang="en-US" altLang="en-US" sz="1600" dirty="0" err="1" smtClean="0"/>
              <a:t>Th</a:t>
            </a:r>
            <a:r>
              <a:rPr lang="en-US" altLang="en-US" sz="1600" dirty="0" smtClean="0"/>
              <a:t> </a:t>
            </a:r>
            <a:r>
              <a:rPr lang="en-US" sz="1600" dirty="0" smtClean="0"/>
              <a:t>1:10pm-3:40pm</a:t>
            </a:r>
            <a:endParaRPr lang="en-US" altLang="en-US" sz="1600" dirty="0" smtClean="0"/>
          </a:p>
          <a:p>
            <a:pPr lvl="1" eaLnBrk="1" hangingPunct="1"/>
            <a:r>
              <a:rPr lang="en-US" altLang="en-US" sz="1600" dirty="0" smtClean="0">
                <a:hlinkClick r:id="rId9"/>
              </a:rPr>
              <a:t>http://www1.ccls.columbia.edu/~ansaf/4701/syllabus.html</a:t>
            </a:r>
            <a:r>
              <a:rPr lang="en-US" altLang="en-US" sz="16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7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7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7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7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Watson’s performance</a:t>
            </a:r>
            <a:endParaRPr lang="en-US" dirty="0"/>
          </a:p>
        </p:txBody>
      </p:sp>
      <p:sp>
        <p:nvSpPr>
          <p:cNvPr id="3" name="Content Placeholder 2"/>
          <p:cNvSpPr>
            <a:spLocks noGrp="1"/>
          </p:cNvSpPr>
          <p:nvPr>
            <p:ph idx="1"/>
          </p:nvPr>
        </p:nvSpPr>
        <p:spPr/>
        <p:txBody>
          <a:bodyPr/>
          <a:lstStyle/>
          <a:p>
            <a:r>
              <a:rPr lang="en-US" altLang="en-US" sz="1600" dirty="0" smtClean="0"/>
              <a:t>Watson’s answers: 66 correct and 9 incorrect (e.g., the one in the category “US Cities” about a city with two airports named after a World War II hero and a World War II battle)</a:t>
            </a:r>
          </a:p>
          <a:p>
            <a:r>
              <a:rPr lang="en-US" altLang="en-US" sz="1600" dirty="0" smtClean="0"/>
              <a:t>Watson's two day winning streak was $77,147. Ken Jennings ended with $24,000 and Brad Rutter with $21,600. Watson donated $500,000 to both World Vision and World Community Grid charities from the $1,000,000 prize.</a:t>
            </a:r>
          </a:p>
          <a:p>
            <a:r>
              <a:rPr lang="en-US" altLang="en-US" sz="1600" u="sng" dirty="0" smtClean="0">
                <a:hlinkClick r:id="rId2"/>
              </a:rPr>
              <a:t>http://www.quora.com/What-questions-were-asked-in-the-Jeopardy-episode-involving-Watson</a:t>
            </a:r>
            <a:endParaRPr lang="en-US" altLang="en-US" sz="1600" dirty="0" smtClean="0"/>
          </a:p>
          <a:p>
            <a:pPr marL="0" indent="0">
              <a:buNone/>
            </a:pPr>
            <a:endParaRPr lang="en-US" altLang="en-US" sz="1600" dirty="0" smtClean="0"/>
          </a:p>
        </p:txBody>
      </p:sp>
    </p:spTree>
    <p:extLst>
      <p:ext uri="{BB962C8B-B14F-4D97-AF65-F5344CB8AC3E}">
        <p14:creationId xmlns:p14="http://schemas.microsoft.com/office/powerpoint/2010/main" val="72773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Crossword puzzles</a:t>
            </a:r>
          </a:p>
        </p:txBody>
      </p:sp>
      <p:pic>
        <p:nvPicPr>
          <p:cNvPr id="1331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5088" y="1676400"/>
            <a:ext cx="3933825"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7924800" cy="618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1462088"/>
            <a:ext cx="39243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smtClean="0"/>
              <a:t>Evaluation</a:t>
            </a:r>
          </a:p>
        </p:txBody>
      </p:sp>
      <p:sp>
        <p:nvSpPr>
          <p:cNvPr id="16387" name="Rectangle 2"/>
          <p:cNvSpPr>
            <a:spLocks noChangeArrowheads="1"/>
          </p:cNvSpPr>
          <p:nvPr/>
        </p:nvSpPr>
        <p:spPr bwMode="auto">
          <a:xfrm>
            <a:off x="1752600" y="1676400"/>
            <a:ext cx="4953000" cy="47085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a:latin typeface="Courier New" pitchFamily="49" charset="0"/>
                <a:cs typeface="Courier New" pitchFamily="49" charset="0"/>
              </a:rPr>
              <a:t>PH</a:t>
            </a:r>
            <a:r>
              <a:rPr lang="en-US" altLang="en-US" sz="2000" b="1">
                <a:latin typeface="Courier New" pitchFamily="49" charset="0"/>
                <a:cs typeface="Courier New" pitchFamily="49" charset="0"/>
              </a:rPr>
              <a:t>I</a:t>
            </a:r>
            <a:r>
              <a:rPr lang="en-US" altLang="en-US" sz="2000">
                <a:latin typeface="Courier New" pitchFamily="49" charset="0"/>
                <a:cs typeface="Courier New" pitchFamily="49" charset="0"/>
              </a:rPr>
              <a:t>L..SCUBA.IMP PH</a:t>
            </a:r>
            <a:r>
              <a:rPr lang="en-US" altLang="en-US" sz="2000" b="1">
                <a:latin typeface="Courier New" pitchFamily="49" charset="0"/>
                <a:cs typeface="Courier New" pitchFamily="49" charset="0"/>
              </a:rPr>
              <a:t>I</a:t>
            </a:r>
            <a:r>
              <a:rPr lang="en-US" altLang="en-US" sz="2000">
                <a:latin typeface="Courier New" pitchFamily="49" charset="0"/>
                <a:cs typeface="Courier New" pitchFamily="49" charset="0"/>
              </a:rPr>
              <a:t>L..SCUBA.IMP</a:t>
            </a:r>
          </a:p>
          <a:p>
            <a:r>
              <a:rPr lang="en-US" altLang="en-US" sz="2000" b="1">
                <a:latin typeface="Courier New" pitchFamily="49" charset="0"/>
                <a:cs typeface="Courier New" pitchFamily="49" charset="0"/>
              </a:rPr>
              <a:t>OEA-O</a:t>
            </a:r>
            <a:r>
              <a:rPr lang="en-US" altLang="en-US" sz="2000">
                <a:latin typeface="Courier New" pitchFamily="49" charset="0"/>
                <a:cs typeface="Courier New" pitchFamily="49" charset="0"/>
              </a:rPr>
              <a:t>.NANAS.DOE OU</a:t>
            </a:r>
            <a:r>
              <a:rPr lang="en-US" altLang="en-US" sz="2000" b="1">
                <a:latin typeface="Courier New" pitchFamily="49" charset="0"/>
                <a:cs typeface="Courier New" pitchFamily="49" charset="0"/>
              </a:rPr>
              <a:t>T</a:t>
            </a:r>
            <a:r>
              <a:rPr lang="en-US" altLang="en-US" sz="2000">
                <a:latin typeface="Courier New" pitchFamily="49" charset="0"/>
                <a:cs typeface="Courier New" pitchFamily="49" charset="0"/>
              </a:rPr>
              <a:t>ED.NANAS.DOE</a:t>
            </a:r>
          </a:p>
          <a:p>
            <a:r>
              <a:rPr lang="en-US" altLang="en-US" sz="2000" b="1">
                <a:latin typeface="Courier New" pitchFamily="49" charset="0"/>
                <a:cs typeface="Courier New" pitchFamily="49" charset="0"/>
              </a:rPr>
              <a:t>WRM-SR-BBIT</a:t>
            </a:r>
            <a:r>
              <a:rPr lang="en-US" altLang="en-US" sz="2000">
                <a:latin typeface="Courier New" pitchFamily="49" charset="0"/>
                <a:cs typeface="Courier New" pitchFamily="49" charset="0"/>
              </a:rPr>
              <a:t>.ORE </a:t>
            </a:r>
            <a:r>
              <a:rPr lang="en-US" altLang="en-US" sz="2000" b="1">
                <a:latin typeface="Courier New" pitchFamily="49" charset="0"/>
                <a:cs typeface="Courier New" pitchFamily="49" charset="0"/>
              </a:rPr>
              <a:t>WHITERABBIT</a:t>
            </a:r>
            <a:r>
              <a:rPr lang="en-US" altLang="en-US" sz="2000">
                <a:latin typeface="Courier New" pitchFamily="49" charset="0"/>
                <a:cs typeface="Courier New" pitchFamily="49" charset="0"/>
              </a:rPr>
              <a:t>.ORE</a:t>
            </a:r>
          </a:p>
          <a:p>
            <a:r>
              <a:rPr lang="en-US" altLang="en-US" sz="2000">
                <a:latin typeface="Courier New" pitchFamily="49" charset="0"/>
                <a:cs typeface="Courier New" pitchFamily="49" charset="0"/>
              </a:rPr>
              <a:t>..IMOUT.ROOSTER ..SUNUP.ROOSTER</a:t>
            </a:r>
          </a:p>
          <a:p>
            <a:r>
              <a:rPr lang="en-US" altLang="en-US" sz="2000">
                <a:latin typeface="Courier New" pitchFamily="49" charset="0"/>
                <a:cs typeface="Courier New" pitchFamily="49" charset="0"/>
              </a:rPr>
              <a:t>GA</a:t>
            </a:r>
            <a:r>
              <a:rPr lang="en-US" altLang="en-US" sz="2000" b="1">
                <a:latin typeface="Courier New" pitchFamily="49" charset="0"/>
                <a:cs typeface="Courier New" pitchFamily="49" charset="0"/>
              </a:rPr>
              <a:t>S</a:t>
            </a:r>
            <a:r>
              <a:rPr lang="en-US" altLang="en-US" sz="2000">
                <a:latin typeface="Courier New" pitchFamily="49" charset="0"/>
                <a:cs typeface="Courier New" pitchFamily="49" charset="0"/>
              </a:rPr>
              <a:t>P.ITNO..AONE GA</a:t>
            </a:r>
            <a:r>
              <a:rPr lang="en-US" altLang="en-US" sz="2000" b="1">
                <a:latin typeface="Courier New" pitchFamily="49" charset="0"/>
                <a:cs typeface="Courier New" pitchFamily="49" charset="0"/>
              </a:rPr>
              <a:t>S</a:t>
            </a:r>
            <a:r>
              <a:rPr lang="en-US" altLang="en-US" sz="2000">
                <a:latin typeface="Courier New" pitchFamily="49" charset="0"/>
                <a:cs typeface="Courier New" pitchFamily="49" charset="0"/>
              </a:rPr>
              <a:t>P.ITNO..AONE</a:t>
            </a:r>
          </a:p>
          <a:p>
            <a:r>
              <a:rPr lang="en-US" altLang="en-US" sz="2000">
                <a:latin typeface="Courier New" pitchFamily="49" charset="0"/>
                <a:cs typeface="Courier New" pitchFamily="49" charset="0"/>
              </a:rPr>
              <a:t>ET</a:t>
            </a:r>
            <a:r>
              <a:rPr lang="en-US" altLang="en-US" sz="2000" b="1">
                <a:latin typeface="Courier New" pitchFamily="49" charset="0"/>
                <a:cs typeface="Courier New" pitchFamily="49" charset="0"/>
              </a:rPr>
              <a:t>A</a:t>
            </a:r>
            <a:r>
              <a:rPr lang="en-US" altLang="en-US" sz="2000">
                <a:latin typeface="Courier New" pitchFamily="49" charset="0"/>
                <a:cs typeface="Courier New" pitchFamily="49" charset="0"/>
              </a:rPr>
              <a:t>.KNOCKONWOOD ET</a:t>
            </a:r>
            <a:r>
              <a:rPr lang="en-US" altLang="en-US" sz="2000" b="1">
                <a:latin typeface="Courier New" pitchFamily="49" charset="0"/>
                <a:cs typeface="Courier New" pitchFamily="49" charset="0"/>
              </a:rPr>
              <a:t>A</a:t>
            </a:r>
            <a:r>
              <a:rPr lang="en-US" altLang="en-US" sz="2000">
                <a:latin typeface="Courier New" pitchFamily="49" charset="0"/>
                <a:cs typeface="Courier New" pitchFamily="49" charset="0"/>
              </a:rPr>
              <a:t>.KNOCKONWOOD</a:t>
            </a:r>
          </a:p>
          <a:p>
            <a:r>
              <a:rPr lang="en-US" altLang="en-US" sz="2000">
                <a:latin typeface="Courier New" pitchFamily="49" charset="0"/>
                <a:cs typeface="Courier New" pitchFamily="49" charset="0"/>
              </a:rPr>
              <a:t>AM</a:t>
            </a:r>
            <a:r>
              <a:rPr lang="en-US" altLang="en-US" sz="2000" b="1">
                <a:latin typeface="Courier New" pitchFamily="49" charset="0"/>
                <a:cs typeface="Courier New" pitchFamily="49" charset="0"/>
              </a:rPr>
              <a:t>I</a:t>
            </a:r>
            <a:r>
              <a:rPr lang="en-US" altLang="en-US" sz="2000">
                <a:latin typeface="Courier New" pitchFamily="49" charset="0"/>
                <a:cs typeface="Courier New" pitchFamily="49" charset="0"/>
              </a:rPr>
              <a:t>SH..RELAY... AM</a:t>
            </a:r>
            <a:r>
              <a:rPr lang="en-US" altLang="en-US" sz="2000" b="1">
                <a:latin typeface="Courier New" pitchFamily="49" charset="0"/>
                <a:cs typeface="Courier New" pitchFamily="49" charset="0"/>
              </a:rPr>
              <a:t>I</a:t>
            </a:r>
            <a:r>
              <a:rPr lang="en-US" altLang="en-US" sz="2000">
                <a:latin typeface="Courier New" pitchFamily="49" charset="0"/>
                <a:cs typeface="Courier New" pitchFamily="49" charset="0"/>
              </a:rPr>
              <a:t>SH..RELAY...</a:t>
            </a:r>
          </a:p>
          <a:p>
            <a:r>
              <a:rPr lang="en-US" altLang="en-US" sz="2000">
                <a:latin typeface="Courier New" pitchFamily="49" charset="0"/>
                <a:cs typeface="Courier New" pitchFamily="49" charset="0"/>
              </a:rPr>
              <a:t>RE</a:t>
            </a:r>
            <a:r>
              <a:rPr lang="en-US" altLang="en-US" sz="2000" b="1">
                <a:latin typeface="Courier New" pitchFamily="49" charset="0"/>
                <a:cs typeface="Courier New" pitchFamily="49" charset="0"/>
              </a:rPr>
              <a:t>D</a:t>
            </a:r>
            <a:r>
              <a:rPr lang="en-US" altLang="en-US" sz="2000">
                <a:latin typeface="Courier New" pitchFamily="49" charset="0"/>
                <a:cs typeface="Courier New" pitchFamily="49" charset="0"/>
              </a:rPr>
              <a:t>CAPS.NANETTE RE</a:t>
            </a:r>
            <a:r>
              <a:rPr lang="en-US" altLang="en-US" sz="2000" b="1">
                <a:latin typeface="Courier New" pitchFamily="49" charset="0"/>
                <a:cs typeface="Courier New" pitchFamily="49" charset="0"/>
              </a:rPr>
              <a:t>D</a:t>
            </a:r>
            <a:r>
              <a:rPr lang="en-US" altLang="en-US" sz="2000">
                <a:latin typeface="Courier New" pitchFamily="49" charset="0"/>
                <a:cs typeface="Courier New" pitchFamily="49" charset="0"/>
              </a:rPr>
              <a:t>CAPS.NANETTE</a:t>
            </a:r>
          </a:p>
          <a:p>
            <a:r>
              <a:rPr lang="en-US" altLang="en-US" sz="2000">
                <a:latin typeface="Courier New" pitchFamily="49" charset="0"/>
                <a:cs typeface="Courier New" pitchFamily="49" charset="0"/>
              </a:rPr>
              <a:t>...OKIES..CREED ...OKIES..CREED</a:t>
            </a:r>
          </a:p>
          <a:p>
            <a:r>
              <a:rPr lang="en-US" altLang="en-US" sz="2000">
                <a:latin typeface="Courier New" pitchFamily="49" charset="0"/>
                <a:cs typeface="Courier New" pitchFamily="49" charset="0"/>
              </a:rPr>
              <a:t>AMERICAN</a:t>
            </a:r>
            <a:r>
              <a:rPr lang="en-US" altLang="en-US" sz="2000" b="1">
                <a:latin typeface="Courier New" pitchFamily="49" charset="0"/>
                <a:cs typeface="Courier New" pitchFamily="49" charset="0"/>
              </a:rPr>
              <a:t>P</a:t>
            </a:r>
            <a:r>
              <a:rPr lang="en-US" altLang="en-US" sz="2000">
                <a:latin typeface="Courier New" pitchFamily="49" charset="0"/>
                <a:cs typeface="Courier New" pitchFamily="49" charset="0"/>
              </a:rPr>
              <a:t>IE.LAD AMERICAN</a:t>
            </a:r>
            <a:r>
              <a:rPr lang="en-US" altLang="en-US" sz="2000" b="1">
                <a:latin typeface="Courier New" pitchFamily="49" charset="0"/>
                <a:cs typeface="Courier New" pitchFamily="49" charset="0"/>
              </a:rPr>
              <a:t>P</a:t>
            </a:r>
            <a:r>
              <a:rPr lang="en-US" altLang="en-US" sz="2000">
                <a:latin typeface="Courier New" pitchFamily="49" charset="0"/>
                <a:cs typeface="Courier New" pitchFamily="49" charset="0"/>
              </a:rPr>
              <a:t>IE.LAD</a:t>
            </a:r>
          </a:p>
          <a:p>
            <a:r>
              <a:rPr lang="en-US" altLang="en-US" sz="2000">
                <a:latin typeface="Courier New" pitchFamily="49" charset="0"/>
                <a:cs typeface="Courier New" pitchFamily="49" charset="0"/>
              </a:rPr>
              <a:t>NAVE..WO</a:t>
            </a:r>
            <a:r>
              <a:rPr lang="en-US" altLang="en-US" sz="2000" b="1">
                <a:latin typeface="Courier New" pitchFamily="49" charset="0"/>
                <a:cs typeface="Courier New" pitchFamily="49" charset="0"/>
              </a:rPr>
              <a:t>O</a:t>
            </a:r>
            <a:r>
              <a:rPr lang="en-US" altLang="en-US" sz="2000">
                <a:latin typeface="Courier New" pitchFamily="49" charset="0"/>
                <a:cs typeface="Courier New" pitchFamily="49" charset="0"/>
              </a:rPr>
              <a:t>L.ALLY NAVE..WO</a:t>
            </a:r>
            <a:r>
              <a:rPr lang="en-US" altLang="en-US" sz="2000" b="1">
                <a:latin typeface="Courier New" pitchFamily="49" charset="0"/>
                <a:cs typeface="Courier New" pitchFamily="49" charset="0"/>
              </a:rPr>
              <a:t>O</a:t>
            </a:r>
            <a:r>
              <a:rPr lang="en-US" altLang="en-US" sz="2000">
                <a:latin typeface="Courier New" pitchFamily="49" charset="0"/>
                <a:cs typeface="Courier New" pitchFamily="49" charset="0"/>
              </a:rPr>
              <a:t>L.ALLY</a:t>
            </a:r>
          </a:p>
          <a:p>
            <a:r>
              <a:rPr lang="en-US" altLang="en-US" sz="2000">
                <a:latin typeface="Courier New" pitchFamily="49" charset="0"/>
                <a:cs typeface="Courier New" pitchFamily="49" charset="0"/>
              </a:rPr>
              <a:t>ICEDTEA.</a:t>
            </a:r>
            <a:r>
              <a:rPr lang="en-US" altLang="en-US" sz="2000" b="1">
                <a:latin typeface="Courier New" pitchFamily="49" charset="0"/>
                <a:cs typeface="Courier New" pitchFamily="49" charset="0"/>
              </a:rPr>
              <a:t>RETRO</a:t>
            </a:r>
            <a:r>
              <a:rPr lang="en-US" altLang="en-US" sz="2000">
                <a:latin typeface="Courier New" pitchFamily="49" charset="0"/>
                <a:cs typeface="Courier New" pitchFamily="49" charset="0"/>
              </a:rPr>
              <a:t>.. ICEDTEA.</a:t>
            </a:r>
            <a:r>
              <a:rPr lang="en-US" altLang="en-US" sz="2000" b="1">
                <a:latin typeface="Courier New" pitchFamily="49" charset="0"/>
                <a:cs typeface="Courier New" pitchFamily="49" charset="0"/>
              </a:rPr>
              <a:t>TETRA</a:t>
            </a:r>
            <a:r>
              <a:rPr lang="en-US" altLang="en-US" sz="2000">
                <a:latin typeface="Courier New" pitchFamily="49" charset="0"/>
                <a:cs typeface="Courier New" pitchFamily="49" charset="0"/>
              </a:rPr>
              <a:t>..</a:t>
            </a:r>
          </a:p>
          <a:p>
            <a:r>
              <a:rPr lang="en-US" altLang="en-US" sz="2000">
                <a:latin typeface="Courier New" pitchFamily="49" charset="0"/>
                <a:cs typeface="Courier New" pitchFamily="49" charset="0"/>
              </a:rPr>
              <a:t>MAN.SILV</a:t>
            </a:r>
            <a:r>
              <a:rPr lang="en-US" altLang="en-US" sz="2000" b="1">
                <a:latin typeface="Courier New" pitchFamily="49" charset="0"/>
                <a:cs typeface="Courier New" pitchFamily="49" charset="0"/>
              </a:rPr>
              <a:t>E</a:t>
            </a:r>
            <a:r>
              <a:rPr lang="en-US" altLang="en-US" sz="2000">
                <a:latin typeface="Courier New" pitchFamily="49" charset="0"/>
                <a:cs typeface="Courier New" pitchFamily="49" charset="0"/>
              </a:rPr>
              <a:t>RBELLS MAN.SILV</a:t>
            </a:r>
            <a:r>
              <a:rPr lang="en-US" altLang="en-US" sz="2000" b="1">
                <a:latin typeface="Courier New" pitchFamily="49" charset="0"/>
                <a:cs typeface="Courier New" pitchFamily="49" charset="0"/>
              </a:rPr>
              <a:t>E</a:t>
            </a:r>
            <a:r>
              <a:rPr lang="en-US" altLang="en-US" sz="2000">
                <a:latin typeface="Courier New" pitchFamily="49" charset="0"/>
                <a:cs typeface="Courier New" pitchFamily="49" charset="0"/>
              </a:rPr>
              <a:t>RBELLS</a:t>
            </a:r>
          </a:p>
          <a:p>
            <a:r>
              <a:rPr lang="en-US" altLang="en-US" sz="2000">
                <a:latin typeface="Courier New" pitchFamily="49" charset="0"/>
                <a:cs typeface="Courier New" pitchFamily="49" charset="0"/>
              </a:rPr>
              <a:t>AWE.ARLE</a:t>
            </a:r>
            <a:r>
              <a:rPr lang="en-US" altLang="en-US" sz="2000" b="1">
                <a:latin typeface="Courier New" pitchFamily="49" charset="0"/>
                <a:cs typeface="Courier New" pitchFamily="49" charset="0"/>
              </a:rPr>
              <a:t>N</a:t>
            </a:r>
            <a:r>
              <a:rPr lang="en-US" altLang="en-US" sz="2000">
                <a:latin typeface="Courier New" pitchFamily="49" charset="0"/>
                <a:cs typeface="Courier New" pitchFamily="49" charset="0"/>
              </a:rPr>
              <a:t>.ANITA AWE.ARLE</a:t>
            </a:r>
            <a:r>
              <a:rPr lang="en-US" altLang="en-US" sz="2000" b="1">
                <a:latin typeface="Courier New" pitchFamily="49" charset="0"/>
                <a:cs typeface="Courier New" pitchFamily="49" charset="0"/>
              </a:rPr>
              <a:t>N</a:t>
            </a:r>
            <a:r>
              <a:rPr lang="en-US" altLang="en-US" sz="2000">
                <a:latin typeface="Courier New" pitchFamily="49" charset="0"/>
                <a:cs typeface="Courier New" pitchFamily="49" charset="0"/>
              </a:rPr>
              <a:t>.ANITA</a:t>
            </a:r>
          </a:p>
          <a:p>
            <a:r>
              <a:rPr lang="en-US" altLang="en-US" sz="2000">
                <a:latin typeface="Courier New" pitchFamily="49" charset="0"/>
                <a:cs typeface="Courier New" pitchFamily="49" charset="0"/>
              </a:rPr>
              <a:t>LSD.RESE</a:t>
            </a:r>
            <a:r>
              <a:rPr lang="en-US" altLang="en-US" sz="2000" b="1">
                <a:latin typeface="Courier New" pitchFamily="49" charset="0"/>
                <a:cs typeface="Courier New" pitchFamily="49" charset="0"/>
              </a:rPr>
              <a:t>T</a:t>
            </a:r>
            <a:r>
              <a:rPr lang="en-US" altLang="en-US" sz="2000">
                <a:latin typeface="Courier New" pitchFamily="49" charset="0"/>
                <a:cs typeface="Courier New" pitchFamily="49" charset="0"/>
              </a:rPr>
              <a:t>..AERO LSD.RESE</a:t>
            </a:r>
            <a:r>
              <a:rPr lang="en-US" altLang="en-US" sz="2000" b="1">
                <a:latin typeface="Courier New" pitchFamily="49" charset="0"/>
                <a:cs typeface="Courier New" pitchFamily="49" charset="0"/>
              </a:rPr>
              <a:t>T</a:t>
            </a:r>
            <a:r>
              <a:rPr lang="en-US" altLang="en-US" sz="2000">
                <a:latin typeface="Courier New" pitchFamily="49" charset="0"/>
                <a:cs typeface="Courier New" pitchFamily="49" charset="0"/>
              </a:rPr>
              <a:t>..AERO</a:t>
            </a:r>
          </a:p>
        </p:txBody>
      </p:sp>
      <p:cxnSp>
        <p:nvCxnSpPr>
          <p:cNvPr id="5" name="Straight Connector 4"/>
          <p:cNvCxnSpPr/>
          <p:nvPr/>
        </p:nvCxnSpPr>
        <p:spPr>
          <a:xfrm>
            <a:off x="4191000" y="1676400"/>
            <a:ext cx="0" cy="4708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a:t>
            </a:r>
            <a:endParaRPr lang="en-US" dirty="0"/>
          </a:p>
        </p:txBody>
      </p:sp>
      <p:sp>
        <p:nvSpPr>
          <p:cNvPr id="3" name="Content Placeholder 2"/>
          <p:cNvSpPr>
            <a:spLocks noGrp="1"/>
          </p:cNvSpPr>
          <p:nvPr>
            <p:ph idx="1"/>
          </p:nvPr>
        </p:nvSpPr>
        <p:spPr/>
        <p:txBody>
          <a:bodyPr/>
          <a:lstStyle/>
          <a:p>
            <a:r>
              <a:rPr lang="en-US" sz="2800" dirty="0" smtClean="0"/>
              <a:t>Machine learning:</a:t>
            </a:r>
          </a:p>
          <a:p>
            <a:pPr marL="457200" lvl="1" indent="0">
              <a:buNone/>
            </a:pPr>
            <a:r>
              <a:rPr lang="en-US" sz="2400" dirty="0" smtClean="0"/>
              <a:t>A subfield of computer science and artificial intelligence that deals with the construction and study of systems that can learn from data, rather than follow only explicitly programmed instructions.</a:t>
            </a:r>
          </a:p>
          <a:p>
            <a:r>
              <a:rPr lang="en-US" sz="2800" dirty="0" smtClean="0"/>
              <a:t>Examples:</a:t>
            </a:r>
          </a:p>
          <a:p>
            <a:pPr lvl="1"/>
            <a:r>
              <a:rPr lang="en-US" sz="2400" dirty="0" smtClean="0"/>
              <a:t>Learning to drive an autonomous car in a novel environment</a:t>
            </a:r>
          </a:p>
          <a:p>
            <a:pPr lvl="1"/>
            <a:r>
              <a:rPr lang="en-US" sz="2400" dirty="0" smtClean="0"/>
              <a:t>Learning to adjust to a user’s behavior</a:t>
            </a:r>
          </a:p>
          <a:p>
            <a:pPr lvl="1"/>
            <a:endParaRPr lang="en-US" sz="2400" dirty="0" smtClean="0"/>
          </a:p>
          <a:p>
            <a:pPr lvl="1"/>
            <a:endParaRPr lang="en-US" sz="2400" dirty="0"/>
          </a:p>
        </p:txBody>
      </p:sp>
    </p:spTree>
    <p:extLst>
      <p:ext uri="{BB962C8B-B14F-4D97-AF65-F5344CB8AC3E}">
        <p14:creationId xmlns:p14="http://schemas.microsoft.com/office/powerpoint/2010/main" val="371114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Programming languages</a:t>
            </a:r>
          </a:p>
        </p:txBody>
      </p:sp>
      <p:sp>
        <p:nvSpPr>
          <p:cNvPr id="17411" name="Content Placeholder 2"/>
          <p:cNvSpPr>
            <a:spLocks noGrp="1"/>
          </p:cNvSpPr>
          <p:nvPr>
            <p:ph idx="1"/>
          </p:nvPr>
        </p:nvSpPr>
        <p:spPr/>
        <p:txBody>
          <a:bodyPr/>
          <a:lstStyle/>
          <a:p>
            <a:r>
              <a:rPr lang="en-US" altLang="en-US" sz="2400" dirty="0" smtClean="0"/>
              <a:t>Most of the programming assignments will be in Python.</a:t>
            </a:r>
          </a:p>
          <a:p>
            <a:r>
              <a:rPr lang="en-US" altLang="en-US" sz="2400" dirty="0" smtClean="0"/>
              <a:t>One assignment will be in Lisp. </a:t>
            </a:r>
          </a:p>
          <a:p>
            <a:r>
              <a:rPr lang="en-US" altLang="en-US" sz="2400" dirty="0" smtClean="0"/>
              <a:t>You are expected to learn the basics of Lisp as part of this class. </a:t>
            </a:r>
          </a:p>
          <a:p>
            <a:r>
              <a:rPr lang="en-US" altLang="en-US" sz="2400" dirty="0" smtClean="0"/>
              <a:t>You are similarly expected to either know Python already or to learn it on your own. </a:t>
            </a:r>
          </a:p>
          <a:p>
            <a:r>
              <a:rPr lang="en-US" altLang="en-US" sz="2400" dirty="0" smtClean="0"/>
              <a:t>Tutorial materials for both languages will be provided.</a:t>
            </a:r>
          </a:p>
          <a:p>
            <a:r>
              <a:rPr lang="en-US" altLang="en-US" sz="2400" dirty="0" smtClean="0"/>
              <a:t>The code base will be installed on the CLIC machines</a:t>
            </a:r>
          </a:p>
          <a:p>
            <a:pPr lvl="1"/>
            <a:r>
              <a:rPr lang="en-US" altLang="en-US" sz="1800" dirty="0" smtClean="0"/>
              <a:t>http://www.cs.berkeley.edu/~russell/code/doc/install.html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1">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Submitting assignments</a:t>
            </a:r>
          </a:p>
        </p:txBody>
      </p:sp>
      <p:sp>
        <p:nvSpPr>
          <p:cNvPr id="18435" name="Content Placeholder 2"/>
          <p:cNvSpPr>
            <a:spLocks noGrp="1"/>
          </p:cNvSpPr>
          <p:nvPr>
            <p:ph idx="1"/>
          </p:nvPr>
        </p:nvSpPr>
        <p:spPr/>
        <p:txBody>
          <a:bodyPr/>
          <a:lstStyle/>
          <a:p>
            <a:r>
              <a:rPr lang="en-US" altLang="en-US" sz="2400" dirty="0" smtClean="0"/>
              <a:t>In the absence of a prior emailed authorization from the instructor, you should turn in your assignments electronically by 11:59 PM on the due date. For each day (or fraction of a day) that your submission is late, it will be penalized 10%, for a maximum of 30%. After three days, the assignment will be given a score of zero.</a:t>
            </a:r>
          </a:p>
          <a:p>
            <a:r>
              <a:rPr lang="en-US" altLang="en-US" sz="2400" dirty="0" smtClean="0"/>
              <a:t>You will need to hand in the source code for the project, relevant documentation, and a script of a test run of your program to show that it actually works on the </a:t>
            </a:r>
            <a:r>
              <a:rPr lang="en-US" altLang="en-US" sz="2400" dirty="0" err="1" smtClean="0"/>
              <a:t>Clic</a:t>
            </a:r>
            <a:r>
              <a:rPr lang="en-US" altLang="en-US" sz="2400" dirty="0" smtClean="0"/>
              <a:t> machines.</a:t>
            </a:r>
          </a:p>
          <a:p>
            <a:r>
              <a:rPr lang="en-US" altLang="en-US" sz="2400" dirty="0" smtClean="0"/>
              <a:t>This also means that you will need a </a:t>
            </a:r>
            <a:r>
              <a:rPr lang="en-US" altLang="en-US" sz="2400" dirty="0" err="1" smtClean="0"/>
              <a:t>Clic</a:t>
            </a:r>
            <a:r>
              <a:rPr lang="en-US" altLang="en-US" sz="2400" dirty="0" smtClean="0"/>
              <a:t> account.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Integrity policies</a:t>
            </a:r>
          </a:p>
        </p:txBody>
      </p:sp>
      <p:sp>
        <p:nvSpPr>
          <p:cNvPr id="19459" name="Content Placeholder 2"/>
          <p:cNvSpPr>
            <a:spLocks noGrp="1"/>
          </p:cNvSpPr>
          <p:nvPr>
            <p:ph idx="1"/>
          </p:nvPr>
        </p:nvSpPr>
        <p:spPr/>
        <p:txBody>
          <a:bodyPr/>
          <a:lstStyle/>
          <a:p>
            <a:r>
              <a:rPr lang="en-US" altLang="en-US" sz="2400" dirty="0" smtClean="0"/>
              <a:t>Collaboration policy:</a:t>
            </a:r>
          </a:p>
          <a:p>
            <a:pPr lvl="1"/>
            <a:r>
              <a:rPr lang="en-US" altLang="en-US" sz="2000" dirty="0" smtClean="0"/>
              <a:t>You may discuss the course material and the textbook with other students. You may also discuss the *requirements* of the assignments. However, you cannot get help with the assignments and exams themselves in oral or written form from anyone. If you are unsure about this policy, ask the instructors.</a:t>
            </a:r>
          </a:p>
          <a:p>
            <a:r>
              <a:rPr lang="en-US" altLang="en-US" sz="2400" dirty="0" smtClean="0"/>
              <a:t>Honesty policy:</a:t>
            </a:r>
          </a:p>
          <a:p>
            <a:pPr lvl="1"/>
            <a:r>
              <a:rPr lang="en-US" altLang="en-US" sz="2000" dirty="0" smtClean="0"/>
              <a:t>Please read this page very carefully</a:t>
            </a:r>
          </a:p>
          <a:p>
            <a:pPr lvl="2"/>
            <a:r>
              <a:rPr lang="en-US" altLang="en-US" sz="1600" dirty="0" smtClean="0">
                <a:hlinkClick r:id="rId2"/>
              </a:rPr>
              <a:t>http://www.cs.columbia.edu/education/honesty</a:t>
            </a:r>
            <a:endParaRPr lang="en-US" altLang="en-US" sz="1600" dirty="0" smtClean="0"/>
          </a:p>
          <a:p>
            <a:pPr lvl="1"/>
            <a:r>
              <a:rPr lang="en-US" altLang="en-US" sz="2000" dirty="0" smtClean="0"/>
              <a:t>We will be using high grade plagiarism detection code</a:t>
            </a:r>
          </a:p>
          <a:p>
            <a:pPr lvl="1"/>
            <a:r>
              <a:rPr lang="en-US" altLang="en-US" sz="2000" dirty="0" smtClean="0"/>
              <a:t>Do not copy other people's code or misrepresent it as yours, period.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t>Logistics</a:t>
            </a:r>
          </a:p>
        </p:txBody>
      </p:sp>
      <p:sp>
        <p:nvSpPr>
          <p:cNvPr id="20483" name="Content Placeholder 2"/>
          <p:cNvSpPr>
            <a:spLocks noGrp="1"/>
          </p:cNvSpPr>
          <p:nvPr>
            <p:ph idx="1"/>
          </p:nvPr>
        </p:nvSpPr>
        <p:spPr/>
        <p:txBody>
          <a:bodyPr/>
          <a:lstStyle/>
          <a:p>
            <a:r>
              <a:rPr lang="en-US" altLang="en-US" sz="2800" dirty="0" smtClean="0"/>
              <a:t>Email:</a:t>
            </a:r>
          </a:p>
          <a:p>
            <a:pPr lvl="1"/>
            <a:r>
              <a:rPr lang="en-US" altLang="en-US" sz="2400" dirty="0" smtClean="0"/>
              <a:t>Send your questions via email to the instructors mailing list. This way it will reach the instructor and all TAs and you will get a reply sooner.</a:t>
            </a:r>
          </a:p>
          <a:p>
            <a:r>
              <a:rPr lang="en-US" altLang="en-US" sz="2800" dirty="0" smtClean="0"/>
              <a:t>Grading appeals:</a:t>
            </a:r>
          </a:p>
          <a:p>
            <a:pPr lvl="1"/>
            <a:r>
              <a:rPr lang="en-US" altLang="en-US" sz="2400" dirty="0" smtClean="0"/>
              <a:t>If you have a question about your grade on a particular assignment (or exam), write a short email to the TA in charge of that assignment.</a:t>
            </a:r>
          </a:p>
          <a:p>
            <a:pPr lvl="1"/>
            <a:r>
              <a:rPr lang="en-US" altLang="en-US" sz="2400" dirty="0" smtClean="0"/>
              <a:t>Please submit any such requests within a week of receiving your grade.</a:t>
            </a:r>
          </a:p>
          <a:p>
            <a:endParaRPr lang="en-US" alt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Course Dates</a:t>
            </a:r>
          </a:p>
        </p:txBody>
      </p:sp>
      <p:sp>
        <p:nvSpPr>
          <p:cNvPr id="5123" name="Rectangle 3"/>
          <p:cNvSpPr>
            <a:spLocks noGrp="1" noChangeArrowheads="1"/>
          </p:cNvSpPr>
          <p:nvPr>
            <p:ph type="body" idx="1"/>
          </p:nvPr>
        </p:nvSpPr>
        <p:spPr/>
        <p:txBody>
          <a:bodyPr/>
          <a:lstStyle/>
          <a:p>
            <a:pPr eaLnBrk="1" hangingPunct="1"/>
            <a:r>
              <a:rPr lang="en-US" altLang="en-US" sz="1400" smtClean="0"/>
              <a:t>Sep 2 4</a:t>
            </a:r>
          </a:p>
          <a:p>
            <a:pPr eaLnBrk="1" hangingPunct="1"/>
            <a:r>
              <a:rPr lang="en-US" altLang="en-US" sz="1400" smtClean="0"/>
              <a:t>Sep 9 11</a:t>
            </a:r>
          </a:p>
          <a:p>
            <a:pPr eaLnBrk="1" hangingPunct="1"/>
            <a:r>
              <a:rPr lang="en-US" altLang="en-US" sz="1400" smtClean="0"/>
              <a:t>Sep 16 18</a:t>
            </a:r>
          </a:p>
          <a:p>
            <a:pPr eaLnBrk="1" hangingPunct="1"/>
            <a:r>
              <a:rPr lang="en-US" altLang="en-US" sz="1400" smtClean="0"/>
              <a:t>Sep 23 25</a:t>
            </a:r>
          </a:p>
          <a:p>
            <a:pPr eaLnBrk="1" hangingPunct="1"/>
            <a:endParaRPr lang="en-US" altLang="en-US" sz="1400" smtClean="0"/>
          </a:p>
          <a:p>
            <a:pPr eaLnBrk="1" hangingPunct="1"/>
            <a:r>
              <a:rPr lang="en-US" altLang="en-US" sz="1400" smtClean="0"/>
              <a:t>Sep 30 Oct 2</a:t>
            </a:r>
          </a:p>
          <a:p>
            <a:pPr eaLnBrk="1" hangingPunct="1"/>
            <a:r>
              <a:rPr lang="en-US" altLang="en-US" sz="1400" smtClean="0"/>
              <a:t>Oct 7 9</a:t>
            </a:r>
          </a:p>
          <a:p>
            <a:pPr eaLnBrk="1" hangingPunct="1"/>
            <a:r>
              <a:rPr lang="en-US" altLang="en-US" sz="1400" smtClean="0"/>
              <a:t>Oct 14 16</a:t>
            </a:r>
          </a:p>
          <a:p>
            <a:pPr eaLnBrk="1" hangingPunct="1"/>
            <a:r>
              <a:rPr lang="en-US" altLang="en-US" sz="1400" smtClean="0"/>
              <a:t>Oct 21 23</a:t>
            </a:r>
          </a:p>
          <a:p>
            <a:pPr eaLnBrk="1" hangingPunct="1"/>
            <a:endParaRPr lang="en-US" altLang="en-US" sz="1400" smtClean="0"/>
          </a:p>
          <a:p>
            <a:pPr eaLnBrk="1" hangingPunct="1"/>
            <a:r>
              <a:rPr lang="en-US" altLang="en-US" sz="1400" smtClean="0"/>
              <a:t>Oct 28 30</a:t>
            </a:r>
          </a:p>
          <a:p>
            <a:pPr eaLnBrk="1" hangingPunct="1"/>
            <a:r>
              <a:rPr lang="en-US" altLang="en-US" sz="1400" smtClean="0"/>
              <a:t>Nov 4(NO) 6</a:t>
            </a:r>
          </a:p>
          <a:p>
            <a:pPr eaLnBrk="1" hangingPunct="1"/>
            <a:r>
              <a:rPr lang="en-US" altLang="en-US" sz="1400" smtClean="0"/>
              <a:t>Nov 11 13</a:t>
            </a:r>
          </a:p>
          <a:p>
            <a:pPr eaLnBrk="1" hangingPunct="1"/>
            <a:r>
              <a:rPr lang="en-US" altLang="en-US" sz="1400" smtClean="0"/>
              <a:t>Nov 18 20</a:t>
            </a:r>
          </a:p>
          <a:p>
            <a:pPr eaLnBrk="1" hangingPunct="1"/>
            <a:endParaRPr lang="en-US" altLang="en-US" sz="1400" smtClean="0"/>
          </a:p>
          <a:p>
            <a:pPr eaLnBrk="1" hangingPunct="1"/>
            <a:r>
              <a:rPr lang="en-US" altLang="en-US" sz="1400" smtClean="0"/>
              <a:t>Nov 25 27(NO)</a:t>
            </a:r>
          </a:p>
          <a:p>
            <a:pPr eaLnBrk="1" hangingPunct="1"/>
            <a:r>
              <a:rPr lang="en-US" altLang="en-US" sz="1400" smtClean="0"/>
              <a:t>Dec 2 4</a:t>
            </a:r>
          </a:p>
          <a:p>
            <a:pPr eaLnBrk="1" hangingPunct="1"/>
            <a:endParaRPr lang="en-US" altLang="en-US" sz="1400" smtClean="0"/>
          </a:p>
          <a:p>
            <a:pPr eaLnBrk="1" hangingPunct="1"/>
            <a:r>
              <a:rPr lang="en-US" altLang="en-US" sz="1400" smtClean="0"/>
              <a:t>(26 class days)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28600"/>
            <a:ext cx="8229600" cy="1143000"/>
          </a:xfrm>
        </p:spPr>
        <p:txBody>
          <a:bodyPr/>
          <a:lstStyle/>
          <a:p>
            <a:pPr eaLnBrk="1" hangingPunct="1"/>
            <a:r>
              <a:rPr lang="en-US" altLang="en-US" smtClean="0"/>
              <a:t>What is a Computer?</a:t>
            </a:r>
            <a:br>
              <a:rPr lang="en-US" altLang="en-US" smtClean="0"/>
            </a:br>
            <a:endParaRPr lang="en-US" altLang="en-US" smtClean="0"/>
          </a:p>
        </p:txBody>
      </p:sp>
      <p:sp>
        <p:nvSpPr>
          <p:cNvPr id="21507" name="TextBox 1"/>
          <p:cNvSpPr txBox="1">
            <a:spLocks noChangeArrowheads="1"/>
          </p:cNvSpPr>
          <p:nvPr/>
        </p:nvSpPr>
        <p:spPr bwMode="auto">
          <a:xfrm>
            <a:off x="2133600" y="1905000"/>
            <a:ext cx="4322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dirty="0"/>
              <a:t>Let’s start with these easier 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28600"/>
            <a:ext cx="8229600" cy="1143000"/>
          </a:xfrm>
        </p:spPr>
        <p:txBody>
          <a:bodyPr/>
          <a:lstStyle/>
          <a:p>
            <a:pPr eaLnBrk="1" hangingPunct="1"/>
            <a:r>
              <a:rPr lang="en-US" altLang="en-US" smtClean="0"/>
              <a:t>What is a Hammer?</a:t>
            </a:r>
            <a:br>
              <a:rPr lang="en-US" altLang="en-US" smtClean="0"/>
            </a:br>
            <a:endParaRPr lang="en-US" altLang="en-US" smtClean="0"/>
          </a:p>
        </p:txBody>
      </p:sp>
      <p:sp>
        <p:nvSpPr>
          <p:cNvPr id="2" name="TextBox 1"/>
          <p:cNvSpPr txBox="1">
            <a:spLocks noChangeArrowheads="1"/>
          </p:cNvSpPr>
          <p:nvPr/>
        </p:nvSpPr>
        <p:spPr bwMode="auto">
          <a:xfrm>
            <a:off x="2362200" y="3657600"/>
            <a:ext cx="3686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800" dirty="0"/>
              <a:t>A hammer is an AMPLIFIER for….</a:t>
            </a:r>
          </a:p>
        </p:txBody>
      </p:sp>
      <p:pic>
        <p:nvPicPr>
          <p:cNvPr id="22532" name="Picture 2" descr="C:\Users\sal\AppData\Local\Microsoft\Windows\Temporary Internet Files\Content.IE5\CEBQCSO2\MP900442299[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838200"/>
            <a:ext cx="1828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7" descr="http://4photos.net/photosv5/pray_hand_21927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4300" y="4110038"/>
            <a:ext cx="33782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28600"/>
            <a:ext cx="8229600" cy="1143000"/>
          </a:xfrm>
        </p:spPr>
        <p:txBody>
          <a:bodyPr/>
          <a:lstStyle/>
          <a:p>
            <a:pPr eaLnBrk="1" hangingPunct="1"/>
            <a:r>
              <a:rPr lang="en-US" altLang="en-US" smtClean="0"/>
              <a:t>What is a Phone?</a:t>
            </a:r>
            <a:br>
              <a:rPr lang="en-US" altLang="en-US" smtClean="0"/>
            </a:br>
            <a:endParaRPr lang="en-US" altLang="en-US" smtClean="0"/>
          </a:p>
        </p:txBody>
      </p:sp>
      <p:sp>
        <p:nvSpPr>
          <p:cNvPr id="2" name="TextBox 1"/>
          <p:cNvSpPr txBox="1">
            <a:spLocks noChangeArrowheads="1"/>
          </p:cNvSpPr>
          <p:nvPr/>
        </p:nvSpPr>
        <p:spPr bwMode="auto">
          <a:xfrm>
            <a:off x="2846388" y="2895600"/>
            <a:ext cx="3479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800" dirty="0"/>
              <a:t>A phone is an AMPLIFIER for….</a:t>
            </a:r>
          </a:p>
        </p:txBody>
      </p:sp>
      <p:pic>
        <p:nvPicPr>
          <p:cNvPr id="41987" name="Picture 3" descr="C:\Users\sal\AppData\Local\Microsoft\Windows\Temporary Internet Files\Content.IE5\8817SGV3\MP900422403[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429000"/>
            <a:ext cx="19685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5" descr="C:\Users\sal\AppData\Local\Microsoft\Windows\Temporary Internet Files\Content.IE5\FKR2AFK6\MP900427673[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567113"/>
            <a:ext cx="33639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8" descr="http://www2.pcmag.com/media/images/302835-apple-iphone-5-sprin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838200"/>
            <a:ext cx="18669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1987"/>
                                        </p:tgtEl>
                                        <p:attrNameLst>
                                          <p:attrName>style.visibility</p:attrName>
                                        </p:attrNameLst>
                                      </p:cBhvr>
                                      <p:to>
                                        <p:strVal val="visible"/>
                                      </p:to>
                                    </p:set>
                                    <p:anim calcmode="lin" valueType="num">
                                      <p:cBhvr additive="base">
                                        <p:cTn id="15" dur="500" fill="hold"/>
                                        <p:tgtEl>
                                          <p:spTgt spid="41987"/>
                                        </p:tgtEl>
                                        <p:attrNameLst>
                                          <p:attrName>ppt_x</p:attrName>
                                        </p:attrNameLst>
                                      </p:cBhvr>
                                      <p:tavLst>
                                        <p:tav tm="0">
                                          <p:val>
                                            <p:strVal val="#ppt_x"/>
                                          </p:val>
                                        </p:tav>
                                        <p:tav tm="100000">
                                          <p:val>
                                            <p:strVal val="#ppt_x"/>
                                          </p:val>
                                        </p:tav>
                                      </p:tavLst>
                                    </p:anim>
                                    <p:anim calcmode="lin" valueType="num">
                                      <p:cBhvr additive="base">
                                        <p:cTn id="16" dur="500" fill="hold"/>
                                        <p:tgtEl>
                                          <p:spTgt spid="41987"/>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41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28600"/>
            <a:ext cx="8229600" cy="1143000"/>
          </a:xfrm>
        </p:spPr>
        <p:txBody>
          <a:bodyPr/>
          <a:lstStyle/>
          <a:p>
            <a:pPr eaLnBrk="1" hangingPunct="1"/>
            <a:r>
              <a:rPr lang="en-US" altLang="en-US" smtClean="0"/>
              <a:t>What is a Car?</a:t>
            </a:r>
            <a:br>
              <a:rPr lang="en-US" altLang="en-US" smtClean="0"/>
            </a:br>
            <a:endParaRPr lang="en-US" altLang="en-US" smtClean="0"/>
          </a:p>
        </p:txBody>
      </p:sp>
      <p:sp>
        <p:nvSpPr>
          <p:cNvPr id="2" name="TextBox 1"/>
          <p:cNvSpPr txBox="1">
            <a:spLocks noChangeArrowheads="1"/>
          </p:cNvSpPr>
          <p:nvPr/>
        </p:nvSpPr>
        <p:spPr bwMode="auto">
          <a:xfrm>
            <a:off x="3006725" y="2895600"/>
            <a:ext cx="3159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800"/>
              <a:t>A car is an AMPLIFIER for….</a:t>
            </a:r>
          </a:p>
        </p:txBody>
      </p:sp>
      <p:pic>
        <p:nvPicPr>
          <p:cNvPr id="24580" name="Picture 2" descr="C:\Users\sal\AppData\Local\Microsoft\Windows\Temporary Internet Files\Content.IE5\8817SGV3\MP90038606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8175" y="847725"/>
            <a:ext cx="2841625"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Picture 3" descr="C:\Users\sal\AppData\Local\Microsoft\Windows\Temporary Internet Files\Content.IE5\8817SGV3\MP900430804[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429000"/>
            <a:ext cx="4164013"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2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30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28600"/>
            <a:ext cx="8229600" cy="1143000"/>
          </a:xfrm>
        </p:spPr>
        <p:txBody>
          <a:bodyPr/>
          <a:lstStyle/>
          <a:p>
            <a:pPr eaLnBrk="1" hangingPunct="1"/>
            <a:r>
              <a:rPr lang="en-US" altLang="en-US" smtClean="0"/>
              <a:t>What is a Computer?</a:t>
            </a:r>
          </a:p>
        </p:txBody>
      </p:sp>
      <p:sp>
        <p:nvSpPr>
          <p:cNvPr id="2" name="TextBox 1"/>
          <p:cNvSpPr txBox="1">
            <a:spLocks noChangeArrowheads="1"/>
          </p:cNvSpPr>
          <p:nvPr/>
        </p:nvSpPr>
        <p:spPr bwMode="auto">
          <a:xfrm>
            <a:off x="2489200" y="3038475"/>
            <a:ext cx="3802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800"/>
              <a:t>A computer is an AMPLIFIER for….</a:t>
            </a:r>
          </a:p>
        </p:txBody>
      </p:sp>
      <p:pic>
        <p:nvPicPr>
          <p:cNvPr id="25604" name="Picture 2" descr="C:\Users\sal\AppData\Local\Microsoft\Windows\Temporary Internet Files\Content.IE5\B9699CBU\MP90043317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109663"/>
            <a:ext cx="1922463"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5" name="Picture 3" descr="C:\Users\sal\AppData\Local\Microsoft\Windows\Temporary Internet Files\Content.IE5\EX42FPPW\MP900385807[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9400" y="3810000"/>
            <a:ext cx="3200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2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44035"/>
                                        </p:tgtEl>
                                        <p:attrNameLst>
                                          <p:attrName>style.visibility</p:attrName>
                                        </p:attrNameLst>
                                      </p:cBhvr>
                                      <p:to>
                                        <p:strVal val="visible"/>
                                      </p:to>
                                    </p:set>
                                    <p:animEffect transition="in" filter="fade">
                                      <p:cBhvr>
                                        <p:cTn id="16" dur="500"/>
                                        <p:tgtEl>
                                          <p:spTgt spid="4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794" y="533400"/>
            <a:ext cx="7033606" cy="5899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82046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81000" y="228600"/>
            <a:ext cx="4191000" cy="1143000"/>
          </a:xfrm>
        </p:spPr>
        <p:txBody>
          <a:bodyPr/>
          <a:lstStyle/>
          <a:p>
            <a:r>
              <a:rPr lang="en-US" altLang="en-US" smtClean="0"/>
              <a:t>The Brain!</a:t>
            </a:r>
          </a:p>
        </p:txBody>
      </p:sp>
      <p:sp>
        <p:nvSpPr>
          <p:cNvPr id="3" name="Content Placeholder 2"/>
          <p:cNvSpPr>
            <a:spLocks noGrp="1"/>
          </p:cNvSpPr>
          <p:nvPr>
            <p:ph idx="1"/>
          </p:nvPr>
        </p:nvSpPr>
        <p:spPr>
          <a:xfrm>
            <a:off x="990600" y="1600200"/>
            <a:ext cx="7010400" cy="4525963"/>
          </a:xfrm>
        </p:spPr>
        <p:txBody>
          <a:bodyPr/>
          <a:lstStyle/>
          <a:p>
            <a:pPr>
              <a:defRPr/>
            </a:pPr>
            <a:r>
              <a:rPr lang="en-US" sz="1800" dirty="0" smtClean="0"/>
              <a:t>50-100B of these:</a:t>
            </a:r>
          </a:p>
          <a:p>
            <a:pPr>
              <a:defRPr/>
            </a:pPr>
            <a:r>
              <a:rPr lang="en-US" sz="1800" dirty="0" smtClean="0"/>
              <a:t>10,000’s connections each!</a:t>
            </a:r>
          </a:p>
          <a:p>
            <a:pPr>
              <a:defRPr/>
            </a:pPr>
            <a:r>
              <a:rPr lang="en-US" sz="1800" dirty="0" smtClean="0"/>
              <a:t>~10B critical pyramidal cells involved with cognition</a:t>
            </a:r>
          </a:p>
          <a:p>
            <a:pPr>
              <a:defRPr/>
            </a:pPr>
            <a:r>
              <a:rPr lang="en-US" sz="1800" dirty="0" smtClean="0"/>
              <a:t>1000 trillion (1 quadrillion) connections!</a:t>
            </a:r>
          </a:p>
          <a:p>
            <a:pPr marL="0" indent="0">
              <a:buFontTx/>
              <a:buNone/>
              <a:defRPr/>
            </a:pPr>
            <a:endParaRPr lang="en-US" sz="1800" dirty="0" smtClean="0"/>
          </a:p>
          <a:p>
            <a:pPr>
              <a:defRPr/>
            </a:pPr>
            <a:r>
              <a:rPr lang="en-US" sz="1800" dirty="0" smtClean="0"/>
              <a:t>Why is it so wrinkled?</a:t>
            </a:r>
          </a:p>
          <a:p>
            <a:pPr lvl="1">
              <a:defRPr/>
            </a:pPr>
            <a:r>
              <a:rPr lang="en-US" sz="1400" dirty="0" smtClean="0"/>
              <a:t>More brain surface (cerebral cortex) can fit in our skull</a:t>
            </a:r>
          </a:p>
          <a:p>
            <a:pPr>
              <a:defRPr/>
            </a:pPr>
            <a:endParaRPr lang="en-US" sz="1800" dirty="0" smtClean="0"/>
          </a:p>
          <a:p>
            <a:pPr>
              <a:defRPr/>
            </a:pPr>
            <a:r>
              <a:rPr lang="en-US" sz="1800" dirty="0" smtClean="0"/>
              <a:t>Frontal lobes oversized by mammalian standards</a:t>
            </a:r>
          </a:p>
          <a:p>
            <a:pPr>
              <a:defRPr/>
            </a:pPr>
            <a:r>
              <a:rPr lang="en-US" sz="1800" dirty="0" smtClean="0"/>
              <a:t>Vision processing oversized</a:t>
            </a:r>
          </a:p>
          <a:p>
            <a:pPr>
              <a:defRPr/>
            </a:pPr>
            <a:r>
              <a:rPr lang="en-US" sz="1800" dirty="0" smtClean="0"/>
              <a:t>Three times larger than next </a:t>
            </a:r>
            <a:r>
              <a:rPr lang="en-US" sz="1800" dirty="0" err="1" smtClean="0"/>
              <a:t>avg</a:t>
            </a:r>
            <a:r>
              <a:rPr lang="en-US" sz="1800" dirty="0" smtClean="0"/>
              <a:t> mammal</a:t>
            </a:r>
            <a:endParaRPr lang="en-US" sz="1800" dirty="0"/>
          </a:p>
          <a:p>
            <a:pPr>
              <a:defRPr/>
            </a:pPr>
            <a:endParaRPr lang="en-US" sz="1800" dirty="0" smtClean="0"/>
          </a:p>
          <a:p>
            <a:pPr>
              <a:defRPr/>
            </a:pPr>
            <a:endParaRPr lang="en-US" sz="1800" dirty="0"/>
          </a:p>
        </p:txBody>
      </p:sp>
      <p:pic>
        <p:nvPicPr>
          <p:cNvPr id="266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762000"/>
            <a:ext cx="19050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81000" y="228600"/>
            <a:ext cx="4191000" cy="1143000"/>
          </a:xfrm>
        </p:spPr>
        <p:txBody>
          <a:bodyPr/>
          <a:lstStyle/>
          <a:p>
            <a:r>
              <a:rPr lang="en-US" altLang="en-US" smtClean="0"/>
              <a:t>The Brain!</a:t>
            </a:r>
          </a:p>
        </p:txBody>
      </p:sp>
      <p:sp>
        <p:nvSpPr>
          <p:cNvPr id="27651" name="Content Placeholder 2"/>
          <p:cNvSpPr>
            <a:spLocks noGrp="1"/>
          </p:cNvSpPr>
          <p:nvPr>
            <p:ph idx="1"/>
          </p:nvPr>
        </p:nvSpPr>
        <p:spPr>
          <a:xfrm>
            <a:off x="1371600" y="1600200"/>
            <a:ext cx="7086600" cy="4525963"/>
          </a:xfrm>
        </p:spPr>
        <p:txBody>
          <a:bodyPr/>
          <a:lstStyle/>
          <a:p>
            <a:r>
              <a:rPr lang="en-US" altLang="en-US" sz="2000" dirty="0" smtClean="0"/>
              <a:t>What does it do?</a:t>
            </a:r>
          </a:p>
          <a:p>
            <a:endParaRPr lang="en-US" altLang="en-US" sz="2000" dirty="0" smtClean="0"/>
          </a:p>
          <a:p>
            <a:r>
              <a:rPr lang="en-US" altLang="en-US" sz="2000" dirty="0" smtClean="0"/>
              <a:t>Remembers stuff:</a:t>
            </a:r>
          </a:p>
          <a:p>
            <a:pPr lvl="1"/>
            <a:r>
              <a:rPr lang="en-US" altLang="en-US" sz="1600" dirty="0" smtClean="0"/>
              <a:t>Semantic memory: General knowledge, trivia and facts are stored in the temporal lobe and the cortex.</a:t>
            </a:r>
          </a:p>
          <a:p>
            <a:pPr lvl="1"/>
            <a:r>
              <a:rPr lang="en-US" altLang="en-US" sz="1600" dirty="0" smtClean="0"/>
              <a:t>Episodic memory: New data and recent events are stored in the prefrontal cortex and the temporal lobe.</a:t>
            </a:r>
          </a:p>
          <a:p>
            <a:pPr lvl="1"/>
            <a:r>
              <a:rPr lang="en-US" altLang="en-US" sz="1600" dirty="0" smtClean="0"/>
              <a:t>Working memory: Information and knowledge required for daily life – such as telephone numbers and learned skills like driving -- are stored in the prefrontal cortex.</a:t>
            </a:r>
          </a:p>
          <a:p>
            <a:pPr lvl="1"/>
            <a:r>
              <a:rPr lang="en-US" altLang="en-US" sz="1600" dirty="0" smtClean="0"/>
              <a:t>Procedural memory: Secondhand skills, things we take for granted, such as walking and cycling, are stored in the cerebellum.</a:t>
            </a:r>
          </a:p>
          <a:p>
            <a:endParaRPr lang="en-US" altLang="en-US" sz="2000" dirty="0" smtClean="0"/>
          </a:p>
          <a:p>
            <a:endParaRPr lang="en-US" altLang="en-US" sz="2000" dirty="0" smtClean="0"/>
          </a:p>
        </p:txBody>
      </p:sp>
      <p:pic>
        <p:nvPicPr>
          <p:cNvPr id="27652" name="Picture 2" descr="C:\Users\sal\AppData\Local\Microsoft\Windows\Temporary Internet Files\Content.IE5\FKR2AFK6\MP90038531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81000"/>
            <a:ext cx="163353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81000" y="228600"/>
            <a:ext cx="4191000" cy="1143000"/>
          </a:xfrm>
        </p:spPr>
        <p:txBody>
          <a:bodyPr/>
          <a:lstStyle/>
          <a:p>
            <a:r>
              <a:rPr lang="en-US" altLang="en-US" dirty="0" smtClean="0"/>
              <a:t>The Mind!</a:t>
            </a:r>
          </a:p>
        </p:txBody>
      </p:sp>
      <p:sp>
        <p:nvSpPr>
          <p:cNvPr id="28675" name="Content Placeholder 2"/>
          <p:cNvSpPr>
            <a:spLocks noGrp="1"/>
          </p:cNvSpPr>
          <p:nvPr>
            <p:ph idx="1"/>
          </p:nvPr>
        </p:nvSpPr>
        <p:spPr>
          <a:xfrm>
            <a:off x="1295400" y="1600200"/>
            <a:ext cx="5181600" cy="4525963"/>
          </a:xfrm>
        </p:spPr>
        <p:txBody>
          <a:bodyPr/>
          <a:lstStyle/>
          <a:p>
            <a:r>
              <a:rPr lang="en-US" altLang="en-US" sz="1600" dirty="0" smtClean="0"/>
              <a:t>Is it physical?</a:t>
            </a:r>
          </a:p>
          <a:p>
            <a:endParaRPr lang="en-US" altLang="en-US" sz="1600" dirty="0" smtClean="0"/>
          </a:p>
          <a:p>
            <a:r>
              <a:rPr lang="en-US" altLang="en-US" sz="1600" dirty="0" smtClean="0"/>
              <a:t>Where is it?</a:t>
            </a:r>
          </a:p>
          <a:p>
            <a:endParaRPr lang="en-US" altLang="en-US" sz="1600" dirty="0" smtClean="0"/>
          </a:p>
          <a:p>
            <a:r>
              <a:rPr lang="en-US" altLang="en-US" sz="1600" dirty="0" smtClean="0"/>
              <a:t>Is it real or imagined?  </a:t>
            </a:r>
            <a:r>
              <a:rPr lang="en-US" altLang="en-US" sz="1600" dirty="0" smtClean="0">
                <a:sym typeface="Wingdings" pitchFamily="2" charset="2"/>
              </a:rPr>
              <a:t></a:t>
            </a:r>
          </a:p>
          <a:p>
            <a:endParaRPr lang="en-US" altLang="en-US" sz="1600" dirty="0" smtClean="0">
              <a:sym typeface="Wingdings" pitchFamily="2" charset="2"/>
            </a:endParaRPr>
          </a:p>
          <a:p>
            <a:r>
              <a:rPr lang="en-US" altLang="en-US" sz="1600" dirty="0" smtClean="0">
                <a:sym typeface="Wingdings" pitchFamily="2" charset="2"/>
              </a:rPr>
              <a:t>Mind-Body Problem</a:t>
            </a:r>
          </a:p>
          <a:p>
            <a:pPr lvl="1"/>
            <a:r>
              <a:rPr lang="en-US" altLang="en-US" sz="1200" dirty="0" smtClean="0">
                <a:sym typeface="Wingdings" pitchFamily="2" charset="2"/>
              </a:rPr>
              <a:t>Descartes, Plato, Aristotle, Asian philosophy </a:t>
            </a:r>
          </a:p>
          <a:p>
            <a:pPr lvl="1"/>
            <a:r>
              <a:rPr lang="en-US" altLang="en-US" sz="1200" dirty="0" smtClean="0">
                <a:sym typeface="Wingdings" pitchFamily="2" charset="2"/>
              </a:rPr>
              <a:t>Dualism: separate from each other</a:t>
            </a:r>
          </a:p>
          <a:p>
            <a:pPr lvl="1"/>
            <a:r>
              <a:rPr lang="en-US" altLang="en-US" sz="1200" dirty="0" smtClean="0">
                <a:sym typeface="Wingdings" pitchFamily="2" charset="2"/>
              </a:rPr>
              <a:t>Monism: rationalists, two aspects of an underlying reality</a:t>
            </a:r>
          </a:p>
          <a:p>
            <a:pPr lvl="1"/>
            <a:endParaRPr lang="en-US" altLang="en-US" sz="1200" dirty="0" smtClean="0">
              <a:sym typeface="Wingdings" pitchFamily="2" charset="2"/>
            </a:endParaRPr>
          </a:p>
          <a:p>
            <a:pPr lvl="1"/>
            <a:endParaRPr lang="en-US" altLang="en-US" sz="1200" dirty="0" smtClean="0">
              <a:sym typeface="Wingdings" pitchFamily="2" charset="2"/>
            </a:endParaRPr>
          </a:p>
          <a:p>
            <a:r>
              <a:rPr lang="en-US" altLang="en-US" sz="1600" dirty="0" smtClean="0">
                <a:sym typeface="Wingdings" pitchFamily="2" charset="2"/>
              </a:rPr>
              <a:t>Let’s just deal with our own reality for now….</a:t>
            </a:r>
            <a:endParaRPr lang="en-US" altLang="en-US" sz="1200" dirty="0" smtClean="0">
              <a:sym typeface="Wingdings" pitchFamily="2" charset="2"/>
            </a:endParaRPr>
          </a:p>
          <a:p>
            <a:pPr lvl="1"/>
            <a:endParaRPr lang="en-US" altLang="en-US" sz="1200" dirty="0" smtClean="0"/>
          </a:p>
          <a:p>
            <a:endParaRPr lang="en-US" altLang="en-US" sz="1600" dirty="0" smtClean="0"/>
          </a:p>
          <a:p>
            <a:endParaRPr lang="en-US" altLang="en-US" sz="1600" dirty="0" smtClean="0"/>
          </a:p>
          <a:p>
            <a:endParaRPr lang="en-US" altLang="en-US" sz="1600" dirty="0" smtClean="0"/>
          </a:p>
          <a:p>
            <a:endParaRPr lang="en-US" altLang="en-US" sz="1600" dirty="0" smtClean="0"/>
          </a:p>
        </p:txBody>
      </p:sp>
      <p:pic>
        <p:nvPicPr>
          <p:cNvPr id="28676" name="Picture 2" descr="C:\Users\sal\AppData\Local\Microsoft\Windows\Temporary Internet Files\Content.IE5\CEBQCSO2\MC90018758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838200"/>
            <a:ext cx="1544638"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6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What is AI?</a:t>
            </a:r>
          </a:p>
        </p:txBody>
      </p:sp>
      <p:graphicFrame>
        <p:nvGraphicFramePr>
          <p:cNvPr id="7186" name="Group 18"/>
          <p:cNvGraphicFramePr>
            <a:graphicFrameLocks noGrp="1"/>
          </p:cNvGraphicFramePr>
          <p:nvPr/>
        </p:nvGraphicFramePr>
        <p:xfrm>
          <a:off x="762000" y="2743200"/>
          <a:ext cx="7086600" cy="1295400"/>
        </p:xfrm>
        <a:graphic>
          <a:graphicData uri="http://schemas.openxmlformats.org/drawingml/2006/table">
            <a:tbl>
              <a:tblPr/>
              <a:tblGrid>
                <a:gridCol w="3352800"/>
                <a:gridCol w="3733800"/>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3"/>
          <p:cNvSpPr txBox="1">
            <a:spLocks noChangeArrowheads="1"/>
          </p:cNvSpPr>
          <p:nvPr/>
        </p:nvSpPr>
        <p:spPr bwMode="auto">
          <a:xfrm>
            <a:off x="457200" y="1600200"/>
            <a:ext cx="8229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Tx/>
              <a:buNone/>
            </a:pPr>
            <a:r>
              <a:rPr lang="en-US" altLang="en-US" kern="0" dirty="0" smtClean="0"/>
              <a:t>Views of AI fall into four categories:</a:t>
            </a:r>
          </a:p>
          <a:p>
            <a:pPr eaLnBrk="1" hangingPunct="1"/>
            <a:endParaRPr lang="en-US" altLang="en-US" kern="0" dirty="0" smtClean="0"/>
          </a:p>
          <a:p>
            <a:pPr eaLnBrk="1" hangingPunct="1">
              <a:buFontTx/>
              <a:buNone/>
            </a:pPr>
            <a:r>
              <a:rPr lang="en-US" altLang="en-US" kern="0" dirty="0" smtClean="0"/>
              <a:t>	Thinking humanly	Thinking rationally </a:t>
            </a:r>
          </a:p>
          <a:p>
            <a:pPr eaLnBrk="1" hangingPunct="1">
              <a:buFontTx/>
              <a:buNone/>
            </a:pPr>
            <a:r>
              <a:rPr lang="en-US" altLang="en-US" kern="0" dirty="0" smtClean="0"/>
              <a:t>	Acting humanly	Acting rationally </a:t>
            </a:r>
          </a:p>
          <a:p>
            <a:pPr eaLnBrk="1" hangingPunct="1"/>
            <a:endParaRPr lang="en-US" altLang="en-US" kern="0" dirty="0" smtClean="0"/>
          </a:p>
        </p:txBody>
      </p:sp>
      <p:sp>
        <p:nvSpPr>
          <p:cNvPr id="3" name="TextBox 2"/>
          <p:cNvSpPr txBox="1"/>
          <p:nvPr/>
        </p:nvSpPr>
        <p:spPr>
          <a:xfrm>
            <a:off x="457200" y="4724400"/>
            <a:ext cx="7162800" cy="954107"/>
          </a:xfrm>
          <a:prstGeom prst="rect">
            <a:avLst/>
          </a:prstGeom>
          <a:noFill/>
        </p:spPr>
        <p:txBody>
          <a:bodyPr wrap="square" rtlCol="0">
            <a:spAutoFit/>
          </a:bodyPr>
          <a:lstStyle/>
          <a:p>
            <a:r>
              <a:rPr lang="en-US" altLang="en-US" sz="2800" kern="0" dirty="0" smtClean="0"/>
              <a:t>The textbook advocates "acting rationally"</a:t>
            </a:r>
          </a:p>
          <a:p>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Outline for today</a:t>
            </a:r>
          </a:p>
        </p:txBody>
      </p:sp>
      <p:sp>
        <p:nvSpPr>
          <p:cNvPr id="4099" name="Rectangle 3"/>
          <p:cNvSpPr>
            <a:spLocks noGrp="1" noChangeArrowheads="1"/>
          </p:cNvSpPr>
          <p:nvPr>
            <p:ph type="body" idx="1"/>
          </p:nvPr>
        </p:nvSpPr>
        <p:spPr/>
        <p:txBody>
          <a:bodyPr/>
          <a:lstStyle/>
          <a:p>
            <a:pPr eaLnBrk="1" hangingPunct="1"/>
            <a:r>
              <a:rPr lang="en-US" altLang="en-US" dirty="0" smtClean="0"/>
              <a:t>Course overview</a:t>
            </a:r>
          </a:p>
          <a:p>
            <a:pPr eaLnBrk="1" hangingPunct="1"/>
            <a:r>
              <a:rPr lang="en-US" altLang="en-US" dirty="0" smtClean="0"/>
              <a:t>What is AI?</a:t>
            </a:r>
          </a:p>
          <a:p>
            <a:pPr eaLnBrk="1" hangingPunct="1"/>
            <a:r>
              <a:rPr lang="en-US" altLang="en-US" dirty="0" smtClean="0"/>
              <a:t>A brief history</a:t>
            </a:r>
          </a:p>
          <a:p>
            <a:pPr eaLnBrk="1" hangingPunct="1"/>
            <a:r>
              <a:rPr lang="en-US" altLang="en-US" dirty="0" smtClean="0"/>
              <a:t>The state of the art</a:t>
            </a:r>
          </a:p>
          <a:p>
            <a:pPr eaLnBrk="1" hangingPunct="1"/>
            <a:r>
              <a:rPr lang="en-US" altLang="en-US" dirty="0" smtClean="0"/>
              <a:t>Programming languages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52600"/>
            <a:ext cx="6689691"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Eight definitions of AI</a:t>
            </a:r>
            <a:endParaRPr lang="en-US" dirty="0"/>
          </a:p>
        </p:txBody>
      </p:sp>
    </p:spTree>
    <p:extLst>
      <p:ext uri="{BB962C8B-B14F-4D97-AF65-F5344CB8AC3E}">
        <p14:creationId xmlns:p14="http://schemas.microsoft.com/office/powerpoint/2010/main" val="10874468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Acting humanly: Turing Test</a:t>
            </a:r>
          </a:p>
        </p:txBody>
      </p:sp>
      <p:sp>
        <p:nvSpPr>
          <p:cNvPr id="2" name="Content Placeholder 1"/>
          <p:cNvSpPr>
            <a:spLocks noGrp="1"/>
          </p:cNvSpPr>
          <p:nvPr>
            <p:ph idx="1"/>
          </p:nvPr>
        </p:nvSpPr>
        <p:spPr/>
        <p:txBody>
          <a:bodyPr/>
          <a:lstStyle/>
          <a:p>
            <a:pPr eaLnBrk="1" hangingPunct="1">
              <a:lnSpc>
                <a:spcPct val="80000"/>
              </a:lnSpc>
            </a:pPr>
            <a:r>
              <a:rPr lang="en-US" altLang="en-US" sz="2000" dirty="0" smtClean="0"/>
              <a:t>Turing (1950) "Computing machinery and intelligence":</a:t>
            </a:r>
          </a:p>
          <a:p>
            <a:pPr eaLnBrk="1" hangingPunct="1">
              <a:lnSpc>
                <a:spcPct val="80000"/>
              </a:lnSpc>
            </a:pPr>
            <a:r>
              <a:rPr lang="en-US" altLang="en-US" sz="2000" dirty="0" smtClean="0"/>
              <a:t>"Can machines think?" </a:t>
            </a:r>
            <a:r>
              <a:rPr lang="en-US" altLang="en-US" sz="2000" dirty="0" smtClean="0">
                <a:sym typeface="Wingdings" pitchFamily="2" charset="2"/>
              </a:rPr>
              <a:t></a:t>
            </a:r>
            <a:r>
              <a:rPr lang="en-US" altLang="en-US" sz="2000" dirty="0" smtClean="0"/>
              <a:t> "Can machines behave intelligently?"</a:t>
            </a:r>
          </a:p>
          <a:p>
            <a:pPr eaLnBrk="1" hangingPunct="1">
              <a:lnSpc>
                <a:spcPct val="80000"/>
              </a:lnSpc>
            </a:pPr>
            <a:r>
              <a:rPr lang="en-US" altLang="en-US" sz="2000" dirty="0" smtClean="0"/>
              <a:t>Operational test for intelligent behavior: the Imitation Game</a:t>
            </a:r>
          </a:p>
          <a:p>
            <a:pPr eaLnBrk="1" hangingPunct="1">
              <a:lnSpc>
                <a:spcPct val="80000"/>
              </a:lnSpc>
            </a:pPr>
            <a:endParaRPr lang="en-US" altLang="en-US" sz="2000" dirty="0" smtClean="0"/>
          </a:p>
          <a:p>
            <a:pPr eaLnBrk="1" hangingPunct="1">
              <a:lnSpc>
                <a:spcPct val="80000"/>
              </a:lnSpc>
            </a:pPr>
            <a:endParaRPr lang="en-US" altLang="en-US" sz="2000" dirty="0" smtClean="0"/>
          </a:p>
          <a:p>
            <a:pPr eaLnBrk="1" hangingPunct="1">
              <a:lnSpc>
                <a:spcPct val="80000"/>
              </a:lnSpc>
            </a:pPr>
            <a:endParaRPr lang="en-US" altLang="en-US" sz="2000" dirty="0" smtClean="0"/>
          </a:p>
          <a:p>
            <a:pPr eaLnBrk="1" hangingPunct="1">
              <a:lnSpc>
                <a:spcPct val="80000"/>
              </a:lnSpc>
            </a:pPr>
            <a:endParaRPr lang="en-US" altLang="en-US" sz="2000" dirty="0" smtClean="0"/>
          </a:p>
          <a:p>
            <a:pPr eaLnBrk="1" hangingPunct="1">
              <a:lnSpc>
                <a:spcPct val="80000"/>
              </a:lnSpc>
              <a:buFontTx/>
              <a:buNone/>
            </a:pPr>
            <a:r>
              <a:rPr lang="en-US" altLang="en-US" sz="2000" dirty="0" smtClean="0"/>
              <a:t>
</a:t>
            </a:r>
          </a:p>
          <a:p>
            <a:pPr eaLnBrk="1" hangingPunct="1">
              <a:lnSpc>
                <a:spcPct val="80000"/>
              </a:lnSpc>
            </a:pPr>
            <a:r>
              <a:rPr lang="en-US" altLang="en-US" sz="2000" dirty="0" smtClean="0"/>
              <a:t>Predicted that by 2000, a machine might have a 30% chance of fooling a lay person for 5 minutes</a:t>
            </a:r>
          </a:p>
          <a:p>
            <a:pPr eaLnBrk="1" hangingPunct="1">
              <a:lnSpc>
                <a:spcPct val="80000"/>
              </a:lnSpc>
            </a:pPr>
            <a:r>
              <a:rPr lang="en-US" altLang="en-US" sz="2000" dirty="0" smtClean="0"/>
              <a:t>Anticipated all major arguments against AI in following 50 years</a:t>
            </a:r>
          </a:p>
          <a:p>
            <a:pPr eaLnBrk="1" hangingPunct="1">
              <a:lnSpc>
                <a:spcPct val="80000"/>
              </a:lnSpc>
            </a:pPr>
            <a:r>
              <a:rPr lang="en-US" altLang="en-US" sz="2000" dirty="0" smtClean="0"/>
              <a:t>Suggested major components of AI: knowledge, reasoning, language understanding, learning</a:t>
            </a:r>
          </a:p>
          <a:p>
            <a:pPr eaLnBrk="1" hangingPunct="1">
              <a:lnSpc>
                <a:spcPct val="80000"/>
              </a:lnSpc>
            </a:pPr>
            <a:r>
              <a:rPr lang="en-US" altLang="en-US" sz="2000" dirty="0" smtClean="0"/>
              <a:t>The total Turing test would also involve vision and robotics</a:t>
            </a:r>
          </a:p>
          <a:p>
            <a:endParaRPr lang="en-US" sz="2000" dirty="0"/>
          </a:p>
        </p:txBody>
      </p:sp>
      <p:pic>
        <p:nvPicPr>
          <p:cNvPr id="30724" name="Picture 4" descr="tu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590800"/>
            <a:ext cx="3948113"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Thinking humanly: cognitive modeling</a:t>
            </a:r>
          </a:p>
        </p:txBody>
      </p:sp>
      <p:sp>
        <p:nvSpPr>
          <p:cNvPr id="31747" name="Rectangle 3"/>
          <p:cNvSpPr>
            <a:spLocks noGrp="1" noChangeArrowheads="1"/>
          </p:cNvSpPr>
          <p:nvPr>
            <p:ph type="body" idx="1"/>
          </p:nvPr>
        </p:nvSpPr>
        <p:spPr/>
        <p:txBody>
          <a:bodyPr/>
          <a:lstStyle/>
          <a:p>
            <a:pPr eaLnBrk="1" hangingPunct="1">
              <a:lnSpc>
                <a:spcPct val="80000"/>
              </a:lnSpc>
            </a:pPr>
            <a:r>
              <a:rPr lang="en-US" altLang="en-US" sz="2400" dirty="0" smtClean="0"/>
              <a:t>1960s "cognitive revolution": information-processing psychology </a:t>
            </a:r>
          </a:p>
          <a:p>
            <a:pPr eaLnBrk="1" hangingPunct="1">
              <a:lnSpc>
                <a:spcPct val="80000"/>
              </a:lnSpc>
            </a:pPr>
            <a:r>
              <a:rPr lang="en-US" altLang="en-US" sz="2400" dirty="0" smtClean="0"/>
              <a:t>The General Problem Solver – Newell and Simon – they tried not only to solve a problem but also to compare the system’s reasoning process to that of a human</a:t>
            </a:r>
          </a:p>
          <a:p>
            <a:pPr eaLnBrk="1" hangingPunct="1">
              <a:lnSpc>
                <a:spcPct val="80000"/>
              </a:lnSpc>
            </a:pPr>
            <a:r>
              <a:rPr lang="en-US" altLang="en-US" sz="2400" dirty="0" smtClean="0"/>
              <a:t>Requires scientific theories of internal activities of the brain</a:t>
            </a:r>
          </a:p>
          <a:p>
            <a:pPr eaLnBrk="1" hangingPunct="1">
              <a:lnSpc>
                <a:spcPct val="80000"/>
              </a:lnSpc>
            </a:pPr>
            <a:r>
              <a:rPr lang="en-US" altLang="en-US" sz="2400" dirty="0" smtClean="0"/>
              <a:t>How to validate? Requires </a:t>
            </a:r>
          </a:p>
          <a:p>
            <a:pPr lvl="1" eaLnBrk="1" hangingPunct="1">
              <a:lnSpc>
                <a:spcPct val="80000"/>
              </a:lnSpc>
              <a:buFontTx/>
              <a:buNone/>
            </a:pPr>
            <a:r>
              <a:rPr lang="en-US" altLang="en-US" sz="2000" dirty="0" smtClean="0"/>
              <a:t>    1) Predicting and testing behavior of human subjects (top-down)</a:t>
            </a:r>
          </a:p>
          <a:p>
            <a:pPr lvl="1" eaLnBrk="1" hangingPunct="1">
              <a:lnSpc>
                <a:spcPct val="80000"/>
              </a:lnSpc>
              <a:buFontTx/>
              <a:buNone/>
            </a:pPr>
            <a:r>
              <a:rPr lang="en-US" altLang="en-US" sz="2000" dirty="0" smtClean="0"/>
              <a:t>    or 2) Direct identification from neurological data (bottom-up)
</a:t>
            </a:r>
          </a:p>
          <a:p>
            <a:pPr eaLnBrk="1" hangingPunct="1">
              <a:lnSpc>
                <a:spcPct val="80000"/>
              </a:lnSpc>
            </a:pPr>
            <a:r>
              <a:rPr lang="en-US" altLang="en-US" sz="2400" dirty="0" smtClean="0"/>
              <a:t>Both approaches (roughly, Cognitive Science and Cognitive Neuroscience) are now distinct from AI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z="3600" dirty="0" smtClean="0"/>
              <a:t>Thinking rationally: "laws of thought"</a:t>
            </a:r>
          </a:p>
        </p:txBody>
      </p:sp>
      <p:sp>
        <p:nvSpPr>
          <p:cNvPr id="32771" name="Rectangle 3"/>
          <p:cNvSpPr>
            <a:spLocks noGrp="1" noChangeArrowheads="1"/>
          </p:cNvSpPr>
          <p:nvPr>
            <p:ph type="body" idx="1"/>
          </p:nvPr>
        </p:nvSpPr>
        <p:spPr/>
        <p:txBody>
          <a:bodyPr/>
          <a:lstStyle/>
          <a:p>
            <a:pPr marL="609600" indent="-609600" eaLnBrk="1" hangingPunct="1">
              <a:lnSpc>
                <a:spcPct val="90000"/>
              </a:lnSpc>
            </a:pPr>
            <a:r>
              <a:rPr lang="en-US" altLang="en-US" sz="2400" dirty="0" smtClean="0"/>
              <a:t>Aristotle: what are correct arguments/thought processes</a:t>
            </a:r>
          </a:p>
          <a:p>
            <a:pPr marL="609600" indent="-609600" eaLnBrk="1" hangingPunct="1">
              <a:lnSpc>
                <a:spcPct val="90000"/>
              </a:lnSpc>
            </a:pPr>
            <a:r>
              <a:rPr lang="en-US" altLang="en-US" sz="2400" dirty="0" smtClean="0"/>
              <a:t>Several Greek schools developed various forms of </a:t>
            </a:r>
            <a:r>
              <a:rPr lang="en-US" altLang="en-US" sz="2400" i="1" dirty="0" smtClean="0"/>
              <a:t>logic</a:t>
            </a:r>
            <a:r>
              <a:rPr lang="en-US" altLang="en-US" sz="2400" dirty="0" smtClean="0"/>
              <a:t>: </a:t>
            </a:r>
            <a:r>
              <a:rPr lang="en-US" altLang="en-US" sz="2400" i="1" dirty="0" smtClean="0"/>
              <a:t>notation</a:t>
            </a:r>
            <a:r>
              <a:rPr lang="en-US" altLang="en-US" sz="2400" dirty="0" smtClean="0"/>
              <a:t> and </a:t>
            </a:r>
            <a:r>
              <a:rPr lang="en-US" altLang="en-US" sz="2400" i="1" dirty="0" smtClean="0"/>
              <a:t>rules of derivation</a:t>
            </a:r>
            <a:r>
              <a:rPr lang="en-US" altLang="en-US" sz="2400" dirty="0" smtClean="0"/>
              <a:t> for thoughts; may or may not have proceeded to the idea of mechanization</a:t>
            </a:r>
          </a:p>
          <a:p>
            <a:pPr marL="609600" indent="-609600" eaLnBrk="1" hangingPunct="1">
              <a:lnSpc>
                <a:spcPct val="90000"/>
              </a:lnSpc>
            </a:pPr>
            <a:r>
              <a:rPr lang="en-US" altLang="en-US" sz="2400" dirty="0" smtClean="0"/>
              <a:t>Direct line through mathematics and philosophy to modern AI</a:t>
            </a:r>
          </a:p>
          <a:p>
            <a:pPr marL="609600" indent="-609600" eaLnBrk="1" hangingPunct="1">
              <a:lnSpc>
                <a:spcPct val="90000"/>
              </a:lnSpc>
            </a:pPr>
            <a:r>
              <a:rPr lang="en-US" altLang="en-US" sz="2400" dirty="0" smtClean="0"/>
              <a:t>Problems: </a:t>
            </a:r>
          </a:p>
          <a:p>
            <a:pPr marL="990600" lvl="1" indent="-533400" eaLnBrk="1" hangingPunct="1">
              <a:lnSpc>
                <a:spcPct val="90000"/>
              </a:lnSpc>
              <a:buFontTx/>
              <a:buAutoNum type="arabicPeriod"/>
            </a:pPr>
            <a:r>
              <a:rPr lang="en-US" altLang="en-US" sz="2000" dirty="0" smtClean="0"/>
              <a:t>Not all intelligent behavior is mediated by logical deliberation</a:t>
            </a:r>
          </a:p>
          <a:p>
            <a:pPr marL="990600" lvl="1" indent="-533400" eaLnBrk="1" hangingPunct="1">
              <a:lnSpc>
                <a:spcPct val="90000"/>
              </a:lnSpc>
              <a:buFontTx/>
              <a:buAutoNum type="arabicPeriod"/>
            </a:pPr>
            <a:r>
              <a:rPr lang="en-US" altLang="en-US" sz="2000" dirty="0" smtClean="0"/>
              <a:t>What is the purpose of thinking? What thoughts should I have?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Acting rationally: rational agent</a:t>
            </a:r>
          </a:p>
        </p:txBody>
      </p:sp>
      <p:sp>
        <p:nvSpPr>
          <p:cNvPr id="33795" name="Rectangle 3"/>
          <p:cNvSpPr>
            <a:spLocks noGrp="1" noChangeArrowheads="1"/>
          </p:cNvSpPr>
          <p:nvPr>
            <p:ph type="body" idx="1"/>
          </p:nvPr>
        </p:nvSpPr>
        <p:spPr/>
        <p:txBody>
          <a:bodyPr/>
          <a:lstStyle/>
          <a:p>
            <a:pPr eaLnBrk="1" hangingPunct="1"/>
            <a:r>
              <a:rPr lang="en-US" altLang="en-US" sz="2800" dirty="0" smtClean="0"/>
              <a:t>Rational behavior: doing the right thing</a:t>
            </a:r>
          </a:p>
          <a:p>
            <a:pPr eaLnBrk="1" hangingPunct="1"/>
            <a:r>
              <a:rPr lang="en-US" altLang="en-US" sz="2800" dirty="0" smtClean="0"/>
              <a:t>The right thing: that which is expected to maximize goal achievement, given the available information</a:t>
            </a:r>
          </a:p>
          <a:p>
            <a:pPr eaLnBrk="1" hangingPunct="1"/>
            <a:r>
              <a:rPr lang="en-US" altLang="en-US" sz="2800" dirty="0" smtClean="0"/>
              <a:t>Doesn't necessarily involve thinking – e.g., blinking reflex – but  thinking should be in the service of rational 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Rational agents</a:t>
            </a:r>
          </a:p>
        </p:txBody>
      </p:sp>
      <p:sp>
        <p:nvSpPr>
          <p:cNvPr id="34819" name="Rectangle 3"/>
          <p:cNvSpPr>
            <a:spLocks noGrp="1" noChangeArrowheads="1"/>
          </p:cNvSpPr>
          <p:nvPr>
            <p:ph type="body" idx="1"/>
          </p:nvPr>
        </p:nvSpPr>
        <p:spPr/>
        <p:txBody>
          <a:bodyPr/>
          <a:lstStyle/>
          <a:p>
            <a:pPr eaLnBrk="1" hangingPunct="1">
              <a:lnSpc>
                <a:spcPct val="80000"/>
              </a:lnSpc>
            </a:pPr>
            <a:r>
              <a:rPr lang="en-US" altLang="en-US" sz="2400" dirty="0" smtClean="0"/>
              <a:t>An </a:t>
            </a:r>
            <a:r>
              <a:rPr lang="en-US" altLang="en-US" sz="2400" dirty="0" smtClean="0">
                <a:solidFill>
                  <a:srgbClr val="FF0000"/>
                </a:solidFill>
              </a:rPr>
              <a:t>agent</a:t>
            </a:r>
            <a:r>
              <a:rPr lang="en-US" altLang="en-US" sz="2400" dirty="0" smtClean="0"/>
              <a:t> is an entity that perceives and acts</a:t>
            </a:r>
          </a:p>
          <a:p>
            <a:pPr eaLnBrk="1" hangingPunct="1">
              <a:lnSpc>
                <a:spcPct val="80000"/>
              </a:lnSpc>
            </a:pPr>
            <a:r>
              <a:rPr lang="en-US" altLang="en-US" sz="2400" dirty="0" smtClean="0"/>
              <a:t>This course is about designing rational agents</a:t>
            </a:r>
          </a:p>
          <a:p>
            <a:pPr eaLnBrk="1" hangingPunct="1">
              <a:lnSpc>
                <a:spcPct val="80000"/>
              </a:lnSpc>
            </a:pPr>
            <a:r>
              <a:rPr lang="en-US" altLang="en-US" sz="2400" dirty="0" smtClean="0"/>
              <a:t>Abstractly, an agent is a function from percept histories to actions:</a:t>
            </a:r>
          </a:p>
          <a:p>
            <a:pPr algn="ctr" eaLnBrk="1" hangingPunct="1">
              <a:lnSpc>
                <a:spcPct val="80000"/>
              </a:lnSpc>
              <a:buFontTx/>
              <a:buNone/>
            </a:pPr>
            <a:r>
              <a:rPr lang="en-US" altLang="en-US" sz="2400" dirty="0" smtClean="0"/>
              <a:t>[</a:t>
            </a:r>
            <a:r>
              <a:rPr lang="en-US" altLang="en-US" sz="2400" i="1" dirty="0" smtClean="0"/>
              <a:t>f</a:t>
            </a:r>
            <a:r>
              <a:rPr lang="en-US" altLang="en-US" sz="2400" dirty="0" smtClean="0"/>
              <a:t>: </a:t>
            </a:r>
            <a:r>
              <a:rPr lang="en-US" altLang="en-US" sz="2400" dirty="0" smtClean="0">
                <a:latin typeface="Monotype Corsiva" pitchFamily="66" charset="0"/>
              </a:rPr>
              <a:t>P*</a:t>
            </a:r>
            <a:r>
              <a:rPr lang="en-US" altLang="en-US" sz="2400" dirty="0" smtClean="0"/>
              <a:t> </a:t>
            </a:r>
            <a:r>
              <a:rPr lang="en-US" altLang="en-US" sz="2400" dirty="0" smtClean="0">
                <a:sym typeface="Wingdings" pitchFamily="2" charset="2"/>
              </a:rPr>
              <a:t></a:t>
            </a:r>
            <a:r>
              <a:rPr lang="en-US" altLang="en-US" sz="2400" dirty="0" smtClean="0"/>
              <a:t> </a:t>
            </a:r>
            <a:r>
              <a:rPr lang="en-US" altLang="en-US" sz="2400" dirty="0" smtClean="0">
                <a:latin typeface="Monotype Corsiva" pitchFamily="66" charset="0"/>
              </a:rPr>
              <a:t>A</a:t>
            </a:r>
            <a:r>
              <a:rPr lang="en-US" altLang="en-US" sz="2400" dirty="0" smtClean="0"/>
              <a:t>]</a:t>
            </a:r>
          </a:p>
          <a:p>
            <a:pPr eaLnBrk="1" hangingPunct="1">
              <a:lnSpc>
                <a:spcPct val="80000"/>
              </a:lnSpc>
            </a:pPr>
            <a:r>
              <a:rPr lang="en-US" altLang="en-US" sz="2400" dirty="0" smtClean="0"/>
              <a:t>For any given class of environments and tasks, we seek the agent (or class of agents) with the best performance</a:t>
            </a:r>
          </a:p>
          <a:p>
            <a:pPr eaLnBrk="1" hangingPunct="1">
              <a:lnSpc>
                <a:spcPct val="80000"/>
              </a:lnSpc>
            </a:pPr>
            <a:r>
              <a:rPr lang="en-US" altLang="en-US" sz="2400" dirty="0" smtClean="0"/>
              <a:t>Caveat: computational limitations make perfect rationality unachievable</a:t>
            </a:r>
          </a:p>
          <a:p>
            <a:pPr lvl="1" eaLnBrk="1" hangingPunct="1">
              <a:lnSpc>
                <a:spcPct val="80000"/>
              </a:lnSpc>
              <a:buFont typeface="Wingdings" pitchFamily="2" charset="2"/>
              <a:buChar char="à"/>
            </a:pPr>
            <a:r>
              <a:rPr lang="en-US" altLang="en-US" sz="2000" dirty="0" smtClean="0"/>
              <a:t>design best </a:t>
            </a:r>
            <a:r>
              <a:rPr lang="en-US" altLang="en-US" sz="2000" dirty="0" smtClean="0">
                <a:solidFill>
                  <a:srgbClr val="FF0000"/>
                </a:solidFill>
              </a:rPr>
              <a:t>program</a:t>
            </a:r>
            <a:r>
              <a:rPr lang="en-US" altLang="en-US" sz="2000" dirty="0" smtClean="0"/>
              <a:t> for given machine resources</a:t>
            </a:r>
          </a:p>
          <a:p>
            <a:pPr lvl="1" eaLnBrk="1" hangingPunct="1">
              <a:lnSpc>
                <a:spcPct val="80000"/>
              </a:lnSpc>
              <a:buFont typeface="Wingdings" pitchFamily="2" charset="2"/>
              <a:buChar char="à"/>
            </a:pPr>
            <a:r>
              <a:rPr lang="en-US" altLang="en-US" sz="2000" dirty="0" smtClean="0"/>
              <a:t>Example: a polynomial algorithm for an exponential problem</a:t>
            </a:r>
          </a:p>
          <a:p>
            <a:pPr eaLnBrk="1" hangingPunct="1">
              <a:lnSpc>
                <a:spcPct val="80000"/>
              </a:lnSpc>
            </a:pPr>
            <a:endParaRPr lang="en-US" alt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AI prehistory</a:t>
            </a:r>
          </a:p>
        </p:txBody>
      </p:sp>
      <p:sp>
        <p:nvSpPr>
          <p:cNvPr id="35843" name="Rectangle 3"/>
          <p:cNvSpPr>
            <a:spLocks noGrp="1" noChangeArrowheads="1"/>
          </p:cNvSpPr>
          <p:nvPr>
            <p:ph type="body" idx="1"/>
          </p:nvPr>
        </p:nvSpPr>
        <p:spPr>
          <a:xfrm>
            <a:off x="457200" y="1600200"/>
            <a:ext cx="8458200" cy="4525963"/>
          </a:xfrm>
        </p:spPr>
        <p:txBody>
          <a:bodyPr/>
          <a:lstStyle/>
          <a:p>
            <a:pPr eaLnBrk="1" hangingPunct="1">
              <a:lnSpc>
                <a:spcPct val="80000"/>
              </a:lnSpc>
            </a:pPr>
            <a:r>
              <a:rPr lang="en-US" altLang="en-US" sz="2000" dirty="0" smtClean="0"/>
              <a:t>Philosophy		Logic, methods of reasoning, mind as physical </a:t>
            </a:r>
            <a:br>
              <a:rPr lang="en-US" altLang="en-US" sz="2000" dirty="0" smtClean="0"/>
            </a:br>
            <a:r>
              <a:rPr lang="en-US" altLang="en-US" sz="2000" dirty="0" smtClean="0"/>
              <a:t>		 	system foundations of learning, language,</a:t>
            </a:r>
            <a:br>
              <a:rPr lang="en-US" altLang="en-US" sz="2000" dirty="0" smtClean="0"/>
            </a:br>
            <a:r>
              <a:rPr lang="en-US" altLang="en-US" sz="2000" dirty="0" smtClean="0"/>
              <a:t>			rationality</a:t>
            </a:r>
          </a:p>
          <a:p>
            <a:pPr eaLnBrk="1" hangingPunct="1">
              <a:lnSpc>
                <a:spcPct val="80000"/>
              </a:lnSpc>
            </a:pPr>
            <a:r>
              <a:rPr lang="en-US" altLang="en-US" sz="2000" dirty="0" smtClean="0"/>
              <a:t>Mathematics		Formal representation and proof algorithms,</a:t>
            </a:r>
            <a:br>
              <a:rPr lang="en-US" altLang="en-US" sz="2000" dirty="0" smtClean="0"/>
            </a:br>
            <a:r>
              <a:rPr lang="en-US" altLang="en-US" sz="2000" dirty="0" smtClean="0"/>
              <a:t>			computation, (un)decidability, (in)tractability,</a:t>
            </a:r>
            <a:br>
              <a:rPr lang="en-US" altLang="en-US" sz="2000" dirty="0" smtClean="0"/>
            </a:br>
            <a:r>
              <a:rPr lang="en-US" altLang="en-US" sz="2000" dirty="0" smtClean="0"/>
              <a:t>			probability</a:t>
            </a:r>
          </a:p>
          <a:p>
            <a:pPr eaLnBrk="1" hangingPunct="1">
              <a:lnSpc>
                <a:spcPct val="80000"/>
              </a:lnSpc>
            </a:pPr>
            <a:r>
              <a:rPr lang="en-US" altLang="en-US" sz="2000" dirty="0" smtClean="0"/>
              <a:t>Economics		utility, decision theory </a:t>
            </a:r>
          </a:p>
          <a:p>
            <a:pPr eaLnBrk="1" hangingPunct="1">
              <a:lnSpc>
                <a:spcPct val="80000"/>
              </a:lnSpc>
            </a:pPr>
            <a:r>
              <a:rPr lang="en-US" altLang="en-US" sz="2000" dirty="0" smtClean="0"/>
              <a:t>Neuroscience	physical substrate for mental activity</a:t>
            </a:r>
          </a:p>
          <a:p>
            <a:pPr eaLnBrk="1" hangingPunct="1">
              <a:lnSpc>
                <a:spcPct val="80000"/>
              </a:lnSpc>
            </a:pPr>
            <a:r>
              <a:rPr lang="en-US" altLang="en-US" sz="2000" dirty="0" smtClean="0"/>
              <a:t>Psychology 		phenomena of perception and motor control,</a:t>
            </a:r>
            <a:br>
              <a:rPr lang="en-US" altLang="en-US" sz="2000" dirty="0" smtClean="0"/>
            </a:br>
            <a:r>
              <a:rPr lang="en-US" altLang="en-US" sz="2000" dirty="0" smtClean="0"/>
              <a:t>			experimental techniques</a:t>
            </a:r>
          </a:p>
          <a:p>
            <a:pPr eaLnBrk="1" hangingPunct="1">
              <a:lnSpc>
                <a:spcPct val="80000"/>
              </a:lnSpc>
            </a:pPr>
            <a:r>
              <a:rPr lang="en-US" altLang="en-US" sz="2000" dirty="0" smtClean="0"/>
              <a:t>Computer 		building fast computers </a:t>
            </a:r>
            <a:br>
              <a:rPr lang="en-US" altLang="en-US" sz="2000" dirty="0" smtClean="0"/>
            </a:br>
            <a:r>
              <a:rPr lang="en-US" altLang="en-US" sz="2000" dirty="0" smtClean="0"/>
              <a:t>engineering</a:t>
            </a:r>
          </a:p>
          <a:p>
            <a:pPr eaLnBrk="1" hangingPunct="1">
              <a:lnSpc>
                <a:spcPct val="80000"/>
              </a:lnSpc>
            </a:pPr>
            <a:r>
              <a:rPr lang="en-US" altLang="en-US" sz="2000" dirty="0" smtClean="0"/>
              <a:t>Control theory	design systems that maximize an objective</a:t>
            </a:r>
            <a:br>
              <a:rPr lang="en-US" altLang="en-US" sz="2000" dirty="0" smtClean="0"/>
            </a:br>
            <a:r>
              <a:rPr lang="en-US" altLang="en-US" sz="2000" dirty="0" smtClean="0"/>
              <a:t>			function over time </a:t>
            </a:r>
          </a:p>
          <a:p>
            <a:pPr eaLnBrk="1" hangingPunct="1">
              <a:lnSpc>
                <a:spcPct val="80000"/>
              </a:lnSpc>
            </a:pPr>
            <a:r>
              <a:rPr lang="en-US" altLang="en-US" sz="2000" dirty="0" smtClean="0"/>
              <a:t>Linguistics		knowledge representation, grammar</a:t>
            </a:r>
          </a:p>
          <a:p>
            <a:pPr eaLnBrk="1" hangingPunct="1">
              <a:lnSpc>
                <a:spcPct val="80000"/>
              </a:lnSpc>
            </a:pPr>
            <a:endParaRPr lang="en-US" alt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t>Abridged history of AI</a:t>
            </a:r>
          </a:p>
        </p:txBody>
      </p:sp>
      <p:sp>
        <p:nvSpPr>
          <p:cNvPr id="36867" name="Rectangle 3"/>
          <p:cNvSpPr>
            <a:spLocks noGrp="1" noChangeArrowheads="1"/>
          </p:cNvSpPr>
          <p:nvPr>
            <p:ph type="body" idx="1"/>
          </p:nvPr>
        </p:nvSpPr>
        <p:spPr>
          <a:xfrm>
            <a:off x="228600" y="1600200"/>
            <a:ext cx="8763000" cy="4525963"/>
          </a:xfrm>
        </p:spPr>
        <p:txBody>
          <a:bodyPr/>
          <a:lstStyle/>
          <a:p>
            <a:pPr eaLnBrk="1" hangingPunct="1">
              <a:lnSpc>
                <a:spcPct val="80000"/>
              </a:lnSpc>
            </a:pPr>
            <a:r>
              <a:rPr lang="en-US" altLang="en-US" sz="1800" dirty="0" smtClean="0"/>
              <a:t>1943     	McCulloch &amp; Pitts: Boolean circuit model of brain</a:t>
            </a:r>
          </a:p>
          <a:p>
            <a:pPr eaLnBrk="1" hangingPunct="1">
              <a:lnSpc>
                <a:spcPct val="80000"/>
              </a:lnSpc>
            </a:pPr>
            <a:r>
              <a:rPr lang="en-US" altLang="en-US" sz="1800" dirty="0" smtClean="0"/>
              <a:t>1950     	Turing's "Computing Machinery and Intelligence"</a:t>
            </a:r>
          </a:p>
          <a:p>
            <a:pPr eaLnBrk="1" hangingPunct="1">
              <a:lnSpc>
                <a:spcPct val="80000"/>
              </a:lnSpc>
            </a:pPr>
            <a:r>
              <a:rPr lang="en-US" altLang="en-US" sz="1800" dirty="0" smtClean="0">
                <a:solidFill>
                  <a:srgbClr val="FF0000"/>
                </a:solidFill>
              </a:rPr>
              <a:t>1956		</a:t>
            </a:r>
            <a:r>
              <a:rPr lang="en-US" altLang="en-US" sz="1800" dirty="0" smtClean="0"/>
              <a:t>Dartmouth meeting: "Artificial Intelligence" adopted</a:t>
            </a:r>
          </a:p>
          <a:p>
            <a:pPr eaLnBrk="1" hangingPunct="1">
              <a:lnSpc>
                <a:spcPct val="80000"/>
              </a:lnSpc>
            </a:pPr>
            <a:r>
              <a:rPr lang="en-US" altLang="en-US" sz="1800" dirty="0" smtClean="0"/>
              <a:t>1950s	Early AI programs, including Samuel's checkers</a:t>
            </a:r>
            <a:br>
              <a:rPr lang="en-US" altLang="en-US" sz="1800" dirty="0" smtClean="0"/>
            </a:br>
            <a:r>
              <a:rPr lang="en-US" altLang="en-US" sz="1800" dirty="0" smtClean="0"/>
              <a:t>		program, Newell &amp; Simon's Logic Theorist, </a:t>
            </a:r>
            <a:br>
              <a:rPr lang="en-US" altLang="en-US" sz="1800" dirty="0" smtClean="0"/>
            </a:br>
            <a:r>
              <a:rPr lang="en-US" altLang="en-US" sz="1800" dirty="0" smtClean="0"/>
              <a:t>		Gelernter's Geometry Engine</a:t>
            </a:r>
          </a:p>
          <a:p>
            <a:pPr eaLnBrk="1" hangingPunct="1">
              <a:lnSpc>
                <a:spcPct val="80000"/>
              </a:lnSpc>
            </a:pPr>
            <a:r>
              <a:rPr lang="en-US" altLang="en-US" sz="1800" dirty="0" smtClean="0"/>
              <a:t>1960s 	First expert systems (e.g., DENDRAL)</a:t>
            </a:r>
          </a:p>
          <a:p>
            <a:pPr eaLnBrk="1" hangingPunct="1">
              <a:lnSpc>
                <a:spcPct val="80000"/>
              </a:lnSpc>
            </a:pPr>
            <a:r>
              <a:rPr lang="en-US" altLang="en-US" sz="1800" dirty="0" smtClean="0"/>
              <a:t>1965		Robinson's complete algorithm for logical reasoning</a:t>
            </a:r>
          </a:p>
          <a:p>
            <a:pPr eaLnBrk="1" hangingPunct="1">
              <a:lnSpc>
                <a:spcPct val="80000"/>
              </a:lnSpc>
            </a:pPr>
            <a:r>
              <a:rPr lang="en-US" altLang="en-US" sz="1800" dirty="0" smtClean="0"/>
              <a:t>1966—73	AI discovers computational complexity</a:t>
            </a:r>
            <a:br>
              <a:rPr lang="en-US" altLang="en-US" sz="1800" dirty="0" smtClean="0"/>
            </a:br>
            <a:r>
              <a:rPr lang="en-US" altLang="en-US" sz="1800" dirty="0" smtClean="0"/>
              <a:t>		Neural network research almost disappears</a:t>
            </a:r>
          </a:p>
          <a:p>
            <a:pPr eaLnBrk="1" hangingPunct="1">
              <a:lnSpc>
                <a:spcPct val="80000"/>
              </a:lnSpc>
            </a:pPr>
            <a:r>
              <a:rPr lang="en-US" altLang="en-US" sz="1800" dirty="0" smtClean="0"/>
              <a:t>1969—79	Early development of knowledge-based systems (e.g., SHRDLU)</a:t>
            </a:r>
          </a:p>
          <a:p>
            <a:pPr eaLnBrk="1" hangingPunct="1">
              <a:lnSpc>
                <a:spcPct val="80000"/>
              </a:lnSpc>
            </a:pPr>
            <a:r>
              <a:rPr lang="en-US" altLang="en-US" sz="1800" dirty="0" smtClean="0"/>
              <a:t>1980-- 	AI becomes an industry </a:t>
            </a:r>
          </a:p>
          <a:p>
            <a:pPr eaLnBrk="1" hangingPunct="1">
              <a:lnSpc>
                <a:spcPct val="80000"/>
              </a:lnSpc>
            </a:pPr>
            <a:r>
              <a:rPr lang="en-US" altLang="en-US" sz="1800" dirty="0" smtClean="0"/>
              <a:t>1986-- 	Neural networks return to popularity</a:t>
            </a:r>
          </a:p>
          <a:p>
            <a:pPr eaLnBrk="1" hangingPunct="1">
              <a:lnSpc>
                <a:spcPct val="80000"/>
              </a:lnSpc>
            </a:pPr>
            <a:r>
              <a:rPr lang="en-US" altLang="en-US" sz="1800" dirty="0" smtClean="0"/>
              <a:t>1987--	AI becomes a science </a:t>
            </a:r>
          </a:p>
          <a:p>
            <a:pPr eaLnBrk="1" hangingPunct="1">
              <a:lnSpc>
                <a:spcPct val="80000"/>
              </a:lnSpc>
            </a:pPr>
            <a:r>
              <a:rPr lang="en-US" altLang="en-US" sz="1800" dirty="0" smtClean="0"/>
              <a:t>1989--	Statistical methods, e.g., for NLP (e.g., IBM’s MT system)</a:t>
            </a:r>
          </a:p>
          <a:p>
            <a:pPr eaLnBrk="1" hangingPunct="1">
              <a:lnSpc>
                <a:spcPct val="80000"/>
              </a:lnSpc>
            </a:pPr>
            <a:r>
              <a:rPr lang="en-US" altLang="en-US" sz="1800" dirty="0" smtClean="0"/>
              <a:t>1995--	The emergence of intelligent agents </a:t>
            </a:r>
          </a:p>
          <a:p>
            <a:pPr eaLnBrk="1" hangingPunct="1">
              <a:lnSpc>
                <a:spcPct val="80000"/>
              </a:lnSpc>
            </a:pPr>
            <a:r>
              <a:rPr lang="en-US" altLang="en-US" sz="1800" dirty="0" smtClean="0"/>
              <a:t>2010--	“Deep Learning”, practical AI (Siri, automated cars)</a:t>
            </a:r>
          </a:p>
          <a:p>
            <a:pPr eaLnBrk="1" hangingPunct="1">
              <a:lnSpc>
                <a:spcPct val="80000"/>
              </a:lnSpc>
            </a:pPr>
            <a:r>
              <a:rPr lang="en-US" altLang="en-US" sz="1800" dirty="0" smtClean="0"/>
              <a:t>2010--	Big data, social media</a:t>
            </a:r>
          </a:p>
          <a:p>
            <a:pPr eaLnBrk="1" hangingPunct="1">
              <a:lnSpc>
                <a:spcPct val="80000"/>
              </a:lnSpc>
            </a:pPr>
            <a:endParaRPr lang="en-US"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86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86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686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686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6867">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686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33" y="381000"/>
            <a:ext cx="8634733"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41054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State of the art</a:t>
            </a:r>
          </a:p>
        </p:txBody>
      </p:sp>
      <p:sp>
        <p:nvSpPr>
          <p:cNvPr id="37891" name="Rectangle 3"/>
          <p:cNvSpPr>
            <a:spLocks noGrp="1" noChangeArrowheads="1"/>
          </p:cNvSpPr>
          <p:nvPr>
            <p:ph type="body" idx="1"/>
          </p:nvPr>
        </p:nvSpPr>
        <p:spPr/>
        <p:txBody>
          <a:bodyPr/>
          <a:lstStyle/>
          <a:p>
            <a:pPr eaLnBrk="1" hangingPunct="1">
              <a:lnSpc>
                <a:spcPct val="80000"/>
              </a:lnSpc>
            </a:pPr>
            <a:r>
              <a:rPr lang="en-US" altLang="en-US" sz="1800" dirty="0" smtClean="0"/>
              <a:t>Deep Blue defeated the reigning world chess champion Garry Kasparov in 1997 </a:t>
            </a:r>
          </a:p>
          <a:p>
            <a:pPr eaLnBrk="1" hangingPunct="1">
              <a:lnSpc>
                <a:spcPct val="80000"/>
              </a:lnSpc>
            </a:pPr>
            <a:r>
              <a:rPr lang="en-US" altLang="en-US" sz="1800" dirty="0" smtClean="0"/>
              <a:t>Proved a mathematical conjecture (Robbins conjecture) unsolved for decades </a:t>
            </a:r>
          </a:p>
          <a:p>
            <a:pPr eaLnBrk="1" hangingPunct="1">
              <a:lnSpc>
                <a:spcPct val="80000"/>
              </a:lnSpc>
            </a:pPr>
            <a:r>
              <a:rPr lang="en-US" altLang="en-US" sz="1800" dirty="0" smtClean="0"/>
              <a:t>No hands across America (driving autonomously 98% of the time from Pittsburgh to San Diego) </a:t>
            </a:r>
          </a:p>
          <a:p>
            <a:pPr eaLnBrk="1" hangingPunct="1">
              <a:lnSpc>
                <a:spcPct val="80000"/>
              </a:lnSpc>
            </a:pPr>
            <a:r>
              <a:rPr lang="en-US" altLang="en-US" sz="1800" dirty="0" smtClean="0"/>
              <a:t>During the 1991 Gulf War, US forces deployed an AI logistics planning and scheduling program that involved up to 50,000 vehicles, cargo, and people </a:t>
            </a:r>
          </a:p>
          <a:p>
            <a:pPr eaLnBrk="1" hangingPunct="1">
              <a:lnSpc>
                <a:spcPct val="80000"/>
              </a:lnSpc>
            </a:pPr>
            <a:r>
              <a:rPr lang="en-US" altLang="en-US" sz="1800" dirty="0" smtClean="0"/>
              <a:t>NASA's on-board autonomous planning program controlled the scheduling of operations for a spacecraft </a:t>
            </a:r>
          </a:p>
          <a:p>
            <a:pPr eaLnBrk="1" hangingPunct="1">
              <a:lnSpc>
                <a:spcPct val="80000"/>
              </a:lnSpc>
            </a:pPr>
            <a:r>
              <a:rPr lang="en-US" altLang="en-US" sz="1800" dirty="0" smtClean="0"/>
              <a:t>Proverb and Dr. Fill solve crossword puzzles better than most humans</a:t>
            </a:r>
          </a:p>
          <a:p>
            <a:pPr eaLnBrk="1" hangingPunct="1">
              <a:lnSpc>
                <a:spcPct val="80000"/>
              </a:lnSpc>
            </a:pPr>
            <a:r>
              <a:rPr lang="en-US" altLang="en-US" sz="1800" dirty="0" smtClean="0"/>
              <a:t>AI Knowledge based system components are embedded in many real-world applications</a:t>
            </a:r>
          </a:p>
          <a:p>
            <a:pPr eaLnBrk="1" hangingPunct="1">
              <a:lnSpc>
                <a:spcPct val="80000"/>
              </a:lnSpc>
            </a:pPr>
            <a:r>
              <a:rPr lang="en-US" altLang="en-US" sz="1800" dirty="0" smtClean="0"/>
              <a:t>Jeopardy!! Watson wipes the floor with the humans…in 2011</a:t>
            </a:r>
          </a:p>
          <a:p>
            <a:pPr eaLnBrk="1" hangingPunct="1">
              <a:lnSpc>
                <a:spcPct val="80000"/>
              </a:lnSpc>
            </a:pPr>
            <a:r>
              <a:rPr lang="en-US" altLang="en-US" sz="1800" dirty="0" smtClean="0"/>
              <a:t>SIRI</a:t>
            </a:r>
          </a:p>
          <a:p>
            <a:pPr eaLnBrk="1" hangingPunct="1">
              <a:lnSpc>
                <a:spcPct val="80000"/>
              </a:lnSpc>
            </a:pPr>
            <a:r>
              <a:rPr lang="en-US" altLang="en-US" sz="1800" dirty="0" smtClean="0"/>
              <a:t>Google Translate</a:t>
            </a:r>
          </a:p>
          <a:p>
            <a:pPr eaLnBrk="1" hangingPunct="1">
              <a:lnSpc>
                <a:spcPct val="80000"/>
              </a:lnSpc>
            </a:pPr>
            <a:r>
              <a:rPr lang="en-US" altLang="en-US" sz="1800" dirty="0" smtClean="0"/>
              <a:t>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89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8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COMS 4701</a:t>
            </a:r>
          </a:p>
        </p:txBody>
      </p:sp>
      <p:sp>
        <p:nvSpPr>
          <p:cNvPr id="6147" name="Rectangle 3"/>
          <p:cNvSpPr>
            <a:spLocks noGrp="1" noChangeArrowheads="1"/>
          </p:cNvSpPr>
          <p:nvPr>
            <p:ph type="body" idx="1"/>
          </p:nvPr>
        </p:nvSpPr>
        <p:spPr>
          <a:xfrm>
            <a:off x="533400" y="1222375"/>
            <a:ext cx="8229600" cy="4525963"/>
          </a:xfrm>
        </p:spPr>
        <p:txBody>
          <a:bodyPr/>
          <a:lstStyle/>
          <a:p>
            <a:pPr eaLnBrk="1" hangingPunct="1"/>
            <a:r>
              <a:rPr lang="en-US" altLang="en-US" sz="2400" dirty="0" smtClean="0"/>
              <a:t>Course home page: </a:t>
            </a:r>
          </a:p>
          <a:p>
            <a:pPr lvl="1" eaLnBrk="1" hangingPunct="1"/>
            <a:r>
              <a:rPr lang="en-US" altLang="en-US" sz="2000" dirty="0" smtClean="0">
                <a:hlinkClick r:id="rId3"/>
              </a:rPr>
              <a:t>http://www.cs.columbia.edu/~cs4701/</a:t>
            </a:r>
            <a:r>
              <a:rPr lang="en-US" altLang="en-US" sz="2000" dirty="0" smtClean="0"/>
              <a:t> </a:t>
            </a:r>
          </a:p>
          <a:p>
            <a:pPr eaLnBrk="1" hangingPunct="1"/>
            <a:r>
              <a:rPr lang="en-US" altLang="en-US" sz="2400" dirty="0" smtClean="0"/>
              <a:t>Textbook: </a:t>
            </a:r>
          </a:p>
          <a:p>
            <a:pPr lvl="1" eaLnBrk="1" hangingPunct="1"/>
            <a:r>
              <a:rPr lang="en-US" altLang="en-US" sz="2000" dirty="0" smtClean="0"/>
              <a:t>S. Russell and P. </a:t>
            </a:r>
            <a:r>
              <a:rPr lang="en-US" altLang="en-US" sz="2000" dirty="0" err="1" smtClean="0"/>
              <a:t>Norvig</a:t>
            </a:r>
            <a:r>
              <a:rPr lang="en-US" altLang="en-US" sz="2000" dirty="0" smtClean="0"/>
              <a:t> </a:t>
            </a:r>
            <a:r>
              <a:rPr lang="en-US" altLang="en-US" sz="2000" i="1" dirty="0" smtClean="0"/>
              <a:t>Artificial Intelligence: A Modern Approach </a:t>
            </a:r>
            <a:r>
              <a:rPr lang="en-US" altLang="en-US" sz="2000" dirty="0" smtClean="0"/>
              <a:t>Prentice Hall, 2009, </a:t>
            </a:r>
            <a:r>
              <a:rPr lang="en-US" altLang="en-US" sz="2000" u="sng" dirty="0" smtClean="0"/>
              <a:t>Third Edition</a:t>
            </a:r>
          </a:p>
          <a:p>
            <a:pPr eaLnBrk="1" hangingPunct="1"/>
            <a:endParaRPr lang="en-US" altLang="en-US" dirty="0" smtClean="0"/>
          </a:p>
          <a:p>
            <a:pPr eaLnBrk="1" hangingPunct="1"/>
            <a:endParaRPr lang="en-US" altLang="en-US" dirty="0" smtClean="0"/>
          </a:p>
        </p:txBody>
      </p:sp>
      <p:pic>
        <p:nvPicPr>
          <p:cNvPr id="6148" name="Picture 5"/>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4564063" y="3471863"/>
            <a:ext cx="14287" cy="1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7" descr="http://www-fp.pearsonhighered.com/bigcovers/013604259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2984" y="3200400"/>
            <a:ext cx="2590731"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9" y="1371600"/>
            <a:ext cx="6768935"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Exercise</a:t>
            </a:r>
            <a:endParaRPr lang="en-US" dirty="0"/>
          </a:p>
        </p:txBody>
      </p:sp>
    </p:spTree>
    <p:extLst>
      <p:ext uri="{BB962C8B-B14F-4D97-AF65-F5344CB8AC3E}">
        <p14:creationId xmlns:p14="http://schemas.microsoft.com/office/powerpoint/2010/main" val="26035320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068" y="76200"/>
            <a:ext cx="4389372" cy="1862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864" y="1981200"/>
            <a:ext cx="4363443" cy="4563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95990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smtClean="0"/>
              <a:t>Related courses and journals</a:t>
            </a:r>
          </a:p>
        </p:txBody>
      </p:sp>
      <p:sp>
        <p:nvSpPr>
          <p:cNvPr id="38915" name="Content Placeholder 2"/>
          <p:cNvSpPr>
            <a:spLocks noGrp="1"/>
          </p:cNvSpPr>
          <p:nvPr>
            <p:ph idx="1"/>
          </p:nvPr>
        </p:nvSpPr>
        <p:spPr/>
        <p:txBody>
          <a:bodyPr/>
          <a:lstStyle/>
          <a:p>
            <a:r>
              <a:rPr lang="en-US" altLang="en-US" sz="1800" dirty="0" smtClean="0"/>
              <a:t>Related courses</a:t>
            </a:r>
          </a:p>
          <a:p>
            <a:pPr lvl="1"/>
            <a:r>
              <a:rPr lang="en-US" altLang="en-US" sz="1600" dirty="0" smtClean="0"/>
              <a:t>4705 Natural Language Processing (Collins)</a:t>
            </a:r>
          </a:p>
          <a:p>
            <a:pPr lvl="1"/>
            <a:r>
              <a:rPr lang="en-US" altLang="en-US" sz="1600" dirty="0" smtClean="0"/>
              <a:t>4731 Computer Vision (</a:t>
            </a:r>
            <a:r>
              <a:rPr lang="en-US" altLang="en-US" sz="1600" dirty="0" err="1" smtClean="0"/>
              <a:t>Nayar</a:t>
            </a:r>
            <a:r>
              <a:rPr lang="en-US" altLang="en-US" sz="1600" dirty="0" smtClean="0"/>
              <a:t>)</a:t>
            </a:r>
          </a:p>
          <a:p>
            <a:pPr lvl="1"/>
            <a:r>
              <a:rPr lang="en-US" altLang="en-US" sz="1600" dirty="0" smtClean="0"/>
              <a:t>4733 Robotics (Allen)</a:t>
            </a:r>
          </a:p>
          <a:p>
            <a:pPr lvl="1"/>
            <a:r>
              <a:rPr lang="en-US" altLang="en-US" sz="1600" dirty="0" smtClean="0"/>
              <a:t>4771 Machine Learning (</a:t>
            </a:r>
            <a:r>
              <a:rPr lang="en-US" altLang="en-US" sz="1600" dirty="0" err="1" smtClean="0"/>
              <a:t>Jebara</a:t>
            </a:r>
            <a:r>
              <a:rPr lang="en-US" altLang="en-US" sz="1600" dirty="0" smtClean="0"/>
              <a:t>)</a:t>
            </a:r>
          </a:p>
          <a:p>
            <a:pPr lvl="1"/>
            <a:r>
              <a:rPr lang="en-US" altLang="en-US" sz="1600" dirty="0" smtClean="0"/>
              <a:t>4772 Advanced Machine Learning (Hsu)</a:t>
            </a:r>
          </a:p>
          <a:p>
            <a:pPr lvl="1"/>
            <a:r>
              <a:rPr lang="en-US" altLang="en-US" sz="1600" dirty="0" smtClean="0"/>
              <a:t>6998-4 Speech Recognition (</a:t>
            </a:r>
            <a:r>
              <a:rPr lang="en-US" altLang="en-US" sz="1600" dirty="0" err="1" smtClean="0"/>
              <a:t>Beigi</a:t>
            </a:r>
            <a:r>
              <a:rPr lang="en-US" altLang="en-US" sz="1600" dirty="0" smtClean="0"/>
              <a:t>)</a:t>
            </a:r>
          </a:p>
          <a:p>
            <a:pPr lvl="1"/>
            <a:r>
              <a:rPr lang="en-US" altLang="en-US" sz="1600" dirty="0" smtClean="0"/>
              <a:t>6998 Search Engine Technology</a:t>
            </a:r>
          </a:p>
          <a:p>
            <a:r>
              <a:rPr lang="en-US" altLang="en-US" sz="1800" dirty="0" smtClean="0"/>
              <a:t>Conferences and journals</a:t>
            </a:r>
          </a:p>
          <a:p>
            <a:pPr lvl="1"/>
            <a:r>
              <a:rPr lang="en-US" altLang="en-US" sz="1600" dirty="0" smtClean="0"/>
              <a:t>IJCAI, AAAI</a:t>
            </a:r>
          </a:p>
          <a:p>
            <a:pPr lvl="1"/>
            <a:r>
              <a:rPr lang="en-US" altLang="en-US" sz="1600" dirty="0" smtClean="0"/>
              <a:t>AISTATS, UAI</a:t>
            </a:r>
          </a:p>
          <a:p>
            <a:pPr lvl="1"/>
            <a:r>
              <a:rPr lang="en-US" altLang="en-US" sz="1600" dirty="0" smtClean="0"/>
              <a:t>ACL, NAACL, EMNLP</a:t>
            </a:r>
          </a:p>
          <a:p>
            <a:pPr lvl="1"/>
            <a:r>
              <a:rPr lang="en-US" altLang="en-US" sz="1600" dirty="0" smtClean="0"/>
              <a:t>ICML, NIPS</a:t>
            </a:r>
          </a:p>
          <a:p>
            <a:pPr lvl="1"/>
            <a:r>
              <a:rPr lang="en-US" altLang="en-US" sz="1600" dirty="0" smtClean="0"/>
              <a:t>AIJ, JAIR, CL, TACL, JMLR</a:t>
            </a:r>
          </a:p>
          <a:p>
            <a:pPr lvl="1"/>
            <a:endParaRPr lang="en-US" altLang="en-US" sz="1600" dirty="0" smtClean="0"/>
          </a:p>
          <a:p>
            <a:endParaRPr lang="en-US"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9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91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91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91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a:t>
            </a:r>
            <a:endParaRPr lang="en-US" dirty="0"/>
          </a:p>
        </p:txBody>
      </p:sp>
      <p:sp>
        <p:nvSpPr>
          <p:cNvPr id="3" name="AutoShape 2" descr="data:image/jpeg;base64,/9j/4AAQSkZJRgABAQAAAQABAAD/2wBDAAoHBwgHBgoICAgLCgoLDhgQDg0NDh0VFhEYIx8lJCIfIiEmKzcvJik0KSEiMEExNDk7Pj4+JS5ESUM8SDc9Pjv/2wBDAQoLCw4NDhwQEBw7KCIoOzs7Ozs7Ozs7Ozs7Ozs7Ozs7Ozs7Ozs7Ozs7Ozs7Ozs7Ozs7Ozs7Ozs7Ozs7Ozs7Ozv/wAARCAFaAOQDASIAAhEBAxEB/8QAHAAAAQUBAQEAAAAAAAAAAAAABAACAwUGAQcI/8QARhAAAQMCAwIJCgQEBAYDAAAAAQACAwQRBRIhBjETFCI2QVFhdLIHFjJVcYGRlKHRI0KxwRUzUmIkU5LwJkNyguHxNWOi/8QAGgEAAgMBAQAAAAAAAAAAAAAAAAIBAwQFBv/EACURAAIDAAICAgMAAwEAAAAAAAABAgMREiEEMRNBIjJRBRQjof/aAAwDAQACEQMRAD8Awe0W0WOQbS4pDDjOIRxx1kzWMZVPAaA8gAC+gVd5z7QevcS+bk+6W0/OvF+/TeMqrQQWnnPtB69xL5uT7pec+0Hr3Evm5PuqtJSBaec+0Hr3Evm5Pul5z7QevcS+bk+6q0kAWnnPtB69xL5uT7pec+0Hr3Evm5PuqtJAFp5z7QevcS+bk+6XnPtB69xL5uT7qrSQBaec+0Hr3Evm5Pul5z7QevcS+bk+6q0kAWnnPtB69xL5uT7pec+0Hr3Evm5PuqtJAFp5z7QevcS+bk+6XnPtB69xL5uT7qrSQBaec+0Hr3Evm5Pul5z7QevcS+bk+6q0kAWnnPtB69xL5uT7pec+0Hr3Evm5PuqtJAFp5z7QevcS+bk+6XnPtB69xL5uT7qrSQBaec+0Hr3Evm5Pul5z7QevcS+bk+6q0kAWnnPtB69xL5uT7pec+0Hr3Evm5PuqtJQBaec+0Hr3Evm5Pul5z7QevcS+bk+6q0lIHtXktr6zENmqiatq56qRtY5ofNIXkDIw2uejU/FJD+SHmpVd+f4I0krGPMdp+deL9+m8ZVWrTafnXi/fpvGVVphRJJJIASSSSAEkkkgBJLtkrFAHEl2xSsUAcSSSQAkkrLtkAcSXbLuVADUl2y4gBKywjBKrF5Dwdo4WenM70W9naexRYTh0mKYjHSsJaHG73/0tG8r0yio4qWnjjhjDI4x+G39z2lY/K8n4li9l1VfLt+irw/ZXDqRoJpxPIP8AmVAuCf8Ao+6t2UcbG5W5WjqZG0D4WUIxEmB8pgLSxgcWuda3Zu68w9yl42S+RgjGdgJALtHAG2+3X8PeuROVknsma0or0D1ODUdWCJ6WCUdZYGu/1BZjFtjSwOlw0uJAuad/pf8Aaela1tcHTxR8HbhWuddxtlykCx033cu0tQ2vhLi3KQRuOoNt6srutq70iUIyPJnNLXFrgQRoQehcWx2vwUOidiMLAJI7cOGj0gdz/uscu1VarY8kYpxcXjPYvJDzUqu/P8EaSXkh5qVXfn+CNJOyDzHafnXi/fpvGVVq02n514v36bxlVaYUSSS7ZAHF0BODU8MQAwNuuhilDE8MQThDkXeDU4YnCPRRpOA/BpGNE8GlwaNJ4ghjTQxFOYmhqkjCDg04MUwauhiAwh4Nd4NTZV3Ko0MBzGmFlkXlTHMRoYafYqiDaSaoc25nk4IdjQLn47lr1RbJADB4h2yfG4V3JKyIAvdlB3fC/wCy8/5UnK5m6tZBHXFrWlzrBo33TOFYQeloNr26Tbd8QuPmhMZLjyQbE2O8G36puaCIOjcfRIe4EXtckg/T6KhIcfHNDNYtIJubDpCkAA3CygD6anOUAMIYTbKdGjf+qfxiLO1hdZzvRBG/f9ihr+BoyriZLGWSC7Hgxu9jtP1svKKmB1LVS07/AEonlh9oNl63N/KPtFvbdeX49b+PV1v8536rpf4+T1oz+Qukz1LyQ81Krvz/AARpJeSHmpVd+f4I0l1GZjzHafnXi/fpvGVVq02n514v36bxlVgTCjmtT8qcwJ9kEjWt0Tw1ICyka1QSkcDSnBie1uieGKNHSGBieGKQMUgYlbHSIgxLIFOGLpj0S8huIG5ijy9iLeyyiyapkxXEiyLoYpgwqRsJPQhsFEGDOxPER6kYylJ6FMKU9SR2IdVsrjEVG6M9StTTW6FE+nvdCsB1stNk6kNilp3OtwTxKPYeS74aFad8TZCwuF8huPgR+6wNNLJh9YypjFyw6jocOkLbUNbDU07HxvvG7RpPQf6T2hcvzK2pc0WVvrGSvgiLDE51g83tftvp703gITncZS7hQGk5hrYkj9SnS07Zpo5HaiO9gencf1AUcdDwcbGCS4Y5rtW7yBbr7Asiaz2WD3RQycITL/MGRwDhutu+v1SFHFwrJeVnYLNN9w/2bJooyGMHCC7X5ycurjYi517VO94jbrck7gN5Khv+MCGtnjghdJIeRG0yO9jdR9bLyieZ9RUSTyG75HFzvaTdaja7HGyB2HU7w65vO5p003NHs6e1ZNdnwqnCHJ/ZjunrxHsXkh5qVXfn+CNJLyQ81Krvz/BGktjKjzHafnXi/fpvGVWsGqstp+deL9+m8ZVfGNUwpOwaJ1l1o0XbKB8OAKZjU1rbomKIlQ2PFDWtUzYr9Cmjg1TzNTwutI8XHQBdVOX8LlH+jGQEhScARvTTiUI9CNzvoiqSojquS0ZXf0lVScktwtioN4mQ8FboXCxWBpzbconwEKtWaWOvAFzFA5mqPdGepDmPlbldGRTKIyOLMdArCnpC7oXaWmLiNFdU9LlA0Wey36Roqq+2BR0Q6kQ2jG4hWcdNfoQWNVL8MgjfE1ri51uUs6k5PEaWlFawaWhHUgX01r6J3nK46SUrT2hyjdjdM/fE9v1VyhYvoodlb+wSaBQ09XUYbMXwOGV3psdq1w7Qipa6kk3PI9oQsrWvaHNNwelaI61kkZppe4svaTaike0Nlc6B/VIC5v8AqG737lZtxajc2/Gqf3TN/eywM0diUK9qql4Vcu08KvlkjfVe0mHUou+sh7BGeEcfcNB7ysvi+181UHw0LXQsdoZXHluHu9EexUD22UZFlbX4dcHvsqldJnEkklsKT2LyQ81Krvz/AARpJeSHmpVd+f4I0krGPMdpudeL9+m8ZQMYR203OvF+/TeMoSIKSETtGifZcaFI1tyoLEh0bLlHwxDRQQR63VpTQZrWCosnhpqhoLWPNPTFzTZztAqqKGSZ4axpe49A1Kt8djyNp29eY/orzY/CGy0TqojlPcQD1AJPkUK+Y7rc7eJnW4DiHB5+LnQXtfVWeCYLMSKqVpY0DktO8o/HsUqcOxB9HTtbGGAHNa5NwhMFrKurxeBk0z3Ak3bfTcqpTslDSyMK4zxdls6j7ELLSm9gL+5aSSlt0INj4RIbEXvvWLmzeocuihOGzvNgy3adFINmqmQhzJYXdgdb9Vp4pGdYKp59ny+UyQYtXROJv/MuE0bX9vAnQl6WkDMOkoX5Zw1p/wCoK0giDmAiyGYx2GwOdVYrPM0A3zhoAWXqdppRUvGHxtYBulygEpowlY+hJyhUvy6N8yEW3Kg2wjy0lN2vKzQ2kxkzMJrX2uNLC36LWbasIoKJx6ST9E6qlXZHSh3Rsg8Mvh2D1OLPkZTBpdGLm5slUbPYlCCTTEjrabptJXVdA8vpZnRFwsSOlGDafEgCHvZJc35TAtTdm/jmGdKvPyKOWkniNnwvae1qPhgPFI7joRL9o5Xn8WmYf+kopzeGgZKG5Q4Xt1JZzmkuSGhXBt8WUU8eu5Ayx2KuamK17BVszVorlqM9kMZXSNULmouRuqhc1XGVoGIsuJ722TFIp7F5IealV35/gjSS8kPNSq78/wAEaSVjHmW0vOvF+/TeMoWIaIvaTnXi/fpvGULEpBewhoRETblQMCOpo7pJPEXQWsIgiuQruhpi6xsgqSDMQLLUYZSXtoubdYdOmGIze1dLwUdG62/MP0Wq2BjbLgAA1LJXA9ih2xwkz4C2ojYS+meHG39J0P7LHYZi2IYUHtoql8IkFnBvSpivlpxeyqb4WtnoeLbL4ZJUTYriDnhoYCQTYaBZDZcRnaSIhtmOLso6tNECZsSxWQNfJUVTj0XLlt9kNkKqkeMRr4zE+34cZ3i/SVD/AOcGm9JT2SZY1zOCpZpLegwn6LBcfa0EhxuvTMWg/wABUC3/ACnfoV5PxV25U0pPdNHOWdDn7TNgb/U7qa5PZtWzJdznMPU4fZCTUETmOzQsJ67WVccOZI/KMzerlXA+K2RrqkjPK2+LJ8Txg4icpm5A1y3tdBUdTTRVTXzR8NEN7c+W/vUpwYtdypSb/wBqbR4TOMRDX00hjINi5mh0WlOCjiZkkrZT2S7NHheKbIz1EbarDqiI333Lmj22N/otP5QoQyhoCwck3t8As9R7NVtUQyloXknpDLBejbW7KV+OYdRx0YZngHKD3WvosEnFzTiansFks7MPsPS4LUVFW3GDBbI3gxM4Drvb6LVy7CbPVkRkhaQHagxS6ALGVuxOP0V8+HSPA6Y+UPoqpzMRoHatqKcjsc1M48nqkL6NTiHk5p4yTT1cjR1OaCoKnDTS07Id+RobfrVDFtJjUBAZiExHU85h9Vu62nMlGx7xyywElVW845yel9Li9xGDq48t1UTt1WjxCPK43CoqhmpWqiRTfErZGqFzUTI1QuC2owSQLI1QEWKMkbohXixTFTPX/JDzUqu/P8EaSXkh5qVXfn+CNJKyTzTaTnXi/fpvGUNEETtHzsxfv03jKHj3KQQRGLlWdIy9lXQ71cUIvZUWvEa6VrLnD4dRotXh0JaBoqLDmblqKBtg1cmx6zqx6Re0FO17Mr2hzXCxBG9RR+T7ZzjJqHUAN9cmc5B7kZQaZVdMILQmpOdfJp9A1LhdDQR5KSlihaOhjQE2dosUW54bvKravEqON4jfUxNe42DS4XJ9iaeFNfJsCroWyxPYdzgQVgn4EGEhp1BsV6BUeiqGupo3vzm4d1g2WbWvR1aJJdMwWNukgpnwsw+dpItw+WwHwvdZZtfUQzZWhsjjpdwtf3L1Wa0TCOEda9rHVVdVQUNaCHxwSHtbYrVV5CiscQtodj2MsMM/EaoRcJJSlrB+axAv712gxbERUBlDWVIe70WN3X6t9lro9msJLr8TaHjUi5srGjw6CENZBAxrjoA1oCsfk1pdRK14ljf5SA8D2r2woHAVMFLPGN5nGV1va0/svZKd/CQsfa2ZoNupYGDZmtrnsbZsUR9JzjrbsC3zTHBCA5wa1jd5O5RVPk9awyeVCEcUXrHkKGalgnYWywskB3hzQVE3F8OkfkZXQOcOgSBENe14u1wPsKefFmTGjNV+xeA1JLnYdE139TOSfohcTpWxwhjRoBYLVT7lQYoLtKyWajd48mzzfF4criFmqlupWuxpoErllasC5stFDL710VUo1Q5CKmGqGcNV0l6OZL2RvGiFkajHDRDyhOiqSPWPJFzVqu/P8EaSXkj5q1Xfn+BiShkHme0fOzF+/TeMoeJEbR868X79P4yh4lIIKh9JXdBvCpId6uaB1iFnu9Gyn9jV4eRotJSHkhZbD36DVaKkfdo1XJn7OovRY4njZwTCXVrYhKWuADS629ZSp8pONzgtgENOP7W3P1Vltc++zUg/+xn6qq2Fw7Da+epNfC2QxBrm5zoOtW14oazLKK3sr34zj2KOyuq6qYn8rCbfAKzwLZrGHYjT1UtK9kbHhznSGxsto7HNn8KbwbZ6ePL+SIXP0QHnzSVNdFTUsD3h7w3O7QD3KHJtdIE39Iu6k2Cp6p29WVXLdUlZLZrnakDfYLMy6tFbXSfg3/uVU1/4ihxjHYKaHRkkjsx5Ibbq61m37Q18z7QUT2k7i0ZytVdM5LUE7oQeM3tK4G11cUTWMLSGgLyZ8m0AeySSapja7VudpZp2DRbDDZMSjw3jEeOQyzNBJhmZlvboudbqLKOPehG7n1jPUaCQZRqsT5QMcnmrRhsEjmxsHLDT6RKn2U2qkxGQ01VC2KZovdhu0qirjxvbUZhma6paLHquEsdX4spVeS5Mji2H2hmjEzKTKCLi7wChZpNpNnJwHyVVMQdLuJaf2XtTZA2MXOgCq5MZwWvJhdUU8rmmxY8i4PvVu4Uq2Un2im2T2uO0FO+CqYGVUIu4gaPHWisTfyTqjSykhBfTxxNv0saAqfE6gZDqs83rLqorejHYybvdqsrVbytFiUoc5xus7U6uK00Fl3orZRqhnDVFTBCvGq6UTmSGHcoJQpzuUMqdFUj1bySc1qrvz/AxJLySc1qrvz/AxJDFPM9o+deL9+n8ZQ8fQidoudeL9+m8ZQ8e5SESeLerSjdYhVcW9WFMbFUWLUaqnjNNRSgALQ0M1wLlZGjltZXlLU2tquXZE6sHqDtqH5sAeOjO39Vi6cTPdwcIe4u3tbfVajHp+EwV7d/Kb+qqdnMQgwyvdPOTlyECwvqnr6rZVNfkT0Oy+KVdnGHgW9cht9FosN2Sjopo6ioqS97DmDWCwugqjbY2Ipaf2Oef2CBgx/EquviEk5DS8XawWCR82hkjZ1c9mnVD8aDGAXsOkoWqnuzesztTtAMKZTsEZe6S5te1rWVEa5WSUUXpxrg5SNLVcRqmhkrYZXOJ5LgCSqip2Vw6V3DUzOLyDUZd1153VYtW19SaprS0tA1YCcvVqi27W4y2PJxx2gtra5962rw7Y/rIyf7lT9o28sNeITSVE7nxDdoD9d6bFSU7eRYHp1NysZHtHiJa5sk5lzDe4k29inpYq2vDZ4rAjklwNi7t+qH48o/s8LI+VGX6Ls32F0sNHOJWHlblT1E3FtpBO7QMnD/qo8GdXwSkVM+dttG3vZT4vTmciojFyBygs6WSzS2Wtbh6fHWNmpw5jgQ5uhXluObPYlRyzVb42uiLi4uY7cuYdtLX4awRB3CRjc1/QnYrtZU4hSOpjEIw/RxB6EyjJMzqKiO2QragYk9jpnmMRnklxt0K4xWtzXAKzOBPMUssn9trompqHEnXVE47Mth0tA62W4uqad19UfUyZlXSnetNSKLmCS7kK/eiZChn71tic+RGdyglKnO5DyqxFTPWPJJzWqu/P8DElzyR81qrvz/AxJDFPNtoh/xXi/fpvGUNGitoedWL9+m8ZQzNyCYk0e9HQlAx70dCq5miHssKeQtsrSnnItqqeNFRPsRqsE0dCD6LSuc6agdG0FxJFgEFTYTUSenaMf3FTQzEIptTpvVWuKxFvFN6ySnwalYLyvdIR7grKJtNTttFE1vbbVVoqO1I1Haq3r9jrEFV9VaB5B3LGbZF00VJNe9szStBUTZ4nMO4hUdZkq6Z1LODYbj0g9avoXGSZVf+Vbj/AEWxk9LEyYOIbI618x3haSSjw+o1lpIHG+8sC8+OFVUMh4F7XA7jexWiwmaSkomxSyFzrknW9ldfXr5xZX4tuR+OcfRayYdh0JLo6SIH2XULq6GGQRlwYbDduQ1RVufG/JdzspsAqenwyd+tRK5jukX6EkIatmyyy1xeQRqaeoa7lteHewo1lRyd6z1KyKk/luJJ3koxtV2qmUO+hlN/ZYzNglBzxj3aICSggJu1zh2LnGCelNM3ahJoG0whhZCzIzQBCzzEpj5eooeR9+lMo9iuWIjlfe5uhZDvU0jkLI7etcEZLGQSod29TSFQOOq0RMkhrtyGlKIduQ0qsRXI9Z8kfNaq78/wRpJeSPmrVd+f4I0lDFPN9oedWLd+m8ZQzNyJ2h51Yt36bxlDM3IZMSaM6o2FAtOqMhcq5+i+HsOYiGFCMeiGOt0rHNG2DCWOsp2v6kIH26V3hiCAAT2BVYXcsDQ+ybJM1ouSoo4aiXeMgPXvRkOHsBu67j1lK8Q6bYBwkk2kbCe3oXP4Y+U5nnXsWgho27g1GRYc550al+TPQcN9mPkwWqGsTg7sOibBg9e93LaIx1k3XoMOCvdb8M/BFs2dkI/llT88swrdcE/ZhGYa6FlmjXrKHnwcyOzF7g49q9Cl2ekaP5ZQc2CubvafglVrT0fjCSw88fh9ZCbtOdqYZnxm0jHN9oW1qMMLL8lVdRQA7239ytV2+xHTnplC2pB6U7hbomowqO5IBaexASUVRGeQ7N2FWrgyt80SmRRveoC6aPSSNw7d4TDODuKsUCt2DpHod7knyX6VA591dGJnlI4911EUnO1TQVakUtnXbkLKinbkLKmQkj1ryRc1arvz/BGkl5IuatV35/gjSUMg822iP/FeL9+m8ZQ7FLtGbbWYv36bxlQRm4UkxJb6qeN9rIcmy6wPcd9krRYmWDZmsFybIiKUyDkNJ9qDp4G3ubk9qsYtFmsxGqvWExQZvTPuRsMbGWAACEjd1FFRvWSWmyKQbE1H01MZDYIOms5wWlw2JgsbD2qiTwtCcNwbPYvWlpMJp4hctGnSVXy1b6DD5KiGndO9guI2b3LzvGdtMYxFzoZJDTRg24Jl2/HpUwjplsc5dbiPSsU2nwTBmuY6RsswH8uPU/8AhY6t8oOJTT3pGRwRg6Ntcn2rFMldLIGg3c42Fz0rSHYfaBlOJ20rZWkXtHICVc0LGFcff/ppMO8orSA3EqLTcZI/stNR4pguMt/w1TG5x/IdHfBYbCNtIsGpf4ViuEte2HkuGQB3/cDvWaxjE6SqxSSpw2nNHC48mMHcfduRx6FdabedHrNbgTXgmMBZyvwjgyQ4fBZXDNtcaw6zGVLpo93By8pb11W7EcLjqpYTC97bljlROHHsurlOLxvUY6qoQ0nRV8tN2LQ1gZcqpnLblEWzSypkpx2KtqKOJ97sCupbEoGcghXwk0UzimuygnoS30HEdhQMgkYbOF/YrybW6r52jet9c2/Zz7YJeitMgJTmlPewHeEwNA3K8zDnHRCylEu3IWU6oREj1zyRc1arvz/BGkueSHmpVd+f4I0lDIPMtpTbazF+/TeMoWJ6J2n514v36bxlV8brFSQg8G6kjKFa9SteoaLEyyhd2otkiqo5LdKKZJ2qicDRCeFmyRERyKsZIiI5O1ZpQNUbC9pJrEarR4dUiwFwsZTz5baq4pKwNAJICyziaYy03VLVAAartfhOE4uzLWUrJHEemBZw94Wcp8ULrBqs4K9o1zKtahJQ30UWKeTWZoMuFVYeP8qbQ/FUUlftVs1emklq6VnVclp9h3fBejMxQDc5dlxOKWMskax7TvDhcK6Nz++yl1s8dmrJamZ800jnyPN3OcbklXWzuztbjFVG8wFtK03e9/JBHUOta99PgkcvCMw6la+97iMJ02M5WZWWAG4DSyaV2rIoeNT9tlszDNnsKcJaaghEo3ON3W+Kr8SxkykgaAdCpqjFHyXuVXyVRd0qnG/ZbGCiF1FWXkklV0syiknvdDvlTqJLkOkk7UHK9OfIUNJJ2q6MSqUiKY3QU28qeWVBSyAlbIIxWS0hkOqjCT3XK5dXmZsTzYISQ6qeR+iFeblSI2eweSHmpVd+f4I0kvJDzUqu/P8ABGkoYHmO0/OvF+/TeMqsBVntPzrxfv03jKq0wpK19lIJEPddDkE6GMlt0omObtVYH2UjZbKGhlJot2ThTMqLdKp2TnrUrahVuGlqswvI6kC2qOgqSSLlZplTl6UVFXG29UTp00Qvw1sFaGgcpFjEbW5SyMddc71O2uPWszpZpV6ZqhiZ6HLjsRcfzLNtrT/Unis03pfiY/yIvHVpN+VdQPqyelVHG+1cNT2o+Nh8iLB9T2qF1RqdUC6o6imGcdadVsR2IMdNc71E6a43oV0/aonT9qsVZW7Ql8vahZZgFDJUdqGkmJ6VfGvDPOzR0sqHe9Nc+6ic9XpYZ3IcXJpeoy9Mc89aYr07I+6iXSbriCD2LyQ81Krvz/BGkl5IealV35/gjSSsY8x2n514v36bxlVatNp+deL9+m8ZVWmFEkkkgBLt1xJADw5OD1EkgAgSJ4k7UKCnZ0E6GNmI6VM2pcOlV4enCRRgykyxFWbb1IKs23qsEicJNFHFDc2WXGtN6XGrqt4QnpXc+mqXgifkZY8Z7U01PagM5SzqeKD5GGmp7VG6oJQpeml6niK5sndKSo3PURkTS+6kXSRz1G56YXLhUiiJuuJJIASSSSAPYvJDzUqu/P8ABGkl5IealV35/gjSSsY8x2n514v36bxlVatNp+deL9+m8ZVWmFDmYTMaGOtnlipoJnObC6Yn8QjfYAE2F9+5MqMMrKaripJISZ5g10bGEOLw70bW33uLe1Xe0/B1GEbN1dPfijcPFM8t/LM2R5eOwnMD7CrOjpqPZbyh4EKyskniYyGR754wzgc7btFrn0SQfcgCjOzzXSnD4X8JirRkNK2QE8IHHMAbWOltA697oTC8DqcW43wD4mGjhdPMJXEEMbvO43tcab0XgWH1tPtvRUkgdFU09ax0rnG3BhrgXOJ6gATfqV3g00NbtFtlU0g/Amw+tkisPymQEfRAGUqMKqYKEV7cs1IZOD4eI3aH2vlPSDbXUaopuzdWabD6h09LHHiJIpy+W2YggG/VYnpVjhbuK+T3HTUnK2snpmUrXfne0uLi32NNie1E4q9sew+zDXUvDOkjrGRnW4cXgCw6d6AKDD8Cq8S45wLoWmijdLMJH5crG7z2quOhWr2ZpZqV21FNM08NDhU7JB1EObf91nWYZWSwQSxU8jxUyOiiDWkl7ha4HX6QQA7CsNqMYxKHD6Qs4edwZGHuyguO4XTp8Mmp6R9Vw0Msccohfwb7lriCRcHryu17FZbCNcNvcGaWkEVjLjq1QtfE+qjqZYKTgY6N5E7heznF5Db36dd3UD2oAjmwaqgbLnfEJYIxLNDms+Npta99D6Q0BNr62TafC6iWgOISPjpqThODbNMTZz7XygAEnTqGl9Vp6+aDE2V+F45QCLGcNpX8HiNOS0TCNuglbuNwAA7fcgIDFm8Z8n2z8tPymUctTFVZdckjnhzSfa21j/agCqGD1nGqKncY2mvaHU7i8ZXguLBr0cppGqmh2frZ8amwdklPxqAyB4dJZt2Al9ju0DT8FLR0lbT4rs5xl12zvjfTx9LGGYi3vIJ94V/QSxP8puJxMoWtlz4gM4c8n+VLra9v/aAMrQ4XPiEVXJBLDko4+ElLn2szMG5hprqR8Vx2GzNqqWAzQf4todFIH3bYuLddNNWkKy2T/wDjto3cHwgbhZJbr/nRdSDdBLLW0OIMpTBTVU4ZTx6/lLb2vvF3b/agBVuz9fRCuJMU38Ok4Kr4J1+Bdmy63A0zC1xpu61U5l6Dj8JqY9rI8IY5tY3EZTiUJ5TpYBKS17OoB1sw9h3LAcBNxfjPAv4HPk4TKcua17X3XtrZAFlTbP1VVhkOIMnpmwzVHFmZ5CCZLXynSw0I1OnagamjqaSukoZ4nMqYpDG+M7w4G1vitRhk/FNgaWoNC2syY9dsbs1nEQtsNN/19iHxyibSbZ4xNUVMtVHSyukfO1gLuEf6N7WFw52o09EoAosUw2qwfE6jDqxgZPTvLHgG4v2HqRM2z9bT1EdJO6KOslDS2lc48JygC2+lgSCNCQddyu8b4rW0mAbSXfPGS2krnObYmSK1idTq6Mt6ehDbX0NZLt/XNivI6sqjNSvadHxvOZhB6rEa9FkAVdJgdVWGuDHwsNAxz5w99srQ4NJHXqQPemNwiodgr8XEkPFmSiEgv5WcgkC3sBPuV5gDZIqjaoVDRUPZh0ol0IDzw8Vzpayjc9kvk4qHRUrYWjF4b5S4g/gydZKAMwki60yGKkD6JtMBCMrmsLeGFzyzfeei400QiAPYvJDzUqu/P8EaSXkh5qVXfn+CNJKxjzHafnXi/fpvGVVq02n514v36bxlVaYUIpq+sos3Fauenz2zcFIW3tuvYqBzi9xc4lzibkk3JKIbSZpcmf8ANa9v7gP3TBBcE5vy33f2k/so1E4PdiVc6l4qa2oNOAGiIyuy2G4Wvay5TYhW0TXNpKyopw7VwilLb/ApstPwZeM18hPRvs6y7SUr6ubg2EABrnucdzWtFyfgEbpA2oqqirk4Spnknfa2aR5cbe0ohuNYqxjWMxOsa1gs1oqHgD2aomDAZJ6+po+MNY6nc1ri5p9IuDbe4nX2HqKqiLG179qkAmHFMQp3PMNfUxGR2Z5ZM5uc9ZsdSnx4vXcbgqJq2qldTuzRnh3ZmH+09HuVjitFR4bQ0sYEElWaZhnYM+drngvDuoWa5g9t0J/CWyVDYYpSxrKZk1RJLYNZmtu7OU0e1AArcQqoquSqgqJYJpSS58Ty06m51BXajFMQq4jFU19TNGTcskmc4X67Ep0mH8FhUNeZ2WmlfG2OxvyQ0k+zlBEVOBTQVVPTMlZLJO4tFgQG2tcnsFzfqsepAAb6+skpzTvq53Qk3MZkJaTe97e0pUlfWUD3Po6uene4ZXGGQsJHVoi4qCOnryJgJ446YzuBBAN2XaD7y34oXDqM4hidLRB4YaiZkeY/lzG1/qgBra2rZUcZZVTNmuTwgkIdrv1vfW6kbi2JMnfO3EKpszwA+QTOzOHRc3uUVUU8dQ2WWhostLJUcBSvdJyyRY6i+pIIvpbVcgw9tNikbJw2ohax8zgLgPa3Np1gHL9QgAWHFMRp8/AV9TFwhzPLJnNzHrNjqUn4piEk8c76+pdLFfI90zi5nsN7hEwUAhwqauqGBwfF+C0g7y/KHX9z7D+0pfwORtbHRyzxRSujc+QOP8oBuYh1txsN28W9iABv4nX8aFVx6p4wBYS8K7OB1XvdO/idQMLlw8veY5p2zvzPJGYAgG3Xyjc7zYKKtpuJ1ktMZGvMTspcOvp+uivsJwyjdg8U9VSiWSQVE+UEiR0UbLXafRAzZib/ANGgO4gFLFi2JQwiCLEKqOJosI2TODQPZdRR1lVFBJBHUzMil/mRtkIa/wBo6US3CpZG0Qika+Wt/lx3sQMxbck6AXH69SmGD5K4QcYiflpjUuLmkNyhpeAfaLf6h06IACNfWGkFIaqc0w3QmR2Tf/Teyc3E69tEaJtdUNpTe8Ildk1Nzyb2RUWGCDCJsQqi2z4wIGdJLnWBPVo2Qgf2+y9Y1uZwCACIMSr6Vr209bUQtkN3iOVzQ49tt6QxCtFKaQVtQKc74RIch/7b2UfA9Z+ns+6XA6Xv0dXYT+yjUThySeWZrGyyveI25WBzicrb3sL7hqVGnvZk6b6kJikg9i8kPNSq78/wRpJeSHmpVd+f4I0krGPMdp+deL9+m8ZVWrTafnXi/fpvGVVphSQTyB2bNre9/ff9QuCV4Fs3Rb6W/RF8RhvRh05bxpt8xGjDmLdezRMbQSNNUZjkbSnLJYXOYmwA+B+CTlEbGDule+93XzXv8brsM8tO8vhkdG4gtJabXB6FI+ltRtq2OzRl/BuB3tda4+I/QqWqoY6WtZAZXOa6Nry4N1GZoduv2qeSIxjG4nXMklkbVyh8z88jg43c6zhc+5zh7yhrm9+lEMpb0T6x7ssTXiNo6XOIv9AP0Sjp45auCFst2zFozAatubI5IMFPiFXVZzPUPkMls5cfStuuucfq+EfJxiTPK0Mec2rhpp9B8EypiEFTLCHZhG8tvbfY2UklG5lDHVZgQ95a5o3s0uL+0X+CnUGELpHvaxrnkiMWaDuAvf8AUlTPxKtklZK+qlc9mbK4uJIzEl3xJN/anOoXMpI6mTOI5WkteG3bmBPJv16IUWuL7uxCaYYTmvq3SSSGokL5Y+DkObVzdND1jQfBQNc5jg9ri1zTcEGxBVjXYUKTjWWbNxaRrDmFs9xfT4KtURkpLUDWEz6uokLS6Z5LXF7ddzjvPt0HwXeO1XCvkFRJnezI433t6vZoFM+gDKejmzuPGb3Ab6NnZV04aTW1cLX/AIdJmMkhHQ023dp/VRziTxZAa6qdScUM8hpxb8PNydC4jT2ud8SlJW1U0zp5KiR8rwQ57nakHf8AG/1ThScJRSVUTrticGyNI1F72P0KkmoWQwQymR1pYDLfLo03IA+I+qnkiMYLLNJUSulmkc+Rxu5ztSVO7Ea18LYXVUpjZHwTW5tAy98vsub2TpKAw0jKh5dkkZmY4Nu1xvYtv1hNipopYpntkd+DEJDyd9y0W/8A19EckGMibUzMfG9sjg6MWYb+iOofE/FPdXVTpHSGokL3sEbjfe0WsPZoE+loeO1vF4JAQ4clzha5toPjYLlBRisrBTPcYyWuN7XsQ0n9kOSQYxjq2pfTCmdO8wi3Ivppe36lQgkG4RBpM1FxqNxLWvDHgjVpIuPaDY/BSCjg4qKkzuEfD8FfL0Wvf/wjkgxgnCP6/wDf+wlwjrWv/v8A2UXDQtkw81Rc7ScRFrW33tJv9E2ko2VIqjwhAp4jILD0hmA/dRyiTjBnOLt5TURXUnE5xFnD7sa/tGYXse3VDpk9Wog9i8kPNSq78/wRpJeSHmpVd+f4I0lDJPMdp+deL9+m8ZVWrTafnXi/fpvGVVphQ81dM4UWdsjuLMsW2AD+UXb76b00Yi6Q1YnF21bs78v5XA3BHxPxQdjYG2h0uuJOCG1hT6pooBRxA5eE4R7ndJtYfAX+KkqqyKqkjqC14lbE2MtAFiWtyg3926yB37tV22tlPFEawmOrb/D30UrTkMgla5u9rrW+BH6KR1dEa6lmDHNZThgNrXeW7z7SgrG9rapWNr20COKDWFVEtLNLNL+JmklzC4HJaSSenU7lK2vi4Krp3B3AzAcEMouwg8knXquPeq9JHFBobT1/FonMjMga+JzHx72vJvqfZp8EGLZhe9umy4u5Tmy213WUpJBpa4hi0GIGobIyTI53CQnS8brAEdoNlWO4PIzLmz65r7uyyYu2Nr2URiorEDeh5xBnFaGFrpmcWzZ7fmu6+mqRxJorq2VrXGGszh7ToQHG/wAQQFXrtj1HddRwRPJhIqmRUEtLECeGc0ve4W0bewA9pT6utbNS00MZeBFFwbwdzuUXX39qCXSLKeK3SNYdHiDYYZI4g8MkhyOiJuwusBm+OqhpZ4oYKpjw+80YY2wGnKDuvsQ9re9cGpt0o4oNZPFUcDEDG5zZc4cTYWFt1j1o1uI0zMafXNZIGPDiWgC+ZzSD07rklVlj1JAE3sDpvQ4phoSaprKB1JEHWfIHve4WvYEAW95XeNRfwniln8Jw3CXtpa1rIUgjeLJWNr9COKDWGwVsceFupM0jXunEmZo6A0i2/tTqWugpZKwxCVjZojHFbe3lAgnXfogC1waHEEA7jZcUcETyYVX1MNXKJ2RmOV4/Fb+Uu6SOq/UhV0gjeCFxMlixEN6exeSHmpVd+f4I0kvJDzUqu/P8EaShknmO0/OvF+/TeMqrVntPzrxfv03jKq0woW6sDsObSZDyZA9rr7jY5tLdPJ/0o2bF6OSqEzMKhjFxyAG2sLaej02PxVOkgC4biOHtocooWidpaASBdws+5uBoblvwHUm1GLUk0xlZhsTHOb/aRmyZc1sv9XKt/wC1UpIAt2YrRCoErsNbpG5oAcByibh3o9Gg93ao6bE4IoJoZ6MTNkLiCSLsJy2I06LEe8qsSQBcT4lh/IEeHxuym4OUN320OmtrfU+8ekr6ena8SUMcxdnyl1uTcWB3dH7+xV6SALKDEaWGGqjdh8chmJLHHLeO5G7TquOjepjjFLnhkZhsbHxPLswtc8vN/T1WaqdJAB4raXhZnmhbZ9sjbizbA9nsKkrcTp6lj2wULKYPyEhlrXaLE7hvNzbcqxJAFvNitBPNO/8AhUbGyZsjGloDLgW3N11B+KUeL0wkhdJh8cjIdMhyi4u429H+4fDtVQkgCyfiNK4PAoIhmYRuGhLbX3deqjdXQOoXU/E2ZyBaXS4Iy9l+g9P5kCkgC1fitM+KRhoIyXX4Nxt+HcuJtp2293WlSYhRQ0Bjloo5Jm6Alou6+bW9tLXHtsqpJAFi/EIHMe0UbBmZlBAbcb9d2/X6JklfE6jMEdK2Nxa0Oe077AfqQT7/AGIFJAFicQgLLmkDpQyNoc8hwGUAbiOm36dt3S4lSPZI1mGxsD22aAb5TYC+6+/X3qsSQBatxWmIjM1G6QtbE1zOEGQ5Bl9G28jt3360m4rSBgY7DIH2A1IAJsGDeADrld/rPSAVVJIALr6wVj2OEZZlDhYuve7i7q7UKuJIA9j8kPNSq78/wRpJeSHmpVd+f4I0krGPMNp+deL9+m8ZVWvo2XZ3A55XzTYNh8kkji5730rCXE6kk21KZ5sbP+osN+Uj+ykg+dUl9FebGz/qLDflI/sl5sbP+osN+Uj+yAPnVJfRXmxs/wCosN+Uj+yXmxs/6iw35SP7IA+dUl9FebGz/qLDflI/sl5sbP8AqLDflI/sgD51SX0V5sbP+osN+Uj+yXmxs/6iw35SP7IA+dUl9FebGz/qLDflI/sl5sbP+osN+Uj+yAPnVJfRXmxs/wCosN+Uj+yXmxs/6iw35SP7IA+dUl9FebGz/qLDflI/sl5sbP8AqLDflI/sgD51SX0V5sbP+osN+Uj+yXmxs/6iw35SP7IA+dUl9FebGz/qLDflI/sl5sbP+osN+Uj+yAPnVJfRXmxs/wCosN+Uj+yXmxs/6iw35SP7IA+dUl9FebGz/qLDflI/sl5sbP8AqLDflI/sgD51SX0V5sbP+osN+Uj+yXmxs/6iw35SP7IA+dUl9FebGz/qLDflI/sl5sbP+osN+Uj+yAMx5IealV35/gjSW0o6Cjw+Iw0VJBSxudmLIYwwE7r2HToPgkoJP//Z%2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jpeg;base64,/9j/4AAQSkZJRgABAQAAAQABAAD/2wBDAAoHBwgHBgoICAgLCgoLDhgQDg0NDh0VFhEYIx8lJCIfIiEmKzcvJik0KSEiMEExNDk7Pj4+JS5ESUM8SDc9Pjv/2wBDAQoLCw4NDhwQEBw7KCIoOzs7Ozs7Ozs7Ozs7Ozs7Ozs7Ozs7Ozs7Ozs7Ozs7Ozs7Ozs7Ozs7Ozs7Ozs7Ozs7Ozv/wAARCAFaAOQDASIAAhEBAxEB/8QAHAAAAQUBAQEAAAAAAAAAAAAABAACAwUGAQcI/8QARhAAAQMCAwIJCgQEBAYDAAAAAQACAwQRBRIhBjETFCI2QVFhdLIHFjJVcYGRlKHRI0KxwRUzUmIkU5LwJkNyguHxNWOi/8QAGgEAAgMBAQAAAAAAAAAAAAAAAAIBAwQFBv/EACURAAIDAAICAgMAAwEAAAAAAAABAgMREiEEMRNBIjJRBRQjof/aAAwDAQACEQMRAD8Awe0W0WOQbS4pDDjOIRxx1kzWMZVPAaA8gAC+gVd5z7QevcS+bk+6W0/OvF+/TeMqrQQWnnPtB69xL5uT7pec+0Hr3Evm5PuqtJSBaec+0Hr3Evm5Pul5z7QevcS+bk+6q0kAWnnPtB69xL5uT7pec+0Hr3Evm5PuqtJAFp5z7QevcS+bk+6XnPtB69xL5uT7qrSQBaec+0Hr3Evm5Pul5z7QevcS+bk+6q0kAWnnPtB69xL5uT7pec+0Hr3Evm5PuqtJAFp5z7QevcS+bk+6XnPtB69xL5uT7qrSQBaec+0Hr3Evm5Pul5z7QevcS+bk+6q0kAWnnPtB69xL5uT7pec+0Hr3Evm5PuqtJAFp5z7QevcS+bk+6XnPtB69xL5uT7qrSQBaec+0Hr3Evm5Pul5z7QevcS+bk+6q0kAWnnPtB69xL5uT7pec+0Hr3Evm5PuqtJQBaec+0Hr3Evm5Pul5z7QevcS+bk+6q0lIHtXktr6zENmqiatq56qRtY5ofNIXkDIw2uejU/FJD+SHmpVd+f4I0krGPMdp+deL9+m8ZVWrTafnXi/fpvGVVphRJJJIASSSSAEkkkgBJLtkrFAHEl2xSsUAcSSSQAkkrLtkAcSXbLuVADUl2y4gBKywjBKrF5Dwdo4WenM70W9naexRYTh0mKYjHSsJaHG73/0tG8r0yio4qWnjjhjDI4x+G39z2lY/K8n4li9l1VfLt+irw/ZXDqRoJpxPIP8AmVAuCf8Ao+6t2UcbG5W5WjqZG0D4WUIxEmB8pgLSxgcWuda3Zu68w9yl42S+RgjGdgJALtHAG2+3X8PeuROVknsma0or0D1ODUdWCJ6WCUdZYGu/1BZjFtjSwOlw0uJAuad/pf8Aaela1tcHTxR8HbhWuddxtlykCx033cu0tQ2vhLi3KQRuOoNt6srutq70iUIyPJnNLXFrgQRoQehcWx2vwUOidiMLAJI7cOGj0gdz/uscu1VarY8kYpxcXjPYvJDzUqu/P8EaSXkh5qVXfn+CNJOyDzHafnXi/fpvGVVq02n514v36bxlVaYUSSS7ZAHF0BODU8MQAwNuuhilDE8MQThDkXeDU4YnCPRRpOA/BpGNE8GlwaNJ4ghjTQxFOYmhqkjCDg04MUwauhiAwh4Nd4NTZV3Ko0MBzGmFlkXlTHMRoYafYqiDaSaoc25nk4IdjQLn47lr1RbJADB4h2yfG4V3JKyIAvdlB3fC/wCy8/5UnK5m6tZBHXFrWlzrBo33TOFYQeloNr26Tbd8QuPmhMZLjyQbE2O8G36puaCIOjcfRIe4EXtckg/T6KhIcfHNDNYtIJubDpCkAA3CygD6anOUAMIYTbKdGjf+qfxiLO1hdZzvRBG/f9ihr+BoyriZLGWSC7Hgxu9jtP1svKKmB1LVS07/AEonlh9oNl63N/KPtFvbdeX49b+PV1v8536rpf4+T1oz+Qukz1LyQ81Krvz/AARpJeSHmpVd+f4I0l1GZjzHafnXi/fpvGVVq02n514v36bxlVgTCjmtT8qcwJ9kEjWt0Tw1ICyka1QSkcDSnBie1uieGKNHSGBieGKQMUgYlbHSIgxLIFOGLpj0S8huIG5ijy9iLeyyiyapkxXEiyLoYpgwqRsJPQhsFEGDOxPER6kYylJ6FMKU9SR2IdVsrjEVG6M9StTTW6FE+nvdCsB1stNk6kNilp3OtwTxKPYeS74aFad8TZCwuF8huPgR+6wNNLJh9YypjFyw6jocOkLbUNbDU07HxvvG7RpPQf6T2hcvzK2pc0WVvrGSvgiLDE51g83tftvp703gITncZS7hQGk5hrYkj9SnS07Zpo5HaiO9gencf1AUcdDwcbGCS4Y5rtW7yBbr7Asiaz2WD3RQycITL/MGRwDhutu+v1SFHFwrJeVnYLNN9w/2bJooyGMHCC7X5ycurjYi517VO94jbrck7gN5Khv+MCGtnjghdJIeRG0yO9jdR9bLyieZ9RUSTyG75HFzvaTdaja7HGyB2HU7w65vO5p003NHs6e1ZNdnwqnCHJ/ZjunrxHsXkh5qVXfn+CNJLyQ81Krvz/BGktjKjzHafnXi/fpvGVWsGqstp+deL9+m8ZVfGNUwpOwaJ1l1o0XbKB8OAKZjU1rbomKIlQ2PFDWtUzYr9Cmjg1TzNTwutI8XHQBdVOX8LlH+jGQEhScARvTTiUI9CNzvoiqSojquS0ZXf0lVScktwtioN4mQ8FboXCxWBpzbconwEKtWaWOvAFzFA5mqPdGepDmPlbldGRTKIyOLMdArCnpC7oXaWmLiNFdU9LlA0Wey36Roqq+2BR0Q6kQ2jG4hWcdNfoQWNVL8MgjfE1ri51uUs6k5PEaWlFawaWhHUgX01r6J3nK46SUrT2hyjdjdM/fE9v1VyhYvoodlb+wSaBQ09XUYbMXwOGV3psdq1w7Qipa6kk3PI9oQsrWvaHNNwelaI61kkZppe4svaTaike0Nlc6B/VIC5v8AqG737lZtxajc2/Gqf3TN/eywM0diUK9qql4Vcu08KvlkjfVe0mHUou+sh7BGeEcfcNB7ysvi+181UHw0LXQsdoZXHluHu9EexUD22UZFlbX4dcHvsqldJnEkklsKT2LyQ81Krvz/AARpJeSHmpVd+f4I0krGPMdpudeL9+m8ZQMYR203OvF+/TeMoSIKSETtGifZcaFI1tyoLEh0bLlHwxDRQQR63VpTQZrWCosnhpqhoLWPNPTFzTZztAqqKGSZ4axpe49A1Kt8djyNp29eY/orzY/CGy0TqojlPcQD1AJPkUK+Y7rc7eJnW4DiHB5+LnQXtfVWeCYLMSKqVpY0DktO8o/HsUqcOxB9HTtbGGAHNa5NwhMFrKurxeBk0z3Ak3bfTcqpTslDSyMK4zxdls6j7ELLSm9gL+5aSSlt0INj4RIbEXvvWLmzeocuihOGzvNgy3adFINmqmQhzJYXdgdb9Vp4pGdYKp59ny+UyQYtXROJv/MuE0bX9vAnQl6WkDMOkoX5Zw1p/wCoK0giDmAiyGYx2GwOdVYrPM0A3zhoAWXqdppRUvGHxtYBulygEpowlY+hJyhUvy6N8yEW3Kg2wjy0lN2vKzQ2kxkzMJrX2uNLC36LWbasIoKJx6ST9E6qlXZHSh3Rsg8Mvh2D1OLPkZTBpdGLm5slUbPYlCCTTEjrabptJXVdA8vpZnRFwsSOlGDafEgCHvZJc35TAtTdm/jmGdKvPyKOWkniNnwvae1qPhgPFI7joRL9o5Xn8WmYf+kopzeGgZKG5Q4Xt1JZzmkuSGhXBt8WUU8eu5Ayx2KuamK17BVszVorlqM9kMZXSNULmouRuqhc1XGVoGIsuJ722TFIp7F5IealV35/gjSS8kPNSq78/wAEaSVjHmW0vOvF+/TeMoWIaIvaTnXi/fpvGULEpBewhoRETblQMCOpo7pJPEXQWsIgiuQruhpi6xsgqSDMQLLUYZSXtoubdYdOmGIze1dLwUdG62/MP0Wq2BjbLgAA1LJXA9ih2xwkz4C2ojYS+meHG39J0P7LHYZi2IYUHtoql8IkFnBvSpivlpxeyqb4WtnoeLbL4ZJUTYriDnhoYCQTYaBZDZcRnaSIhtmOLso6tNECZsSxWQNfJUVTj0XLlt9kNkKqkeMRr4zE+34cZ3i/SVD/AOcGm9JT2SZY1zOCpZpLegwn6LBcfa0EhxuvTMWg/wABUC3/ACnfoV5PxV25U0pPdNHOWdDn7TNgb/U7qa5PZtWzJdznMPU4fZCTUETmOzQsJ67WVccOZI/KMzerlXA+K2RrqkjPK2+LJ8Txg4icpm5A1y3tdBUdTTRVTXzR8NEN7c+W/vUpwYtdypSb/wBqbR4TOMRDX00hjINi5mh0WlOCjiZkkrZT2S7NHheKbIz1EbarDqiI333Lmj22N/otP5QoQyhoCwck3t8As9R7NVtUQyloXknpDLBejbW7KV+OYdRx0YZngHKD3WvosEnFzTiansFks7MPsPS4LUVFW3GDBbI3gxM4Drvb6LVy7CbPVkRkhaQHagxS6ALGVuxOP0V8+HSPA6Y+UPoqpzMRoHatqKcjsc1M48nqkL6NTiHk5p4yTT1cjR1OaCoKnDTS07Id+RobfrVDFtJjUBAZiExHU85h9Vu62nMlGx7xyywElVW845yel9Li9xGDq48t1UTt1WjxCPK43CoqhmpWqiRTfErZGqFzUTI1QuC2owSQLI1QEWKMkbohXixTFTPX/JDzUqu/P8EaSXkh5qVXfn+CNJKyTzTaTnXi/fpvGUNEETtHzsxfv03jKHj3KQQRGLlWdIy9lXQ71cUIvZUWvEa6VrLnD4dRotXh0JaBoqLDmblqKBtg1cmx6zqx6Re0FO17Mr2hzXCxBG9RR+T7ZzjJqHUAN9cmc5B7kZQaZVdMILQmpOdfJp9A1LhdDQR5KSlihaOhjQE2dosUW54bvKravEqON4jfUxNe42DS4XJ9iaeFNfJsCroWyxPYdzgQVgn4EGEhp1BsV6BUeiqGupo3vzm4d1g2WbWvR1aJJdMwWNukgpnwsw+dpItw+WwHwvdZZtfUQzZWhsjjpdwtf3L1Wa0TCOEda9rHVVdVQUNaCHxwSHtbYrVV5CiscQtodj2MsMM/EaoRcJJSlrB+axAv712gxbERUBlDWVIe70WN3X6t9lro9msJLr8TaHjUi5srGjw6CENZBAxrjoA1oCsfk1pdRK14ljf5SA8D2r2woHAVMFLPGN5nGV1va0/svZKd/CQsfa2ZoNupYGDZmtrnsbZsUR9JzjrbsC3zTHBCA5wa1jd5O5RVPk9awyeVCEcUXrHkKGalgnYWywskB3hzQVE3F8OkfkZXQOcOgSBENe14u1wPsKefFmTGjNV+xeA1JLnYdE139TOSfohcTpWxwhjRoBYLVT7lQYoLtKyWajd48mzzfF4criFmqlupWuxpoErllasC5stFDL710VUo1Q5CKmGqGcNV0l6OZL2RvGiFkajHDRDyhOiqSPWPJFzVqu/P8EaSXkj5q1Xfn+BiShkHme0fOzF+/TeMoeJEbR868X79P4yh4lIIKh9JXdBvCpId6uaB1iFnu9Gyn9jV4eRotJSHkhZbD36DVaKkfdo1XJn7OovRY4njZwTCXVrYhKWuADS629ZSp8pONzgtgENOP7W3P1Vltc++zUg/+xn6qq2Fw7Da+epNfC2QxBrm5zoOtW14oazLKK3sr34zj2KOyuq6qYn8rCbfAKzwLZrGHYjT1UtK9kbHhznSGxsto7HNn8KbwbZ6ePL+SIXP0QHnzSVNdFTUsD3h7w3O7QD3KHJtdIE39Iu6k2Cp6p29WVXLdUlZLZrnakDfYLMy6tFbXSfg3/uVU1/4ihxjHYKaHRkkjsx5Ibbq61m37Q18z7QUT2k7i0ZytVdM5LUE7oQeM3tK4G11cUTWMLSGgLyZ8m0AeySSapja7VudpZp2DRbDDZMSjw3jEeOQyzNBJhmZlvboudbqLKOPehG7n1jPUaCQZRqsT5QMcnmrRhsEjmxsHLDT6RKn2U2qkxGQ01VC2KZovdhu0qirjxvbUZhma6paLHquEsdX4spVeS5Mji2H2hmjEzKTKCLi7wChZpNpNnJwHyVVMQdLuJaf2XtTZA2MXOgCq5MZwWvJhdUU8rmmxY8i4PvVu4Uq2Un2im2T2uO0FO+CqYGVUIu4gaPHWisTfyTqjSykhBfTxxNv0saAqfE6gZDqs83rLqorejHYybvdqsrVbytFiUoc5xus7U6uK00Fl3orZRqhnDVFTBCvGq6UTmSGHcoJQpzuUMqdFUj1bySc1qrvz/AxJLySc1qrvz/AxJDFPM9o+deL9+n8ZQ8fQidoudeL9+m8ZQ8e5SESeLerSjdYhVcW9WFMbFUWLUaqnjNNRSgALQ0M1wLlZGjltZXlLU2tquXZE6sHqDtqH5sAeOjO39Vi6cTPdwcIe4u3tbfVajHp+EwV7d/Kb+qqdnMQgwyvdPOTlyECwvqnr6rZVNfkT0Oy+KVdnGHgW9cht9FosN2Sjopo6ioqS97DmDWCwugqjbY2Ipaf2Oef2CBgx/EquviEk5DS8XawWCR82hkjZ1c9mnVD8aDGAXsOkoWqnuzesztTtAMKZTsEZe6S5te1rWVEa5WSUUXpxrg5SNLVcRqmhkrYZXOJ5LgCSqip2Vw6V3DUzOLyDUZd1153VYtW19SaprS0tA1YCcvVqi27W4y2PJxx2gtra5962rw7Y/rIyf7lT9o28sNeITSVE7nxDdoD9d6bFSU7eRYHp1NysZHtHiJa5sk5lzDe4k29inpYq2vDZ4rAjklwNi7t+qH48o/s8LI+VGX6Ls32F0sNHOJWHlblT1E3FtpBO7QMnD/qo8GdXwSkVM+dttG3vZT4vTmciojFyBygs6WSzS2Wtbh6fHWNmpw5jgQ5uhXluObPYlRyzVb42uiLi4uY7cuYdtLX4awRB3CRjc1/QnYrtZU4hSOpjEIw/RxB6EyjJMzqKiO2QragYk9jpnmMRnklxt0K4xWtzXAKzOBPMUssn9trompqHEnXVE47Mth0tA62W4uqad19UfUyZlXSnetNSKLmCS7kK/eiZChn71tic+RGdyglKnO5DyqxFTPWPJJzWqu/P8DElzyR81qrvz/AxJDFPNtoh/xXi/fpvGUNGitoedWL9+m8ZQzNyCYk0e9HQlAx70dCq5miHssKeQtsrSnnItqqeNFRPsRqsE0dCD6LSuc6agdG0FxJFgEFTYTUSenaMf3FTQzEIptTpvVWuKxFvFN6ySnwalYLyvdIR7grKJtNTttFE1vbbVVoqO1I1Haq3r9jrEFV9VaB5B3LGbZF00VJNe9szStBUTZ4nMO4hUdZkq6Z1LODYbj0g9avoXGSZVf+Vbj/AEWxk9LEyYOIbI618x3haSSjw+o1lpIHG+8sC8+OFVUMh4F7XA7jexWiwmaSkomxSyFzrknW9ldfXr5xZX4tuR+OcfRayYdh0JLo6SIH2XULq6GGQRlwYbDduQ1RVufG/JdzspsAqenwyd+tRK5jukX6EkIatmyyy1xeQRqaeoa7lteHewo1lRyd6z1KyKk/luJJ3koxtV2qmUO+hlN/ZYzNglBzxj3aICSggJu1zh2LnGCelNM3ahJoG0whhZCzIzQBCzzEpj5eooeR9+lMo9iuWIjlfe5uhZDvU0jkLI7etcEZLGQSod29TSFQOOq0RMkhrtyGlKIduQ0qsRXI9Z8kfNaq78/wRpJeSPmrVd+f4I0lDFPN9oedWLd+m8ZQzNyJ2h51Yt36bxlDM3IZMSaM6o2FAtOqMhcq5+i+HsOYiGFCMeiGOt0rHNG2DCWOsp2v6kIH26V3hiCAAT2BVYXcsDQ+ybJM1ouSoo4aiXeMgPXvRkOHsBu67j1lK8Q6bYBwkk2kbCe3oXP4Y+U5nnXsWgho27g1GRYc550al+TPQcN9mPkwWqGsTg7sOibBg9e93LaIx1k3XoMOCvdb8M/BFs2dkI/llT88swrdcE/ZhGYa6FlmjXrKHnwcyOzF7g49q9Cl2ekaP5ZQc2CubvafglVrT0fjCSw88fh9ZCbtOdqYZnxm0jHN9oW1qMMLL8lVdRQA7239ytV2+xHTnplC2pB6U7hbomowqO5IBaexASUVRGeQ7N2FWrgyt80SmRRveoC6aPSSNw7d4TDODuKsUCt2DpHod7knyX6VA591dGJnlI4911EUnO1TQVakUtnXbkLKinbkLKmQkj1ryRc1arvz/BGkl5IuatV35/gjSUMg822iP/FeL9+m8ZQ7FLtGbbWYv36bxlQRm4UkxJb6qeN9rIcmy6wPcd9krRYmWDZmsFybIiKUyDkNJ9qDp4G3ubk9qsYtFmsxGqvWExQZvTPuRsMbGWAACEjd1FFRvWSWmyKQbE1H01MZDYIOms5wWlw2JgsbD2qiTwtCcNwbPYvWlpMJp4hctGnSVXy1b6DD5KiGndO9guI2b3LzvGdtMYxFzoZJDTRg24Jl2/HpUwjplsc5dbiPSsU2nwTBmuY6RsswH8uPU/8AhY6t8oOJTT3pGRwRg6Ntcn2rFMldLIGg3c42Fz0rSHYfaBlOJ20rZWkXtHICVc0LGFcff/ppMO8orSA3EqLTcZI/stNR4pguMt/w1TG5x/IdHfBYbCNtIsGpf4ViuEte2HkuGQB3/cDvWaxjE6SqxSSpw2nNHC48mMHcfduRx6FdabedHrNbgTXgmMBZyvwjgyQ4fBZXDNtcaw6zGVLpo93By8pb11W7EcLjqpYTC97bljlROHHsurlOLxvUY6qoQ0nRV8tN2LQ1gZcqpnLblEWzSypkpx2KtqKOJ97sCupbEoGcghXwk0UzimuygnoS30HEdhQMgkYbOF/YrybW6r52jet9c2/Zz7YJeitMgJTmlPewHeEwNA3K8zDnHRCylEu3IWU6oREj1zyRc1arvz/BGkueSHmpVd+f4I0lDIPMtpTbazF+/TeMoWJ6J2n514v36bxlV8brFSQg8G6kjKFa9SteoaLEyyhd2otkiqo5LdKKZJ2qicDRCeFmyRERyKsZIiI5O1ZpQNUbC9pJrEarR4dUiwFwsZTz5baq4pKwNAJICyziaYy03VLVAAartfhOE4uzLWUrJHEemBZw94Wcp8ULrBqs4K9o1zKtahJQ30UWKeTWZoMuFVYeP8qbQ/FUUlftVs1emklq6VnVclp9h3fBejMxQDc5dlxOKWMskax7TvDhcK6Nz++yl1s8dmrJamZ800jnyPN3OcbklXWzuztbjFVG8wFtK03e9/JBHUOta99PgkcvCMw6la+97iMJ02M5WZWWAG4DSyaV2rIoeNT9tlszDNnsKcJaaghEo3ON3W+Kr8SxkykgaAdCpqjFHyXuVXyVRd0qnG/ZbGCiF1FWXkklV0syiknvdDvlTqJLkOkk7UHK9OfIUNJJ2q6MSqUiKY3QU28qeWVBSyAlbIIxWS0hkOqjCT3XK5dXmZsTzYISQ6qeR+iFeblSI2eweSHmpVd+f4I0kvJDzUqu/P8ABGkoYHmO0/OvF+/TeMqsBVntPzrxfv03jKq0wpK19lIJEPddDkE6GMlt0omObtVYH2UjZbKGhlJot2ThTMqLdKp2TnrUrahVuGlqswvI6kC2qOgqSSLlZplTl6UVFXG29UTp00Qvw1sFaGgcpFjEbW5SyMddc71O2uPWszpZpV6ZqhiZ6HLjsRcfzLNtrT/Unis03pfiY/yIvHVpN+VdQPqyelVHG+1cNT2o+Nh8iLB9T2qF1RqdUC6o6imGcdadVsR2IMdNc71E6a43oV0/aonT9qsVZW7Ql8vahZZgFDJUdqGkmJ6VfGvDPOzR0sqHe9Nc+6ic9XpYZ3IcXJpeoy9Mc89aYr07I+6iXSbriCD2LyQ81Krvz/BGkl5IealV35/gjSSsY8x2n514v36bxlVatNp+deL9+m8ZVWmFEkkkgBLt1xJADw5OD1EkgAgSJ4k7UKCnZ0E6GNmI6VM2pcOlV4enCRRgykyxFWbb1IKs23qsEicJNFHFDc2WXGtN6XGrqt4QnpXc+mqXgifkZY8Z7U01PagM5SzqeKD5GGmp7VG6oJQpeml6niK5sndKSo3PURkTS+6kXSRz1G56YXLhUiiJuuJJIASSSSAPYvJDzUqu/P8ABGkl5IealV35/gjSSsY8x2n514v36bxlVatNp+deL9+m8ZVWmFDmYTMaGOtnlipoJnObC6Yn8QjfYAE2F9+5MqMMrKaripJISZ5g10bGEOLw70bW33uLe1Xe0/B1GEbN1dPfijcPFM8t/LM2R5eOwnMD7CrOjpqPZbyh4EKyskniYyGR754wzgc7btFrn0SQfcgCjOzzXSnD4X8JirRkNK2QE8IHHMAbWOltA697oTC8DqcW43wD4mGjhdPMJXEEMbvO43tcab0XgWH1tPtvRUkgdFU09ax0rnG3BhrgXOJ6gATfqV3g00NbtFtlU0g/Amw+tkisPymQEfRAGUqMKqYKEV7cs1IZOD4eI3aH2vlPSDbXUaopuzdWabD6h09LHHiJIpy+W2YggG/VYnpVjhbuK+T3HTUnK2snpmUrXfne0uLi32NNie1E4q9sew+zDXUvDOkjrGRnW4cXgCw6d6AKDD8Cq8S45wLoWmijdLMJH5crG7z2quOhWr2ZpZqV21FNM08NDhU7JB1EObf91nWYZWSwQSxU8jxUyOiiDWkl7ha4HX6QQA7CsNqMYxKHD6Qs4edwZGHuyguO4XTp8Mmp6R9Vw0Msccohfwb7lriCRcHryu17FZbCNcNvcGaWkEVjLjq1QtfE+qjqZYKTgY6N5E7heznF5Db36dd3UD2oAjmwaqgbLnfEJYIxLNDms+Npta99D6Q0BNr62TafC6iWgOISPjpqThODbNMTZz7XygAEnTqGl9Vp6+aDE2V+F45QCLGcNpX8HiNOS0TCNuglbuNwAA7fcgIDFm8Z8n2z8tPymUctTFVZdckjnhzSfa21j/agCqGD1nGqKncY2mvaHU7i8ZXguLBr0cppGqmh2frZ8amwdklPxqAyB4dJZt2Al9ju0DT8FLR0lbT4rs5xl12zvjfTx9LGGYi3vIJ94V/QSxP8puJxMoWtlz4gM4c8n+VLra9v/aAMrQ4XPiEVXJBLDko4+ElLn2szMG5hprqR8Vx2GzNqqWAzQf4todFIH3bYuLddNNWkKy2T/wDjto3cHwgbhZJbr/nRdSDdBLLW0OIMpTBTVU4ZTx6/lLb2vvF3b/agBVuz9fRCuJMU38Ok4Kr4J1+Bdmy63A0zC1xpu61U5l6Dj8JqY9rI8IY5tY3EZTiUJ5TpYBKS17OoB1sw9h3LAcBNxfjPAv4HPk4TKcua17X3XtrZAFlTbP1VVhkOIMnpmwzVHFmZ5CCZLXynSw0I1OnagamjqaSukoZ4nMqYpDG+M7w4G1vitRhk/FNgaWoNC2syY9dsbs1nEQtsNN/19iHxyibSbZ4xNUVMtVHSyukfO1gLuEf6N7WFw52o09EoAosUw2qwfE6jDqxgZPTvLHgG4v2HqRM2z9bT1EdJO6KOslDS2lc48JygC2+lgSCNCQddyu8b4rW0mAbSXfPGS2krnObYmSK1idTq6Mt6ehDbX0NZLt/XNivI6sqjNSvadHxvOZhB6rEa9FkAVdJgdVWGuDHwsNAxz5w99srQ4NJHXqQPemNwiodgr8XEkPFmSiEgv5WcgkC3sBPuV5gDZIqjaoVDRUPZh0ol0IDzw8Vzpayjc9kvk4qHRUrYWjF4b5S4g/gydZKAMwki60yGKkD6JtMBCMrmsLeGFzyzfeei400QiAPYvJDzUqu/P8EaSXkh5qVXfn+CNJKxjzHafnXi/fpvGVVq02n514v36bxlVaYUIpq+sos3Fauenz2zcFIW3tuvYqBzi9xc4lzibkk3JKIbSZpcmf8ANa9v7gP3TBBcE5vy33f2k/so1E4PdiVc6l4qa2oNOAGiIyuy2G4Wvay5TYhW0TXNpKyopw7VwilLb/ApstPwZeM18hPRvs6y7SUr6ubg2EABrnucdzWtFyfgEbpA2oqqirk4Spnknfa2aR5cbe0ohuNYqxjWMxOsa1gs1oqHgD2aomDAZJ6+po+MNY6nc1ri5p9IuDbe4nX2HqKqiLG179qkAmHFMQp3PMNfUxGR2Z5ZM5uc9ZsdSnx4vXcbgqJq2qldTuzRnh3ZmH+09HuVjitFR4bQ0sYEElWaZhnYM+drngvDuoWa5g9t0J/CWyVDYYpSxrKZk1RJLYNZmtu7OU0e1AArcQqoquSqgqJYJpSS58Ty06m51BXajFMQq4jFU19TNGTcskmc4X67Ep0mH8FhUNeZ2WmlfG2OxvyQ0k+zlBEVOBTQVVPTMlZLJO4tFgQG2tcnsFzfqsepAAb6+skpzTvq53Qk3MZkJaTe97e0pUlfWUD3Po6uene4ZXGGQsJHVoi4qCOnryJgJ446YzuBBAN2XaD7y34oXDqM4hidLRB4YaiZkeY/lzG1/qgBra2rZUcZZVTNmuTwgkIdrv1vfW6kbi2JMnfO3EKpszwA+QTOzOHRc3uUVUU8dQ2WWhostLJUcBSvdJyyRY6i+pIIvpbVcgw9tNikbJw2ohax8zgLgPa3Np1gHL9QgAWHFMRp8/AV9TFwhzPLJnNzHrNjqUn4piEk8c76+pdLFfI90zi5nsN7hEwUAhwqauqGBwfF+C0g7y/KHX9z7D+0pfwORtbHRyzxRSujc+QOP8oBuYh1txsN28W9iABv4nX8aFVx6p4wBYS8K7OB1XvdO/idQMLlw8veY5p2zvzPJGYAgG3Xyjc7zYKKtpuJ1ktMZGvMTspcOvp+uivsJwyjdg8U9VSiWSQVE+UEiR0UbLXafRAzZib/ANGgO4gFLFi2JQwiCLEKqOJosI2TODQPZdRR1lVFBJBHUzMil/mRtkIa/wBo6US3CpZG0Qika+Wt/lx3sQMxbck6AXH69SmGD5K4QcYiflpjUuLmkNyhpeAfaLf6h06IACNfWGkFIaqc0w3QmR2Tf/Teyc3E69tEaJtdUNpTe8Ildk1Nzyb2RUWGCDCJsQqi2z4wIGdJLnWBPVo2Qgf2+y9Y1uZwCACIMSr6Vr209bUQtkN3iOVzQ49tt6QxCtFKaQVtQKc74RIch/7b2UfA9Z+ns+6XA6Xv0dXYT+yjUThySeWZrGyyveI25WBzicrb3sL7hqVGnvZk6b6kJikg9i8kPNSq78/wRpJeSHmpVd+f4I0krGPMdp+deL9+m8ZVWrTafnXi/fpvGVVphSQTyB2bNre9/ff9QuCV4Fs3Rb6W/RF8RhvRh05bxpt8xGjDmLdezRMbQSNNUZjkbSnLJYXOYmwA+B+CTlEbGDule+93XzXv8brsM8tO8vhkdG4gtJabXB6FI+ltRtq2OzRl/BuB3tda4+I/QqWqoY6WtZAZXOa6Nry4N1GZoduv2qeSIxjG4nXMklkbVyh8z88jg43c6zhc+5zh7yhrm9+lEMpb0T6x7ssTXiNo6XOIv9AP0Sjp45auCFst2zFozAatubI5IMFPiFXVZzPUPkMls5cfStuuucfq+EfJxiTPK0Mec2rhpp9B8EypiEFTLCHZhG8tvbfY2UklG5lDHVZgQ95a5o3s0uL+0X+CnUGELpHvaxrnkiMWaDuAvf8AUlTPxKtklZK+qlc9mbK4uJIzEl3xJN/anOoXMpI6mTOI5WkteG3bmBPJv16IUWuL7uxCaYYTmvq3SSSGokL5Y+DkObVzdND1jQfBQNc5jg9ri1zTcEGxBVjXYUKTjWWbNxaRrDmFs9xfT4KtURkpLUDWEz6uokLS6Z5LXF7ddzjvPt0HwXeO1XCvkFRJnezI433t6vZoFM+gDKejmzuPGb3Ab6NnZV04aTW1cLX/AIdJmMkhHQ023dp/VRziTxZAa6qdScUM8hpxb8PNydC4jT2ud8SlJW1U0zp5KiR8rwQ57nakHf8AG/1ThScJRSVUTrticGyNI1F72P0KkmoWQwQymR1pYDLfLo03IA+I+qnkiMYLLNJUSulmkc+Rxu5ztSVO7Ea18LYXVUpjZHwTW5tAy98vsub2TpKAw0jKh5dkkZmY4Nu1xvYtv1hNipopYpntkd+DEJDyd9y0W/8A19EckGMibUzMfG9sjg6MWYb+iOofE/FPdXVTpHSGokL3sEbjfe0WsPZoE+loeO1vF4JAQ4clzha5toPjYLlBRisrBTPcYyWuN7XsQ0n9kOSQYxjq2pfTCmdO8wi3Ivppe36lQgkG4RBpM1FxqNxLWvDHgjVpIuPaDY/BSCjg4qKkzuEfD8FfL0Wvf/wjkgxgnCP6/wDf+wlwjrWv/v8A2UXDQtkw81Rc7ScRFrW33tJv9E2ko2VIqjwhAp4jILD0hmA/dRyiTjBnOLt5TURXUnE5xFnD7sa/tGYXse3VDpk9Wog9i8kPNSq78/wRpJeSHmpVd+f4I0lDJPMdp+deL9+m8ZVWrTafnXi/fpvGVVphQ81dM4UWdsjuLMsW2AD+UXb76b00Yi6Q1YnF21bs78v5XA3BHxPxQdjYG2h0uuJOCG1hT6pooBRxA5eE4R7ndJtYfAX+KkqqyKqkjqC14lbE2MtAFiWtyg3926yB37tV22tlPFEawmOrb/D30UrTkMgla5u9rrW+BH6KR1dEa6lmDHNZThgNrXeW7z7SgrG9rapWNr20COKDWFVEtLNLNL+JmklzC4HJaSSenU7lK2vi4Krp3B3AzAcEMouwg8knXquPeq9JHFBobT1/FonMjMga+JzHx72vJvqfZp8EGLZhe9umy4u5Tmy213WUpJBpa4hi0GIGobIyTI53CQnS8brAEdoNlWO4PIzLmz65r7uyyYu2Nr2URiorEDeh5xBnFaGFrpmcWzZ7fmu6+mqRxJorq2VrXGGszh7ToQHG/wAQQFXrtj1HddRwRPJhIqmRUEtLECeGc0ve4W0bewA9pT6utbNS00MZeBFFwbwdzuUXX39qCXSLKeK3SNYdHiDYYZI4g8MkhyOiJuwusBm+OqhpZ4oYKpjw+80YY2wGnKDuvsQ9re9cGpt0o4oNZPFUcDEDG5zZc4cTYWFt1j1o1uI0zMafXNZIGPDiWgC+ZzSD07rklVlj1JAE3sDpvQ4phoSaprKB1JEHWfIHve4WvYEAW95XeNRfwniln8Jw3CXtpa1rIUgjeLJWNr9COKDWGwVsceFupM0jXunEmZo6A0i2/tTqWugpZKwxCVjZojHFbe3lAgnXfogC1waHEEA7jZcUcETyYVX1MNXKJ2RmOV4/Fb+Uu6SOq/UhV0gjeCFxMlixEN6exeSHmpVd+f4I0kvJDzUqu/P8EaShknmO0/OvF+/TeMqrVntPzrxfv03jKq0woW6sDsObSZDyZA9rr7jY5tLdPJ/0o2bF6OSqEzMKhjFxyAG2sLaej02PxVOkgC4biOHtocooWidpaASBdws+5uBoblvwHUm1GLUk0xlZhsTHOb/aRmyZc1sv9XKt/wC1UpIAt2YrRCoErsNbpG5oAcByibh3o9Gg93ao6bE4IoJoZ6MTNkLiCSLsJy2I06LEe8qsSQBcT4lh/IEeHxuym4OUN320OmtrfU+8ekr6ena8SUMcxdnyl1uTcWB3dH7+xV6SALKDEaWGGqjdh8chmJLHHLeO5G7TquOjepjjFLnhkZhsbHxPLswtc8vN/T1WaqdJAB4raXhZnmhbZ9sjbizbA9nsKkrcTp6lj2wULKYPyEhlrXaLE7hvNzbcqxJAFvNitBPNO/8AhUbGyZsjGloDLgW3N11B+KUeL0wkhdJh8cjIdMhyi4u429H+4fDtVQkgCyfiNK4PAoIhmYRuGhLbX3deqjdXQOoXU/E2ZyBaXS4Iy9l+g9P5kCkgC1fitM+KRhoIyXX4Nxt+HcuJtp2293WlSYhRQ0Bjloo5Jm6Alou6+bW9tLXHtsqpJAFi/EIHMe0UbBmZlBAbcb9d2/X6JklfE6jMEdK2Nxa0Oe077AfqQT7/AGIFJAFicQgLLmkDpQyNoc8hwGUAbiOm36dt3S4lSPZI1mGxsD22aAb5TYC+6+/X3qsSQBatxWmIjM1G6QtbE1zOEGQ5Bl9G28jt3360m4rSBgY7DIH2A1IAJsGDeADrld/rPSAVVJIALr6wVj2OEZZlDhYuve7i7q7UKuJIA9j8kPNSq78/wRpJeSHmpVd+f4I0krGPMNp+deL9+m8ZVWvo2XZ3A55XzTYNh8kkji5730rCXE6kk21KZ5sbP+osN+Uj+ykg+dUl9FebGz/qLDflI/sl5sbP+osN+Uj+yAPnVJfRXmxs/wCosN+Uj+yXmxs/6iw35SP7IA+dUl9FebGz/qLDflI/sl5sbP8AqLDflI/sgD51SX0V5sbP+osN+Uj+yXmxs/6iw35SP7IA+dUl9FebGz/qLDflI/sl5sbP+osN+Uj+yAPnVJfRXmxs/wCosN+Uj+yXmxs/6iw35SP7IA+dUl9FebGz/qLDflI/sl5sbP8AqLDflI/sgD51SX0V5sbP+osN+Uj+yXmxs/6iw35SP7IA+dUl9FebGz/qLDflI/sl5sbP+osN+Uj+yAPnVJfRXmxs/wCosN+Uj+yXmxs/6iw35SP7IA+dUl9FebGz/qLDflI/sl5sbP8AqLDflI/sgD51SX0V5sbP+osN+Uj+yXmxs/6iw35SP7IA+dUl9FebGz/qLDflI/sl5sbP+osN+Uj+yAMx5IealV35/gjSW0o6Cjw+Iw0VJBSxudmLIYwwE7r2HToPgkoJP//Z%2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0" name="Picture 6" descr="http://ecx.images-amazon.com/images/I/61izOh75tU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8400" y="1885879"/>
            <a:ext cx="2682468" cy="40767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data:image/jpeg;base64,/9j/4AAQSkZJRgABAQAAAQABAAD/2wBDAAoHBwgHBgoICAgLCgoLDhgQDg0NDh0VFhEYIx8lJCIfIiEmKzcvJik0KSEiMEExNDk7Pj4+JS5ESUM8SDc9Pjv/2wBDAQoLCw4NDhwQEBw7KCIoOzs7Ozs7Ozs7Ozs7Ozs7Ozs7Ozs7Ozs7Ozs7Ozs7Ozs7Ozs7Ozs7Ozs7Ozs7Ozs7Ozv/wAARCAFaAOcDASIAAhEBAxEB/8QAGwAAAgMBAQEAAAAAAAAAAAAAAQIAAwQFBgf/xABKEAABAgQDBAYFCgMHBAEFAAABAhEAAwQhEjFBBRNRYRQicYGRoTKxwdHwFSMzQlRykpPh8QYXUgcWJCU1RGI0c4KyQ1NjdIOi/8QAGQEBAQEBAQEAAAAAAAAAAAAAAAECBAMF/8QAJxEAAgEDAwUBAAMBAQAAAAAAAAECAxESEyExFDJBUWEEIoHwceH/2gAMAwEAAhEDEQA/APostCSlLpGXCH3aP6U+Ec+onyqfdFSphRMOErEyyS7N46QaWcmfPXImiZIWm4SuacRTxZvh4+dKEuTpU48HQwS/6U+EAy0f0p8Iw001M5E7qzFTJSiGlTwQ2hctAmVUiWqnKt+JU8OFlbMeDcYzhP2NSJu3SNQIBlo0A8IxUk5NQqZKnY5M1DHAZpyPHL4aEkVAmyJswy5pVKKgpMucFWGRuRmImMvZc16Nxlp5RMCeAjDNqpMqfJlq32GcklKis58Gg0k1E5M1M5SpU6XmhU05aPYRMJ2uNSPBtwJ4DwiYE8BGGTUIm0qp5ROUUPjTLmhTN2kaXgTqmVJqZckpnKExLoUJnpFnYRcZXtcZx9G/CngPCJhT/SPCMNNNRPlzMZMubLfFLM424O4fyhZdTLVSGfgnKCHx7uaFAN2kQxl7LmvRvKE8BAwpHCME6qlyqkU5TOKlIKpZEz0zwENTzUVFPMWolE2U4UgzSwI5s/lDGSV7jON7GzCCchBwjgI58uoQqjFSZc4jJQRMxYT4iDMqZcurVTYZql4MUsbwus+73GKoy9k1I+joYEtkPCIEJ4CMUibLnUa5uIpmSyQpCppDEcbP5QZc+UqlRUqTOKSwWUzQQkmx10hjL2XNejbu08BEwJ4DwjBOqUSqpdMJc9U0IxSwJnp+4e4wZc5EygVUBRC0OFIVNIAI0Nn8orhNeSZxZuwpGg8IGBJ0EYhUSjTy5xTPwrISVJmAhJJbjxiuZVBE+bIEqcZqQChO8PXHHkIYy9jOJ0sKeAhSgcowiolr2cqqQVFaQXlqmkXGjt4W4Qwmyt3JmETsE0gBYmAgE9+UMZey5r0bN2mFKRyjCqqAmTpKZU5U6W2GXvC6hqeUFc+WdndKlKKlAXQqcRfg8XGXsmpH0aym0VqBGsVhcr5otN3c0smZvAz6axkmVQxzZaZM0zJbMkzNOJZ289O7ShJ+RqJeDYlR3gDxIppzLmCVOlrfFmMbtY+MSOilfHc8qjuzaqgkTJJT0ZAxkKJDAk5+caikLIUuRLUpOROnlFkr6JH3RD5COOUnc9VFFCUATVTRJTjUkJKnzAyHmYpXQyTlSoS6sRw2fjpzjaA8FowptbhxTM6khSgpUhBUnJRuRAQnDMVMElIUtsRfNso1EQsZyLY569nyFpwimQkYsXVtx98aDLClBZkIK05KIcjyi9oEXJlxRQEFJUpMpIK/SL5xnVs+nxS8NMhG6ViATa/hHQAiNBTaDimZijEsLMlBULBWsKJYQpZTKSDMLqvnZvUI1EQCImQsc3oMpKpZRISgSy4CbfGUXhPzm83SMX9WsaSl4Vrxc2XFFKEBIUEyUgLJKg+ZyiroMkTJS00yE7r0Qm3xlG0CCBBTaI4opwDHvNyjH/VrEEpIQuXuUFEwkqSbgvnGgCGaGQsc8UMpFRLnIp0pVLBCWLC/ri3AAszBJQFnNQF/GNZhWiubZFFGQSUCSqVuEYFklSdCTnFSaOWicmYmSlJQGASWGt/MxvaDhgpMuKMglMorElAUrNWpgGnQZRlbhG7LunQvGrDEiZCxhRSS5dQJyJCUqCWDWHq5mLQgJWVCQgFWZAzjQDBzjWbYxSMZkSzT7gyEGX/SYpTSolTjNRJSklOG2TR0CIRQtGlJjFGEISmY6ZSUvckaxIvmJ1iR10XeJ4VeTbJHzaOwRbheK5P0SPuiLhHFLlnsuAFMBmh4lowLiZwMJixojc4WFyvDaB3xY0YNobLo6oLnzpRVMSgsQtQy5AxqMU3ZklJpXRr74jRydhbNpRRUtZuzvyhyorVn2O0Zdl7SqaXYiJvQzNkynxrKwCb6DWPR0btqLPNVdk5HoGgERknbRO8lSaSTv5sxG8YqwhKeJMNR1qqiZMkTZJkzpTYk4sQIORBjzdOSVzaqRbsaGgAB+MYtqLmLnUtFLWZYqVkLUkscIDkA6Qs3YUhKEroSaeoSQUzAol+294qgrLJ8hzd2kuDoBMME2jDU7QnSq8UUik300yhNczMIAcjhy84KtoVE2dMRR0e+Ek4VqVMwjFqkWuYqoyZHVibQloLGMQ2njokz5NPMmzFL3e5FilWoJ0gSto1PS1Uk+jCJxlmZKwzXSttHa0VUZB1Ym0iI0cGRVzFbGWutplLQKhknfXJKz6rdsdeRWidU1VOuXu1U5F8T4kkODFlRcSRqqRe1ogEc5G11zaaQuVSFU2pKt1Lx5pH1idBF9PXLXUqpKqRuJ4TjSAvElSeIMZdKSVyqrFuxqIhCmLWiNHnY9LlOEwGMWKDQEwLcUpLQhQTpGnSAeyPRIlzDNSQHiRdU/RKiR2UO08KvJbK+iR90RY8JJvKR90Q5EccuWey4I5gwrEQQY8yjRNYzDadCqbuRVyTMdsOMRoeNNNcmU0+AvFc8FUiYkByUkADsix+UAxE7O5bXMOyETJOyqaVMQULShlJIuIw01NPT/Ci6cylCdu1gIa7uWjtQdI3qO9/tzGnsl8sefqNnAVFPU1FGupldHTLWhD4kKAzZw8a9lU8tE6dNlUBpZZASkrUcauLh7COpAMWVZyjYzGkou5h2lTzlqkVVMkLnU6yoIJbGCGIeK59fWVUrcUdJPkzV2MyakJTLGp5mOikhQBSQQciNYIESM7JJq9jThd3T5MKZU1P8Qb4pUZfQwjeEZqxk+Mc9Wz5FPWVPS9nTalM2YZkubJBOd2IBteO/EEajWaMuimcNdPUydnSRJpV08tU7FPlU6yZmHS/Hi0SipSjbciok0U6VIMtSSuaSVE8S5LR2UVMiZOVJROQqaj0kBVx3QZtTJklAmzUIKyyQos55R6asrNW5MaUdnc4Jk1CtkzKPo07eoqgu6bKBW7g9kXbcpas1AmUUpSzUSTImtoHDE+cd2DYRFWd7l0Va1zh7S2YkLo5nRVVMmQjdrlpN2sxHHKG2bSyBWmdT7NXTS0oYTJrhRPAB8o7JIAJJYC5MLLmImyxMlrStCslAuDE1ZY2LprK4RBaE3kvfGVjTvAnFge7ceyLCWEeK+nqVqEKIcmFiGg6QIYZQCzRtEM9R9GqJEqT80YkdlHtPGpyWSn3aPuiLYrk/Ro+6IuEccuWey4FLmObtta00cuUlRTv5yJaiCxAJvHVtGbaFGmupFSce7U4UhY+qoXBhBpSTZid3FpFUzZdHMpTT9HQmWzBkgERTUTqimNLQUpC5y0n5ybcJSkXJbPSAtW25ssyOjyJalBjPExwOYTnBnbOqKfok6jUJs2mQUKTMV9Ik534vHqlv/J3PNvb+KERXVUmfPpavdqmokmdLWgEJUBxHbGYbT2omgp64okKRNKU7oAgl7Av2xqRRVdROqKyqQiXNXIMmVKSrFhBu5PF4J2fPOx6SlZO8lKlFQe3VIJjV4J+DP82CVVVsrakqkqzJWmchSkmWCMJGl4op63a1XSLqZSadKZZUAlQLzGPlG2fSTZm16WpSBu5SFpVe7nKOXsw7T+TVSqeVKVLmLXhmKUxRcguNYscWr7eA8lK250JG0jUVNGlAAl1ElUwvmCGt5xTX1VRMG0qaWUJEmSFAkF2IL+qDM2fU0ZoplEhM000sy1IUrDiBa79ogSqGsmTNoTJ+7SaqUEpCS4TYiMrBO6/25Xm1Z/7Yzya+fR7LoJKlyBMnoGBayyUICRnxMaKbak3pSqabOp55MsrRMk5OMwRFPydWTKOjUuRJ31EMAlrViTMSwHdlGmmpKlc1cyZS09KndlKUSwkqJOpUBYRqTptMys0wbNn7RraMVKlSEhcs4E4TZXEnhHVQFbtOMjGwxNk8Ytn09RRbHlycKVT5aCyXsT2xtRiKElYAUQMQGhjxm027HtBNJXPOSxuNvz6z6oqRJX2KSG8wPGDtZ6jaaVt1KabKlp+8oufICNqtlTZqNpJXhHSFhcovkQLecKnZdUdmykTMKqg1InzS9je/k0dKnG6d/hzuErNf2aK2fXIqCmXNpqaSEgiZOLlZ5B7RRL2xOVsszQiXMqDP6OjAeopT2L8IFVQVB2pNqOhSKxM0JCDOU26YXDcNbQsrZFWmgmS1KlpqEVW/lKT6JNtNBnESp2VzTc7uxqCtpIK5dWmTNlKlKO8lgpwngQTHMo6vaNF/D8iqTuOjy0j5sglRDs7x0padp1M156EU8pKFDdpXi3iiNeAEUr2bUH+GRs8Yd/gAZ7O75xFJJWduQ1Ju6v5LplYpO0pqEy0Mmk3oU3WdzZ+EYztLaidmS9pKFOJRCSqUxxEEs76RrVQzzXTJwAwqo9yL/Wc++Fm7Pnq/h1FCAnfCWhOdnBEZvBW/orUtxavacwVqqWTPp6fdpClzJ51OQAcRbszaBqzOkzFSlTZBDqlF0qByIjPWUE6XXKq5NNJqRNSAuXNYEEagmNGzaedK3kydLkyjMIaXKSAEjt1iSww2NRzz3N14CgWh4BNo8Ue5knvgMSHqfolRI7KPaeNTktk/RI+6Id4SV9Ej7oixo45cs9lwQGC5hWLwwjzKGEmzkSJS5sxwlCSonkIeM20/9Mqv+0r1RqKu0jEnZNl0qcifJROll0rSFDsMMVMCSWAzjgiZUmXsemkT1SUzpJxkB7BI84cJqJdRW0CqybMQJAmIWpsSc3Dtyj2dL7/rnmqvz/WOtKnony0zZSgpCg4I1iS5UuSjBKQEJd2SGjz0iom0WxaGWmomA1J9IIxGWkC4SI0UNatO0JciXNqaiTNBxGfLIMsgWILCK6LV7PYirLa6OkjadMuVJmJWcM6Zu0dXNV/dFsqeicqYlGJ5asKnS148/Tf6fsz/APNPrVGldfVS5VcETHX0oSZRVcIdoSorhCNZ8s7ghgY4M5FZQ1tEgV02bLnTcKwtvhooVtBVVPnKXV1UgIWUS0yJWIMNSWvGVQb3T2NOsls0elJiPHnzXVtRT7PaaqRNmzVS1qwM4AN2PjF8mbPoNqTKaZUTKiV0YzvnGcEFsxDRfsaq9HaeIDHEppW0qqkl18uuO+mEL3KmEvC+WT5axTU7QVPrp8uZU1MhElWBKaeW7lrklj4RVRu7JkdVej0LxI5+xqubVUq98FFUtZQFqQUlY0LRTtWeJdUlM7aJppOBxLkh5ijxNjaMqm8sTWaxyOreJHnPlGq/u9XTEVExS5E8IlzVJwqwunPxjZNFXQ11GtVbMnComYJiFAYbgm3CNui15MqsvR2BFVLUyq2mRUSCTLW7Ehsi3sjlyBWbSM+rRWLkhExSJMtLYer/AFcXi3+Gi2wKbsV/7GI6ajFu+4VRuVrbHRUIUQ6i8IY8D3G0gGGGUQh49IkM1R9EqJBqfojEjro9p41OS2T9Ej7oi0RTJ+jR90RYCY45cnsuB4loVzEcxgDERTVSDUUs2QFYTMQUvwcQlBWJr6NFShJSlb2Vnm0GTVpnVdRThJBpykEnVw8aUWn/AMMXTVvZmRstSJmz1b0HoaCkhvScAeyLegvtCbUlfVmyRKwtlc3842GATFzkFCJx0bHnpoZUg1SRMplPImoSzciNY0SKatNSJtXWBQSkhMuUkpSeZveNzwDFdWT5CpxXBzJWxlSqallb4Ho88zSWzuS3nFNbRy6ajrVzzMUidOEx5aby8r90doQNIasr7kdONrI82hUyt2pQgV6awy14ju5eEIDZnnHSGzqynmzTQVSJcucorKJiMWFRzIvGyYZdJTzZoQAEJKiEhnaEO0ZEvZ6K2aShC0hQBuS+Q5mNupKVsVtwYUIq+T3Kvktf+DxVCpiqZZWpS7lZIi1ez8e0xVlYw7gyihs3LxfTzlz5CZq5KpRUHwKIcdsWxhzkjajFnHGyKsSRRCtAowcgjr4XfC8Xr2dVSaqZPoKlEsTWxy5iMQcBnHdHRiRrVkTTiUUdPMp5GGdPXPmKJUpauJ4DQRln7PqvlBdXSVEtCpqAlYmIxM2REdGM9NWoqaipkpSQadQSonVw9oilLdlcY2SOedhzTQVlKqqxmpmCZjKci4Jt3RtrKM1M2mWFhO4m7xmztGovAhqTbCpxSOYdm1UmbNTSVSZUieoqUkocpJzKTzjTsyiOz9nSqUrxmW/WAZ3JPtiyhrEV1KmehJSFEhjnYt7I0GEpytixGMb5IqU4iJLwyoVMeJ6jiITaBAePVAoqfolRIFR9GqJHXR7Twqcl0r6JH3RDwsn6JH3RFjPHHLlnsuBQYaJgvBwxjyGcDYlPtBeyZKpFciVLLsgyQprnV4RYnypO3N7OC5qUodaU4X6ga0dyjpJdDSop5RUUIdsWebwh2fIUqqKgpQq2EwE8A1o6dZZM59J2X+8GKvWRQbPIUQVT5IzzjPLopW0Ns7Tl1JWqWgy2QFkBynONidhyBuQupqZiZCkqlpWuyWy0jTJo5ciqqKlBVjqMJW5sGDBoakYqyYwbe6POqkn+7nyiudNXVSz1JhWeqApm8I6G0RIn1yZM1E+qKZYPRpQsL+kbiNh2VIOzDs/EvdHV75vBn7Mlzqk1KJ8+RMKQlRlKAxDR3EXVi3d/RpyS2+HDTMmJ2JtOUN5KEqYAhClOZYcWeNtTRooKmiqZK5m9mz0y5qlLJ3gIOfhGpOxqVFPUSEqm4KggrdTlxq/ONNRSS6nc4yobmYJiW4ga+MSVWN9uP/CKlK24u0D/AJbU/wDaV6jHCpkVFPLoto1oTNp0ICRLAfchgy+Z4x6GbKTOkrkqcJWkpLc4kully6RNO2KWlGBlXcM0edOqoxselSm5SuYNr/P1GzkJmqSmZOLqQpnDcRFMtCdmbZmyqUKTKNIZpl4iQVAm942ytlSZSKdIXMKaZZXLBOT6dkXmilKrRVkq3gl7ttGd40qkUsfBnBt38nFTRombE+VFTZnTd2Zu/wAZcHNuDaNDzK2ZQz51QtRAqqQTUA5bwDIeIjb8hUxTut9UCnKsW4x9TN2yduTxoq9m09aZG9cbheJGH1dkeupBvfcxpytscRBqEUSdkLmKM41KUEvfARiJ9cGoqJtInbC5JKVmfLQFJzDhnjtnZtP8pDaF96EYeXb2wqtmUyhVBYUoVZBmAngNIasb8DTkchFNUSKiTMpNn1FOveDeLXOCgtOrh7xfTUiNqTa2oqFrMyXPVLlkLI3YGTRsRsiWlcpUypqZ6ZRdCJkx0gjLS/fEm7JkzJ0yaifUSd99ImWtkriOrH2FTlY5FFim7O2ZRGYoSp82YJpSWxAOW7zGvo6NnbbSinUoShSrWJZUSEkHR4eroZNJs+RTy6afOlS5j4pavnJZzccYr2bSle1jVpRU7sSigrqT1lknhwjeUWnLxuZxaaXnYwypc+qoxVdCqV1S0lSaoTgGPIPlyj0NIqaqllKnJwzSgYxz1jIdiyAhUpFRUy5Cy5kpmdW+Yydu+NyEJloShAZKQABwEeFapGS2PalCUeS0XEKRDDKDGEexlqB80qJBqfoVRI66PaeNTkskn5pH3RFoMVSvokfdEPHHPk9lwWYojxW8NHmWwzgxLQImsUgTAiaQICxID3gaxIhQ5wIkAxGAwwDwgMMFQAzRGhSYjxolhmESBnEyikDEiQWgAWgQWgNApAIjRBDNAFKxATFihCZRko+kAmCLiFIj0QKKg/NKiRKgfNGJHZR7TwqcnFmfxhsqlmqp5tVLSuUShQKhYixgf332O3/VyvxiPJ19JTL2pUlUgLVv1qJKQ5637+EZRR0iSD0VPEDCLn3R7v8AEnvc5X+y21j2399tj/a5X4xBH8cbH+1yvxiPDdAkBTdGSo2thF+Ps8IHRKYknoySM/QHxnE6Beydb8Pd/wB+Nj/a5X4xE/vvsf7ZK/GI8QKCnsejJuW9AXPOJ0KlBH+FDN/SLQ6Bex1vw9sf442OP95K/GIoX/aFsRKiDWSn+8I8cqlpAX6OkhnbAIiqGkJI6Mhxf0B8aQ6Bex1vw9cP7QtifbJX4ob+Yew/tkr8UeM+TqYqGGlSGv6IZoCtn0xJCaRD6DALw6CPsvW/D2f8wth/bJX4hAP9oWxPtkv8UeNVs2kZ+ipF8sAEQbPpQW6KnP8AoEOgj7HW/D2P8wtifbJX4hB/mFsQf7yV+IR5DoVIw/wqGch8Azg9CoyQ1Kh1G4wDTOHQR9jrfh67+YexPtkr8UH+Yew/tkr8UeMNDTYCVUqXwueqM/hoiqCnAc0qOocR6ovDoI+x1vw9p/MPYf2yX+KJ/MTYf2yV+KPGI2bSpLdFSWs5SGJ+HgjZ1M5SKZLjLqiL0K9k6z4ez/mHsP7ZK/FB/mJsL7bK/FHi1UFO5alSMx6AifJ9KVEClRoAcI7odDH2TrPh7P8AmHsN/wDrJX4on8w9hfbZX4o8YaKlBfoqALfUDmD0KluOipckM6BDoV7HWfD2X8w9hfbJX4oh/tE2H9tlfijxgoqRSbUqbm3VF4PQKckf4RLDigQ6Fex1nw9if7Q9hn/eS/xQh/tB2J9slfijyh2fTFgaRPPqCwheh0oP/SICj/wHhDoY+zS/b8PXp/tC2HrWyvxQx/tD2F9slfiEeQTQ0bg9FRhzPVDxBQ0eIPTIdThggZZxV+JeydZ8PZUn8YbK2rVIoqaplrmzHwpCrlg59USPNbEpqeX/ABBRKlyUpUMTKCQPqK/WJEdPT2PWNXVWQ20COnVWK3zi8XY5AijrFTg/WJIEaNoB9o1Nv/kVr/yeM7AFWgJe9mjvXB8uXLIXM0KTm+Q04CGBBnHhixdzXMKcQIJHK17e0xCpkC12c+H7RTIyVKZ9QAS+edu9oqKiSwubN3lh3CLFFsSQzOTxc8++Kwq4Itme4H3xQTEgl9BkWuW1hpYzAJ4kPrzMJZCsKUvhJAB1YQ0skqCWcMH5wBY4KgwcEGwsQdYBLp9Ny7PCrJCgUkkgu+pAPueFDy8zlc8/gv4RAMwAxKLdnrgkH0btBBCU3IDBnhMRCrC5F7Ze6AHI64I0FjzhRY2IJAteApZupzcklsgIdF2IygAGyglmfrB+L5eEKbDCQVdW3MExYQ5DkCz24wSxsLcGEUCBlKC3yJzgkF7vcu51LiCWSSWsrRsz3wDm6C5B8/c8QACiZuLTFit2M0RD7sP9VkgjU6tAYgFI7A/Y0FV1OXZy3J4ArSFYwkE3Av6zETMKgkgelkNBoIgCrKbie9/YIJSoFTWfEAdBa0ARBe5SzBiogeqLQSVABnIYg5H94qQcE0G4FrNkPh4NyeqbB/W8CloZUtKRkVMx8vKFDM4S7+JiOEYUjIN6miFQSo21Zhy/aACrQKNtAbvELYjiswbOKgoqJfIM7awwBF75knInPL9YA17Hb5epL3df/oqJDbIL7do9C6+/qKiRyVu47/z9hXtD/UaggX3ymPfGbNLEXHL2Rp2gSdpVLC6pxAHBjcxkmF14U+hmOd2jqjwcMuWMl2JDl2Pn6zExEsWYcvjOFSXdTZ8fKCGcEu4s7OBGjI+F2f8ASEWQhFwLAkkaxZ6WEsMWjZGB1VKUkgs2o8jAFZWXIIAukHvhmAuXcaaxANGDAMcXqiZjPq6XiAl3IYFrNzIgBCVpDFw1z3e6DmcOFgBYCICQoHLV+HPlkLQAFWBOJyC7jmc+6/hEISMIOZUbcQPgQQAEv8N8GELKLeioJKQdLh4AmJTdZQDgXPHM+Ah0M/WOWgzHbCKUCrIglyQef7QzskhOpKn4QKP6IUVcie7MjugpHVYq4eq0IsOyUljqeD2hgX5dYPxtkBABdITnna2sLiASQCAc27ICwVTMWQLZaXuIUKIzzNh8cIpB3cgEuWyzhurivmLtFYOL0RFg0Ds2R4RAVrxIQoi7BwDn+sA4gS7lIZvu6nxi5JOJQIAbQQg1IJtbq+6AAeqAQz6F7RBYekbvc8OMEXBVqOwxGJVcA8+EAEMpQA6p8fjOEX1kgBOWXMWfvtBLBiTYZgQbYXzPGBRSpinU3W44cYAABZyQwS3Zn5tBIJJC0kpAZxmxAv4wQ5VpbUav+wgDXsa+3qU3N1hz9wxIOyA23aPS6y3/AIKiRyVu47/z9hVX22lUpLXmrcaelaMuMOScsxGraDnaNSBb51frMZSk4s87j1x1Lg4ZcslsSb5HuB/RoiSbEBtBx/SBhSQ1x1nHeModLJJa4VcCNGRldVBvnY+z94N0rUpRvbLVhnFairUl9QdHsPWYKyCVJBcYs+y36RCjoGaXzLONDp3Qm8LOmwIBMEkpBAcMbdxMISQu2YUSO1su6BB8R0YwCHDg2HC7QoNrk94z7AIdKmWDcFoAbKzaQrpI4va+o0iMxAGQfmzxCQVBAAHq7vHygUCSmysjlfkfXDM6SFA2OogEkKYAuc+cRKWPpDwvAE4HPIlzESCkuDxc8dTBfCm5A7YOt8jkYARThZAGZDd5YCFKges1r94EOQAxfK/tislgRhtiBzycQIFPWDM5diOfw0MvCA3BwW1DH3RAHBVhZ7m+RiHCVXuNTkDx8oFHUcJWXcA+NnaIlABUNC7+w+UI7E6DFiIOge3tgqcJsGc69sAKVlQFyLtbjrBBOQJHfCfWKQWub8Ht64KCADkAk5As3aYAsIxGwcnLnBLkBjmLc4AdwQ2eY46QB6QAuWJYa/DQKHGwB4xEglnDEWJBv+ogBWJRN2GvHgfMwxBORtpAhq2OG27S3BuvL7iokTZDDbtGOa9cuoqJHJW7jv8Az9gldbaVSVBLb1TeJjM1g9ik8MxxjTXkivqTl88rvuYzqZON8gLj41eOpcHDLliFIQC7mwD8tDBBJJAsIYkhRBuQ/flAcAWHNxFMgIDMxzcj4vBbIa5EDxaIkgA/V5axEkZDS1oFFUGDf8sntr7YVIBIJLlg443cxYUgvx1iNhFzbPOAKmIGF7quVd7N64YE7h7OcuR084YAPk4JPwIik2JvlrpAEFusTYOQ/B/1gsAlNrMHB0uw7/dEUknK5IHYO2AxZWFy5dPO7QBAThB/4u2Xxk8B2ToVAORpBWQA4JIfLje0ABpgS+YOHhln4wBC4JSck2c2fmYdCrlQdT5/BioFISD9UjESc2497RYT1QSdQbwAzhuISc+A5wqwUE4Eu3q4RFENMYXskd9m5xFdUqZ3SCx9nsigABWb5aQWUpJIYXzOURSilR4aPf4vAxMm7EcRb94hApYkNlo/raAq4IBNs/A+8RArrMWzs8O4Vn3XgUrKbg6hmbl+8IEYQEh8IB8QYtUyCS2XKJcF8hxaAI4wBycrwCyVFRFyAWGhckeUBd0kAXbJ3g52NtOJI5QAQMITd2YHne/lDMrCCcwkDv8AgiFJJJGRLd139UEuQlOqj1eV38rQBp2MEjb1G3/O/HqGJE2OQf4goikWUFnsGAhokclbuO/8/YDaIJrqonLeq8jGY+kSWLm/B9B3Rp2gP8wqSTfeLCXyF4zMS3Vy+G+OEdS4OGXLCQVApN3zOWZHhCKuoOLWfx/bwhh6IFnOenwYQunEc2B7HJz8IpkiHYBWYDqLsB74LgEWd+XqEQZszhym+uvsERIWpKTm/Ds/aAH1AuLcbQWBXhOoc/HN4BOEW+qQbd7t4QFMjEoMQD7HbwgALUAkADVjxgliAcw1jpECEqBcm5Bf1HyhQq6bMSWKeesCjOCGOQD34AZ+MQvZyxOZOQiBQBLgC7m8EOX/AKjxa8AApdQKbYVOAczCYQQUA5Dqnve/fFoAs3oqDsO28LwUbHiM+cAKXxE4bYvwg5e2CsMHs5Dju1gsoHK73vpEDdYC7hiRn4wBCSFAgtzIvq5iABxoLN2ZwwuAQPDjAuWytnd3PbAFdyxGYIftDv64CQUJD5BIAbMxCn6gNiyX4B7+yJiVhxN1iVDsIdh5wA4xEjNhoOPPxiwBziZ3DOLF+EUpSMv6Th7OcOSXAfUP3QAQoFR7M2+L5wqjYM3pM2nxlADoUS/o9dXI3LebQxOEMBqHHx3QBGcOCcu8RASx46DuYAQBNBZRcewQcdjxGbXvADFIBAzAzbWCOucRLXcMLCFSOID8/fDpIz1GpuYAv2Ow/iClAtdbfhL+yJD7J/1ujvqv/wBFRI5K3cd/5+wq2gf8wqAzfOqz1ufGM5IuCw7DZ/bGjaDnaFQwvvVesxk6uK4d8tT+kdceDhlyyxJsALcjZ4BuxTxyPqiDgX7dfCAlXWL/AB8D1QIQJGROfEQE5OMjdyRBKCFFQU7HMaHjACQTy8oAVTZuWyJ4v+kMSFKUTZL4iDwe3tiXULNY5mD6SksH7R5tACqPUJtc+0t64BPWLZuS/bZ/GCoOS3G/gR7YiQwSeDAEcoAUKABZgBaxZu0xYCcT6akDwivCwATZIB8QYIDSgCS7MdYAfECsJF3cgaH3ZQCp1BRdhr6n84jhJKiLm7Di7iIckkF2YHne/k8AEjrC4iApBAYnkTAfCgZuALjj8EQo9HCh8iAdTzgByQEhTHh298MA5LEK4h8oqJBUSLjJLaDlDpdLEM5PbFAVDIgZi18zFdySzlyDzIb1xYCzsMjibPtaBMTi9FTHMcDEACwutV20zMQuSD9VwGf2xEJa5u8MATcm+nH9IAUOVgEhnALBn18oCiChybEA27yfUILCxd8+yDuwbvbygBBdYsynY8BESollZNccuUFaeqRfiePAwWxBzlmD4e0QAUgfVORwwwdiDYAORw5j1wEjDYXS7jlBQCAsntvrAGrZBbblGBoVD/8AhXuiRNkD/PKO7spTnngVEjkrdx3/AJ+wr2kcW06gH0TOIIGpeMeJwAEs4FvZGvaIUdoVLW+eW9udj5RkCSokEOQA3O3vjqXBwy5YxZLa4SDBPVUq72cdh+DAV6FswHLQFKD9ZNrAjvZvMRSD3ANrj0Tz4dhiEkKKRxt7IKVBio3LWHEnWKyABnoR4t7oEGxFnsXDgizxMRSTa72eEuJhPFduwZQEtli6t7cecHwVHU2nszoNZLp0Td7jHULNd2I8oev2SihmYRPVMAlY+rLyZTX5c46MyZSzq2qmTJqf8HUKnIBPpDDkONwIzT5wVRBO9SpRoFJupyVbzLtjjVSex1unDc5IpKpUk1EunmGX/wDUwFn5mL6jZs9KAuXKmzJe7StSwgslw7cs46FSmfPnCopqtEul3ASFYwyQEsQ3F301gyKk/K1GhU/5oUwSXV1fQNvGPTVk+DGnHycdcgqEhKETMc4WBTc3I6vcIWopp9PMKJ0lUtSrgKGFruDHbop0gCnStis0iko6+FlFZLP9Utrz5xTtAKXSyKUSEomKm9RKqjeKva5yANtYKq8rNEdNY3TOMkiaphqeqe9/J46a9nUPTZlImtWJ2MyuvJZJOQDg2HvjnoATOlKuMKn98dao2fMXtmZVTJ0hEgTlLx75JdJL2ALvGqkmnzYlON1x5OXLoqxc5cpFNMXMllloQknD4aCIiRUTDhlSJq1JIHVST1uHkY6y1zdpSpq6KcEKVVKmKRjCSxAY56MYlfUjdbQEmcN4rdJKkn0yAXbvjOrLgunHk5S5FRvV04kTN91TgCesDrbsi5FBNXWKpqhMyQpSFq6yWIYO4jphYnVcopmqWvoKHCJoQVl2Ic8r8bRZMXKQaIdRChKmpI3wWUOCWJiOtLgqpR5OPSUM+smpKJcwSlzAhU0JOFOQN+2M0xGBSpKVHqljHepTMXV7PqKeeiXTykJQt5oThI9IEPr7Y4M1INTMIW7zCX7X9kbpzcpbmJwUVsQOS4D5gEaDlBdiFAuDqNIrlrQ4IF2cchp6odWIElw4L9tvdHseQSoDrKAcEBxeIcRGQDwtgcxhUR6/cIguogPxZ+JNoAIZsg/jDkFgk3xZ84V2GbQVKAGmgcwBq2QSdv0p5rf8BiRNjj/PqS+q/wD0VEjkrdx3/n7Cuv620qnlNU/HMxma1mbTSNVdavqVG/ziz2MoxQo4Vczz846lwcMuWBw1w5SMVvd4wCkEWZ3iJLlgLm8KBoHbiTlFMhbAAeDN3ZQAm9jkoue5osFgC7gZl8ohSxfUa8tIoKcOEAv1mFuaYCUixSCRk3LP2wykOlIUQk4CjvfOGu3BRuwv4QKRRJLDMkW8vVAspIJPVGvt9fjBZk8LMGuw1gFWFINmF20iAmIpIfkOwteAVBnz5auffaCtLuG4ju/YvAAIASD6SusR2QIE4c3DOeyw9UNLWpCgUnrAgjRoqd0pISC7ZcDc+poYEgEnRm5vAo4UbsbgEg+sHnAScTku4LXyMQEKGPRTYv8Ak/taIHEvFqEOe17d8AFnBufXEcsdQ1u3hAmqwLKODnuziB8TO2h5mAI6Tkc9YKgdBcjSFAIY2A1uxMOMnAPMM7wBWwcg5uS3bAdDZHIFxysDFjBRwggggsxz498LuwAEl1MMJbhAECdQGY8INlKB0zJPCIwNszqSPXBPC5L6wAA4QkkdZsjnBUThOlnPYB7WgAsQQSb95/W8MpLkjmXfX4ygCtyQWABTZ9B8PBC9cJtiPO1vGJgukP8AWe+tmEKMSkpYtcPy4+bQBt2N/r9Iwa6n/AqJE2GG27Skm/Wbl1DEjkrdx3/n7Bq8/wCZVSTd5p77u0ZJoC1uVO4PgY0bQD7QqHNt8rnrGRZUVYgNH79PbHXHg4ZcshJCjhDvlw7+yCDe4YdvshcRdWqUlJ/8dTAAU7OxUHtre/qaKZLgrK7do9cAHroIcDCbPkeEBQcYXYWHf8P4QQXL/wDBL8/gRCkABWQ9xo2fdADEPZsxlCkln1Ae+bgBjCqPWUw1DcnvAhZ1bF+/jBJZmBd+2FBxFgbcxYw1hp1eXvgUOYOKz6mEKVFQIsQPN3hmawzSWJA0Z3gKcPdtLfGcAA2awAOfB7GGADcYAfEXUz5jh+kEFL4gW0z9kALMfAydATlrDgsqxDP5tdoVySxGWjZxOqCL5ZB2gCKwqLa+d9O2EKSXINj7/a8FSCp2JuDfmf2gKBClGwwqSoeGUAF2JyLFj+8N9UaDJ+EIEMcJBZgx4EXixRDvpYH1/HbAAclTqDEJdQbXjBScSykgZsDzgHq3VmkJ8v3hQFJBTqm3qaAHxJZ8+WrxCRhBIy4RUQoqKRYKI8DcnxhhdTgcwAbwAxJIBBzyggsljEcuHDvo2fKBZmezkAk5BsoAhAIvdgx9cRsRDF2LHj8WiLzyd9NfjOF6qTcAv5mAN2xmG3qRI0K9cuoYkTY19u0nB1t+AxI5K3cd/wCfsErx/mVRcYt6qx4YjGZWRLZFjfKNG0LbRqTkd8vK+pigjrEO2IYSR5PHUuDhlyyvCt1B2LEA8C9vGGAt1y18oJViSDk9jxHw0BKSFFzcZtFIMWKXyCQ4u9+cBQCg78m4sGA53hi79YkAZHOAcgE20YHx74AClYSp87WHqisn6wVYDTlDrZTnIDy4WhAnO1vj3wAwUAogE2sz2h0l1EDNu3984rCVYgdM2h0hpmIWJLk6Zj2QAJalAYiMiAkd59kOlPUSBcgM49RhXBXlbESeQ/eGSFJS+owg9uXtgAApCfS0ziaW7H1/SESo2HEAPwe/kzQN4lXWZtRxOggCxJDWIbIdkApJum9/j2QiC4ZF200EPrYOFDLIgjOKCAdvO0DCFDrEOQL6GHclADlVyMWvxaFGFnJfK49cQAIbDic3buhlAqWAc1F29vhBI0yGukRuu4GljACh1AEtfzLPAJUpbAgAqseZAgkApsQ5sOUA2U17dYdrl4AQgZgNmQMzyfzMEFgp9XCRxaIkMABe1jy9sRus5GRccRZoAYHGl35At59kHuuL+QLeuAEjAwNjBHoAmwa/fn2wACUpYgFrgNo3CCXNyAfj4MK5HUNjhNuGpEE4mIT56Wd4A17GJP8AEFJwdf8A6GJE2Mf8/o7v6dz9xUSOWt3Hf+fsBXn/AB1WCL71Zd/+RtGZOJ0OcXUwtxJ08vONVc3yhUYbnfKdzYXjKANz1bgC3xxMdK4OGXLIQUKSRcBg/FgSYCiEgHPq+o/qBFqTiTicWcWyF/i0VEAqIbVh4XPg0UyEZFgbFrQAM1EN2lhC4gcJAxZlued/KGS6j6bsSHA11igZ2Isb5aiAByfhziLZipuYY5gZjtiEBK3JHVuTx5+cQAGXXA7YLHUAsb+6CACVXDg35GIGSkkC5LwAuFSQOPGGJIwhwEglm7be2JicdYcuEMz3JMUpUFuxNrP4lmhcnASzYgntGXvhzZBJAYDTV/VAWTiIJDBQD92cASWeuQbpcZ6jjBcpYvcHXtPsgAMRY4uEFXonWxA9sQBDyyz5N6m95ggga5Fh7oHVWerpcvbh+kLkCb53J4EhzADYusX0zeISrXi7lxrABydgq5bSzwpJBYm1g+vOALAHbP2xCxZWJrWIyfWAnDfEX7BlAJwhWIufSU2rawIFLEtYYjbt4euB1Uy/SduBiFOG5BdPDX4eFWAcYPiOWvqgUdNw9g4zZngJ6pAAYhtOJsO2CgAJGRHLTvg5FtdIAUEKTiSLG3El84k4LIUkFzYqHflDOLBLADK8QPmHb1QBo2Kgjb9IDkFLUDyKFRIbY5J29Sdq7/8AgqJHJW7jv/P2E2gf8dUlz9MrV9TGcuAHueA+LR7RVFSLUVLpZKiS5Jlg3idBo/skj8sR7KexzOlvyeKChhBJYO4tCLYEkizX4h7PHuOgUbN0SQ3/AGxA6BRM3RJDD/7Yi6nwml9PChJSCXDhntk37R0ZFJKXIl2EqZu1E47BQLsodnqj1PQKP7JI/LEToFF9kkfliMylc1GnY80jZiDJLzCFpUlwq2FyRiVysPERnnSOjLl71CmxEK3iWDsLNHrjQ0ZzpJH5YgGgojnSSD2yxGVN+TWmjzkykTMmTZSadUshcsApQSRiB9wjPNo8EhU4uLJ6pDEkgHXM3j1fQKL7JI/LET5Povscj8pPugpNB00zytVRGnSZuRsMm00eLVbNMtdiSpKiPQbExD+vyj0ooKIZUkgf/rHuidAoi/8AhJF8/mxDNjTR5mRRy5stSyFTGWtBs4YJcP3+qKp9AZUta8TpSBmglnAIBOmflHrOgUbv0SQ/HdiJ0CjH+0kfliGbuNNWseYXstSEJK8RThxFAS5AdieYa/f3xFbMxzJiUFQCHYFOmFx3G8em6BRj/aSPyxE6BRj/AGkj8sQzY00ebqNnmkpFrmBWJ0lym4fGCPECGqdmyt4taF4BpKAuR1bjiLnwj0XQKL7JI/LEToFFl0SR+WPdEUmXBHmpOy5fSFIMxMwBBSk/VV1Cpx2EXjMaJRmT7LBkm4wuWN3LHKwvzj13yfRfY5H5SfdE+T6IXFHI/LHui5sjpo8ouhEuUob0DASplcHZ/U3bBqtnCTLWoqX1FBJJlkBWJ7vwZIvzj1fQaMl+iSPyxA6BRfZJH5Y90M3caaPEiY0wLYlyX4P8CFYJSE3JwlLDXj7I9x8n0X2OR+WPdE+T6L7HI/LHuj0zPPS+niLkjIglz2Pf2QPqsTlnfX3x7j5Povscj8pPuifJ9E79DkflJ90MxpfTxKC5LHXSIlnzDHItb9I9t0Cj+ySPyxE+T6I50cj8pPuhmNL6eU2I/wAuUbgi63B+4qJHrEUVJKmJmS6WShaclJlgEd8SOeq7yOyjHGNj/9k=%20"/>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4" name="Picture 10" descr="http://ecx.images-amazon.com/images/I/71MMNYN7RM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1890361"/>
            <a:ext cx="2717800" cy="4076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970" y="6247140"/>
            <a:ext cx="9116470" cy="584775"/>
          </a:xfrm>
          <a:prstGeom prst="rect">
            <a:avLst/>
          </a:prstGeom>
          <a:noFill/>
        </p:spPr>
        <p:txBody>
          <a:bodyPr wrap="none" rtlCol="0">
            <a:spAutoFit/>
          </a:bodyPr>
          <a:lstStyle/>
          <a:p>
            <a:r>
              <a:rPr lang="en-US" sz="1600" dirty="0">
                <a:hlinkClick r:id="rId4"/>
              </a:rPr>
              <a:t>https://</a:t>
            </a:r>
            <a:r>
              <a:rPr lang="en-US" sz="1600" dirty="0" smtClean="0">
                <a:hlinkClick r:id="rId4"/>
              </a:rPr>
              <a:t>www.goodreads.com/list/show/485.Best_artificial_intelligence_books</a:t>
            </a:r>
            <a:endParaRPr lang="en-US" sz="1600" dirty="0" smtClean="0"/>
          </a:p>
          <a:p>
            <a:r>
              <a:rPr lang="en-US" sz="1600" dirty="0">
                <a:hlinkClick r:id="rId5"/>
              </a:rPr>
              <a:t>http://</a:t>
            </a:r>
            <a:r>
              <a:rPr lang="en-US" sz="1600" dirty="0" smtClean="0">
                <a:hlinkClick r:id="rId5"/>
              </a:rPr>
              <a:t>www.computerworld.com/article/2488478/emerging-technology/ai-gets-its-groove-back.html</a:t>
            </a:r>
            <a:r>
              <a:rPr lang="en-US" sz="1600" dirty="0" smtClean="0"/>
              <a:t>  </a:t>
            </a:r>
            <a:endParaRPr lang="en-US" sz="1600" dirty="0"/>
          </a:p>
        </p:txBody>
      </p:sp>
      <p:pic>
        <p:nvPicPr>
          <p:cNvPr id="6156" name="Picture 12" descr="I robo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1880116"/>
            <a:ext cx="2778687" cy="4086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296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Syllabus</a:t>
            </a:r>
          </a:p>
        </p:txBody>
      </p:sp>
      <p:sp>
        <p:nvSpPr>
          <p:cNvPr id="7171" name="Rectangle 3"/>
          <p:cNvSpPr>
            <a:spLocks noGrp="1" noChangeArrowheads="1"/>
          </p:cNvSpPr>
          <p:nvPr>
            <p:ph type="body" idx="1"/>
          </p:nvPr>
        </p:nvSpPr>
        <p:spPr/>
        <p:txBody>
          <a:bodyPr/>
          <a:lstStyle/>
          <a:p>
            <a:r>
              <a:rPr lang="en-US" altLang="en-US" dirty="0" smtClean="0"/>
              <a:t>Book chapters</a:t>
            </a:r>
          </a:p>
          <a:p>
            <a:pPr lvl="1"/>
            <a:r>
              <a:rPr lang="en-US" altLang="en-US" dirty="0" smtClean="0"/>
              <a:t>Introduction and Agents (chapters 1,2)</a:t>
            </a:r>
          </a:p>
          <a:p>
            <a:pPr lvl="1"/>
            <a:r>
              <a:rPr lang="en-US" altLang="en-US" dirty="0" smtClean="0"/>
              <a:t>Search (chapters 3,5,6)</a:t>
            </a:r>
          </a:p>
          <a:p>
            <a:pPr lvl="1"/>
            <a:r>
              <a:rPr lang="en-US" altLang="en-US" dirty="0" smtClean="0"/>
              <a:t>Logic (chapters 7,8,9)</a:t>
            </a:r>
          </a:p>
          <a:p>
            <a:pPr lvl="1"/>
            <a:r>
              <a:rPr lang="en-US" altLang="en-US" dirty="0" smtClean="0"/>
              <a:t>Knowledge Representation (chapter 12)</a:t>
            </a:r>
          </a:p>
          <a:p>
            <a:pPr lvl="1"/>
            <a:r>
              <a:rPr lang="en-US" altLang="en-US" dirty="0" smtClean="0"/>
              <a:t>Uncertainty (chapters 13,14)</a:t>
            </a:r>
          </a:p>
          <a:p>
            <a:pPr lvl="1"/>
            <a:r>
              <a:rPr lang="en-US" altLang="en-US" dirty="0" smtClean="0"/>
              <a:t>Learning (chapter 18)</a:t>
            </a:r>
          </a:p>
          <a:p>
            <a:pPr lvl="1"/>
            <a:r>
              <a:rPr lang="en-US" altLang="en-US" dirty="0" smtClean="0"/>
              <a:t>Natural Language Processing (chapter 22,23)</a:t>
            </a:r>
          </a:p>
          <a:p>
            <a:pPr eaLnBrk="1" hangingPunct="1">
              <a:buFontTx/>
              <a:buNone/>
            </a:pPr>
            <a:endParaRPr lang="en-US"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Course information</a:t>
            </a:r>
          </a:p>
        </p:txBody>
      </p:sp>
      <p:sp>
        <p:nvSpPr>
          <p:cNvPr id="8195" name="Rectangle 3"/>
          <p:cNvSpPr>
            <a:spLocks noGrp="1" noChangeArrowheads="1"/>
          </p:cNvSpPr>
          <p:nvPr>
            <p:ph type="body" idx="1"/>
          </p:nvPr>
        </p:nvSpPr>
        <p:spPr/>
        <p:txBody>
          <a:bodyPr/>
          <a:lstStyle/>
          <a:p>
            <a:r>
              <a:rPr lang="en-US" altLang="en-US" sz="3600" dirty="0" smtClean="0"/>
              <a:t>Official prerequisites: </a:t>
            </a:r>
          </a:p>
          <a:p>
            <a:pPr lvl="1"/>
            <a:r>
              <a:rPr lang="en-US" altLang="en-US" sz="2000" dirty="0" smtClean="0"/>
              <a:t>COMS W3134, W3136, or W3137.</a:t>
            </a:r>
          </a:p>
          <a:p>
            <a:r>
              <a:rPr lang="en-US" altLang="en-US" sz="3600" dirty="0" smtClean="0"/>
              <a:t>Description: </a:t>
            </a:r>
          </a:p>
          <a:p>
            <a:pPr lvl="1"/>
            <a:r>
              <a:rPr lang="en-US" altLang="en-US" sz="2000" dirty="0" smtClean="0"/>
              <a:t>Provides a broad understanding of the basic techniques for building intelligent computer systems. Topics include state-space problem representations, problem reduction and and-or graphs, game playing and heuristic search, predicate calculus, and resolution theorem proving, AI systems and languages for knowledge representation, machine learning and concept formation and other topics such as natural language processing may be included as time permits.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Grading</a:t>
            </a:r>
          </a:p>
        </p:txBody>
      </p:sp>
      <p:sp>
        <p:nvSpPr>
          <p:cNvPr id="9219" name="Rectangle 3"/>
          <p:cNvSpPr>
            <a:spLocks noGrp="1" noChangeArrowheads="1"/>
          </p:cNvSpPr>
          <p:nvPr>
            <p:ph type="body" idx="1"/>
          </p:nvPr>
        </p:nvSpPr>
        <p:spPr/>
        <p:txBody>
          <a:bodyPr/>
          <a:lstStyle/>
          <a:p>
            <a:pPr eaLnBrk="1" hangingPunct="1"/>
            <a:r>
              <a:rPr lang="en-US" altLang="en-US" dirty="0" smtClean="0"/>
              <a:t>Assignments</a:t>
            </a:r>
          </a:p>
          <a:p>
            <a:pPr lvl="1" eaLnBrk="1" hangingPunct="1"/>
            <a:r>
              <a:rPr lang="en-US" altLang="en-US" dirty="0" smtClean="0"/>
              <a:t>Survey (not graded)</a:t>
            </a:r>
          </a:p>
          <a:p>
            <a:pPr lvl="1" eaLnBrk="1" hangingPunct="1"/>
            <a:r>
              <a:rPr lang="en-US" altLang="en-US" dirty="0" smtClean="0"/>
              <a:t>4 programming projects (60%)</a:t>
            </a:r>
          </a:p>
          <a:p>
            <a:pPr lvl="1" eaLnBrk="1" hangingPunct="1"/>
            <a:r>
              <a:rPr lang="en-US" altLang="en-US" dirty="0" smtClean="0"/>
              <a:t>Midterm (15%)</a:t>
            </a:r>
          </a:p>
          <a:p>
            <a:pPr lvl="1" eaLnBrk="1" hangingPunct="1"/>
            <a:r>
              <a:rPr lang="en-US" altLang="en-US" dirty="0" smtClean="0"/>
              <a:t>Final (20%)</a:t>
            </a:r>
          </a:p>
          <a:p>
            <a:pPr lvl="1" eaLnBrk="1" hangingPunct="1"/>
            <a:r>
              <a:rPr lang="en-US" altLang="en-US" dirty="0" smtClean="0"/>
              <a:t>Class participation (5%)</a:t>
            </a:r>
          </a:p>
          <a:p>
            <a:pPr eaLnBrk="1" hangingPunct="1">
              <a:buFontTx/>
              <a:buNone/>
            </a:pPr>
            <a:endParaRPr lang="en-US"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Programming projects</a:t>
            </a:r>
          </a:p>
        </p:txBody>
      </p:sp>
      <p:sp>
        <p:nvSpPr>
          <p:cNvPr id="10243" name="Rectangle 3"/>
          <p:cNvSpPr>
            <a:spLocks noGrp="1" noChangeArrowheads="1"/>
          </p:cNvSpPr>
          <p:nvPr>
            <p:ph type="body" idx="1"/>
          </p:nvPr>
        </p:nvSpPr>
        <p:spPr/>
        <p:txBody>
          <a:bodyPr/>
          <a:lstStyle/>
          <a:p>
            <a:pPr eaLnBrk="1" hangingPunct="1"/>
            <a:r>
              <a:rPr lang="en-US" altLang="en-US" sz="2800" dirty="0" smtClean="0"/>
              <a:t>AI programming</a:t>
            </a:r>
          </a:p>
          <a:p>
            <a:pPr lvl="1" eaLnBrk="1" hangingPunct="1"/>
            <a:r>
              <a:rPr lang="en-US" altLang="en-US" sz="2400" dirty="0" smtClean="0"/>
              <a:t>Random text generator (competition)</a:t>
            </a:r>
          </a:p>
          <a:p>
            <a:pPr eaLnBrk="1" hangingPunct="1"/>
            <a:r>
              <a:rPr lang="en-US" altLang="en-US" sz="2800" dirty="0" smtClean="0"/>
              <a:t>Search and games</a:t>
            </a:r>
          </a:p>
          <a:p>
            <a:pPr lvl="1" eaLnBrk="1" hangingPunct="1"/>
            <a:r>
              <a:rPr lang="en-US" altLang="en-US" sz="2400" dirty="0" smtClean="0"/>
              <a:t>Two-player game (competition)</a:t>
            </a:r>
          </a:p>
          <a:p>
            <a:pPr eaLnBrk="1" hangingPunct="1"/>
            <a:r>
              <a:rPr lang="en-US" altLang="en-US" sz="2800" dirty="0" smtClean="0"/>
              <a:t>Constraint satisfaction and Natural Language Processing</a:t>
            </a:r>
          </a:p>
          <a:p>
            <a:pPr lvl="1" eaLnBrk="1" hangingPunct="1"/>
            <a:r>
              <a:rPr lang="en-US" altLang="en-US" sz="2400" dirty="0" smtClean="0"/>
              <a:t>Crossword puzzle solver (competition)</a:t>
            </a:r>
          </a:p>
          <a:p>
            <a:pPr eaLnBrk="1" hangingPunct="1"/>
            <a:r>
              <a:rPr lang="en-US" altLang="en-US" sz="2800" dirty="0" smtClean="0"/>
              <a:t>Machine learning</a:t>
            </a:r>
          </a:p>
          <a:p>
            <a:pPr lvl="1" eaLnBrk="1" hangingPunct="1"/>
            <a:r>
              <a:rPr lang="en-US" altLang="en-US" sz="2400" dirty="0" smtClean="0"/>
              <a:t>Classification (competition)</a:t>
            </a:r>
          </a:p>
          <a:p>
            <a:pPr lvl="1" eaLnBrk="1" hangingPunct="1"/>
            <a:endParaRPr lang="en-US"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2"/>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2217</TotalTime>
  <Words>2119</Words>
  <Application>Microsoft Office PowerPoint</Application>
  <PresentationFormat>On-screen Show (4:3)</PresentationFormat>
  <Paragraphs>360</Paragraphs>
  <Slides>53</Slides>
  <Notes>27</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Default Design</vt:lpstr>
      <vt:lpstr>Artificial Intelligence #1</vt:lpstr>
      <vt:lpstr>COMS 4701</vt:lpstr>
      <vt:lpstr>Course Dates</vt:lpstr>
      <vt:lpstr>Outline for today</vt:lpstr>
      <vt:lpstr>COMS 4701</vt:lpstr>
      <vt:lpstr>Syllabus</vt:lpstr>
      <vt:lpstr>Course information</vt:lpstr>
      <vt:lpstr>Grading</vt:lpstr>
      <vt:lpstr>Programming projects</vt:lpstr>
      <vt:lpstr>Practically…</vt:lpstr>
      <vt:lpstr>Games</vt:lpstr>
      <vt:lpstr>15 Puzzle</vt:lpstr>
      <vt:lpstr>Chess</vt:lpstr>
      <vt:lpstr>Othello/Reversi</vt:lpstr>
      <vt:lpstr>Backgammon</vt:lpstr>
      <vt:lpstr>Language</vt:lpstr>
      <vt:lpstr>Language</vt:lpstr>
      <vt:lpstr>Watson</vt:lpstr>
      <vt:lpstr>Sample Jeopardy questions</vt:lpstr>
      <vt:lpstr>Watson’s performance</vt:lpstr>
      <vt:lpstr>Crossword puzzles</vt:lpstr>
      <vt:lpstr>PowerPoint Presentation</vt:lpstr>
      <vt:lpstr>PowerPoint Presentation</vt:lpstr>
      <vt:lpstr>Evaluation</vt:lpstr>
      <vt:lpstr>Learning</vt:lpstr>
      <vt:lpstr>Programming languages</vt:lpstr>
      <vt:lpstr>Submitting assignments</vt:lpstr>
      <vt:lpstr>Integrity policies</vt:lpstr>
      <vt:lpstr>Logistics</vt:lpstr>
      <vt:lpstr>What is a Computer? </vt:lpstr>
      <vt:lpstr>What is a Hammer? </vt:lpstr>
      <vt:lpstr>What is a Phone? </vt:lpstr>
      <vt:lpstr>What is a Car? </vt:lpstr>
      <vt:lpstr>What is a Computer?</vt:lpstr>
      <vt:lpstr>PowerPoint Presentation</vt:lpstr>
      <vt:lpstr>The Brain!</vt:lpstr>
      <vt:lpstr>The Brain!</vt:lpstr>
      <vt:lpstr>The Mind!</vt:lpstr>
      <vt:lpstr>What is AI?</vt:lpstr>
      <vt:lpstr>Eight definitions of AI</vt:lpstr>
      <vt:lpstr>Acting humanly: Turing Test</vt:lpstr>
      <vt:lpstr>Thinking humanly: cognitive modeling</vt:lpstr>
      <vt:lpstr>Thinking rationally: "laws of thought"</vt:lpstr>
      <vt:lpstr>Acting rationally: rational agent</vt:lpstr>
      <vt:lpstr>Rational agents</vt:lpstr>
      <vt:lpstr>AI prehistory</vt:lpstr>
      <vt:lpstr>Abridged history of AI</vt:lpstr>
      <vt:lpstr>PowerPoint Presentation</vt:lpstr>
      <vt:lpstr>State of the art</vt:lpstr>
      <vt:lpstr>Exercise</vt:lpstr>
      <vt:lpstr>PowerPoint Presentation</vt:lpstr>
      <vt:lpstr>Related courses and journals</vt:lpstr>
      <vt:lpstr>Readings</vt:lpstr>
    </vt:vector>
  </TitlesOfParts>
  <Company>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Min-Yen Kan</dc:creator>
  <cp:lastModifiedBy>Dragomir Radev</cp:lastModifiedBy>
  <cp:revision>43</cp:revision>
  <cp:lastPrinted>2013-01-05T22:03:00Z</cp:lastPrinted>
  <dcterms:created xsi:type="dcterms:W3CDTF">2003-12-17T02:04:52Z</dcterms:created>
  <dcterms:modified xsi:type="dcterms:W3CDTF">2014-09-01T21:45:50Z</dcterms:modified>
</cp:coreProperties>
</file>