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7" r:id="rId2"/>
    <p:sldId id="259" r:id="rId3"/>
    <p:sldId id="260" r:id="rId4"/>
    <p:sldId id="261" r:id="rId5"/>
    <p:sldId id="262" r:id="rId6"/>
    <p:sldId id="33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348" r:id="rId26"/>
    <p:sldId id="349" r:id="rId27"/>
    <p:sldId id="350" r:id="rId28"/>
    <p:sldId id="351" r:id="rId29"/>
    <p:sldId id="281" r:id="rId30"/>
    <p:sldId id="282" r:id="rId31"/>
    <p:sldId id="333" r:id="rId32"/>
    <p:sldId id="344" r:id="rId33"/>
    <p:sldId id="345" r:id="rId34"/>
    <p:sldId id="283" r:id="rId35"/>
    <p:sldId id="284" r:id="rId36"/>
    <p:sldId id="285" r:id="rId37"/>
    <p:sldId id="334" r:id="rId38"/>
    <p:sldId id="286" r:id="rId39"/>
    <p:sldId id="287" r:id="rId40"/>
    <p:sldId id="288" r:id="rId41"/>
    <p:sldId id="289" r:id="rId42"/>
    <p:sldId id="290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6" r:id="rId53"/>
    <p:sldId id="347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1" autoAdjust="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36B0073-6258-4D8B-88E7-EF42A81C8B46}" type="datetimeFigureOut">
              <a:rPr lang="en-US"/>
              <a:pPr>
                <a:defRPr/>
              </a:pPr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68C70A2-BFDF-4E3F-A002-5A19608E68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61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82DCE65-35D0-4210-B6F7-9D946B1B4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10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B7E2DC-0652-4212-98A7-227B56DDEDDF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6785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E62A3-067D-4A24-AB2E-7630FFB4F0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4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126DB-29E7-4689-B6A3-195F613522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5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C1CC2-DFCC-4083-AFEB-E9316400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5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F81AA-1BAF-4FCF-BCA8-80A6AFC0AA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1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FADE7-28B5-4346-895A-17EAC4F4A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3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AD6AA-6A57-4799-94F7-B008E1B00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2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8D35F-F2D2-48C3-80AD-E218AAEE5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8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6E1EA-61BD-4C97-BE14-C990520DA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0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F0221-2ACE-41CA-B92E-2DA49E150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5B1E3-C8FE-41B4-999E-7DEEAD40CA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A7895-3516-4440-AE86-D197956B2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DD58581-4CC5-4978-8760-2D4A879439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ttleshiponline.org/" TargetMode="External"/><Relationship Id="rId2" Type="http://schemas.openxmlformats.org/officeDocument/2006/relationships/hyperlink" Target="http://minesweeperonlin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Artificial Intelligence</a:t>
            </a:r>
            <a:br>
              <a:rPr lang="en-US" altLang="en-US" smtClean="0"/>
            </a:br>
            <a:r>
              <a:rPr lang="en-US" altLang="en-US" smtClean="0"/>
              <a:t>#10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COMS W4701</a:t>
            </a:r>
          </a:p>
          <a:p>
            <a:pPr eaLnBrk="1" hangingPunct="1"/>
            <a:r>
              <a:rPr lang="en-US" altLang="en-US" dirty="0" smtClean="0"/>
              <a:t>Fall 2014</a:t>
            </a:r>
          </a:p>
          <a:p>
            <a:pPr eaLnBrk="1" hangingPunct="1"/>
            <a:r>
              <a:rPr lang="en-US" altLang="en-US" dirty="0" smtClean="0"/>
              <a:t>Logical Agents (Ch. 7) – part 1/2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3971" name="Picture 3" descr="wumpus-seq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16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4995" name="Picture 3" descr="wumpus-seq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36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6019" name="Picture 3" descr="wumpus-seq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7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7043" name="Picture 3" descr="wumpus-seq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4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8067" name="Picture 3" descr="wumpus-seq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2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9091" name="Picture 3" descr="wumpus-seq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05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in general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Logics</a:t>
            </a:r>
            <a:r>
              <a:rPr lang="en-US" altLang="en-US" sz="2400" dirty="0"/>
              <a:t> are formal languages for representing information such that conclusions can be drawn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Syntax</a:t>
            </a:r>
            <a:r>
              <a:rPr lang="en-US" altLang="en-US" sz="2400" dirty="0"/>
              <a:t> defines the sentences in the language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Semantics</a:t>
            </a:r>
            <a:r>
              <a:rPr lang="en-US" altLang="en-US" sz="2400" dirty="0"/>
              <a:t> define the "meaning" of sentences;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i.e., define </a:t>
            </a:r>
            <a:r>
              <a:rPr lang="en-US" altLang="en-US" sz="2000" dirty="0">
                <a:solidFill>
                  <a:schemeClr val="accent2"/>
                </a:solidFill>
              </a:rPr>
              <a:t>truth</a:t>
            </a:r>
            <a:r>
              <a:rPr lang="en-US" altLang="en-US" sz="2000" dirty="0"/>
              <a:t> of a sentence in a world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E.g., the language of arithmetic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x+2 ≥ y is a sentence; x2+y &gt; </a:t>
            </a:r>
            <a:r>
              <a:rPr lang="en-US" altLang="en-US" sz="2000" dirty="0" smtClean="0"/>
              <a:t>is </a:t>
            </a:r>
            <a:r>
              <a:rPr lang="en-US" altLang="en-US" sz="2000" dirty="0"/>
              <a:t>not a sentence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x+2 ≥ y is true </a:t>
            </a:r>
            <a:r>
              <a:rPr lang="en-US" altLang="en-US" sz="2000" dirty="0" err="1"/>
              <a:t>iff</a:t>
            </a:r>
            <a:r>
              <a:rPr lang="en-US" altLang="en-US" sz="2000" dirty="0"/>
              <a:t> the number x+2 is no less than the number 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x+2 ≥ y is true in a world where x = 7, y = 1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x+2 ≥ y is false in a world where x = 0, y = 6</a:t>
            </a:r>
          </a:p>
        </p:txBody>
      </p:sp>
    </p:spTree>
    <p:extLst>
      <p:ext uri="{BB962C8B-B14F-4D97-AF65-F5344CB8AC3E}">
        <p14:creationId xmlns:p14="http://schemas.microsoft.com/office/powerpoint/2010/main" val="140508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Entailment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solidFill>
                  <a:schemeClr val="accent2"/>
                </a:solidFill>
              </a:rPr>
              <a:t>Entailment</a:t>
            </a:r>
            <a:r>
              <a:rPr lang="en-US" altLang="en-US" sz="2800" dirty="0"/>
              <a:t> means that one thing </a:t>
            </a:r>
            <a:r>
              <a:rPr lang="en-US" altLang="en-US" sz="2800" dirty="0">
                <a:solidFill>
                  <a:srgbClr val="FF0000"/>
                </a:solidFill>
              </a:rPr>
              <a:t>follows from </a:t>
            </a:r>
            <a:r>
              <a:rPr lang="en-US" altLang="en-US" sz="2800" dirty="0"/>
              <a:t>another
</a:t>
            </a:r>
            <a:r>
              <a:rPr lang="en-US" altLang="en-US" sz="2800" dirty="0" smtClean="0"/>
              <a:t>	KB </a:t>
            </a:r>
            <a:r>
              <a:rPr lang="en-US" altLang="en-US" sz="2800" dirty="0">
                <a:cs typeface="Arial" charset="0"/>
              </a:rPr>
              <a:t>╞</a:t>
            </a:r>
            <a:r>
              <a:rPr lang="en-US" altLang="en-US" sz="2800" dirty="0"/>
              <a:t> </a:t>
            </a:r>
            <a:r>
              <a:rPr lang="el-GR" altLang="en-US" sz="2800" dirty="0">
                <a:cs typeface="Arial" charset="0"/>
              </a:rPr>
              <a:t>α</a:t>
            </a: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Knowledge base </a:t>
            </a:r>
            <a:r>
              <a:rPr lang="en-US" altLang="en-US" sz="2800" i="1" dirty="0"/>
              <a:t>KB</a:t>
            </a:r>
            <a:r>
              <a:rPr lang="en-US" altLang="en-US" sz="2800" dirty="0"/>
              <a:t> entails sentence α if and only if α is true in all worlds where </a:t>
            </a:r>
            <a:r>
              <a:rPr lang="en-US" altLang="en-US" sz="2800" i="1" dirty="0"/>
              <a:t>KB</a:t>
            </a:r>
            <a:r>
              <a:rPr lang="en-US" altLang="en-US" sz="2800" dirty="0"/>
              <a:t> is </a:t>
            </a:r>
            <a:r>
              <a:rPr lang="en-US" altLang="en-US" sz="2800" dirty="0" smtClean="0"/>
              <a:t>true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E.g., the KB containing “the Giants won” and “the Reds won” entails “Either the Giants won or the Reds won”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E.g., </a:t>
            </a:r>
            <a:r>
              <a:rPr lang="en-US" altLang="en-US" sz="2400" dirty="0" err="1"/>
              <a:t>x+y</a:t>
            </a:r>
            <a:r>
              <a:rPr lang="en-US" altLang="en-US" sz="2400" dirty="0"/>
              <a:t> = 4 entails  4 = </a:t>
            </a:r>
            <a:r>
              <a:rPr lang="en-US" altLang="en-US" sz="2400" dirty="0" err="1"/>
              <a:t>x+y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Entailment is a relationship between sentences (i.e., </a:t>
            </a:r>
            <a:r>
              <a:rPr lang="en-US" altLang="en-US" sz="2400" dirty="0">
                <a:solidFill>
                  <a:srgbClr val="FF0000"/>
                </a:solidFill>
              </a:rPr>
              <a:t>syntax</a:t>
            </a:r>
            <a:r>
              <a:rPr lang="en-US" altLang="en-US" sz="2400" dirty="0"/>
              <a:t>) that is based on </a:t>
            </a:r>
            <a:r>
              <a:rPr lang="en-US" altLang="en-US" sz="2400" dirty="0">
                <a:solidFill>
                  <a:srgbClr val="FF0000"/>
                </a:solidFill>
              </a:rPr>
              <a:t>semantics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918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Logicians typically think in terms of </a:t>
            </a:r>
            <a:r>
              <a:rPr lang="en-US" altLang="en-US" sz="2000" dirty="0">
                <a:solidFill>
                  <a:schemeClr val="accent2"/>
                </a:solidFill>
              </a:rPr>
              <a:t>models</a:t>
            </a:r>
            <a:r>
              <a:rPr lang="en-US" altLang="en-US" sz="2000" dirty="0"/>
              <a:t>, which are formally structured worlds with respect to which truth can be evaluated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We say </a:t>
            </a:r>
            <a:r>
              <a:rPr lang="en-US" altLang="en-US" sz="2000" i="1" dirty="0"/>
              <a:t>m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chemeClr val="accent2"/>
                </a:solidFill>
              </a:rPr>
              <a:t>is a model of</a:t>
            </a:r>
            <a:r>
              <a:rPr lang="en-US" altLang="en-US" sz="2000" dirty="0"/>
              <a:t> a sentence α if α is true in </a:t>
            </a:r>
            <a:r>
              <a:rPr lang="en-US" altLang="en-US" sz="2000" i="1" dirty="0"/>
              <a:t>m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i="1" dirty="0"/>
              <a:t>M(α) </a:t>
            </a:r>
            <a:r>
              <a:rPr lang="en-US" altLang="en-US" sz="2000" dirty="0"/>
              <a:t>is the set of all models of α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Then KB ╞ α </a:t>
            </a:r>
            <a:r>
              <a:rPr lang="en-US" altLang="en-US" sz="2000" dirty="0" err="1"/>
              <a:t>iff</a:t>
            </a:r>
            <a:r>
              <a:rPr lang="en-US" altLang="en-US" sz="2000" dirty="0"/>
              <a:t> </a:t>
            </a:r>
            <a:r>
              <a:rPr lang="en-US" altLang="en-US" sz="2000" i="1" dirty="0"/>
              <a:t>M(KB) </a:t>
            </a:r>
            <a:r>
              <a:rPr lang="en-US" altLang="en-US" sz="2000" dirty="0">
                <a:sym typeface="Symbol" pitchFamily="18" charset="2"/>
              </a:rPr>
              <a:t> </a:t>
            </a:r>
            <a:r>
              <a:rPr lang="en-US" altLang="en-US" sz="2000" i="1" dirty="0"/>
              <a:t>M(</a:t>
            </a:r>
            <a:r>
              <a:rPr lang="en-US" altLang="en-US" sz="2000" dirty="0"/>
              <a:t>α)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E.g. </a:t>
            </a:r>
            <a:endParaRPr lang="en-US" altLang="en-US" sz="1800" dirty="0" smtClean="0"/>
          </a:p>
          <a:p>
            <a:pPr lvl="2">
              <a:lnSpc>
                <a:spcPct val="80000"/>
              </a:lnSpc>
            </a:pPr>
            <a:r>
              <a:rPr lang="en-US" altLang="en-US" sz="1400" i="1" dirty="0" smtClean="0"/>
              <a:t>KB </a:t>
            </a:r>
            <a:r>
              <a:rPr lang="en-US" altLang="en-US" sz="1400" dirty="0"/>
              <a:t>= Giants won and </a:t>
            </a:r>
            <a:r>
              <a:rPr lang="en-US" altLang="en-US" sz="1400" dirty="0" smtClean="0"/>
              <a:t>Reds won 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 smtClean="0"/>
              <a:t>α </a:t>
            </a:r>
            <a:r>
              <a:rPr lang="en-US" altLang="en-US" sz="1400" dirty="0"/>
              <a:t>= Giants won</a:t>
            </a:r>
          </a:p>
        </p:txBody>
      </p:sp>
      <p:pic>
        <p:nvPicPr>
          <p:cNvPr id="19460" name="Picture 4" descr="model-inclu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95600"/>
            <a:ext cx="3581400" cy="327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21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Entailment in the wumpus world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Situation after detecting nothing in [1,1], moving right, breeze in [2,1]</a:t>
            </a:r>
          </a:p>
          <a:p>
            <a:pPr>
              <a:buFontTx/>
              <a:buNone/>
            </a:pPr>
            <a:r>
              <a:rPr lang="en-US" altLang="en-US" sz="2800" dirty="0" smtClean="0"/>
              <a:t>Consider </a:t>
            </a:r>
            <a:r>
              <a:rPr lang="en-US" altLang="en-US" sz="2800" dirty="0"/>
              <a:t>possible models for </a:t>
            </a:r>
            <a:r>
              <a:rPr lang="en-US" altLang="en-US" sz="2800" i="1" dirty="0"/>
              <a:t>KB</a:t>
            </a:r>
            <a:r>
              <a:rPr lang="en-US" altLang="en-US" sz="2800" dirty="0"/>
              <a:t> assuming only pits</a:t>
            </a:r>
          </a:p>
          <a:p>
            <a:pPr>
              <a:buFontTx/>
              <a:buNone/>
            </a:pPr>
            <a:r>
              <a:rPr lang="en-US" altLang="en-US" sz="2800" dirty="0" smtClean="0"/>
              <a:t>3 </a:t>
            </a:r>
            <a:r>
              <a:rPr lang="en-US" altLang="en-US" sz="2800" dirty="0"/>
              <a:t>Boolean choices </a:t>
            </a:r>
            <a:r>
              <a:rPr lang="en-US" altLang="en-US" sz="2800" dirty="0">
                <a:sym typeface="Symbol" pitchFamily="18" charset="2"/>
              </a:rPr>
              <a:t> </a:t>
            </a:r>
            <a:r>
              <a:rPr lang="en-US" altLang="en-US" sz="2800" dirty="0"/>
              <a:t>8 possible models</a:t>
            </a:r>
          </a:p>
        </p:txBody>
      </p:sp>
      <p:pic>
        <p:nvPicPr>
          <p:cNvPr id="20484" name="Picture 4" descr="wumpus-seq1c-a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057400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04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Knowledge-based agents</a:t>
            </a:r>
          </a:p>
          <a:p>
            <a:r>
              <a:rPr lang="en-US" altLang="en-US" sz="2800" dirty="0" err="1"/>
              <a:t>Wumpus</a:t>
            </a:r>
            <a:r>
              <a:rPr lang="en-US" altLang="en-US" sz="2800" dirty="0"/>
              <a:t> world</a:t>
            </a:r>
          </a:p>
          <a:p>
            <a:r>
              <a:rPr lang="en-US" altLang="en-US" sz="2800" dirty="0"/>
              <a:t>Logic in general - models and entailment</a:t>
            </a:r>
          </a:p>
          <a:p>
            <a:r>
              <a:rPr lang="en-US" altLang="en-US" sz="2800" dirty="0"/>
              <a:t>Propositional (Boolean) logic</a:t>
            </a:r>
          </a:p>
          <a:p>
            <a:r>
              <a:rPr lang="en-US" altLang="en-US" sz="2800" dirty="0"/>
              <a:t>Equivalence, validity, </a:t>
            </a:r>
            <a:r>
              <a:rPr lang="en-US" altLang="en-US" sz="2800" dirty="0" err="1"/>
              <a:t>satisfiability</a:t>
            </a:r>
            <a:endParaRPr lang="en-US" altLang="en-US" sz="2800" dirty="0"/>
          </a:p>
          <a:p>
            <a:r>
              <a:rPr lang="en-US" altLang="en-US" sz="2800" dirty="0"/>
              <a:t>Inference rules and theorem proving</a:t>
            </a:r>
          </a:p>
          <a:p>
            <a:pPr lvl="1"/>
            <a:r>
              <a:rPr lang="en-US" altLang="en-US" sz="2400" dirty="0"/>
              <a:t>forward chaining</a:t>
            </a:r>
          </a:p>
          <a:p>
            <a:pPr lvl="1"/>
            <a:r>
              <a:rPr lang="en-US" altLang="en-US" sz="2400" dirty="0"/>
              <a:t>backward chaining</a:t>
            </a:r>
          </a:p>
          <a:p>
            <a:pPr lvl="1"/>
            <a:r>
              <a:rPr lang="en-US" altLang="en-US" sz="2400" dirty="0"/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226007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Wumpus models</a:t>
            </a:r>
          </a:p>
        </p:txBody>
      </p:sp>
      <p:pic>
        <p:nvPicPr>
          <p:cNvPr id="21508" name="Picture 4" descr="wumpus-model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1910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58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Wumpus models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029200"/>
            <a:ext cx="8229600" cy="1096963"/>
          </a:xfrm>
        </p:spPr>
        <p:txBody>
          <a:bodyPr/>
          <a:lstStyle/>
          <a:p>
            <a:r>
              <a:rPr lang="en-US" altLang="en-US" i="1"/>
              <a:t>KB </a:t>
            </a:r>
            <a:r>
              <a:rPr lang="en-US" altLang="en-US"/>
              <a:t>= wumpus-world rules + observations</a:t>
            </a:r>
          </a:p>
        </p:txBody>
      </p:sp>
      <p:pic>
        <p:nvPicPr>
          <p:cNvPr id="22532" name="Picture 4" descr="wumpus-model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191000" cy="311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7" name="Picture 7" descr="wumpus-models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191000" cy="311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Wumpus models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029200"/>
            <a:ext cx="8458200" cy="109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i="1"/>
              <a:t>KB </a:t>
            </a:r>
            <a:r>
              <a:rPr lang="en-US" altLang="en-US" sz="2400"/>
              <a:t>= wumpus-world rules + observations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α</a:t>
            </a:r>
            <a:r>
              <a:rPr lang="en-US" altLang="en-US" sz="2400" baseline="-25000"/>
              <a:t>1</a:t>
            </a:r>
            <a:r>
              <a:rPr lang="en-US" altLang="en-US" sz="2400"/>
              <a:t> = "[1,2] is safe", </a:t>
            </a:r>
            <a:r>
              <a:rPr lang="en-US" altLang="en-US" sz="2400" i="1"/>
              <a:t>KB</a:t>
            </a:r>
            <a:r>
              <a:rPr lang="en-US" altLang="en-US" sz="2400"/>
              <a:t> ╞ α</a:t>
            </a:r>
            <a:r>
              <a:rPr lang="en-US" altLang="en-US" sz="2400" baseline="-25000"/>
              <a:t>1</a:t>
            </a:r>
            <a:r>
              <a:rPr lang="en-US" altLang="en-US" sz="2400"/>
              <a:t>, proved by </a:t>
            </a:r>
            <a:r>
              <a:rPr lang="en-US" altLang="en-US" sz="2400">
                <a:solidFill>
                  <a:schemeClr val="accent2"/>
                </a:solidFill>
              </a:rPr>
              <a:t>model checking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0262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Wumpus models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029200"/>
            <a:ext cx="8458200" cy="1096963"/>
          </a:xfrm>
        </p:spPr>
        <p:txBody>
          <a:bodyPr/>
          <a:lstStyle/>
          <a:p>
            <a:r>
              <a:rPr lang="en-US" altLang="en-US" i="1"/>
              <a:t>KB </a:t>
            </a:r>
            <a:r>
              <a:rPr lang="en-US" altLang="en-US"/>
              <a:t>= wumpus-world rules + observations</a:t>
            </a:r>
          </a:p>
        </p:txBody>
      </p:sp>
      <p:pic>
        <p:nvPicPr>
          <p:cNvPr id="93188" name="Picture 4" descr="wumpus-model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191000" cy="311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6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Wumpus models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029200"/>
            <a:ext cx="8229600" cy="109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/>
              <a:t>KB </a:t>
            </a:r>
            <a:r>
              <a:rPr lang="en-US" altLang="en-US"/>
              <a:t>= wumpus-world rules + observations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α</a:t>
            </a:r>
            <a:r>
              <a:rPr lang="en-US" altLang="en-US" baseline="-25000"/>
              <a:t>2</a:t>
            </a:r>
            <a:r>
              <a:rPr lang="en-US" altLang="en-US"/>
              <a:t> = "[2,2] is safe", </a:t>
            </a:r>
            <a:r>
              <a:rPr lang="en-US" altLang="en-US" i="1"/>
              <a:t>KB </a:t>
            </a:r>
            <a:r>
              <a:rPr lang="en-US" altLang="en-US"/>
              <a:t>╞ α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94214" name="Line 6"/>
          <p:cNvSpPr>
            <a:spLocks noChangeShapeType="1"/>
          </p:cNvSpPr>
          <p:nvPr/>
        </p:nvSpPr>
        <p:spPr bwMode="auto">
          <a:xfrm flipV="1">
            <a:off x="5105400" y="5638800"/>
            <a:ext cx="152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4215" name="Picture 7" descr="wumpus-models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1910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90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problem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There are two types of people on an island:</a:t>
            </a:r>
          </a:p>
          <a:p>
            <a:endParaRPr lang="en-US" sz="2400" dirty="0"/>
          </a:p>
          <a:p>
            <a:r>
              <a:rPr lang="en-US" sz="2400" dirty="0"/>
              <a:t>Knight: Always tells truth.</a:t>
            </a:r>
          </a:p>
          <a:p>
            <a:r>
              <a:rPr lang="en-US" sz="2400" dirty="0"/>
              <a:t>Knave: Always lies</a:t>
            </a:r>
          </a:p>
          <a:p>
            <a:endParaRPr lang="en-US" sz="2400" dirty="0"/>
          </a:p>
          <a:p>
            <a:r>
              <a:rPr lang="en-US" sz="2400" dirty="0"/>
              <a:t>A says: "B is a knight."</a:t>
            </a:r>
          </a:p>
          <a:p>
            <a:r>
              <a:rPr lang="en-US" sz="2400" dirty="0"/>
              <a:t>B says: "The two of us are opposite types."</a:t>
            </a:r>
          </a:p>
          <a:p>
            <a:endParaRPr lang="en-US" sz="2400" dirty="0"/>
          </a:p>
          <a:p>
            <a:r>
              <a:rPr lang="en-US" sz="2400" dirty="0"/>
              <a:t>Determine the types of A and </a:t>
            </a:r>
            <a:r>
              <a:rPr lang="en-US" sz="2400" dirty="0" smtClean="0"/>
              <a:t>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323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describe the puzzle by the following propositions:</a:t>
            </a:r>
          </a:p>
          <a:p>
            <a:pPr marL="457200" lvl="1" indent="0">
              <a:buNone/>
            </a:pPr>
            <a:r>
              <a:rPr lang="en-US" dirty="0"/>
              <a:t>p: A is a knight, tells </a:t>
            </a:r>
            <a:r>
              <a:rPr lang="en-US" dirty="0" smtClean="0"/>
              <a:t>the truth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^p: A is a knave, lies.</a:t>
            </a:r>
          </a:p>
          <a:p>
            <a:pPr marL="457200" lvl="1" indent="0">
              <a:buNone/>
            </a:pPr>
            <a:r>
              <a:rPr lang="en-US" dirty="0"/>
              <a:t>q: B is a knight, tells </a:t>
            </a:r>
            <a:r>
              <a:rPr lang="en-US" dirty="0" smtClean="0"/>
              <a:t>the truth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^q: B is a knave, lies.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0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 for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Suppose p=T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A tells </a:t>
            </a:r>
            <a:r>
              <a:rPr lang="en-US" sz="2400" dirty="0" smtClean="0"/>
              <a:t>the truth</a:t>
            </a:r>
            <a:r>
              <a:rPr lang="en-US" sz="2400" dirty="0"/>
              <a:t>: "B is a knight."</a:t>
            </a:r>
          </a:p>
          <a:p>
            <a:pPr lvl="1"/>
            <a:r>
              <a:rPr lang="en-US" sz="2400" dirty="0"/>
              <a:t>So B </a:t>
            </a:r>
            <a:r>
              <a:rPr lang="en-US" sz="2400" dirty="0" smtClean="0"/>
              <a:t>tells the </a:t>
            </a:r>
            <a:r>
              <a:rPr lang="en-US" sz="2400" dirty="0"/>
              <a:t>truth.</a:t>
            </a:r>
          </a:p>
          <a:p>
            <a:pPr lvl="1"/>
            <a:r>
              <a:rPr lang="en-US" sz="2400" dirty="0"/>
              <a:t>B said: "The two of us are opposite types.".</a:t>
            </a:r>
          </a:p>
          <a:p>
            <a:pPr lvl="1"/>
            <a:r>
              <a:rPr lang="en-US" sz="2400" dirty="0"/>
              <a:t>So A and B are different types.</a:t>
            </a:r>
          </a:p>
          <a:p>
            <a:pPr lvl="1"/>
            <a:r>
              <a:rPr lang="en-US" sz="2400" dirty="0"/>
              <a:t>This is false, because both A and B are knights.</a:t>
            </a:r>
          </a:p>
        </p:txBody>
      </p:sp>
    </p:spTree>
    <p:extLst>
      <p:ext uri="{BB962C8B-B14F-4D97-AF65-F5344CB8AC3E}">
        <p14:creationId xmlns:p14="http://schemas.microsoft.com/office/powerpoint/2010/main" val="51558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 for ^p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Suppose p=F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A lies. So B is a knave.</a:t>
            </a:r>
          </a:p>
          <a:p>
            <a:pPr lvl="1"/>
            <a:r>
              <a:rPr lang="en-US" sz="2400" dirty="0"/>
              <a:t>So B lies.</a:t>
            </a:r>
          </a:p>
          <a:p>
            <a:pPr lvl="1"/>
            <a:r>
              <a:rPr lang="en-US" sz="2400" dirty="0"/>
              <a:t>B said: "The two of us are opposite types.".</a:t>
            </a:r>
          </a:p>
          <a:p>
            <a:pPr lvl="1"/>
            <a:r>
              <a:rPr lang="en-US" sz="2400" dirty="0"/>
              <a:t>So A and B are the same type.</a:t>
            </a:r>
          </a:p>
          <a:p>
            <a:pPr lvl="1"/>
            <a:r>
              <a:rPr lang="en-US" sz="2400" dirty="0"/>
              <a:t>This holds and we get the conclusion: </a:t>
            </a:r>
            <a:endParaRPr lang="en-US" sz="2400" dirty="0" smtClean="0"/>
          </a:p>
          <a:p>
            <a:pPr lvl="1"/>
            <a:r>
              <a:rPr lang="en-US" sz="2400" dirty="0" smtClean="0"/>
              <a:t>Both </a:t>
            </a:r>
            <a:r>
              <a:rPr lang="en-US" sz="2400" dirty="0"/>
              <a:t>A and B are knaves.</a:t>
            </a:r>
          </a:p>
        </p:txBody>
      </p:sp>
    </p:spTree>
    <p:extLst>
      <p:ext uri="{BB962C8B-B14F-4D97-AF65-F5344CB8AC3E}">
        <p14:creationId xmlns:p14="http://schemas.microsoft.com/office/powerpoint/2010/main" val="160099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i="1" dirty="0"/>
              <a:t>KB </a:t>
            </a:r>
            <a:r>
              <a:rPr lang="en-US" altLang="en-US" sz="2400" dirty="0">
                <a:cs typeface="Arial" charset="0"/>
              </a:rPr>
              <a:t>├</a:t>
            </a:r>
            <a:r>
              <a:rPr lang="en-US" altLang="en-US" sz="2400" baseline="-25000" dirty="0" err="1"/>
              <a:t>i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α = sentence α can be derived from </a:t>
            </a:r>
            <a:r>
              <a:rPr lang="en-US" altLang="en-US" sz="2400" i="1" dirty="0"/>
              <a:t>KB </a:t>
            </a:r>
            <a:r>
              <a:rPr lang="en-US" altLang="en-US" sz="2400" dirty="0"/>
              <a:t>by procedure </a:t>
            </a:r>
            <a:r>
              <a:rPr lang="en-US" altLang="en-US" sz="2400" i="1" dirty="0" err="1"/>
              <a:t>i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Soundness</a:t>
            </a:r>
            <a:r>
              <a:rPr lang="en-US" altLang="en-US" sz="2400" dirty="0"/>
              <a:t>: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 is sound if whenever </a:t>
            </a:r>
            <a:r>
              <a:rPr lang="en-US" altLang="en-US" sz="2400" i="1" dirty="0"/>
              <a:t>KB </a:t>
            </a:r>
            <a:r>
              <a:rPr lang="en-US" altLang="en-US" sz="2400" dirty="0">
                <a:cs typeface="Arial" charset="0"/>
              </a:rPr>
              <a:t>├</a:t>
            </a:r>
            <a:r>
              <a:rPr lang="en-US" altLang="en-US" sz="2400" baseline="-25000" dirty="0" err="1"/>
              <a:t>i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α, it is also true that </a:t>
            </a:r>
            <a:r>
              <a:rPr lang="en-US" altLang="en-US" sz="2400" i="1" dirty="0"/>
              <a:t>KB</a:t>
            </a:r>
            <a:r>
              <a:rPr lang="en-US" altLang="en-US" sz="2400" dirty="0"/>
              <a:t>╞ α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Completeness</a:t>
            </a:r>
            <a:r>
              <a:rPr lang="en-US" altLang="en-US" sz="2400" dirty="0"/>
              <a:t>: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 is complete if whenever </a:t>
            </a:r>
            <a:r>
              <a:rPr lang="en-US" altLang="en-US" sz="2400" i="1" dirty="0"/>
              <a:t>KB</a:t>
            </a:r>
            <a:r>
              <a:rPr lang="en-US" altLang="en-US" sz="2400" dirty="0"/>
              <a:t>╞ α, it is also true that </a:t>
            </a:r>
            <a:r>
              <a:rPr lang="en-US" altLang="en-US" sz="2400" i="1" dirty="0"/>
              <a:t>KB </a:t>
            </a:r>
            <a:r>
              <a:rPr lang="en-US" altLang="en-US" sz="2400" dirty="0">
                <a:cs typeface="Arial" charset="0"/>
              </a:rPr>
              <a:t>├</a:t>
            </a:r>
            <a:r>
              <a:rPr lang="en-US" altLang="en-US" sz="2400" baseline="-25000" dirty="0" err="1"/>
              <a:t>i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α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Preview: we will define a logic (first-order logic) which is expressive enough to say almost anything of interest, and for which there exists a sound and complete inference procedure.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That is, the procedure will answer any question whose answer follows from what is known by the </a:t>
            </a:r>
            <a:r>
              <a:rPr lang="en-US" altLang="en-US" sz="2400" i="1" dirty="0"/>
              <a:t>KB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856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Knowledge bases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95600"/>
            <a:ext cx="8458200" cy="3230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Knowledge base = set of </a:t>
            </a:r>
            <a:r>
              <a:rPr lang="en-US" altLang="en-US" sz="2000" dirty="0">
                <a:solidFill>
                  <a:schemeClr val="accent2"/>
                </a:solidFill>
              </a:rPr>
              <a:t>sentences</a:t>
            </a:r>
            <a:r>
              <a:rPr lang="en-US" altLang="en-US" sz="2000" dirty="0"/>
              <a:t> in a </a:t>
            </a:r>
            <a:r>
              <a:rPr lang="en-US" altLang="en-US" sz="2000" dirty="0">
                <a:solidFill>
                  <a:schemeClr val="accent2"/>
                </a:solidFill>
              </a:rPr>
              <a:t>formal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language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Declarative</a:t>
            </a:r>
            <a:r>
              <a:rPr lang="en-US" altLang="en-US" sz="2000" dirty="0"/>
              <a:t> approach to building an agent (or other system):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latin typeface="Courier New" pitchFamily="49" charset="0"/>
              </a:rPr>
              <a:t>Tell</a:t>
            </a:r>
            <a:r>
              <a:rPr lang="en-US" altLang="en-US" sz="1800" dirty="0"/>
              <a:t> it what it needs to know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Then it can </a:t>
            </a:r>
            <a:r>
              <a:rPr lang="en-US" altLang="en-US" sz="2000" dirty="0">
                <a:latin typeface="Courier New" pitchFamily="49" charset="0"/>
              </a:rPr>
              <a:t>Ask</a:t>
            </a:r>
            <a:r>
              <a:rPr lang="en-US" altLang="en-US" sz="2000" dirty="0"/>
              <a:t> itself what to do - answers should follow from the KB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Agents can be viewed at the </a:t>
            </a:r>
            <a:r>
              <a:rPr lang="en-US" altLang="en-US" sz="2000" dirty="0">
                <a:solidFill>
                  <a:schemeClr val="accent2"/>
                </a:solidFill>
              </a:rPr>
              <a:t>knowledge level</a:t>
            </a: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i.e., what they know, regardless of how implemented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Or at the </a:t>
            </a:r>
            <a:r>
              <a:rPr lang="en-US" altLang="en-US" sz="2000" dirty="0">
                <a:solidFill>
                  <a:schemeClr val="accent2"/>
                </a:solidFill>
              </a:rPr>
              <a:t>implementation level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i.e., data structures in KB and algorithms that manipulate them</a:t>
            </a:r>
          </a:p>
        </p:txBody>
      </p:sp>
      <p:pic>
        <p:nvPicPr>
          <p:cNvPr id="5124" name="Picture 4" descr="k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6553200" cy="114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86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Propositional logic: Syntax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Propositional logic is the simplest logic –  illustrates basic ideas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The </a:t>
            </a:r>
            <a:r>
              <a:rPr lang="en-US" altLang="en-US" sz="2400" dirty="0"/>
              <a:t>proposition symbols P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P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etc</a:t>
            </a:r>
            <a:r>
              <a:rPr lang="en-US" altLang="en-US" sz="2400" dirty="0"/>
              <a:t> are sentences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If </a:t>
            </a:r>
            <a:r>
              <a:rPr lang="en-US" altLang="en-US" sz="2000" dirty="0"/>
              <a:t>S is a sentence, </a:t>
            </a:r>
            <a:r>
              <a:rPr lang="en-US" altLang="en-US" sz="2000" dirty="0">
                <a:sym typeface="Symbol" pitchFamily="18" charset="2"/>
              </a:rPr>
              <a:t></a:t>
            </a:r>
            <a:r>
              <a:rPr lang="en-US" altLang="en-US" sz="2000" dirty="0"/>
              <a:t>S is a sentence (</a:t>
            </a:r>
            <a:r>
              <a:rPr lang="en-US" altLang="en-US" sz="2000" dirty="0">
                <a:solidFill>
                  <a:schemeClr val="accent2"/>
                </a:solidFill>
              </a:rPr>
              <a:t>negation</a:t>
            </a:r>
            <a:r>
              <a:rPr lang="en-US" altLang="en-US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If S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and S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are sentences, S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sz="2000" dirty="0"/>
              <a:t> S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is a sentence (</a:t>
            </a:r>
            <a:r>
              <a:rPr lang="en-US" altLang="en-US" sz="2000" dirty="0">
                <a:solidFill>
                  <a:schemeClr val="accent2"/>
                </a:solidFill>
              </a:rPr>
              <a:t>conjunction</a:t>
            </a:r>
            <a:r>
              <a:rPr lang="en-US" altLang="en-US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If S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and S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are sentences, S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18" charset="2"/>
              </a:rPr>
              <a:t></a:t>
            </a:r>
            <a:r>
              <a:rPr lang="en-US" altLang="en-US" sz="2000" dirty="0"/>
              <a:t> S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is a sentence (</a:t>
            </a:r>
            <a:r>
              <a:rPr lang="en-US" altLang="en-US" sz="2000" dirty="0">
                <a:solidFill>
                  <a:schemeClr val="accent2"/>
                </a:solidFill>
              </a:rPr>
              <a:t>disjunction</a:t>
            </a:r>
            <a:r>
              <a:rPr lang="en-US" altLang="en-US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If S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and S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are sentences, S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18" charset="2"/>
              </a:rPr>
              <a:t></a:t>
            </a:r>
            <a:r>
              <a:rPr lang="en-US" altLang="en-US" sz="2000" dirty="0"/>
              <a:t> S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is a sentence (</a:t>
            </a:r>
            <a:r>
              <a:rPr lang="en-US" altLang="en-US" sz="2000" dirty="0">
                <a:solidFill>
                  <a:schemeClr val="accent2"/>
                </a:solidFill>
              </a:rPr>
              <a:t>implication</a:t>
            </a:r>
            <a:r>
              <a:rPr lang="en-US" altLang="en-US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If S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and S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are sentences, S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18" charset="2"/>
              </a:rPr>
              <a:t></a:t>
            </a:r>
            <a:r>
              <a:rPr lang="en-US" altLang="en-US" sz="2000" dirty="0"/>
              <a:t> S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is a sentence (</a:t>
            </a:r>
            <a:r>
              <a:rPr lang="en-US" altLang="en-US" sz="2000" dirty="0" err="1">
                <a:solidFill>
                  <a:schemeClr val="accent2"/>
                </a:solidFill>
              </a:rPr>
              <a:t>biconditional</a:t>
            </a:r>
            <a:r>
              <a:rPr lang="en-US" alt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045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38" y="1524000"/>
            <a:ext cx="69261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96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" y="274638"/>
            <a:ext cx="8839200" cy="1143000"/>
          </a:xfrm>
        </p:spPr>
        <p:txBody>
          <a:bodyPr/>
          <a:lstStyle/>
          <a:p>
            <a:r>
              <a:rPr lang="en-US" dirty="0" smtClean="0"/>
              <a:t>Translating propositions to English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Today is a holiday.</a:t>
            </a:r>
          </a:p>
          <a:p>
            <a:r>
              <a:rPr lang="en-US" dirty="0"/>
              <a:t>B = We are going to the zoo.</a:t>
            </a:r>
          </a:p>
          <a:p>
            <a:endParaRPr lang="en-US" dirty="0"/>
          </a:p>
          <a:p>
            <a:r>
              <a:rPr lang="en-US" dirty="0"/>
              <a:t>B ⇒ A</a:t>
            </a:r>
          </a:p>
          <a:p>
            <a:r>
              <a:rPr lang="en-US" dirty="0"/>
              <a:t>A ∧ ¬ B</a:t>
            </a:r>
          </a:p>
          <a:p>
            <a:r>
              <a:rPr lang="en-US" dirty="0"/>
              <a:t>¬ A ⇒ B</a:t>
            </a:r>
          </a:p>
          <a:p>
            <a:r>
              <a:rPr lang="en-US" dirty="0"/>
              <a:t>¬ B ⇒ A</a:t>
            </a:r>
          </a:p>
          <a:p>
            <a:r>
              <a:rPr lang="en-US" dirty="0"/>
              <a:t>B ⇒ 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4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5896" y="99060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 </a:t>
            </a:r>
            <a:r>
              <a:rPr lang="en-US" sz="2800" dirty="0"/>
              <a:t>= Today is </a:t>
            </a:r>
            <a:r>
              <a:rPr lang="en-US" sz="2800" dirty="0" smtClean="0"/>
              <a:t>a holiday</a:t>
            </a:r>
            <a:r>
              <a:rPr lang="en-US" sz="2800" dirty="0"/>
              <a:t>.</a:t>
            </a:r>
          </a:p>
          <a:p>
            <a:r>
              <a:rPr lang="en-US" sz="2800" dirty="0"/>
              <a:t>B = We are going </a:t>
            </a:r>
            <a:r>
              <a:rPr lang="en-US" sz="2800" dirty="0" smtClean="0"/>
              <a:t>to the zoo.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228600" y="2438400"/>
            <a:ext cx="8534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 ⇒ A </a:t>
            </a:r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we are going </a:t>
            </a:r>
            <a:r>
              <a:rPr lang="en-US" sz="2400" dirty="0" smtClean="0"/>
              <a:t>to the zoo, </a:t>
            </a:r>
            <a:r>
              <a:rPr lang="en-US" sz="2400" dirty="0"/>
              <a:t>then today is </a:t>
            </a:r>
            <a:r>
              <a:rPr lang="en-US" sz="2400" dirty="0" smtClean="0"/>
              <a:t>a holiday</a:t>
            </a:r>
            <a:r>
              <a:rPr lang="en-US" sz="2400" dirty="0"/>
              <a:t>.</a:t>
            </a:r>
          </a:p>
          <a:p>
            <a:r>
              <a:rPr lang="en-US" sz="2400" dirty="0"/>
              <a:t>A ∧ ¬ B </a:t>
            </a:r>
          </a:p>
          <a:p>
            <a:pPr lvl="1"/>
            <a:r>
              <a:rPr lang="en-US" sz="2400" dirty="0" smtClean="0"/>
              <a:t>Today </a:t>
            </a:r>
            <a:r>
              <a:rPr lang="en-US" sz="2400" dirty="0"/>
              <a:t>is </a:t>
            </a:r>
            <a:r>
              <a:rPr lang="en-US" sz="2400" dirty="0" smtClean="0"/>
              <a:t>a holiday </a:t>
            </a:r>
            <a:r>
              <a:rPr lang="en-US" sz="2400" dirty="0"/>
              <a:t>and we are not going </a:t>
            </a:r>
            <a:r>
              <a:rPr lang="en-US" sz="2400" dirty="0" smtClean="0"/>
              <a:t>to the zoo.</a:t>
            </a:r>
            <a:endParaRPr lang="en-US" sz="2400" dirty="0"/>
          </a:p>
          <a:p>
            <a:r>
              <a:rPr lang="en-US" sz="2400" dirty="0"/>
              <a:t>¬ A ⇒ ¬ </a:t>
            </a:r>
            <a:r>
              <a:rPr lang="en-US" sz="2400" dirty="0" smtClean="0"/>
              <a:t>B</a:t>
            </a:r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today is </a:t>
            </a:r>
            <a:r>
              <a:rPr lang="en-US" sz="2400" dirty="0" smtClean="0"/>
              <a:t>not a </a:t>
            </a:r>
            <a:r>
              <a:rPr lang="en-US" sz="2400" dirty="0"/>
              <a:t>holiday, then we are not going </a:t>
            </a:r>
            <a:r>
              <a:rPr lang="en-US" sz="2400" dirty="0" smtClean="0"/>
              <a:t>to the zoo.</a:t>
            </a:r>
            <a:endParaRPr lang="en-US" sz="2400" dirty="0"/>
          </a:p>
          <a:p>
            <a:r>
              <a:rPr lang="en-US" sz="2400" dirty="0"/>
              <a:t>¬ B ⇒ ¬ </a:t>
            </a:r>
            <a:r>
              <a:rPr lang="en-US" sz="2400" dirty="0" smtClean="0"/>
              <a:t>A</a:t>
            </a:r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we are not going </a:t>
            </a:r>
            <a:r>
              <a:rPr lang="en-US" sz="2400" dirty="0" smtClean="0"/>
              <a:t>to the zoo, </a:t>
            </a:r>
            <a:r>
              <a:rPr lang="en-US" sz="2400" dirty="0"/>
              <a:t>then today is not </a:t>
            </a:r>
            <a:r>
              <a:rPr lang="en-US" sz="2400" dirty="0" smtClean="0"/>
              <a:t>a holiday</a:t>
            </a:r>
            <a:r>
              <a:rPr lang="en-US" sz="2400" dirty="0"/>
              <a:t>.</a:t>
            </a:r>
          </a:p>
          <a:p>
            <a:r>
              <a:rPr lang="en-US" sz="2400" dirty="0"/>
              <a:t>B ⇒ </a:t>
            </a:r>
            <a:r>
              <a:rPr lang="en-US" sz="2400" dirty="0" smtClean="0"/>
              <a:t>A</a:t>
            </a:r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we are going </a:t>
            </a:r>
            <a:r>
              <a:rPr lang="en-US" sz="2400" dirty="0" smtClean="0"/>
              <a:t>to the zoo, </a:t>
            </a:r>
            <a:r>
              <a:rPr lang="en-US" sz="2400" dirty="0"/>
              <a:t>then today is </a:t>
            </a:r>
            <a:r>
              <a:rPr lang="en-US" sz="2400" dirty="0" smtClean="0"/>
              <a:t>a holiday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65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Propositional logic: Semantics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Each model specifies true/false for each proposition symbol
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/>
              <a:t>E.g. 	P</a:t>
            </a:r>
            <a:r>
              <a:rPr lang="en-US" altLang="en-US" sz="1600" baseline="-25000" dirty="0"/>
              <a:t>1,2</a:t>
            </a:r>
            <a:r>
              <a:rPr lang="en-US" altLang="en-US" sz="1600" dirty="0"/>
              <a:t> 	P</a:t>
            </a:r>
            <a:r>
              <a:rPr lang="en-US" altLang="en-US" sz="1600" baseline="-25000" dirty="0"/>
              <a:t>2,2</a:t>
            </a:r>
            <a:r>
              <a:rPr lang="en-US" altLang="en-US" sz="1600" dirty="0"/>
              <a:t> 	P</a:t>
            </a:r>
            <a:r>
              <a:rPr lang="en-US" altLang="en-US" sz="1600" baseline="-25000" dirty="0"/>
              <a:t>3,1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/>
              <a:t> 		false	true	false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With these symbols, 8 possible models, can be enumerated automatically.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Rules for evaluating truth with respect to a model </a:t>
            </a:r>
            <a:r>
              <a:rPr lang="en-US" altLang="en-US" sz="1800" i="1" dirty="0"/>
              <a:t>m</a:t>
            </a:r>
            <a:r>
              <a:rPr lang="en-US" altLang="en-US" sz="1800" dirty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itchFamily="18" charset="2"/>
              </a:rPr>
              <a:t>		</a:t>
            </a:r>
            <a:r>
              <a:rPr lang="en-US" altLang="en-US" sz="1800" dirty="0"/>
              <a:t>S	is true </a:t>
            </a:r>
            <a:r>
              <a:rPr lang="en-US" altLang="en-US" sz="1800" dirty="0" err="1"/>
              <a:t>iff</a:t>
            </a:r>
            <a:r>
              <a:rPr lang="en-US" altLang="en-US" sz="1800" dirty="0"/>
              <a:t> 	S is false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		S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itchFamily="18" charset="2"/>
              </a:rPr>
              <a:t></a:t>
            </a:r>
            <a:r>
              <a:rPr lang="en-US" altLang="en-US" sz="1800" dirty="0"/>
              <a:t> S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  is true </a:t>
            </a:r>
            <a:r>
              <a:rPr lang="en-US" altLang="en-US" sz="1800" dirty="0" err="1"/>
              <a:t>iff</a:t>
            </a:r>
            <a:r>
              <a:rPr lang="en-US" altLang="en-US" sz="1800" dirty="0"/>
              <a:t> 	S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is true </a:t>
            </a:r>
            <a:r>
              <a:rPr lang="en-US" altLang="en-US" sz="1800" dirty="0">
                <a:solidFill>
                  <a:schemeClr val="accent2"/>
                </a:solidFill>
              </a:rPr>
              <a:t>and 	</a:t>
            </a:r>
            <a:r>
              <a:rPr lang="en-US" altLang="en-US" sz="1800" dirty="0"/>
              <a:t>S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is true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		S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itchFamily="18" charset="2"/>
              </a:rPr>
              <a:t></a:t>
            </a:r>
            <a:r>
              <a:rPr lang="en-US" altLang="en-US" sz="1800" dirty="0"/>
              <a:t> S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  is true </a:t>
            </a:r>
            <a:r>
              <a:rPr lang="en-US" altLang="en-US" sz="1800" dirty="0" err="1"/>
              <a:t>iff</a:t>
            </a:r>
            <a:r>
              <a:rPr lang="en-US" altLang="en-US" sz="1800" dirty="0"/>
              <a:t> 	S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is true </a:t>
            </a:r>
            <a:r>
              <a:rPr lang="en-US" altLang="en-US" sz="1800" dirty="0">
                <a:solidFill>
                  <a:schemeClr val="accent2"/>
                </a:solidFill>
              </a:rPr>
              <a:t>or</a:t>
            </a:r>
            <a:r>
              <a:rPr lang="en-US" altLang="en-US" sz="1800" dirty="0"/>
              <a:t> 	S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is true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		S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itchFamily="18" charset="2"/>
              </a:rPr>
              <a:t></a:t>
            </a:r>
            <a:r>
              <a:rPr lang="en-US" altLang="en-US" sz="1800" dirty="0"/>
              <a:t> S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	is true </a:t>
            </a:r>
            <a:r>
              <a:rPr lang="en-US" altLang="en-US" sz="1800" dirty="0" err="1"/>
              <a:t>iff</a:t>
            </a:r>
            <a:r>
              <a:rPr lang="en-US" altLang="en-US" sz="1800" dirty="0"/>
              <a:t>		S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is false </a:t>
            </a:r>
            <a:r>
              <a:rPr lang="en-US" altLang="en-US" sz="1800" dirty="0">
                <a:solidFill>
                  <a:schemeClr val="accent2"/>
                </a:solidFill>
              </a:rPr>
              <a:t>or	</a:t>
            </a:r>
            <a:r>
              <a:rPr lang="en-US" altLang="en-US" sz="1800" dirty="0"/>
              <a:t>S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is true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		 i.e., 	is false </a:t>
            </a:r>
            <a:r>
              <a:rPr lang="en-US" altLang="en-US" sz="1800" dirty="0" err="1"/>
              <a:t>iff</a:t>
            </a:r>
            <a:r>
              <a:rPr lang="en-US" altLang="en-US" sz="1800" dirty="0"/>
              <a:t>	S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is true </a:t>
            </a:r>
            <a:r>
              <a:rPr lang="en-US" altLang="en-US" sz="1800" dirty="0">
                <a:solidFill>
                  <a:schemeClr val="accent2"/>
                </a:solidFill>
              </a:rPr>
              <a:t>and	</a:t>
            </a:r>
            <a:r>
              <a:rPr lang="en-US" altLang="en-US" sz="1800" dirty="0"/>
              <a:t>S</a:t>
            </a:r>
            <a:r>
              <a:rPr lang="en-US" altLang="en-US" sz="1800" baseline="-25000" dirty="0"/>
              <a:t>2 </a:t>
            </a:r>
            <a:r>
              <a:rPr lang="en-US" altLang="en-US" sz="1800" dirty="0"/>
              <a:t>is false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		S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itchFamily="18" charset="2"/>
              </a:rPr>
              <a:t></a:t>
            </a:r>
            <a:r>
              <a:rPr lang="en-US" altLang="en-US" sz="1800" dirty="0"/>
              <a:t> S</a:t>
            </a:r>
            <a:r>
              <a:rPr lang="en-US" altLang="en-US" sz="1800" baseline="-25000" dirty="0"/>
              <a:t>2	</a:t>
            </a:r>
            <a:r>
              <a:rPr lang="en-US" altLang="en-US" sz="1800" dirty="0"/>
              <a:t>is true </a:t>
            </a:r>
            <a:r>
              <a:rPr lang="en-US" altLang="en-US" sz="1800" dirty="0" err="1"/>
              <a:t>iff</a:t>
            </a:r>
            <a:r>
              <a:rPr lang="en-US" altLang="en-US" sz="1800" dirty="0"/>
              <a:t>		S</a:t>
            </a:r>
            <a:r>
              <a:rPr lang="en-US" altLang="en-US" sz="1800" baseline="-25000" dirty="0"/>
              <a:t>1</a:t>
            </a:r>
            <a:r>
              <a:rPr lang="en-US" altLang="en-US" sz="1800" dirty="0">
                <a:sym typeface="Symbol" pitchFamily="18" charset="2"/>
              </a:rPr>
              <a:t></a:t>
            </a:r>
            <a:r>
              <a:rPr lang="en-US" altLang="en-US" sz="1800" dirty="0"/>
              <a:t>S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is true </a:t>
            </a:r>
            <a:r>
              <a:rPr lang="en-US" altLang="en-US" sz="1800" dirty="0">
                <a:solidFill>
                  <a:schemeClr val="accent2"/>
                </a:solidFill>
              </a:rPr>
              <a:t>and</a:t>
            </a:r>
            <a:r>
              <a:rPr lang="en-US" altLang="en-US" sz="1800" dirty="0"/>
              <a:t>S</a:t>
            </a:r>
            <a:r>
              <a:rPr lang="en-US" altLang="en-US" sz="1800" baseline="-25000" dirty="0"/>
              <a:t>2</a:t>
            </a:r>
            <a:r>
              <a:rPr lang="en-US" altLang="en-US" sz="1800" dirty="0">
                <a:sym typeface="Symbol" pitchFamily="18" charset="2"/>
              </a:rPr>
              <a:t></a:t>
            </a:r>
            <a:r>
              <a:rPr lang="en-US" altLang="en-US" sz="1800" dirty="0"/>
              <a:t>S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is true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Simple recursive process evaluates an arbitrary sentence, e.g.,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altLang="en-US" sz="1800" dirty="0">
              <a:sym typeface="Symbol" pitchFamily="18" charset="2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itchFamily="18" charset="2"/>
              </a:rPr>
              <a:t>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1,2 </a:t>
            </a:r>
            <a:r>
              <a:rPr lang="en-US" altLang="en-US" sz="1800" dirty="0">
                <a:sym typeface="Symbol" pitchFamily="18" charset="2"/>
              </a:rPr>
              <a:t></a:t>
            </a:r>
            <a:r>
              <a:rPr lang="en-US" altLang="en-US" sz="1800" dirty="0"/>
              <a:t> (P</a:t>
            </a:r>
            <a:r>
              <a:rPr lang="en-US" altLang="en-US" sz="1800" baseline="-25000" dirty="0"/>
              <a:t>2,2 </a:t>
            </a:r>
            <a:r>
              <a:rPr lang="en-US" altLang="en-US" sz="1800" dirty="0">
                <a:sym typeface="Symbol" pitchFamily="18" charset="2"/>
              </a:rPr>
              <a:t></a:t>
            </a:r>
            <a:r>
              <a:rPr lang="en-US" altLang="en-US" sz="1800" baseline="-25000" dirty="0"/>
              <a:t> 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3,1</a:t>
            </a:r>
            <a:r>
              <a:rPr lang="en-US" altLang="en-US" sz="1800" dirty="0"/>
              <a:t>) = </a:t>
            </a:r>
            <a:r>
              <a:rPr lang="en-US" altLang="en-US" sz="1800" i="1" dirty="0"/>
              <a:t>true </a:t>
            </a:r>
            <a:r>
              <a:rPr lang="en-US" altLang="en-US" sz="1800" dirty="0">
                <a:sym typeface="Symbol" pitchFamily="18" charset="2"/>
              </a:rPr>
              <a:t></a:t>
            </a:r>
            <a:r>
              <a:rPr lang="en-US" altLang="en-US" sz="1800" i="1" dirty="0"/>
              <a:t> </a:t>
            </a:r>
            <a:r>
              <a:rPr lang="en-US" altLang="en-US" sz="1800" dirty="0"/>
              <a:t>(</a:t>
            </a:r>
            <a:r>
              <a:rPr lang="en-US" altLang="en-US" sz="1800" i="1" dirty="0"/>
              <a:t>true </a:t>
            </a:r>
            <a:r>
              <a:rPr lang="en-US" altLang="en-US" sz="1800" dirty="0">
                <a:sym typeface="Symbol" pitchFamily="18" charset="2"/>
              </a:rPr>
              <a:t></a:t>
            </a:r>
            <a:r>
              <a:rPr lang="en-US" altLang="en-US" sz="1800" i="1" dirty="0"/>
              <a:t> false</a:t>
            </a:r>
            <a:r>
              <a:rPr lang="en-US" altLang="en-US" sz="1800" dirty="0"/>
              <a:t>) =  </a:t>
            </a:r>
            <a:r>
              <a:rPr lang="en-US" altLang="en-US" sz="1800" i="1" dirty="0"/>
              <a:t>true </a:t>
            </a:r>
            <a:r>
              <a:rPr lang="en-US" altLang="en-US" sz="1800" dirty="0">
                <a:sym typeface="Symbol" pitchFamily="18" charset="2"/>
              </a:rPr>
              <a:t></a:t>
            </a:r>
            <a:r>
              <a:rPr lang="en-US" altLang="en-US" sz="1800" dirty="0"/>
              <a:t> </a:t>
            </a:r>
            <a:r>
              <a:rPr lang="en-US" altLang="en-US" sz="1800" i="1" dirty="0"/>
              <a:t>true </a:t>
            </a:r>
            <a:r>
              <a:rPr lang="en-US" altLang="en-US" sz="1800" dirty="0"/>
              <a:t>= </a:t>
            </a:r>
            <a:r>
              <a:rPr lang="en-US" altLang="en-US" sz="1800" i="1" dirty="0"/>
              <a:t>true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054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Truth tables for connectives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30208" r="7813" b="50000"/>
          <a:stretch>
            <a:fillRect/>
          </a:stretch>
        </p:blipFill>
        <p:spPr bwMode="auto">
          <a:xfrm>
            <a:off x="609600" y="1371600"/>
            <a:ext cx="7696200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Wumpus world sentences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Let P</a:t>
            </a:r>
            <a:r>
              <a:rPr lang="en-US" altLang="en-US" sz="2800" baseline="-25000"/>
              <a:t>i,j</a:t>
            </a:r>
            <a:r>
              <a:rPr lang="en-US" altLang="en-US" sz="2800"/>
              <a:t> be true if there is a pit in [i, j].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Let B</a:t>
            </a:r>
            <a:r>
              <a:rPr lang="en-US" altLang="en-US" sz="2800" baseline="-25000"/>
              <a:t>i,j</a:t>
            </a:r>
            <a:r>
              <a:rPr lang="en-US" altLang="en-US" sz="2800"/>
              <a:t> be true if there is a breeze in [i, j].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sym typeface="Symbol" pitchFamily="18" charset="2"/>
              </a:rPr>
              <a:t></a:t>
            </a:r>
            <a:r>
              <a:rPr lang="en-US" altLang="en-US" sz="2400"/>
              <a:t> P</a:t>
            </a:r>
            <a:r>
              <a:rPr lang="en-US" altLang="en-US" sz="2400" baseline="-25000"/>
              <a:t>1,1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sym typeface="Symbol" pitchFamily="18" charset="2"/>
              </a:rPr>
              <a:t></a:t>
            </a:r>
            <a:r>
              <a:rPr lang="en-US" altLang="en-US" sz="2400"/>
              <a:t>B</a:t>
            </a:r>
            <a:r>
              <a:rPr lang="en-US" altLang="en-US" sz="2400" baseline="-25000"/>
              <a:t>1,1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B</a:t>
            </a:r>
            <a:r>
              <a:rPr lang="en-US" altLang="en-US" sz="2400" baseline="-25000"/>
              <a:t>2,1</a:t>
            </a:r>
            <a:endParaRPr lang="en-US" altLang="en-US" sz="2400"/>
          </a:p>
          <a:p>
            <a:pPr lvl="4">
              <a:lnSpc>
                <a:spcPct val="90000"/>
              </a:lnSpc>
              <a:buFontTx/>
              <a:buNone/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2800"/>
              <a:t>"Pits cause breezes in adjacent squares"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B</a:t>
            </a:r>
            <a:r>
              <a:rPr lang="en-US" altLang="en-US" sz="2400" baseline="-25000"/>
              <a:t>1,1  </a:t>
            </a:r>
            <a:r>
              <a:rPr lang="en-US" altLang="en-US" sz="2400">
                <a:sym typeface="Symbol" pitchFamily="18" charset="2"/>
              </a:rPr>
              <a:t></a:t>
            </a:r>
            <a:r>
              <a:rPr lang="en-US" altLang="en-US" sz="2400" baseline="-25000"/>
              <a:t> 	</a:t>
            </a:r>
            <a:r>
              <a:rPr lang="en-US" altLang="en-US" sz="2400"/>
              <a:t>(P</a:t>
            </a:r>
            <a:r>
              <a:rPr lang="en-US" altLang="en-US" sz="2400" baseline="-25000"/>
              <a:t>1,2</a:t>
            </a:r>
            <a:r>
              <a:rPr lang="en-US" altLang="en-US" sz="2400"/>
              <a:t> </a:t>
            </a:r>
            <a:r>
              <a:rPr lang="en-US" altLang="en-US" sz="2400">
                <a:sym typeface="Symbol" pitchFamily="18" charset="2"/>
              </a:rPr>
              <a:t></a:t>
            </a:r>
            <a:r>
              <a:rPr lang="en-US" altLang="en-US" sz="2400"/>
              <a:t> P</a:t>
            </a:r>
            <a:r>
              <a:rPr lang="en-US" altLang="en-US" sz="2400" baseline="-25000"/>
              <a:t>2,1</a:t>
            </a:r>
            <a:r>
              <a:rPr lang="en-US" altLang="en-US" sz="240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B</a:t>
            </a:r>
            <a:r>
              <a:rPr lang="en-US" altLang="en-US" sz="2400" baseline="-25000"/>
              <a:t>2,1  </a:t>
            </a:r>
            <a:r>
              <a:rPr lang="en-US" altLang="en-US" sz="2400">
                <a:sym typeface="Symbol" pitchFamily="18" charset="2"/>
              </a:rPr>
              <a:t></a:t>
            </a:r>
            <a:r>
              <a:rPr lang="en-US" altLang="en-US" sz="2400"/>
              <a:t>	(P</a:t>
            </a:r>
            <a:r>
              <a:rPr lang="en-US" altLang="en-US" sz="2400" baseline="-25000"/>
              <a:t>1,1</a:t>
            </a:r>
            <a:r>
              <a:rPr lang="en-US" altLang="en-US" sz="2400"/>
              <a:t> </a:t>
            </a:r>
            <a:r>
              <a:rPr lang="en-US" altLang="en-US" sz="2400">
                <a:sym typeface="Symbol" pitchFamily="18" charset="2"/>
              </a:rPr>
              <a:t></a:t>
            </a:r>
            <a:r>
              <a:rPr lang="en-US" altLang="en-US" sz="2400"/>
              <a:t> P</a:t>
            </a:r>
            <a:r>
              <a:rPr lang="en-US" altLang="en-US" sz="2400" baseline="-25000"/>
              <a:t>2,2 </a:t>
            </a:r>
            <a:r>
              <a:rPr lang="en-US" altLang="en-US" sz="2400">
                <a:sym typeface="Symbol" pitchFamily="18" charset="2"/>
              </a:rPr>
              <a:t></a:t>
            </a:r>
            <a:r>
              <a:rPr lang="en-US" altLang="en-US" sz="2400"/>
              <a:t> P</a:t>
            </a:r>
            <a:r>
              <a:rPr lang="en-US" altLang="en-US" sz="2400" baseline="-25000"/>
              <a:t>3,1</a:t>
            </a:r>
            <a:r>
              <a:rPr lang="en-US" altLang="en-US" sz="2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34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66" y="1143000"/>
            <a:ext cx="7475826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2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Truth tables for inference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785" y="1524000"/>
            <a:ext cx="6887326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61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 by enumeration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Depth-first enumeration of all models is sound and complete 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For </a:t>
            </a:r>
            <a:r>
              <a:rPr lang="en-US" altLang="en-US" sz="2000" i="1" dirty="0"/>
              <a:t>n</a:t>
            </a:r>
            <a:r>
              <a:rPr lang="en-US" altLang="en-US" sz="2000" dirty="0"/>
              <a:t> symbols, time complexity is </a:t>
            </a:r>
            <a:r>
              <a:rPr lang="en-US" altLang="en-US" sz="2000" i="1" dirty="0"/>
              <a:t>O(2</a:t>
            </a:r>
            <a:r>
              <a:rPr lang="en-US" altLang="en-US" sz="2000" i="1" baseline="30000" dirty="0"/>
              <a:t>n</a:t>
            </a:r>
            <a:r>
              <a:rPr lang="en-US" altLang="en-US" sz="2000" i="1" dirty="0"/>
              <a:t>)</a:t>
            </a:r>
            <a:r>
              <a:rPr lang="en-US" altLang="en-US" sz="2000" dirty="0"/>
              <a:t>, space complexity is </a:t>
            </a:r>
            <a:r>
              <a:rPr lang="en-US" altLang="en-US" sz="2000" i="1" dirty="0"/>
              <a:t>O(n)</a:t>
            </a:r>
            <a:endParaRPr lang="en-US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52482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0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 simple knowledge-based agent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91000"/>
            <a:ext cx="8229600" cy="19351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The agent must be able to: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Represent states, actions, etc.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Incorporate new percepts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Update internal representations of the world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Deduce hidden properties of the world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Deduce appropriate actions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30208" b="36459"/>
          <a:stretch>
            <a:fillRect/>
          </a:stretch>
        </p:blipFill>
        <p:spPr bwMode="auto">
          <a:xfrm>
            <a:off x="685800" y="1447800"/>
            <a:ext cx="7620000" cy="27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49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equivalence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r>
              <a:rPr lang="en-US" altLang="en-US" sz="2400" dirty="0"/>
              <a:t>Two sentences are </a:t>
            </a:r>
            <a:r>
              <a:rPr lang="en-US" altLang="en-US" sz="2400" dirty="0">
                <a:solidFill>
                  <a:schemeClr val="accent2"/>
                </a:solidFill>
              </a:rPr>
              <a:t>logically </a:t>
            </a:r>
            <a:r>
              <a:rPr lang="en-US" altLang="en-US" sz="2400" dirty="0" smtClean="0">
                <a:solidFill>
                  <a:schemeClr val="accent2"/>
                </a:solidFill>
              </a:rPr>
              <a:t>equivalent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true in same models: α </a:t>
            </a:r>
            <a:r>
              <a:rPr lang="en-US" altLang="en-US" sz="2400" dirty="0">
                <a:cs typeface="Arial" charset="0"/>
              </a:rPr>
              <a:t>≡ </a:t>
            </a:r>
            <a:r>
              <a:rPr lang="en-US" altLang="en-US" sz="2400" dirty="0"/>
              <a:t>ß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α╞ </a:t>
            </a:r>
            <a:r>
              <a:rPr lang="el-GR" altLang="en-US" sz="2400" dirty="0">
                <a:cs typeface="Arial" charset="0"/>
              </a:rPr>
              <a:t>β</a:t>
            </a:r>
            <a:r>
              <a:rPr lang="en-US" altLang="en-US" sz="2400" dirty="0">
                <a:cs typeface="Arial" charset="0"/>
              </a:rPr>
              <a:t> </a:t>
            </a:r>
            <a:r>
              <a:rPr lang="en-US" altLang="en-US" sz="2400" dirty="0"/>
              <a:t>and </a:t>
            </a:r>
            <a:r>
              <a:rPr lang="el-GR" altLang="en-US" sz="2400" dirty="0">
                <a:cs typeface="Arial" charset="0"/>
              </a:rPr>
              <a:t>β</a:t>
            </a:r>
            <a:r>
              <a:rPr lang="en-US" altLang="en-US" sz="2400" dirty="0"/>
              <a:t>╞ α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4" t="39583" r="3125" b="15625"/>
          <a:stretch>
            <a:fillRect/>
          </a:stretch>
        </p:blipFill>
        <p:spPr bwMode="auto">
          <a:xfrm>
            <a:off x="1143000" y="2286000"/>
            <a:ext cx="7162800" cy="380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469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Validity and satisfiability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A sentence is </a:t>
            </a:r>
            <a:r>
              <a:rPr lang="en-US" altLang="en-US" sz="2000" dirty="0">
                <a:solidFill>
                  <a:schemeClr val="accent2"/>
                </a:solidFill>
              </a:rPr>
              <a:t>valid</a:t>
            </a:r>
            <a:r>
              <a:rPr lang="en-US" altLang="en-US" sz="2000" dirty="0"/>
              <a:t> if it is true in </a:t>
            </a:r>
            <a:r>
              <a:rPr lang="en-US" altLang="en-US" sz="2000" dirty="0">
                <a:solidFill>
                  <a:srgbClr val="FF0000"/>
                </a:solidFill>
              </a:rPr>
              <a:t>all</a:t>
            </a:r>
            <a:r>
              <a:rPr lang="en-US" altLang="en-US" sz="2000" dirty="0"/>
              <a:t> models,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e.g., </a:t>
            </a:r>
            <a:r>
              <a:rPr lang="en-US" altLang="en-US" sz="1800" i="1" dirty="0"/>
              <a:t>True</a:t>
            </a:r>
            <a:r>
              <a:rPr lang="en-US" altLang="en-US" sz="1800" dirty="0"/>
              <a:t>,	A </a:t>
            </a:r>
            <a:r>
              <a:rPr lang="en-US" altLang="en-US" sz="1800" dirty="0">
                <a:sym typeface="Symbol" pitchFamily="18" charset="2"/>
              </a:rPr>
              <a:t></a:t>
            </a:r>
            <a:r>
              <a:rPr lang="en-US" altLang="en-US" sz="1800" dirty="0"/>
              <a:t>A, 	A </a:t>
            </a:r>
            <a:r>
              <a:rPr lang="en-US" altLang="en-US" sz="1800" dirty="0">
                <a:sym typeface="Symbol" pitchFamily="18" charset="2"/>
              </a:rPr>
              <a:t></a:t>
            </a:r>
            <a:r>
              <a:rPr lang="en-US" altLang="en-US" sz="1800" dirty="0"/>
              <a:t> A, 	(A </a:t>
            </a:r>
            <a:r>
              <a:rPr lang="en-US" altLang="en-US" sz="1800" dirty="0">
                <a:sym typeface="Symbol" pitchFamily="18" charset="2"/>
              </a:rPr>
              <a:t></a:t>
            </a:r>
            <a:r>
              <a:rPr lang="en-US" altLang="en-US" sz="1800" dirty="0"/>
              <a:t> (A </a:t>
            </a:r>
            <a:r>
              <a:rPr lang="en-US" altLang="en-US" sz="1800" dirty="0">
                <a:sym typeface="Symbol" pitchFamily="18" charset="2"/>
              </a:rPr>
              <a:t> </a:t>
            </a:r>
            <a:r>
              <a:rPr lang="en-US" altLang="en-US" sz="1800" dirty="0"/>
              <a:t>B)) </a:t>
            </a:r>
            <a:r>
              <a:rPr lang="en-US" altLang="en-US" sz="1800" dirty="0">
                <a:sym typeface="Symbol" pitchFamily="18" charset="2"/>
              </a:rPr>
              <a:t></a:t>
            </a:r>
            <a:r>
              <a:rPr lang="en-US" altLang="en-US" sz="1800" dirty="0"/>
              <a:t> B</a:t>
            </a:r>
          </a:p>
          <a:p>
            <a:pPr lvl="4">
              <a:lnSpc>
                <a:spcPct val="80000"/>
              </a:lnSpc>
            </a:pPr>
            <a:endParaRPr lang="en-US" altLang="en-US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Validity is connected to inference via the </a:t>
            </a:r>
            <a:r>
              <a:rPr lang="en-US" altLang="en-US" sz="2000" dirty="0">
                <a:solidFill>
                  <a:schemeClr val="accent2"/>
                </a:solidFill>
              </a:rPr>
              <a:t>Deduction Theorem</a:t>
            </a:r>
            <a:r>
              <a:rPr lang="en-US" altLang="en-US" sz="2000" dirty="0"/>
              <a:t>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i="1" dirty="0"/>
              <a:t>KB</a:t>
            </a:r>
            <a:r>
              <a:rPr lang="en-US" altLang="en-US" sz="1800" dirty="0"/>
              <a:t> ╞ α if and only if (</a:t>
            </a:r>
            <a:r>
              <a:rPr lang="en-US" altLang="en-US" sz="1800" i="1" dirty="0"/>
              <a:t>KB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itchFamily="18" charset="2"/>
              </a:rPr>
              <a:t> </a:t>
            </a:r>
            <a:r>
              <a:rPr lang="en-US" altLang="en-US" sz="1800" dirty="0"/>
              <a:t>α) is valid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A sentence is </a:t>
            </a:r>
            <a:r>
              <a:rPr lang="en-US" altLang="en-US" sz="2000" dirty="0" err="1">
                <a:solidFill>
                  <a:schemeClr val="accent2"/>
                </a:solidFill>
              </a:rPr>
              <a:t>satisfiable</a:t>
            </a:r>
            <a:r>
              <a:rPr lang="en-US" altLang="en-US" sz="2000" dirty="0"/>
              <a:t> if it is true in </a:t>
            </a:r>
            <a:r>
              <a:rPr lang="en-US" altLang="en-US" sz="2000" dirty="0">
                <a:solidFill>
                  <a:schemeClr val="accent2"/>
                </a:solidFill>
              </a:rPr>
              <a:t>some</a:t>
            </a:r>
            <a:r>
              <a:rPr lang="en-US" altLang="en-US" sz="2000" dirty="0"/>
              <a:t> model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e.g., A</a:t>
            </a:r>
            <a:r>
              <a:rPr lang="en-US" altLang="en-US" sz="1800" dirty="0">
                <a:sym typeface="Symbol" pitchFamily="18" charset="2"/>
              </a:rPr>
              <a:t></a:t>
            </a:r>
            <a:r>
              <a:rPr lang="en-US" altLang="en-US" sz="1800" dirty="0"/>
              <a:t> B, 	C</a:t>
            </a:r>
          </a:p>
          <a:p>
            <a:pPr lvl="4">
              <a:lnSpc>
                <a:spcPct val="80000"/>
              </a:lnSpc>
            </a:pPr>
            <a:endParaRPr lang="en-US" altLang="en-US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A sentence is </a:t>
            </a:r>
            <a:r>
              <a:rPr lang="en-US" altLang="en-US" sz="2000" dirty="0" err="1">
                <a:solidFill>
                  <a:schemeClr val="accent2"/>
                </a:solidFill>
              </a:rPr>
              <a:t>unsatisfiable</a:t>
            </a:r>
            <a:r>
              <a:rPr lang="en-US" altLang="en-US" sz="2000" dirty="0"/>
              <a:t> if it is true in </a:t>
            </a:r>
            <a:r>
              <a:rPr lang="en-US" altLang="en-US" sz="2000" dirty="0">
                <a:solidFill>
                  <a:schemeClr val="accent2"/>
                </a:solidFill>
              </a:rPr>
              <a:t>no</a:t>
            </a:r>
            <a:r>
              <a:rPr lang="en-US" altLang="en-US" sz="2000" dirty="0"/>
              <a:t> models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e.g., A</a:t>
            </a:r>
            <a:r>
              <a:rPr lang="en-US" altLang="en-US" sz="1800" dirty="0">
                <a:sym typeface="Symbol" pitchFamily="18" charset="2"/>
              </a:rPr>
              <a:t></a:t>
            </a:r>
            <a:r>
              <a:rPr lang="en-US" altLang="en-US" sz="1800" dirty="0"/>
              <a:t>A</a:t>
            </a:r>
          </a:p>
          <a:p>
            <a:pPr lvl="4">
              <a:lnSpc>
                <a:spcPct val="80000"/>
              </a:lnSpc>
            </a:pPr>
            <a:endParaRPr lang="en-US" altLang="en-US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err="1"/>
              <a:t>Satisfiability</a:t>
            </a:r>
            <a:r>
              <a:rPr lang="en-US" altLang="en-US" sz="2000" dirty="0"/>
              <a:t> is connected to inference via the following: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i="1" dirty="0"/>
              <a:t>KB</a:t>
            </a:r>
            <a:r>
              <a:rPr lang="en-US" altLang="en-US" sz="1800" dirty="0"/>
              <a:t> ╞ α if and only if (</a:t>
            </a:r>
            <a:r>
              <a:rPr lang="en-US" altLang="en-US" sz="1800" i="1" dirty="0"/>
              <a:t>KB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itchFamily="18" charset="2"/>
              </a:rPr>
              <a:t></a:t>
            </a:r>
            <a:r>
              <a:rPr lang="en-US" altLang="en-US" sz="1800" dirty="0"/>
              <a:t>α) is </a:t>
            </a:r>
            <a:r>
              <a:rPr lang="en-US" altLang="en-US" sz="1800" dirty="0" err="1"/>
              <a:t>unsatisfiable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065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Proof methods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Proof methods divide into (roughly) two kinds: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Natural </a:t>
            </a:r>
            <a:r>
              <a:rPr lang="en-US" altLang="en-US" sz="2000" dirty="0">
                <a:solidFill>
                  <a:schemeClr val="accent2"/>
                </a:solidFill>
              </a:rPr>
              <a:t>Deduction: Application of inference rules</a:t>
            </a: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Legitimate (sound) generation of new sentences from old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Proof</a:t>
            </a:r>
            <a:r>
              <a:rPr lang="en-US" altLang="en-US" sz="1800" dirty="0"/>
              <a:t> = a sequence of inference rule applications</a:t>
            </a:r>
            <a:br>
              <a:rPr lang="en-US" altLang="en-US" sz="1800" dirty="0"/>
            </a:br>
            <a:r>
              <a:rPr lang="en-US" altLang="en-US" sz="1800" dirty="0" smtClean="0"/>
              <a:t>Can </a:t>
            </a:r>
            <a:r>
              <a:rPr lang="en-US" altLang="en-US" sz="1800" dirty="0"/>
              <a:t>use inference rules as operators in a standard search algorithm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Typically require transformation of sentences into a </a:t>
            </a:r>
            <a:r>
              <a:rPr lang="en-US" altLang="en-US" sz="1800" dirty="0">
                <a:solidFill>
                  <a:schemeClr val="accent2"/>
                </a:solidFill>
              </a:rPr>
              <a:t>normal form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Model </a:t>
            </a:r>
            <a:r>
              <a:rPr lang="en-US" altLang="en-US" sz="2000" dirty="0">
                <a:solidFill>
                  <a:schemeClr val="accent2"/>
                </a:solidFill>
              </a:rPr>
              <a:t>checking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truth table enumeration (always exponential in </a:t>
            </a:r>
            <a:r>
              <a:rPr lang="en-US" altLang="en-US" sz="1800" i="1" dirty="0"/>
              <a:t>n</a:t>
            </a:r>
            <a:r>
              <a:rPr lang="en-US" altLang="en-US" sz="1800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improved backtracking, e.g., Davis--Putnam-</a:t>
            </a:r>
            <a:r>
              <a:rPr lang="en-US" altLang="en-US" sz="1800" dirty="0" err="1"/>
              <a:t>Logemann</a:t>
            </a:r>
            <a:r>
              <a:rPr lang="en-US" altLang="en-US" sz="1800" dirty="0"/>
              <a:t>-Loveland (DPLL)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heuristic search in model space (sound but incomplete)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1800" dirty="0"/>
              <a:t>		e.g., min-conflicts-like hill-climbing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28262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bldLvl="3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66" y="990600"/>
            <a:ext cx="7298734" cy="5215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81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87" y="1066800"/>
            <a:ext cx="806883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22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45" y="1981199"/>
            <a:ext cx="8382855" cy="274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91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08" y="1447801"/>
            <a:ext cx="7557491" cy="3995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9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002" y="963314"/>
            <a:ext cx="5798797" cy="399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82" y="4876800"/>
            <a:ext cx="5638799" cy="1690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74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148234" cy="262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98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12900"/>
            <a:ext cx="15240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8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Wumpus World PEAS description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r>
              <a:rPr lang="en-US" altLang="en-US" sz="2000" dirty="0">
                <a:solidFill>
                  <a:schemeClr val="accent2"/>
                </a:solidFill>
              </a:rPr>
              <a:t>Performance measure</a:t>
            </a:r>
          </a:p>
          <a:p>
            <a:pPr lvl="1"/>
            <a:r>
              <a:rPr lang="en-US" altLang="en-US" sz="1800" dirty="0"/>
              <a:t>gold +1000, death -1000</a:t>
            </a:r>
          </a:p>
          <a:p>
            <a:pPr lvl="1"/>
            <a:r>
              <a:rPr lang="en-US" altLang="en-US" sz="1800" dirty="0"/>
              <a:t>-1 per step, -10 for using the arrow</a:t>
            </a:r>
          </a:p>
          <a:p>
            <a:pPr lvl="4"/>
            <a:endParaRPr lang="en-US" altLang="en-US" sz="1400" dirty="0"/>
          </a:p>
          <a:p>
            <a:r>
              <a:rPr lang="en-US" altLang="en-US" sz="2000" dirty="0" smtClean="0">
                <a:solidFill>
                  <a:schemeClr val="accent2"/>
                </a:solidFill>
              </a:rPr>
              <a:t>Environment</a:t>
            </a:r>
            <a:endParaRPr lang="en-US" altLang="en-US" sz="2000" dirty="0" smtClean="0"/>
          </a:p>
          <a:p>
            <a:pPr lvl="1"/>
            <a:r>
              <a:rPr lang="en-US" altLang="en-US" sz="1800" dirty="0" smtClean="0"/>
              <a:t>Squares adjacent to </a:t>
            </a:r>
            <a:r>
              <a:rPr lang="en-US" altLang="en-US" sz="1800" dirty="0" err="1" smtClean="0"/>
              <a:t>wumpus</a:t>
            </a:r>
            <a:r>
              <a:rPr lang="en-US" altLang="en-US" sz="1800" dirty="0" smtClean="0"/>
              <a:t> are smelly</a:t>
            </a:r>
          </a:p>
          <a:p>
            <a:pPr lvl="1"/>
            <a:r>
              <a:rPr lang="en-US" altLang="en-US" sz="1800" dirty="0" smtClean="0"/>
              <a:t>Squares </a:t>
            </a:r>
            <a:r>
              <a:rPr lang="en-US" altLang="en-US" sz="1800" dirty="0"/>
              <a:t>adjacent to pit are breezy</a:t>
            </a:r>
          </a:p>
          <a:p>
            <a:pPr lvl="1"/>
            <a:r>
              <a:rPr lang="en-US" altLang="en-US" sz="1800" dirty="0"/>
              <a:t>Glitter </a:t>
            </a:r>
            <a:r>
              <a:rPr lang="en-US" altLang="en-US" sz="1800" dirty="0" err="1"/>
              <a:t>iff</a:t>
            </a:r>
            <a:r>
              <a:rPr lang="en-US" altLang="en-US" sz="1800" dirty="0"/>
              <a:t> gold is in the same square</a:t>
            </a:r>
          </a:p>
          <a:p>
            <a:pPr lvl="1"/>
            <a:r>
              <a:rPr lang="en-US" altLang="en-US" sz="1800" dirty="0"/>
              <a:t>Shooting kills </a:t>
            </a:r>
            <a:r>
              <a:rPr lang="en-US" altLang="en-US" sz="1800" dirty="0" err="1"/>
              <a:t>wumpus</a:t>
            </a:r>
            <a:r>
              <a:rPr lang="en-US" altLang="en-US" sz="1800" dirty="0"/>
              <a:t> if you are facing it</a:t>
            </a:r>
          </a:p>
          <a:p>
            <a:pPr lvl="1"/>
            <a:r>
              <a:rPr lang="en-US" altLang="en-US" sz="1800" dirty="0"/>
              <a:t>Shooting uses up the only arrow</a:t>
            </a:r>
          </a:p>
          <a:p>
            <a:pPr lvl="1"/>
            <a:r>
              <a:rPr lang="en-US" altLang="en-US" sz="1800" dirty="0"/>
              <a:t>Grabbing picks up gold if in same square</a:t>
            </a:r>
          </a:p>
          <a:p>
            <a:pPr lvl="1"/>
            <a:r>
              <a:rPr lang="en-US" altLang="en-US" sz="1800" dirty="0"/>
              <a:t>Releasing drops the gold in same square</a:t>
            </a:r>
          </a:p>
          <a:p>
            <a:pPr lvl="4"/>
            <a:endParaRPr lang="en-US" altLang="en-US" sz="1400" dirty="0"/>
          </a:p>
          <a:p>
            <a:r>
              <a:rPr lang="en-US" altLang="en-US" sz="2000" dirty="0">
                <a:solidFill>
                  <a:schemeClr val="accent2"/>
                </a:solidFill>
              </a:rPr>
              <a:t>Sensors:</a:t>
            </a:r>
            <a:r>
              <a:rPr lang="en-US" altLang="en-US" sz="2000" dirty="0"/>
              <a:t> Stench, Breeze, Glitter, Bump, Scream</a:t>
            </a:r>
          </a:p>
          <a:p>
            <a:r>
              <a:rPr lang="en-US" altLang="en-US" sz="2000" dirty="0">
                <a:solidFill>
                  <a:schemeClr val="accent2"/>
                </a:solidFill>
              </a:rPr>
              <a:t>Actuators:</a:t>
            </a:r>
            <a:r>
              <a:rPr lang="en-US" altLang="en-US" sz="2000" dirty="0"/>
              <a:t> Left turn, Right turn, Forward, Grab, Release, Shoot</a:t>
            </a:r>
          </a:p>
        </p:txBody>
      </p:sp>
      <p:pic>
        <p:nvPicPr>
          <p:cNvPr id="7173" name="Picture 5" descr="wumpus-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57400"/>
            <a:ext cx="277177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0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69784"/>
            <a:ext cx="7515113" cy="575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9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46" y="311722"/>
            <a:ext cx="5879910" cy="293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24200"/>
            <a:ext cx="5867400" cy="355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7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Resolution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accent2"/>
                </a:solidFill>
              </a:rPr>
              <a:t>Conjunctive Normal Form</a:t>
            </a:r>
            <a:r>
              <a:rPr lang="en-US" altLang="en-US" sz="2000" dirty="0" smtClean="0"/>
              <a:t> (CNF)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   </a:t>
            </a:r>
            <a:r>
              <a:rPr lang="en-US" altLang="en-US" sz="1800" dirty="0" smtClean="0">
                <a:solidFill>
                  <a:srgbClr val="FF0000"/>
                </a:solidFill>
              </a:rPr>
              <a:t>conjunction</a:t>
            </a:r>
            <a:r>
              <a:rPr lang="en-US" altLang="en-US" sz="1800" dirty="0" smtClean="0"/>
              <a:t> of </a:t>
            </a:r>
            <a:r>
              <a:rPr lang="en-US" altLang="en-US" sz="1800" dirty="0" smtClean="0">
                <a:solidFill>
                  <a:srgbClr val="FF0000"/>
                </a:solidFill>
              </a:rPr>
              <a:t>disjunctions</a:t>
            </a:r>
            <a:r>
              <a:rPr lang="en-US" altLang="en-US" sz="1800" dirty="0" smtClean="0"/>
              <a:t> of </a:t>
            </a:r>
            <a:r>
              <a:rPr lang="en-US" altLang="en-US" sz="1800" dirty="0" smtClean="0">
                <a:solidFill>
                  <a:srgbClr val="FF0000"/>
                </a:solidFill>
              </a:rPr>
              <a:t>literals</a:t>
            </a:r>
            <a:endParaRPr lang="en-US" altLang="en-US" sz="18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rgbClr val="FF0000"/>
                </a:solidFill>
              </a:rPr>
              <a:t>				clauses</a:t>
            </a:r>
            <a:endParaRPr lang="en-US" altLang="en-US" sz="18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	E.g., (A </a:t>
            </a:r>
            <a:r>
              <a:rPr lang="en-US" altLang="en-US" sz="1800" dirty="0" smtClean="0">
                <a:sym typeface="Symbol" pitchFamily="18" charset="2"/>
              </a:rPr>
              <a:t>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Symbol" pitchFamily="18" charset="2"/>
              </a:rPr>
              <a:t></a:t>
            </a:r>
            <a:r>
              <a:rPr lang="en-US" altLang="en-US" sz="1800" dirty="0" smtClean="0"/>
              <a:t>B) </a:t>
            </a:r>
            <a:r>
              <a:rPr lang="en-US" altLang="en-US" sz="1800" dirty="0" smtClean="0">
                <a:sym typeface="Symbol" pitchFamily="18" charset="2"/>
              </a:rPr>
              <a:t></a:t>
            </a:r>
            <a:r>
              <a:rPr lang="en-US" altLang="en-US" sz="1800" dirty="0" smtClean="0"/>
              <a:t> (B </a:t>
            </a:r>
            <a:r>
              <a:rPr lang="en-US" altLang="en-US" sz="1800" dirty="0" smtClean="0">
                <a:sym typeface="Symbol" pitchFamily="18" charset="2"/>
              </a:rPr>
              <a:t>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Symbol" pitchFamily="18" charset="2"/>
              </a:rPr>
              <a:t></a:t>
            </a:r>
            <a:r>
              <a:rPr lang="en-US" altLang="en-US" sz="1800" dirty="0" smtClean="0"/>
              <a:t>C </a:t>
            </a:r>
            <a:r>
              <a:rPr lang="en-US" altLang="en-US" sz="1800" dirty="0" smtClean="0">
                <a:sym typeface="Symbol" pitchFamily="18" charset="2"/>
              </a:rPr>
              <a:t>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Symbol" pitchFamily="18" charset="2"/>
              </a:rPr>
              <a:t></a:t>
            </a:r>
            <a:r>
              <a:rPr lang="en-US" altLang="en-US" sz="1800" dirty="0" smtClean="0"/>
              <a:t>D)</a:t>
            </a:r>
          </a:p>
          <a:p>
            <a:pPr lvl="4">
              <a:lnSpc>
                <a:spcPct val="80000"/>
              </a:lnSpc>
              <a:buFontTx/>
              <a:buNone/>
            </a:pPr>
            <a:endParaRPr lang="en-US" altLang="en-US" sz="14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Resolution</a:t>
            </a:r>
            <a:r>
              <a:rPr lang="en-US" altLang="en-US" sz="2000" dirty="0" smtClean="0"/>
              <a:t> inference rule (for CNF):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Monotype Corsiva" pitchFamily="66" charset="0"/>
              </a:rPr>
              <a:t>l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…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>
                <a:latin typeface="Monotype Corsiva" pitchFamily="66" charset="0"/>
              </a:rPr>
              <a:t>l</a:t>
            </a:r>
            <a:r>
              <a:rPr lang="en-US" altLang="en-US" sz="2000" baseline="-25000" dirty="0" err="1" smtClean="0"/>
              <a:t>k</a:t>
            </a:r>
            <a:r>
              <a:rPr lang="en-US" altLang="en-US" sz="2000" dirty="0" smtClean="0"/>
              <a:t>, 		 </a:t>
            </a:r>
            <a:r>
              <a:rPr lang="en-US" altLang="en-US" sz="2000" dirty="0" smtClean="0">
                <a:latin typeface="Monotype Corsiva" pitchFamily="66" charset="0"/>
              </a:rPr>
              <a:t>m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…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>
                <a:latin typeface="Monotype Corsiva" pitchFamily="66" charset="0"/>
              </a:rPr>
              <a:t>m</a:t>
            </a:r>
            <a:r>
              <a:rPr lang="en-US" altLang="en-US" sz="2000" baseline="-25000" dirty="0" err="1" smtClean="0"/>
              <a:t>n</a:t>
            </a:r>
            <a:endParaRPr lang="en-US" altLang="en-US" sz="2000" dirty="0" smtClean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Monotype Corsiva" pitchFamily="66" charset="0"/>
              </a:rPr>
              <a:t>l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…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latin typeface="Monotype Corsiva" pitchFamily="66" charset="0"/>
              </a:rPr>
              <a:t>l</a:t>
            </a:r>
            <a:r>
              <a:rPr lang="en-US" altLang="en-US" sz="2000" baseline="-25000" dirty="0" smtClean="0"/>
              <a:t>i-1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baseline="-25000" dirty="0" smtClean="0"/>
              <a:t> </a:t>
            </a:r>
            <a:r>
              <a:rPr lang="en-US" altLang="en-US" sz="2000" dirty="0" smtClean="0">
                <a:latin typeface="Monotype Corsiva" pitchFamily="66" charset="0"/>
              </a:rPr>
              <a:t>l</a:t>
            </a:r>
            <a:r>
              <a:rPr lang="en-US" altLang="en-US" sz="2000" baseline="-25000" dirty="0" smtClean="0"/>
              <a:t>i+1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…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>
                <a:latin typeface="Monotype Corsiva" pitchFamily="66" charset="0"/>
              </a:rPr>
              <a:t>l</a:t>
            </a:r>
            <a:r>
              <a:rPr lang="en-US" altLang="en-US" sz="2000" baseline="-25000" dirty="0" err="1" smtClean="0"/>
              <a:t>k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latin typeface="Monotype Corsiva" pitchFamily="66" charset="0"/>
              </a:rPr>
              <a:t>m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…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latin typeface="Monotype Corsiva" pitchFamily="66" charset="0"/>
              </a:rPr>
              <a:t>m</a:t>
            </a:r>
            <a:r>
              <a:rPr lang="en-US" altLang="en-US" sz="2000" baseline="-25000" dirty="0" smtClean="0"/>
              <a:t>j-1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latin typeface="Monotype Corsiva" pitchFamily="66" charset="0"/>
              </a:rPr>
              <a:t>m</a:t>
            </a:r>
            <a:r>
              <a:rPr lang="en-US" altLang="en-US" sz="2000" baseline="-25000" dirty="0" smtClean="0"/>
              <a:t>j+1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...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>
                <a:latin typeface="Monotype Corsiva" pitchFamily="66" charset="0"/>
              </a:rPr>
              <a:t>m</a:t>
            </a:r>
            <a:r>
              <a:rPr lang="en-US" altLang="en-US" sz="2000" baseline="-25000" dirty="0" err="1" smtClean="0"/>
              <a:t>n</a:t>
            </a:r>
            <a:r>
              <a:rPr lang="en-US" altLang="en-US" sz="2000" dirty="0" smtClean="0"/>
              <a:t> </a:t>
            </a:r>
          </a:p>
          <a:p>
            <a:pPr lvl="4">
              <a:lnSpc>
                <a:spcPct val="80000"/>
              </a:lnSpc>
              <a:buFontTx/>
              <a:buNone/>
            </a:pPr>
            <a:endParaRPr lang="en-US" altLang="en-US" sz="1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where </a:t>
            </a:r>
            <a:r>
              <a:rPr lang="en-US" altLang="en-US" sz="2000" dirty="0" smtClean="0">
                <a:latin typeface="Monotype Corsiva" pitchFamily="66" charset="0"/>
              </a:rPr>
              <a:t>l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 and </a:t>
            </a:r>
            <a:r>
              <a:rPr lang="en-US" altLang="en-US" sz="2000" dirty="0" err="1" smtClean="0">
                <a:latin typeface="Monotype Corsiva" pitchFamily="66" charset="0"/>
              </a:rPr>
              <a:t>m</a:t>
            </a:r>
            <a:r>
              <a:rPr lang="en-US" altLang="en-US" sz="2000" baseline="-25000" dirty="0" err="1" smtClean="0"/>
              <a:t>j</a:t>
            </a:r>
            <a:r>
              <a:rPr lang="en-US" altLang="en-US" sz="2000" dirty="0" smtClean="0"/>
              <a:t> are complementary literals.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E.g.,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1,3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2,2</a:t>
            </a:r>
            <a:r>
              <a:rPr lang="en-US" altLang="en-US" sz="2000" dirty="0" smtClean="0"/>
              <a:t>, 	</a:t>
            </a:r>
            <a:r>
              <a:rPr lang="en-US" altLang="en-US" sz="2000" dirty="0" smtClean="0">
                <a:sym typeface="Symbol" pitchFamily="18" charset="2"/>
              </a:rPr>
              <a:t>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2,2</a:t>
            </a:r>
            <a:endParaRPr lang="en-US" altLang="en-US" sz="2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  	 	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1,3</a:t>
            </a:r>
            <a:r>
              <a:rPr lang="en-US" altLang="en-US" sz="2000" dirty="0" smtClean="0"/>
              <a:t>
</a:t>
            </a:r>
            <a:endParaRPr lang="en-US" altLang="en-US" sz="14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Resolution is sound and complete </a:t>
            </a:r>
            <a:br>
              <a:rPr lang="en-US" altLang="en-US" sz="2000" dirty="0" smtClean="0"/>
            </a:br>
            <a:r>
              <a:rPr lang="en-US" altLang="en-US" sz="2000" dirty="0" smtClean="0"/>
              <a:t>for propositional logic</a:t>
            </a:r>
          </a:p>
        </p:txBody>
      </p:sp>
      <p:pic>
        <p:nvPicPr>
          <p:cNvPr id="3076" name="Picture 4" descr="wumpus-seq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191000"/>
            <a:ext cx="18891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1295400" y="35814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1447800" y="4707467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6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Conversion to CNF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B</a:t>
            </a:r>
            <a:r>
              <a:rPr lang="en-US" altLang="en-US" sz="2400" baseline="-25000" dirty="0" smtClean="0"/>
              <a:t>1,1</a:t>
            </a:r>
            <a:r>
              <a:rPr lang="en-US" altLang="en-US" sz="2400" dirty="0" smtClean="0"/>
              <a:t>  </a:t>
            </a:r>
            <a:r>
              <a:rPr lang="en-US" altLang="en-US" sz="2400" dirty="0" smtClean="0">
                <a:sym typeface="Symbol" pitchFamily="18" charset="2"/>
              </a:rPr>
              <a:t></a:t>
            </a:r>
            <a:r>
              <a:rPr lang="en-US" altLang="en-US" sz="2400" dirty="0" smtClean="0"/>
              <a:t> (P</a:t>
            </a:r>
            <a:r>
              <a:rPr lang="en-US" altLang="en-US" sz="2400" baseline="-25000" dirty="0" smtClean="0"/>
              <a:t>1,2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</a:t>
            </a:r>
            <a:r>
              <a:rPr lang="en-US" altLang="en-US" sz="2400" dirty="0" smtClean="0"/>
              <a:t> </a:t>
            </a:r>
            <a:r>
              <a:rPr lang="en-US" altLang="en-US" sz="2400" smtClean="0"/>
              <a:t>P</a:t>
            </a:r>
            <a:r>
              <a:rPr lang="en-US" altLang="en-US" sz="2400" baseline="-25000" smtClean="0"/>
              <a:t>2,1</a:t>
            </a:r>
            <a:r>
              <a:rPr lang="en-US" altLang="en-US" sz="2400" smtClean="0"/>
              <a:t>)</a:t>
            </a:r>
            <a:endParaRPr lang="en-US" altLang="en-US" sz="2400" dirty="0" smtClean="0"/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altLang="en-US" sz="2400" dirty="0" smtClean="0"/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altLang="en-US" sz="2400" dirty="0" smtClean="0"/>
              <a:t>Eliminate </a:t>
            </a:r>
            <a:r>
              <a:rPr lang="en-US" altLang="en-US" sz="2400" dirty="0" smtClean="0">
                <a:sym typeface="Symbol" pitchFamily="18" charset="2"/>
              </a:rPr>
              <a:t>,</a:t>
            </a:r>
            <a:r>
              <a:rPr lang="en-US" altLang="en-US" sz="2400" dirty="0" smtClean="0"/>
              <a:t> replacing α </a:t>
            </a:r>
            <a:r>
              <a:rPr lang="en-US" altLang="en-US" sz="2400" dirty="0" smtClean="0">
                <a:sym typeface="Symbol" pitchFamily="18" charset="2"/>
              </a:rPr>
              <a:t></a:t>
            </a:r>
            <a:r>
              <a:rPr lang="en-US" altLang="en-US" sz="2400" dirty="0" smtClean="0"/>
              <a:t> β with (α </a:t>
            </a:r>
            <a:r>
              <a:rPr lang="en-US" altLang="en-US" sz="2400" dirty="0" smtClean="0">
                <a:sym typeface="Symbol" pitchFamily="18" charset="2"/>
              </a:rPr>
              <a:t></a:t>
            </a:r>
            <a:r>
              <a:rPr lang="en-US" altLang="en-US" sz="2400" dirty="0" smtClean="0"/>
              <a:t> β)</a:t>
            </a:r>
            <a:r>
              <a:rPr lang="en-US" altLang="en-US" sz="2400" dirty="0" smtClean="0">
                <a:sym typeface="Symbol" pitchFamily="18" charset="2"/>
              </a:rPr>
              <a:t></a:t>
            </a:r>
            <a:r>
              <a:rPr lang="en-US" altLang="en-US" sz="2400" dirty="0" smtClean="0"/>
              <a:t>(β </a:t>
            </a:r>
            <a:r>
              <a:rPr lang="en-US" altLang="en-US" sz="2400" dirty="0" smtClean="0">
                <a:sym typeface="Symbol" pitchFamily="18" charset="2"/>
              </a:rPr>
              <a:t></a:t>
            </a:r>
            <a:r>
              <a:rPr lang="en-US" altLang="en-US" sz="2400" dirty="0" smtClean="0"/>
              <a:t> α).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(B</a:t>
            </a:r>
            <a:r>
              <a:rPr lang="en-US" altLang="en-US" sz="2000" baseline="-25000" dirty="0" smtClean="0"/>
              <a:t>1,1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</a:t>
            </a:r>
            <a:r>
              <a:rPr lang="en-US" altLang="en-US" sz="2000" dirty="0" smtClean="0"/>
              <a:t> (P</a:t>
            </a:r>
            <a:r>
              <a:rPr lang="en-US" altLang="en-US" sz="2000" baseline="-25000" dirty="0" smtClean="0"/>
              <a:t>1,2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P</a:t>
            </a:r>
            <a:r>
              <a:rPr lang="en-US" altLang="en-US" sz="2000" baseline="-25000" dirty="0" smtClean="0"/>
              <a:t>2,1</a:t>
            </a:r>
            <a:r>
              <a:rPr lang="en-US" altLang="en-US" sz="2000" dirty="0" smtClean="0"/>
              <a:t>))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dirty="0" smtClean="0"/>
              <a:t> ((P</a:t>
            </a:r>
            <a:r>
              <a:rPr lang="en-US" altLang="en-US" sz="2000" baseline="-25000" dirty="0" smtClean="0"/>
              <a:t>1,2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P</a:t>
            </a:r>
            <a:r>
              <a:rPr lang="en-US" altLang="en-US" sz="2000" baseline="-25000" dirty="0" smtClean="0"/>
              <a:t>2,1</a:t>
            </a:r>
            <a:r>
              <a:rPr lang="en-US" altLang="en-US" sz="2000" dirty="0" smtClean="0"/>
              <a:t>) </a:t>
            </a:r>
            <a:r>
              <a:rPr lang="en-US" altLang="en-US" sz="2000" dirty="0" smtClean="0">
                <a:sym typeface="Symbol" pitchFamily="18" charset="2"/>
              </a:rPr>
              <a:t></a:t>
            </a:r>
            <a:r>
              <a:rPr lang="en-US" altLang="en-US" sz="2000" dirty="0" smtClean="0"/>
              <a:t> B</a:t>
            </a:r>
            <a:r>
              <a:rPr lang="en-US" altLang="en-US" sz="2000" baseline="-25000" dirty="0" smtClean="0"/>
              <a:t>1,1</a:t>
            </a:r>
            <a:r>
              <a:rPr lang="en-US" altLang="en-US" sz="2000" dirty="0" smtClean="0"/>
              <a:t>)</a:t>
            </a:r>
          </a:p>
          <a:p>
            <a:pPr marL="2133600" lvl="4" indent="-304800">
              <a:lnSpc>
                <a:spcPct val="80000"/>
              </a:lnSpc>
              <a:buFontTx/>
              <a:buNone/>
            </a:pPr>
            <a:endParaRPr lang="en-US" altLang="en-US" sz="1600" dirty="0" smtClean="0"/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2. Eliminate </a:t>
            </a:r>
            <a:r>
              <a:rPr lang="en-US" altLang="en-US" sz="2400" dirty="0" smtClean="0">
                <a:sym typeface="Symbol" pitchFamily="18" charset="2"/>
              </a:rPr>
              <a:t>, r</a:t>
            </a:r>
            <a:r>
              <a:rPr lang="en-US" altLang="en-US" sz="2400" dirty="0" smtClean="0"/>
              <a:t>eplacing α </a:t>
            </a:r>
            <a:r>
              <a:rPr lang="en-US" altLang="en-US" sz="2400" dirty="0" smtClean="0">
                <a:sym typeface="Symbol" pitchFamily="18" charset="2"/>
              </a:rPr>
              <a:t></a:t>
            </a:r>
            <a:r>
              <a:rPr lang="en-US" altLang="en-US" sz="2400" dirty="0" smtClean="0"/>
              <a:t> β with </a:t>
            </a:r>
            <a:r>
              <a:rPr lang="en-US" altLang="en-US" sz="2400" dirty="0" smtClean="0">
                <a:sym typeface="Symbol" pitchFamily="18" charset="2"/>
              </a:rPr>
              <a:t></a:t>
            </a:r>
            <a:r>
              <a:rPr lang="en-US" altLang="en-US" sz="2400" dirty="0" smtClean="0"/>
              <a:t>α</a:t>
            </a:r>
            <a:r>
              <a:rPr lang="en-US" altLang="en-US" sz="2400" dirty="0" smtClean="0">
                <a:sym typeface="Symbol" pitchFamily="18" charset="2"/>
              </a:rPr>
              <a:t></a:t>
            </a:r>
            <a:r>
              <a:rPr lang="en-US" altLang="en-US" sz="2400" dirty="0" smtClean="0"/>
              <a:t> β.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(</a:t>
            </a:r>
            <a:r>
              <a:rPr lang="en-US" altLang="en-US" sz="2000" dirty="0" smtClean="0">
                <a:sym typeface="Symbol" pitchFamily="18" charset="2"/>
              </a:rPr>
              <a:t></a:t>
            </a:r>
            <a:r>
              <a:rPr lang="en-US" altLang="en-US" sz="2000" dirty="0" smtClean="0"/>
              <a:t>B</a:t>
            </a:r>
            <a:r>
              <a:rPr lang="en-US" altLang="en-US" sz="2000" baseline="-25000" dirty="0" smtClean="0"/>
              <a:t>1,1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P</a:t>
            </a:r>
            <a:r>
              <a:rPr lang="en-US" altLang="en-US" sz="2000" baseline="-25000" dirty="0" smtClean="0"/>
              <a:t>1,2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P</a:t>
            </a:r>
            <a:r>
              <a:rPr lang="en-US" altLang="en-US" sz="2000" baseline="-25000" dirty="0" smtClean="0"/>
              <a:t>2,1</a:t>
            </a:r>
            <a:r>
              <a:rPr lang="en-US" altLang="en-US" sz="2000" dirty="0" smtClean="0"/>
              <a:t>)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dirty="0" smtClean="0"/>
              <a:t> (</a:t>
            </a:r>
            <a:r>
              <a:rPr lang="en-US" altLang="en-US" sz="2000" dirty="0" smtClean="0">
                <a:sym typeface="Symbol" pitchFamily="18" charset="2"/>
              </a:rPr>
              <a:t></a:t>
            </a:r>
            <a:r>
              <a:rPr lang="en-US" altLang="en-US" sz="2000" dirty="0" smtClean="0"/>
              <a:t>(P</a:t>
            </a:r>
            <a:r>
              <a:rPr lang="en-US" altLang="en-US" sz="2000" baseline="-25000" dirty="0" smtClean="0"/>
              <a:t>1,2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 </a:t>
            </a:r>
            <a:r>
              <a:rPr lang="en-US" altLang="en-US" sz="2000" dirty="0" smtClean="0"/>
              <a:t>P</a:t>
            </a:r>
            <a:r>
              <a:rPr lang="en-US" altLang="en-US" sz="2000" baseline="-25000" dirty="0" smtClean="0"/>
              <a:t>2,1</a:t>
            </a:r>
            <a:r>
              <a:rPr lang="en-US" altLang="en-US" sz="2000" dirty="0" smtClean="0"/>
              <a:t>)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B</a:t>
            </a:r>
            <a:r>
              <a:rPr lang="en-US" altLang="en-US" sz="2000" baseline="-25000" dirty="0" smtClean="0"/>
              <a:t>1,1</a:t>
            </a:r>
            <a:r>
              <a:rPr lang="en-US" altLang="en-US" sz="2000" dirty="0" smtClean="0"/>
              <a:t>)</a:t>
            </a:r>
          </a:p>
          <a:p>
            <a:pPr marL="2133600" lvl="4" indent="-304800">
              <a:lnSpc>
                <a:spcPct val="80000"/>
              </a:lnSpc>
              <a:buFontTx/>
              <a:buNone/>
            </a:pPr>
            <a:endParaRPr lang="en-US" altLang="en-US" sz="1600" dirty="0" smtClean="0"/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3. Move </a:t>
            </a:r>
            <a:r>
              <a:rPr lang="en-US" altLang="en-US" sz="2400" dirty="0" smtClean="0">
                <a:sym typeface="Symbol" pitchFamily="18" charset="2"/>
              </a:rPr>
              <a:t></a:t>
            </a:r>
            <a:r>
              <a:rPr lang="en-US" altLang="en-US" sz="2400" dirty="0" smtClean="0"/>
              <a:t> inwards using de Morgan's rules and double-negation: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(</a:t>
            </a:r>
            <a:r>
              <a:rPr lang="en-US" altLang="en-US" sz="2000" dirty="0" smtClean="0">
                <a:sym typeface="Symbol" pitchFamily="18" charset="2"/>
              </a:rPr>
              <a:t></a:t>
            </a:r>
            <a:r>
              <a:rPr lang="en-US" altLang="en-US" sz="2000" dirty="0" smtClean="0"/>
              <a:t>B</a:t>
            </a:r>
            <a:r>
              <a:rPr lang="en-US" altLang="en-US" sz="2000" baseline="-25000" dirty="0" smtClean="0"/>
              <a:t>1,1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P</a:t>
            </a:r>
            <a:r>
              <a:rPr lang="en-US" altLang="en-US" sz="2000" baseline="-25000" dirty="0" smtClean="0"/>
              <a:t>1,2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P</a:t>
            </a:r>
            <a:r>
              <a:rPr lang="en-US" altLang="en-US" sz="2000" baseline="-25000" dirty="0" smtClean="0"/>
              <a:t>2,1</a:t>
            </a:r>
            <a:r>
              <a:rPr lang="en-US" altLang="en-US" sz="2000" dirty="0" smtClean="0"/>
              <a:t>)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dirty="0" smtClean="0"/>
              <a:t> ((</a:t>
            </a:r>
            <a:r>
              <a:rPr lang="en-US" altLang="en-US" sz="2000" dirty="0" smtClean="0">
                <a:sym typeface="Symbol" pitchFamily="18" charset="2"/>
              </a:rPr>
              <a:t></a:t>
            </a:r>
            <a:r>
              <a:rPr lang="en-US" altLang="en-US" sz="2000" dirty="0" smtClean="0"/>
              <a:t>P</a:t>
            </a:r>
            <a:r>
              <a:rPr lang="en-US" altLang="en-US" sz="2000" baseline="-25000" dirty="0" smtClean="0"/>
              <a:t>1,2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</a:t>
            </a:r>
            <a:r>
              <a:rPr lang="en-US" altLang="en-US" sz="2000" dirty="0" smtClean="0"/>
              <a:t>P</a:t>
            </a:r>
            <a:r>
              <a:rPr lang="en-US" altLang="en-US" sz="2000" baseline="-25000" dirty="0" smtClean="0"/>
              <a:t>2,1</a:t>
            </a:r>
            <a:r>
              <a:rPr lang="en-US" altLang="en-US" sz="2000" dirty="0" smtClean="0"/>
              <a:t>)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B</a:t>
            </a:r>
            <a:r>
              <a:rPr lang="en-US" altLang="en-US" sz="2000" baseline="-25000" dirty="0" smtClean="0"/>
              <a:t>1,1</a:t>
            </a:r>
            <a:r>
              <a:rPr lang="en-US" altLang="en-US" sz="2000" dirty="0" smtClean="0"/>
              <a:t>)</a:t>
            </a:r>
          </a:p>
          <a:p>
            <a:pPr marL="2133600" lvl="4" indent="-304800">
              <a:lnSpc>
                <a:spcPct val="80000"/>
              </a:lnSpc>
              <a:buFontTx/>
              <a:buNone/>
            </a:pPr>
            <a:endParaRPr lang="en-US" altLang="en-US" sz="1600" dirty="0" smtClean="0"/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4. Apply </a:t>
            </a:r>
            <a:r>
              <a:rPr lang="en-US" altLang="en-US" sz="2400" dirty="0" err="1" smtClean="0"/>
              <a:t>distributivity</a:t>
            </a:r>
            <a:r>
              <a:rPr lang="en-US" altLang="en-US" sz="2400" dirty="0" smtClean="0"/>
              <a:t> law (</a:t>
            </a:r>
            <a:r>
              <a:rPr lang="en-US" altLang="en-US" sz="2400" dirty="0" smtClean="0">
                <a:sym typeface="Symbol" pitchFamily="18" charset="2"/>
              </a:rPr>
              <a:t></a:t>
            </a:r>
            <a:r>
              <a:rPr lang="en-US" altLang="en-US" sz="2400" dirty="0" smtClean="0"/>
              <a:t> over </a:t>
            </a:r>
            <a:r>
              <a:rPr lang="en-US" altLang="en-US" sz="2400" dirty="0" smtClean="0">
                <a:sym typeface="Symbol" pitchFamily="18" charset="2"/>
              </a:rPr>
              <a:t></a:t>
            </a:r>
            <a:r>
              <a:rPr lang="en-US" altLang="en-US" sz="2400" dirty="0" smtClean="0"/>
              <a:t>) and flatten: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(</a:t>
            </a:r>
            <a:r>
              <a:rPr lang="en-US" altLang="en-US" sz="2000" dirty="0" smtClean="0">
                <a:sym typeface="Symbol" pitchFamily="18" charset="2"/>
              </a:rPr>
              <a:t></a:t>
            </a:r>
            <a:r>
              <a:rPr lang="en-US" altLang="en-US" sz="2000" dirty="0" smtClean="0"/>
              <a:t>B</a:t>
            </a:r>
            <a:r>
              <a:rPr lang="en-US" altLang="en-US" sz="2000" baseline="-25000" dirty="0" smtClean="0"/>
              <a:t>1,1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P</a:t>
            </a:r>
            <a:r>
              <a:rPr lang="en-US" altLang="en-US" sz="2000" baseline="-25000" dirty="0" smtClean="0"/>
              <a:t>1,2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P</a:t>
            </a:r>
            <a:r>
              <a:rPr lang="en-US" altLang="en-US" sz="2000" baseline="-25000" dirty="0" smtClean="0"/>
              <a:t>2,1</a:t>
            </a:r>
            <a:r>
              <a:rPr lang="en-US" altLang="en-US" sz="2000" dirty="0" smtClean="0"/>
              <a:t>)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dirty="0" smtClean="0"/>
              <a:t> (</a:t>
            </a:r>
            <a:r>
              <a:rPr lang="en-US" altLang="en-US" sz="2000" dirty="0" smtClean="0">
                <a:sym typeface="Symbol" pitchFamily="18" charset="2"/>
              </a:rPr>
              <a:t></a:t>
            </a:r>
            <a:r>
              <a:rPr lang="en-US" altLang="en-US" sz="2000" dirty="0" smtClean="0"/>
              <a:t>P</a:t>
            </a:r>
            <a:r>
              <a:rPr lang="en-US" altLang="en-US" sz="2000" baseline="-25000" dirty="0" smtClean="0"/>
              <a:t>1,2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B</a:t>
            </a:r>
            <a:r>
              <a:rPr lang="en-US" altLang="en-US" sz="2000" baseline="-25000" dirty="0" smtClean="0"/>
              <a:t>1,1</a:t>
            </a:r>
            <a:r>
              <a:rPr lang="en-US" altLang="en-US" sz="2000" dirty="0" smtClean="0"/>
              <a:t>)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dirty="0" smtClean="0"/>
              <a:t> (</a:t>
            </a:r>
            <a:r>
              <a:rPr lang="en-US" altLang="en-US" sz="2000" dirty="0" smtClean="0">
                <a:sym typeface="Symbol" pitchFamily="18" charset="2"/>
              </a:rPr>
              <a:t></a:t>
            </a:r>
            <a:r>
              <a:rPr lang="en-US" altLang="en-US" sz="2000" dirty="0" smtClean="0"/>
              <a:t>P</a:t>
            </a:r>
            <a:r>
              <a:rPr lang="en-US" altLang="en-US" sz="2000" baseline="-25000" dirty="0" smtClean="0"/>
              <a:t>2,1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B</a:t>
            </a:r>
            <a:r>
              <a:rPr lang="en-US" altLang="en-US" sz="2000" baseline="-25000" dirty="0" smtClean="0"/>
              <a:t>1,1</a:t>
            </a:r>
            <a:r>
              <a:rPr lang="en-US" alt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89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Minesweeper</a:t>
            </a:r>
          </a:p>
          <a:p>
            <a:pPr lvl="1"/>
            <a:r>
              <a:rPr lang="en-US" dirty="0">
                <a:hlinkClick r:id="rId2"/>
              </a:rPr>
              <a:t>http://minesweeperonline.com</a:t>
            </a:r>
            <a:r>
              <a:rPr lang="en-US" dirty="0" smtClean="0">
                <a:hlinkClick r:id="rId2"/>
              </a:rPr>
              <a:t>/#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Battleships</a:t>
            </a:r>
          </a:p>
          <a:p>
            <a:pPr lvl="1"/>
            <a:r>
              <a:rPr lang="en-US" dirty="0">
                <a:hlinkClick r:id="rId3"/>
              </a:rPr>
              <a:t>http://www.battleshiponline.org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7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Wumpus world characterization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u="sng" dirty="0">
                <a:solidFill>
                  <a:srgbClr val="CC0099"/>
                </a:solidFill>
              </a:rPr>
              <a:t>Fully</a:t>
            </a:r>
            <a:r>
              <a:rPr lang="en-US" altLang="en-US" sz="2000" u="sng" dirty="0"/>
              <a:t> </a:t>
            </a:r>
            <a:r>
              <a:rPr lang="en-US" altLang="en-US" sz="2000" u="sng" dirty="0">
                <a:solidFill>
                  <a:srgbClr val="CC0099"/>
                </a:solidFill>
              </a:rPr>
              <a:t>Observable</a:t>
            </a:r>
            <a:r>
              <a:rPr lang="en-US" altLang="en-US" sz="2000" dirty="0"/>
              <a:t> </a:t>
            </a:r>
            <a:endParaRPr lang="en-US" altLang="en-US" sz="2000" dirty="0" smtClean="0"/>
          </a:p>
          <a:p>
            <a:pPr lvl="1"/>
            <a:r>
              <a:rPr lang="en-US" altLang="en-US" sz="1800" dirty="0" smtClean="0"/>
              <a:t>No </a:t>
            </a:r>
            <a:r>
              <a:rPr lang="en-US" altLang="en-US" sz="1800" dirty="0"/>
              <a:t>– only </a:t>
            </a:r>
            <a:r>
              <a:rPr lang="en-US" altLang="en-US" sz="1800" dirty="0">
                <a:solidFill>
                  <a:schemeClr val="accent2"/>
                </a:solidFill>
              </a:rPr>
              <a:t>local</a:t>
            </a:r>
            <a:r>
              <a:rPr lang="en-US" altLang="en-US" sz="1800" dirty="0"/>
              <a:t> perception</a:t>
            </a:r>
          </a:p>
          <a:p>
            <a:r>
              <a:rPr lang="en-US" altLang="en-US" sz="2000" u="sng" dirty="0">
                <a:solidFill>
                  <a:srgbClr val="CC0099"/>
                </a:solidFill>
              </a:rPr>
              <a:t>Deterministic</a:t>
            </a:r>
            <a:r>
              <a:rPr lang="en-US" altLang="en-US" sz="2000" dirty="0"/>
              <a:t> </a:t>
            </a:r>
            <a:endParaRPr lang="en-US" altLang="en-US" sz="2000" dirty="0" smtClean="0"/>
          </a:p>
          <a:p>
            <a:pPr lvl="1"/>
            <a:r>
              <a:rPr lang="en-US" altLang="en-US" sz="1800" dirty="0" smtClean="0"/>
              <a:t>Yes </a:t>
            </a:r>
            <a:r>
              <a:rPr lang="en-US" altLang="en-US" sz="1800" dirty="0"/>
              <a:t>– outcomes exactly specified</a:t>
            </a:r>
          </a:p>
          <a:p>
            <a:r>
              <a:rPr lang="en-US" altLang="en-US" sz="2000" u="sng" dirty="0">
                <a:solidFill>
                  <a:srgbClr val="CC0099"/>
                </a:solidFill>
              </a:rPr>
              <a:t>Episodic</a:t>
            </a:r>
            <a:r>
              <a:rPr lang="en-US" altLang="en-US" sz="2000" dirty="0"/>
              <a:t> </a:t>
            </a:r>
            <a:endParaRPr lang="en-US" altLang="en-US" sz="2000" dirty="0" smtClean="0"/>
          </a:p>
          <a:p>
            <a:pPr lvl="1"/>
            <a:r>
              <a:rPr lang="en-US" altLang="en-US" sz="1800" dirty="0" smtClean="0"/>
              <a:t>No </a:t>
            </a:r>
            <a:r>
              <a:rPr lang="en-US" altLang="en-US" sz="1800" dirty="0"/>
              <a:t>– sequential at the level of actions</a:t>
            </a:r>
          </a:p>
          <a:p>
            <a:r>
              <a:rPr lang="en-US" altLang="en-US" sz="2000" u="sng" dirty="0">
                <a:solidFill>
                  <a:srgbClr val="CC0099"/>
                </a:solidFill>
              </a:rPr>
              <a:t>Static</a:t>
            </a:r>
            <a:r>
              <a:rPr lang="en-US" altLang="en-US" sz="2000" dirty="0"/>
              <a:t>  </a:t>
            </a:r>
            <a:endParaRPr lang="en-US" altLang="en-US" sz="2000" dirty="0" smtClean="0"/>
          </a:p>
          <a:p>
            <a:pPr lvl="1"/>
            <a:r>
              <a:rPr lang="en-US" altLang="en-US" sz="1800" dirty="0" smtClean="0"/>
              <a:t>Yes </a:t>
            </a:r>
            <a:r>
              <a:rPr lang="en-US" altLang="en-US" sz="1800" dirty="0"/>
              <a:t>– </a:t>
            </a:r>
            <a:r>
              <a:rPr lang="en-US" altLang="en-US" sz="1800" dirty="0" err="1"/>
              <a:t>Wumpus</a:t>
            </a:r>
            <a:r>
              <a:rPr lang="en-US" altLang="en-US" sz="1800" dirty="0"/>
              <a:t> and Pits do not move</a:t>
            </a:r>
          </a:p>
          <a:p>
            <a:r>
              <a:rPr lang="en-US" altLang="en-US" sz="2000" u="sng" dirty="0">
                <a:solidFill>
                  <a:srgbClr val="CC0099"/>
                </a:solidFill>
              </a:rPr>
              <a:t>Discrete</a:t>
            </a:r>
            <a:r>
              <a:rPr lang="en-US" altLang="en-US" sz="2000" dirty="0"/>
              <a:t> </a:t>
            </a:r>
            <a:endParaRPr lang="en-US" altLang="en-US" sz="2000" dirty="0" smtClean="0"/>
          </a:p>
          <a:p>
            <a:pPr lvl="1"/>
            <a:r>
              <a:rPr lang="en-US" altLang="en-US" sz="1800" dirty="0" smtClean="0"/>
              <a:t>Yes</a:t>
            </a:r>
            <a:endParaRPr lang="en-US" altLang="en-US" sz="1800" dirty="0"/>
          </a:p>
          <a:p>
            <a:r>
              <a:rPr lang="en-US" altLang="en-US" sz="2000" u="sng" dirty="0">
                <a:solidFill>
                  <a:srgbClr val="CC0099"/>
                </a:solidFill>
              </a:rPr>
              <a:t>Single-agent?</a:t>
            </a:r>
            <a:r>
              <a:rPr lang="en-US" altLang="en-US" sz="2000" dirty="0"/>
              <a:t> </a:t>
            </a:r>
            <a:endParaRPr lang="en-US" altLang="en-US" sz="2000" dirty="0" smtClean="0"/>
          </a:p>
          <a:p>
            <a:pPr lvl="1"/>
            <a:r>
              <a:rPr lang="en-US" altLang="en-US" sz="1800" dirty="0" smtClean="0"/>
              <a:t>Yes </a:t>
            </a:r>
            <a:r>
              <a:rPr lang="en-US" altLang="en-US" sz="1800" dirty="0"/>
              <a:t>– </a:t>
            </a:r>
            <a:r>
              <a:rPr lang="en-US" altLang="en-US" sz="1800" dirty="0" err="1"/>
              <a:t>Wumpus</a:t>
            </a:r>
            <a:r>
              <a:rPr lang="en-US" altLang="en-US" sz="1800" dirty="0"/>
              <a:t> is essentially a natural feature</a:t>
            </a:r>
          </a:p>
        </p:txBody>
      </p:sp>
    </p:spTree>
    <p:extLst>
      <p:ext uri="{BB962C8B-B14F-4D97-AF65-F5344CB8AC3E}">
        <p14:creationId xmlns:p14="http://schemas.microsoft.com/office/powerpoint/2010/main" val="64912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9220" name="Picture 4" descr="wumpus-seq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26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1924" name="Picture 4" descr="wumpus-seq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47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1830</TotalTime>
  <Words>1545</Words>
  <Application>Microsoft Office PowerPoint</Application>
  <PresentationFormat>On-screen Show (4:3)</PresentationFormat>
  <Paragraphs>281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Courier New</vt:lpstr>
      <vt:lpstr>Monotype Corsiva</vt:lpstr>
      <vt:lpstr>Symbol</vt:lpstr>
      <vt:lpstr>Default Design</vt:lpstr>
      <vt:lpstr>Artificial Intelligence #10</vt:lpstr>
      <vt:lpstr>Outline</vt:lpstr>
      <vt:lpstr>Knowledge bases</vt:lpstr>
      <vt:lpstr>A simple knowledge-based agent</vt:lpstr>
      <vt:lpstr>Wumpus World PEAS description</vt:lpstr>
      <vt:lpstr>Example</vt:lpstr>
      <vt:lpstr>Wumpus world characterization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Logic in general</vt:lpstr>
      <vt:lpstr>Entailment</vt:lpstr>
      <vt:lpstr>Models</vt:lpstr>
      <vt:lpstr>Entailment in the wumpus world</vt:lpstr>
      <vt:lpstr>Wumpus models</vt:lpstr>
      <vt:lpstr>Wumpus models</vt:lpstr>
      <vt:lpstr>Wumpus models</vt:lpstr>
      <vt:lpstr>Wumpus models</vt:lpstr>
      <vt:lpstr>Wumpus models</vt:lpstr>
      <vt:lpstr>Logic problem</vt:lpstr>
      <vt:lpstr>Logical representation</vt:lpstr>
      <vt:lpstr>Reasoning for p</vt:lpstr>
      <vt:lpstr>Reasoning for ^p</vt:lpstr>
      <vt:lpstr>Inference</vt:lpstr>
      <vt:lpstr>Propositional logic: Syntax</vt:lpstr>
      <vt:lpstr>PowerPoint Presentation</vt:lpstr>
      <vt:lpstr>Translating propositions to English</vt:lpstr>
      <vt:lpstr>PowerPoint Presentation</vt:lpstr>
      <vt:lpstr>Propositional logic: Semantics</vt:lpstr>
      <vt:lpstr>Truth tables for connectives</vt:lpstr>
      <vt:lpstr>Wumpus world sentences</vt:lpstr>
      <vt:lpstr>PowerPoint Presentation</vt:lpstr>
      <vt:lpstr>Truth tables for inference</vt:lpstr>
      <vt:lpstr>Inference by enumeration</vt:lpstr>
      <vt:lpstr>Logical equivalence</vt:lpstr>
      <vt:lpstr>Validity and satisfiability</vt:lpstr>
      <vt:lpstr>Proof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Resolution</vt:lpstr>
      <vt:lpstr>Conversion to CNF</vt:lpstr>
    </vt:vector>
  </TitlesOfParts>
  <Company>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Min-Yen Kan</dc:creator>
  <cp:lastModifiedBy>radev</cp:lastModifiedBy>
  <cp:revision>52</cp:revision>
  <cp:lastPrinted>2013-01-05T22:03:00Z</cp:lastPrinted>
  <dcterms:created xsi:type="dcterms:W3CDTF">2003-12-17T02:04:52Z</dcterms:created>
  <dcterms:modified xsi:type="dcterms:W3CDTF">2014-10-09T23:28:27Z</dcterms:modified>
</cp:coreProperties>
</file>