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97" r:id="rId2"/>
    <p:sldId id="299" r:id="rId3"/>
    <p:sldId id="300" r:id="rId4"/>
    <p:sldId id="257" r:id="rId5"/>
    <p:sldId id="259" r:id="rId6"/>
    <p:sldId id="298" r:id="rId7"/>
    <p:sldId id="260" r:id="rId8"/>
    <p:sldId id="261" r:id="rId9"/>
    <p:sldId id="301" r:id="rId10"/>
    <p:sldId id="302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03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1" autoAdjust="0"/>
    <p:restoredTop sz="94660"/>
  </p:normalViewPr>
  <p:slideViewPr>
    <p:cSldViewPr>
      <p:cViewPr varScale="1">
        <p:scale>
          <a:sx n="97" d="100"/>
          <a:sy n="97" d="100"/>
        </p:scale>
        <p:origin x="-7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61A88AA-513E-4D23-9AF1-A4BD49057EE1}" type="datetimeFigureOut">
              <a:rPr lang="en-US"/>
              <a:pPr>
                <a:defRPr/>
              </a:pPr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CAA8AE4-7A41-4DAF-BB4D-64C915242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75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14086DC-E99B-4E06-89B2-66E2167CB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14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AA208A0-BFF8-45A5-82FB-1CB3762FACB4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6051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2B2EF-FB4D-4D09-B7E3-93F6AE8C4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4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A1AFD-426D-466C-8B3D-600C16DDFD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0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F36C7-23E2-493E-AC6B-ED9C33193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8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267CE-CC1E-4E2A-B9B6-A7EA4E5DA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2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DE702-5F22-46F5-93F0-414694C19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3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3A072-9185-4784-9657-39DB1BC4AA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9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3504C-28CF-4F59-93D8-550CB82E1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3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8B6DA-DCC8-48D9-8B0C-B269505DF5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1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C85D5-9CCE-4301-A6E1-1174EF103B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2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92DAC-03D2-4775-B961-184490ED3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1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C2E15-436D-4168-AA59-A045F900C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5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D8FEF69-5FAF-4858-8CB0-7559A8783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Artificial Intelligence</a:t>
            </a:r>
            <a:br>
              <a:rPr lang="en-US" altLang="en-US" smtClean="0"/>
            </a:br>
            <a:r>
              <a:rPr lang="en-US" altLang="en-US" smtClean="0"/>
              <a:t>#11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COMS W4701</a:t>
            </a:r>
          </a:p>
          <a:p>
            <a:pPr eaLnBrk="1" hangingPunct="1"/>
            <a:r>
              <a:rPr lang="en-US" altLang="en-US" smtClean="0"/>
              <a:t>Fall 2014</a:t>
            </a:r>
          </a:p>
          <a:p>
            <a:pPr eaLnBrk="1" hangingPunct="1"/>
            <a:r>
              <a:rPr lang="en-US" altLang="en-US" smtClean="0"/>
              <a:t>Logical Agents (Ch. 7) – part 2/2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2509838"/>
            <a:ext cx="565785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267200"/>
            <a:ext cx="56102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400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Forward chaining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Idea: fire any rule whose premises are satisfied in the </a:t>
            </a:r>
            <a:r>
              <a:rPr lang="en-US" altLang="en-US" sz="2400" i="1" smtClean="0"/>
              <a:t>KB</a:t>
            </a:r>
            <a:r>
              <a:rPr lang="en-US" altLang="en-US" sz="2400" smtClean="0"/>
              <a:t>,</a:t>
            </a:r>
          </a:p>
          <a:p>
            <a:pPr lvl="1"/>
            <a:r>
              <a:rPr lang="en-US" altLang="en-US" sz="2000" smtClean="0"/>
              <a:t>add its conclusion to the </a:t>
            </a:r>
            <a:r>
              <a:rPr lang="en-US" altLang="en-US" sz="2000" i="1" smtClean="0"/>
              <a:t>KB</a:t>
            </a:r>
            <a:r>
              <a:rPr lang="en-US" altLang="en-US" sz="2000" smtClean="0"/>
              <a:t>, until query is found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32292" r="4688" b="30208"/>
          <a:stretch>
            <a:fillRect/>
          </a:stretch>
        </p:blipFill>
        <p:spPr bwMode="auto">
          <a:xfrm>
            <a:off x="2057400" y="2895600"/>
            <a:ext cx="5029200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Forward chaining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0"/>
            <a:ext cx="8229600" cy="7921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Forward chaining is sound and complete for Horn KB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30208" r="781" b="17708"/>
          <a:stretch>
            <a:fillRect/>
          </a:stretch>
        </p:blipFill>
        <p:spPr bwMode="auto">
          <a:xfrm>
            <a:off x="990600" y="1524000"/>
            <a:ext cx="6629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fc-horn-example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Forward chaining example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 descr="fc-horn-example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Forward chaining example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fc-horn-example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Forward chaining example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fc-horn-example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Forward chaining example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fc-horn-example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Forward chaining example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fc-horn-example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Forward chaining example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fc-horn-example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Forward chaining 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Resolution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accent2"/>
                </a:solidFill>
              </a:rPr>
              <a:t>Conjunctive Normal Form</a:t>
            </a:r>
            <a:r>
              <a:rPr lang="en-US" altLang="en-US" sz="2000" dirty="0" smtClean="0"/>
              <a:t> (CNF)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   </a:t>
            </a:r>
            <a:r>
              <a:rPr lang="en-US" altLang="en-US" sz="1800" dirty="0" smtClean="0">
                <a:solidFill>
                  <a:srgbClr val="FF0000"/>
                </a:solidFill>
              </a:rPr>
              <a:t>conjunction</a:t>
            </a:r>
            <a:r>
              <a:rPr lang="en-US" altLang="en-US" sz="1800" dirty="0" smtClean="0"/>
              <a:t> of </a:t>
            </a:r>
            <a:r>
              <a:rPr lang="en-US" altLang="en-US" sz="1800" dirty="0" smtClean="0">
                <a:solidFill>
                  <a:srgbClr val="FF0000"/>
                </a:solidFill>
              </a:rPr>
              <a:t>disjunctions</a:t>
            </a:r>
            <a:r>
              <a:rPr lang="en-US" altLang="en-US" sz="1800" dirty="0" smtClean="0"/>
              <a:t> of </a:t>
            </a:r>
            <a:r>
              <a:rPr lang="en-US" altLang="en-US" sz="1800" dirty="0" smtClean="0">
                <a:solidFill>
                  <a:srgbClr val="FF0000"/>
                </a:solidFill>
              </a:rPr>
              <a:t>literals</a:t>
            </a:r>
            <a:endParaRPr lang="en-US" altLang="en-US" sz="18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FF0000"/>
                </a:solidFill>
              </a:rPr>
              <a:t>				clauses</a:t>
            </a:r>
            <a:endParaRPr lang="en-US" altLang="en-US" sz="18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	E.g., (A </a:t>
            </a:r>
            <a:r>
              <a:rPr lang="en-US" altLang="en-US" sz="1800" dirty="0" smtClean="0">
                <a:sym typeface="Symbol" pitchFamily="18" charset="2"/>
              </a:rPr>
              <a:t>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itchFamily="18" charset="2"/>
              </a:rPr>
              <a:t></a:t>
            </a:r>
            <a:r>
              <a:rPr lang="en-US" altLang="en-US" sz="1800" dirty="0" smtClean="0"/>
              <a:t>B) </a:t>
            </a:r>
            <a:r>
              <a:rPr lang="en-US" altLang="en-US" sz="1800" dirty="0" smtClean="0">
                <a:sym typeface="Symbol" pitchFamily="18" charset="2"/>
              </a:rPr>
              <a:t></a:t>
            </a:r>
            <a:r>
              <a:rPr lang="en-US" altLang="en-US" sz="1800" dirty="0" smtClean="0"/>
              <a:t> (B </a:t>
            </a:r>
            <a:r>
              <a:rPr lang="en-US" altLang="en-US" sz="1800" dirty="0" smtClean="0">
                <a:sym typeface="Symbol" pitchFamily="18" charset="2"/>
              </a:rPr>
              <a:t>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itchFamily="18" charset="2"/>
              </a:rPr>
              <a:t></a:t>
            </a:r>
            <a:r>
              <a:rPr lang="en-US" altLang="en-US" sz="1800" dirty="0" smtClean="0"/>
              <a:t>C </a:t>
            </a:r>
            <a:r>
              <a:rPr lang="en-US" altLang="en-US" sz="1800" dirty="0" smtClean="0">
                <a:sym typeface="Symbol" pitchFamily="18" charset="2"/>
              </a:rPr>
              <a:t>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itchFamily="18" charset="2"/>
              </a:rPr>
              <a:t></a:t>
            </a:r>
            <a:r>
              <a:rPr lang="en-US" altLang="en-US" sz="1800" dirty="0" smtClean="0"/>
              <a:t>D)</a:t>
            </a:r>
          </a:p>
          <a:p>
            <a:pPr lvl="4">
              <a:lnSpc>
                <a:spcPct val="80000"/>
              </a:lnSpc>
              <a:buFontTx/>
              <a:buNone/>
            </a:pPr>
            <a:endParaRPr lang="en-US" altLang="en-US" sz="14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Resolution</a:t>
            </a:r>
            <a:r>
              <a:rPr lang="en-US" altLang="en-US" sz="2000" dirty="0" smtClean="0"/>
              <a:t> inference rule (for CNF):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Monotype Corsiva" pitchFamily="66" charset="0"/>
              </a:rPr>
              <a:t>l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…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>
                <a:latin typeface="Monotype Corsiva" pitchFamily="66" charset="0"/>
              </a:rPr>
              <a:t>l</a:t>
            </a:r>
            <a:r>
              <a:rPr lang="en-US" altLang="en-US" sz="2000" baseline="-25000" dirty="0" err="1" smtClean="0"/>
              <a:t>k</a:t>
            </a:r>
            <a:r>
              <a:rPr lang="en-US" altLang="en-US" sz="2000" dirty="0" smtClean="0"/>
              <a:t>, 		 </a:t>
            </a:r>
            <a:r>
              <a:rPr lang="en-US" altLang="en-US" sz="2000" dirty="0" smtClean="0">
                <a:latin typeface="Monotype Corsiva" pitchFamily="66" charset="0"/>
              </a:rPr>
              <a:t>m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…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>
                <a:latin typeface="Monotype Corsiva" pitchFamily="66" charset="0"/>
              </a:rPr>
              <a:t>m</a:t>
            </a:r>
            <a:r>
              <a:rPr lang="en-US" altLang="en-US" sz="2000" baseline="-25000" dirty="0" err="1" smtClean="0"/>
              <a:t>n</a:t>
            </a:r>
            <a:endParaRPr lang="en-US" altLang="en-US" sz="2000" dirty="0" smtClean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Monotype Corsiva" pitchFamily="66" charset="0"/>
              </a:rPr>
              <a:t>l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…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latin typeface="Monotype Corsiva" pitchFamily="66" charset="0"/>
              </a:rPr>
              <a:t>l</a:t>
            </a:r>
            <a:r>
              <a:rPr lang="en-US" altLang="en-US" sz="2000" baseline="-25000" dirty="0" smtClean="0"/>
              <a:t>i-1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baseline="-25000" dirty="0" smtClean="0"/>
              <a:t> </a:t>
            </a:r>
            <a:r>
              <a:rPr lang="en-US" altLang="en-US" sz="2000" dirty="0" smtClean="0">
                <a:latin typeface="Monotype Corsiva" pitchFamily="66" charset="0"/>
              </a:rPr>
              <a:t>l</a:t>
            </a:r>
            <a:r>
              <a:rPr lang="en-US" altLang="en-US" sz="2000" baseline="-25000" dirty="0" smtClean="0"/>
              <a:t>i+1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…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>
                <a:latin typeface="Monotype Corsiva" pitchFamily="66" charset="0"/>
              </a:rPr>
              <a:t>l</a:t>
            </a:r>
            <a:r>
              <a:rPr lang="en-US" altLang="en-US" sz="2000" baseline="-25000" dirty="0" err="1" smtClean="0"/>
              <a:t>k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latin typeface="Monotype Corsiva" pitchFamily="66" charset="0"/>
              </a:rPr>
              <a:t>m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…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latin typeface="Monotype Corsiva" pitchFamily="66" charset="0"/>
              </a:rPr>
              <a:t>m</a:t>
            </a:r>
            <a:r>
              <a:rPr lang="en-US" altLang="en-US" sz="2000" baseline="-25000" dirty="0" smtClean="0"/>
              <a:t>j-1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latin typeface="Monotype Corsiva" pitchFamily="66" charset="0"/>
              </a:rPr>
              <a:t>m</a:t>
            </a:r>
            <a:r>
              <a:rPr lang="en-US" altLang="en-US" sz="2000" baseline="-25000" dirty="0" smtClean="0"/>
              <a:t>j+1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...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>
                <a:latin typeface="Monotype Corsiva" pitchFamily="66" charset="0"/>
              </a:rPr>
              <a:t>m</a:t>
            </a:r>
            <a:r>
              <a:rPr lang="en-US" altLang="en-US" sz="2000" baseline="-25000" dirty="0" err="1" smtClean="0"/>
              <a:t>n</a:t>
            </a:r>
            <a:r>
              <a:rPr lang="en-US" altLang="en-US" sz="2000" dirty="0" smtClean="0"/>
              <a:t> </a:t>
            </a:r>
          </a:p>
          <a:p>
            <a:pPr lvl="4">
              <a:lnSpc>
                <a:spcPct val="80000"/>
              </a:lnSpc>
              <a:buFontTx/>
              <a:buNone/>
            </a:pPr>
            <a:endParaRPr lang="en-US" altLang="en-US" sz="1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where </a:t>
            </a:r>
            <a:r>
              <a:rPr lang="en-US" altLang="en-US" sz="2000" dirty="0" smtClean="0">
                <a:latin typeface="Monotype Corsiva" pitchFamily="66" charset="0"/>
              </a:rPr>
              <a:t>l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 and </a:t>
            </a:r>
            <a:r>
              <a:rPr lang="en-US" altLang="en-US" sz="2000" dirty="0" err="1" smtClean="0">
                <a:latin typeface="Monotype Corsiva" pitchFamily="66" charset="0"/>
              </a:rPr>
              <a:t>m</a:t>
            </a:r>
            <a:r>
              <a:rPr lang="en-US" altLang="en-US" sz="2000" baseline="-25000" dirty="0" err="1" smtClean="0"/>
              <a:t>j</a:t>
            </a:r>
            <a:r>
              <a:rPr lang="en-US" altLang="en-US" sz="2000" dirty="0" smtClean="0"/>
              <a:t> are complementary literals.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E.g.,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1,3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2,2</a:t>
            </a:r>
            <a:r>
              <a:rPr lang="en-US" altLang="en-US" sz="2000" dirty="0" smtClean="0"/>
              <a:t>, 	</a:t>
            </a:r>
            <a:r>
              <a:rPr lang="en-US" altLang="en-US" sz="2000" dirty="0" smtClean="0">
                <a:sym typeface="Symbol" pitchFamily="18" charset="2"/>
              </a:rPr>
              <a:t>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2,2</a:t>
            </a:r>
            <a:endParaRPr lang="en-US" altLang="en-US" sz="2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  	 	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1,3</a:t>
            </a:r>
            <a:r>
              <a:rPr lang="en-US" altLang="en-US" sz="2000" dirty="0" smtClean="0"/>
              <a:t>
</a:t>
            </a:r>
            <a:endParaRPr lang="en-US" altLang="en-US" sz="14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Resolution is sound and complete </a:t>
            </a:r>
            <a:br>
              <a:rPr lang="en-US" altLang="en-US" sz="2000" dirty="0" smtClean="0"/>
            </a:br>
            <a:r>
              <a:rPr lang="en-US" altLang="en-US" sz="2000" dirty="0" smtClean="0"/>
              <a:t>for propositional logic</a:t>
            </a:r>
          </a:p>
        </p:txBody>
      </p:sp>
      <p:pic>
        <p:nvPicPr>
          <p:cNvPr id="3076" name="Picture 4" descr="wumpus-seq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191000"/>
            <a:ext cx="18891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1295400" y="35814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1447800" y="4707467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fc-horn-example0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Forward chaining example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completeness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 sz="2800" dirty="0" smtClean="0"/>
              <a:t>FC derives every atomic sentence that is entailed by </a:t>
            </a:r>
            <a:r>
              <a:rPr lang="en-US" altLang="en-US" sz="2800" i="1" dirty="0" smtClean="0"/>
              <a:t>KB</a:t>
            </a:r>
            <a:endParaRPr lang="en-US" altLang="en-US" sz="2800" dirty="0" smtClean="0"/>
          </a:p>
          <a:p>
            <a:pPr marL="990600" lvl="1" indent="-533400">
              <a:buFontTx/>
              <a:buAutoNum type="arabicPeriod"/>
            </a:pPr>
            <a:r>
              <a:rPr lang="en-US" altLang="en-US" sz="2400" dirty="0" smtClean="0"/>
              <a:t>FC reaches a </a:t>
            </a:r>
            <a:r>
              <a:rPr lang="en-US" altLang="en-US" sz="2400" dirty="0" smtClean="0">
                <a:solidFill>
                  <a:schemeClr val="accent2"/>
                </a:solidFill>
              </a:rPr>
              <a:t>fixed point</a:t>
            </a:r>
            <a:r>
              <a:rPr lang="en-US" altLang="en-US" sz="2400" dirty="0" smtClean="0"/>
              <a:t> where no new atomic sentences are derived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2400" dirty="0" smtClean="0"/>
              <a:t>Consider the final state as a model </a:t>
            </a:r>
            <a:r>
              <a:rPr lang="en-US" altLang="en-US" sz="2400" i="1" dirty="0" smtClean="0"/>
              <a:t>m</a:t>
            </a:r>
            <a:r>
              <a:rPr lang="en-US" altLang="en-US" sz="2400" dirty="0" smtClean="0"/>
              <a:t>, assigning true/false to symbols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2400" dirty="0" smtClean="0"/>
              <a:t>Every clause in the original </a:t>
            </a:r>
            <a:r>
              <a:rPr lang="en-US" altLang="en-US" sz="2400" i="1" dirty="0" smtClean="0"/>
              <a:t>KB</a:t>
            </a:r>
            <a:r>
              <a:rPr lang="en-US" altLang="en-US" sz="2400" dirty="0" smtClean="0"/>
              <a:t> is true in </a:t>
            </a:r>
            <a:r>
              <a:rPr lang="en-US" altLang="en-US" sz="2400" i="1" dirty="0" smtClean="0"/>
              <a:t>m</a:t>
            </a:r>
            <a:endParaRPr lang="en-US" altLang="en-US" sz="2400" dirty="0"/>
          </a:p>
          <a:p>
            <a:pPr marL="990600" lvl="1" indent="-533400">
              <a:buFontTx/>
              <a:buAutoNum type="arabicPeriod"/>
            </a:pPr>
            <a:r>
              <a:rPr lang="en-US" altLang="en-US" sz="2000" i="1" dirty="0" smtClean="0"/>
              <a:t>a</a:t>
            </a:r>
            <a:r>
              <a:rPr lang="en-US" altLang="en-US" sz="2000" baseline="-25000" dirty="0" smtClean="0"/>
              <a:t>1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baseline="-25000" dirty="0" smtClean="0"/>
              <a:t> </a:t>
            </a:r>
            <a:r>
              <a:rPr lang="en-US" altLang="en-US" sz="2000" dirty="0" smtClean="0"/>
              <a:t> …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 </a:t>
            </a:r>
            <a:r>
              <a:rPr lang="en-US" altLang="en-US" sz="2000" i="1" dirty="0" err="1" smtClean="0"/>
              <a:t>a</a:t>
            </a:r>
            <a:r>
              <a:rPr lang="en-US" altLang="en-US" sz="2000" baseline="-25000" dirty="0" err="1" smtClean="0"/>
              <a:t>k</a:t>
            </a:r>
            <a:r>
              <a:rPr lang="en-US" altLang="en-US" sz="2000" baseline="-25000" dirty="0" smtClean="0"/>
              <a:t> </a:t>
            </a:r>
            <a:r>
              <a:rPr lang="en-US" altLang="en-US" sz="2000" baseline="-25000" dirty="0" smtClean="0">
                <a:sym typeface="Symbol" pitchFamily="18" charset="2"/>
              </a:rPr>
              <a:t> </a:t>
            </a:r>
            <a:r>
              <a:rPr lang="en-US" altLang="en-US" sz="2000" i="1" dirty="0" smtClean="0"/>
              <a:t>b</a:t>
            </a:r>
            <a:endParaRPr lang="en-US" altLang="en-US" sz="2000" dirty="0" smtClean="0"/>
          </a:p>
          <a:p>
            <a:pPr marL="990600" lvl="1" indent="-533400">
              <a:buFontTx/>
              <a:buAutoNum type="arabicPeriod"/>
            </a:pPr>
            <a:r>
              <a:rPr lang="en-US" altLang="en-US" sz="2400" dirty="0" smtClean="0"/>
              <a:t>Hence </a:t>
            </a:r>
            <a:r>
              <a:rPr lang="en-US" altLang="en-US" sz="2400" i="1" dirty="0" smtClean="0"/>
              <a:t>m</a:t>
            </a:r>
            <a:r>
              <a:rPr lang="en-US" altLang="en-US" sz="2400" dirty="0" smtClean="0"/>
              <a:t> is a model of </a:t>
            </a:r>
            <a:r>
              <a:rPr lang="en-US" altLang="en-US" sz="2400" i="1" dirty="0" smtClean="0"/>
              <a:t>KB</a:t>
            </a:r>
            <a:endParaRPr lang="en-US" altLang="en-US" sz="2400" dirty="0" smtClean="0"/>
          </a:p>
          <a:p>
            <a:pPr marL="990600" lvl="1" indent="-533400">
              <a:buFontTx/>
              <a:buAutoNum type="arabicPeriod"/>
            </a:pPr>
            <a:r>
              <a:rPr lang="en-US" altLang="en-US" sz="2400" dirty="0" smtClean="0"/>
              <a:t>If </a:t>
            </a:r>
            <a:r>
              <a:rPr lang="en-US" altLang="en-US" sz="2400" i="1" dirty="0" smtClean="0"/>
              <a:t>KB</a:t>
            </a:r>
            <a:r>
              <a:rPr lang="en-US" altLang="en-US" sz="2400" dirty="0" smtClean="0"/>
              <a:t>╞ </a:t>
            </a:r>
            <a:r>
              <a:rPr lang="en-US" altLang="en-US" sz="2400" i="1" dirty="0" smtClean="0"/>
              <a:t>q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q</a:t>
            </a:r>
            <a:r>
              <a:rPr lang="en-US" altLang="en-US" sz="2400" dirty="0" smtClean="0"/>
              <a:t> is true in </a:t>
            </a:r>
            <a:r>
              <a:rPr lang="en-US" altLang="en-US" sz="2400" dirty="0" smtClean="0">
                <a:solidFill>
                  <a:srgbClr val="FF0000"/>
                </a:solidFill>
              </a:rPr>
              <a:t>every</a:t>
            </a:r>
            <a:r>
              <a:rPr lang="en-US" altLang="en-US" sz="2400" dirty="0" smtClean="0"/>
              <a:t> model of </a:t>
            </a:r>
            <a:r>
              <a:rPr lang="en-US" altLang="en-US" sz="2400" i="1" dirty="0" smtClean="0"/>
              <a:t>KB</a:t>
            </a:r>
            <a:r>
              <a:rPr lang="en-US" altLang="en-US" sz="2400" dirty="0" smtClean="0"/>
              <a:t>, including </a:t>
            </a:r>
            <a:r>
              <a:rPr lang="en-US" altLang="en-US" sz="2400" i="1" dirty="0" smtClean="0"/>
              <a:t>m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Backward chaining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Idea: work backwards from the query </a:t>
            </a:r>
            <a:r>
              <a:rPr lang="en-US" altLang="en-US" sz="2800" i="1" dirty="0" smtClean="0"/>
              <a:t>q</a:t>
            </a:r>
            <a:r>
              <a:rPr lang="en-US" altLang="en-US" sz="2800" dirty="0" smtClean="0"/>
              <a:t>: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to prove </a:t>
            </a:r>
            <a:r>
              <a:rPr lang="en-US" altLang="en-US" sz="2400" i="1" dirty="0" smtClean="0"/>
              <a:t>q</a:t>
            </a:r>
            <a:r>
              <a:rPr lang="en-US" altLang="en-US" sz="2400" dirty="0" smtClean="0"/>
              <a:t> by BC,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check if </a:t>
            </a:r>
            <a:r>
              <a:rPr lang="en-US" altLang="en-US" sz="2000" i="1" dirty="0" smtClean="0"/>
              <a:t>q</a:t>
            </a:r>
            <a:r>
              <a:rPr lang="en-US" altLang="en-US" sz="2000" dirty="0" smtClean="0"/>
              <a:t> is known already, or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prove by BC all premises of some rule concluding </a:t>
            </a:r>
            <a:r>
              <a:rPr lang="en-US" altLang="en-US" sz="2000" i="1" dirty="0" smtClean="0"/>
              <a:t>q</a:t>
            </a:r>
            <a:endParaRPr lang="en-US" altLang="en-US" sz="2000" dirty="0" smtClean="0"/>
          </a:p>
          <a:p>
            <a:pPr marL="1371600" lvl="2" indent="-457200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Avoid loops: check if new </a:t>
            </a:r>
            <a:r>
              <a:rPr lang="en-US" altLang="en-US" sz="2400" dirty="0" err="1" smtClean="0"/>
              <a:t>subgoal</a:t>
            </a:r>
            <a:r>
              <a:rPr lang="en-US" altLang="en-US" sz="2400" dirty="0" smtClean="0"/>
              <a:t> is already on the goal stack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2400" dirty="0" smtClean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Avoid repeated work: check if new </a:t>
            </a:r>
            <a:r>
              <a:rPr lang="en-US" altLang="en-US" sz="2400" dirty="0" err="1" smtClean="0"/>
              <a:t>subgoal</a:t>
            </a:r>
            <a:endParaRPr lang="en-US" altLang="en-US" sz="2400" dirty="0" smtClean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400" dirty="0" smtClean="0"/>
              <a:t>has already been proved true, or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400" dirty="0" smtClean="0"/>
              <a:t>has already failed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Backward chaining example</a:t>
            </a:r>
          </a:p>
        </p:txBody>
      </p:sp>
      <p:pic>
        <p:nvPicPr>
          <p:cNvPr id="21507" name="Picture 5" descr="bc-horn-example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Backward chaining example</a:t>
            </a:r>
          </a:p>
        </p:txBody>
      </p:sp>
      <p:pic>
        <p:nvPicPr>
          <p:cNvPr id="22531" name="Picture 5" descr="bc-horn-example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Backward chaining example</a:t>
            </a:r>
          </a:p>
        </p:txBody>
      </p:sp>
      <p:pic>
        <p:nvPicPr>
          <p:cNvPr id="23555" name="Picture 4" descr="bc-horn-example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Backward chaining example</a:t>
            </a:r>
          </a:p>
        </p:txBody>
      </p:sp>
      <p:pic>
        <p:nvPicPr>
          <p:cNvPr id="24579" name="Picture 4" descr="bc-horn-example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Backward chaining example</a:t>
            </a:r>
          </a:p>
        </p:txBody>
      </p:sp>
      <p:pic>
        <p:nvPicPr>
          <p:cNvPr id="25603" name="Picture 4" descr="bc-horn-example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Backward chaining example</a:t>
            </a:r>
          </a:p>
        </p:txBody>
      </p:sp>
      <p:pic>
        <p:nvPicPr>
          <p:cNvPr id="26627" name="Picture 4" descr="bc-horn-example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Backward chaining example</a:t>
            </a:r>
          </a:p>
        </p:txBody>
      </p:sp>
      <p:pic>
        <p:nvPicPr>
          <p:cNvPr id="27651" name="Picture 4" descr="bc-horn-example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Conversion to CNF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B</a:t>
            </a:r>
            <a:r>
              <a:rPr lang="en-US" altLang="en-US" sz="2400" baseline="-25000" dirty="0" smtClean="0"/>
              <a:t>1,1</a:t>
            </a:r>
            <a:r>
              <a:rPr lang="en-US" altLang="en-US" sz="2400" dirty="0" smtClean="0"/>
              <a:t>  </a:t>
            </a:r>
            <a:r>
              <a:rPr lang="en-US" altLang="en-US" sz="2400" dirty="0" smtClean="0">
                <a:sym typeface="Symbol" pitchFamily="18" charset="2"/>
              </a:rPr>
              <a:t></a:t>
            </a:r>
            <a:r>
              <a:rPr lang="en-US" altLang="en-US" sz="2400" dirty="0" smtClean="0"/>
              <a:t> (P</a:t>
            </a:r>
            <a:r>
              <a:rPr lang="en-US" altLang="en-US" sz="2400" baseline="-25000" dirty="0" smtClean="0"/>
              <a:t>1,2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</a:t>
            </a:r>
            <a:r>
              <a:rPr lang="en-US" altLang="en-US" sz="2400" dirty="0" smtClean="0"/>
              <a:t> </a:t>
            </a:r>
            <a:r>
              <a:rPr lang="en-US" altLang="en-US" sz="2400" smtClean="0"/>
              <a:t>P</a:t>
            </a:r>
            <a:r>
              <a:rPr lang="en-US" altLang="en-US" sz="2400" baseline="-25000" smtClean="0"/>
              <a:t>2,1</a:t>
            </a:r>
            <a:r>
              <a:rPr lang="en-US" altLang="en-US" sz="2400" smtClean="0"/>
              <a:t>)</a:t>
            </a:r>
            <a:endParaRPr lang="en-US" altLang="en-US" sz="2400" dirty="0" smtClean="0"/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altLang="en-US" sz="2400" dirty="0" smtClean="0"/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altLang="en-US" sz="2400" dirty="0" smtClean="0"/>
              <a:t>Eliminate </a:t>
            </a:r>
            <a:r>
              <a:rPr lang="en-US" altLang="en-US" sz="2400" dirty="0" smtClean="0">
                <a:sym typeface="Symbol" pitchFamily="18" charset="2"/>
              </a:rPr>
              <a:t>,</a:t>
            </a:r>
            <a:r>
              <a:rPr lang="en-US" altLang="en-US" sz="2400" dirty="0" smtClean="0"/>
              <a:t> replacing α </a:t>
            </a:r>
            <a:r>
              <a:rPr lang="en-US" altLang="en-US" sz="2400" dirty="0" smtClean="0">
                <a:sym typeface="Symbol" pitchFamily="18" charset="2"/>
              </a:rPr>
              <a:t></a:t>
            </a:r>
            <a:r>
              <a:rPr lang="en-US" altLang="en-US" sz="2400" dirty="0" smtClean="0"/>
              <a:t> β with (α </a:t>
            </a:r>
            <a:r>
              <a:rPr lang="en-US" altLang="en-US" sz="2400" dirty="0" smtClean="0">
                <a:sym typeface="Symbol" pitchFamily="18" charset="2"/>
              </a:rPr>
              <a:t></a:t>
            </a:r>
            <a:r>
              <a:rPr lang="en-US" altLang="en-US" sz="2400" dirty="0" smtClean="0"/>
              <a:t> β)</a:t>
            </a:r>
            <a:r>
              <a:rPr lang="en-US" altLang="en-US" sz="2400" dirty="0" smtClean="0">
                <a:sym typeface="Symbol" pitchFamily="18" charset="2"/>
              </a:rPr>
              <a:t></a:t>
            </a:r>
            <a:r>
              <a:rPr lang="en-US" altLang="en-US" sz="2400" dirty="0" smtClean="0"/>
              <a:t>(β </a:t>
            </a:r>
            <a:r>
              <a:rPr lang="en-US" altLang="en-US" sz="2400" dirty="0" smtClean="0">
                <a:sym typeface="Symbol" pitchFamily="18" charset="2"/>
              </a:rPr>
              <a:t></a:t>
            </a:r>
            <a:r>
              <a:rPr lang="en-US" altLang="en-US" sz="2400" dirty="0" smtClean="0"/>
              <a:t> α).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(B</a:t>
            </a:r>
            <a:r>
              <a:rPr lang="en-US" altLang="en-US" sz="2000" baseline="-25000" dirty="0" smtClean="0"/>
              <a:t>1,1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</a:t>
            </a:r>
            <a:r>
              <a:rPr lang="en-US" altLang="en-US" sz="2000" dirty="0" smtClean="0"/>
              <a:t> (P</a:t>
            </a:r>
            <a:r>
              <a:rPr lang="en-US" altLang="en-US" sz="2000" baseline="-25000" dirty="0" smtClean="0"/>
              <a:t>1,2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P</a:t>
            </a:r>
            <a:r>
              <a:rPr lang="en-US" altLang="en-US" sz="2000" baseline="-25000" dirty="0" smtClean="0"/>
              <a:t>2,1</a:t>
            </a:r>
            <a:r>
              <a:rPr lang="en-US" altLang="en-US" sz="2000" dirty="0" smtClean="0"/>
              <a:t>))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((P</a:t>
            </a:r>
            <a:r>
              <a:rPr lang="en-US" altLang="en-US" sz="2000" baseline="-25000" dirty="0" smtClean="0"/>
              <a:t>1,2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P</a:t>
            </a:r>
            <a:r>
              <a:rPr lang="en-US" altLang="en-US" sz="2000" baseline="-25000" dirty="0" smtClean="0"/>
              <a:t>2,1</a:t>
            </a:r>
            <a:r>
              <a:rPr lang="en-US" altLang="en-US" sz="2000" dirty="0" smtClean="0"/>
              <a:t>) </a:t>
            </a:r>
            <a:r>
              <a:rPr lang="en-US" altLang="en-US" sz="2000" dirty="0" smtClean="0">
                <a:sym typeface="Symbol" pitchFamily="18" charset="2"/>
              </a:rPr>
              <a:t></a:t>
            </a:r>
            <a:r>
              <a:rPr lang="en-US" altLang="en-US" sz="2000" dirty="0" smtClean="0"/>
              <a:t> B</a:t>
            </a:r>
            <a:r>
              <a:rPr lang="en-US" altLang="en-US" sz="2000" baseline="-25000" dirty="0" smtClean="0"/>
              <a:t>1,1</a:t>
            </a:r>
            <a:r>
              <a:rPr lang="en-US" altLang="en-US" sz="2000" dirty="0" smtClean="0"/>
              <a:t>)</a:t>
            </a:r>
          </a:p>
          <a:p>
            <a:pPr marL="2133600" lvl="4" indent="-304800">
              <a:lnSpc>
                <a:spcPct val="80000"/>
              </a:lnSpc>
              <a:buFontTx/>
              <a:buNone/>
            </a:pPr>
            <a:endParaRPr lang="en-US" altLang="en-US" sz="1600" dirty="0" smtClean="0"/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2. Eliminate </a:t>
            </a:r>
            <a:r>
              <a:rPr lang="en-US" altLang="en-US" sz="2400" dirty="0" smtClean="0">
                <a:sym typeface="Symbol" pitchFamily="18" charset="2"/>
              </a:rPr>
              <a:t>, r</a:t>
            </a:r>
            <a:r>
              <a:rPr lang="en-US" altLang="en-US" sz="2400" dirty="0" smtClean="0"/>
              <a:t>eplacing α </a:t>
            </a:r>
            <a:r>
              <a:rPr lang="en-US" altLang="en-US" sz="2400" dirty="0" smtClean="0">
                <a:sym typeface="Symbol" pitchFamily="18" charset="2"/>
              </a:rPr>
              <a:t></a:t>
            </a:r>
            <a:r>
              <a:rPr lang="en-US" altLang="en-US" sz="2400" dirty="0" smtClean="0"/>
              <a:t> β with </a:t>
            </a:r>
            <a:r>
              <a:rPr lang="en-US" altLang="en-US" sz="2400" dirty="0" smtClean="0">
                <a:sym typeface="Symbol" pitchFamily="18" charset="2"/>
              </a:rPr>
              <a:t></a:t>
            </a:r>
            <a:r>
              <a:rPr lang="en-US" altLang="en-US" sz="2400" dirty="0" smtClean="0"/>
              <a:t>α</a:t>
            </a:r>
            <a:r>
              <a:rPr lang="en-US" altLang="en-US" sz="2400" dirty="0" smtClean="0">
                <a:sym typeface="Symbol" pitchFamily="18" charset="2"/>
              </a:rPr>
              <a:t></a:t>
            </a:r>
            <a:r>
              <a:rPr lang="en-US" altLang="en-US" sz="2400" dirty="0" smtClean="0"/>
              <a:t> β.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(</a:t>
            </a:r>
            <a:r>
              <a:rPr lang="en-US" altLang="en-US" sz="2000" dirty="0" smtClean="0">
                <a:sym typeface="Symbol" pitchFamily="18" charset="2"/>
              </a:rPr>
              <a:t></a:t>
            </a:r>
            <a:r>
              <a:rPr lang="en-US" altLang="en-US" sz="2000" dirty="0" smtClean="0"/>
              <a:t>B</a:t>
            </a:r>
            <a:r>
              <a:rPr lang="en-US" altLang="en-US" sz="2000" baseline="-25000" dirty="0" smtClean="0"/>
              <a:t>1,1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P</a:t>
            </a:r>
            <a:r>
              <a:rPr lang="en-US" altLang="en-US" sz="2000" baseline="-25000" dirty="0" smtClean="0"/>
              <a:t>1,2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P</a:t>
            </a:r>
            <a:r>
              <a:rPr lang="en-US" altLang="en-US" sz="2000" baseline="-25000" dirty="0" smtClean="0"/>
              <a:t>2,1</a:t>
            </a:r>
            <a:r>
              <a:rPr lang="en-US" altLang="en-US" sz="2000" dirty="0" smtClean="0"/>
              <a:t>)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(</a:t>
            </a:r>
            <a:r>
              <a:rPr lang="en-US" altLang="en-US" sz="2000" dirty="0" smtClean="0">
                <a:sym typeface="Symbol" pitchFamily="18" charset="2"/>
              </a:rPr>
              <a:t></a:t>
            </a:r>
            <a:r>
              <a:rPr lang="en-US" altLang="en-US" sz="2000" dirty="0" smtClean="0"/>
              <a:t>(P</a:t>
            </a:r>
            <a:r>
              <a:rPr lang="en-US" altLang="en-US" sz="2000" baseline="-25000" dirty="0" smtClean="0"/>
              <a:t>1,2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 </a:t>
            </a:r>
            <a:r>
              <a:rPr lang="en-US" altLang="en-US" sz="2000" dirty="0" smtClean="0"/>
              <a:t>P</a:t>
            </a:r>
            <a:r>
              <a:rPr lang="en-US" altLang="en-US" sz="2000" baseline="-25000" dirty="0" smtClean="0"/>
              <a:t>2,1</a:t>
            </a:r>
            <a:r>
              <a:rPr lang="en-US" altLang="en-US" sz="2000" dirty="0" smtClean="0"/>
              <a:t>)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B</a:t>
            </a:r>
            <a:r>
              <a:rPr lang="en-US" altLang="en-US" sz="2000" baseline="-25000" dirty="0" smtClean="0"/>
              <a:t>1,1</a:t>
            </a:r>
            <a:r>
              <a:rPr lang="en-US" altLang="en-US" sz="2000" dirty="0" smtClean="0"/>
              <a:t>)</a:t>
            </a:r>
          </a:p>
          <a:p>
            <a:pPr marL="2133600" lvl="4" indent="-304800">
              <a:lnSpc>
                <a:spcPct val="80000"/>
              </a:lnSpc>
              <a:buFontTx/>
              <a:buNone/>
            </a:pPr>
            <a:endParaRPr lang="en-US" altLang="en-US" sz="1600" dirty="0" smtClean="0"/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3. Move </a:t>
            </a:r>
            <a:r>
              <a:rPr lang="en-US" altLang="en-US" sz="2400" dirty="0" smtClean="0">
                <a:sym typeface="Symbol" pitchFamily="18" charset="2"/>
              </a:rPr>
              <a:t></a:t>
            </a:r>
            <a:r>
              <a:rPr lang="en-US" altLang="en-US" sz="2400" dirty="0" smtClean="0"/>
              <a:t> inwards using de Morgan's rules and double-negation: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(</a:t>
            </a:r>
            <a:r>
              <a:rPr lang="en-US" altLang="en-US" sz="2000" dirty="0" smtClean="0">
                <a:sym typeface="Symbol" pitchFamily="18" charset="2"/>
              </a:rPr>
              <a:t></a:t>
            </a:r>
            <a:r>
              <a:rPr lang="en-US" altLang="en-US" sz="2000" dirty="0" smtClean="0"/>
              <a:t>B</a:t>
            </a:r>
            <a:r>
              <a:rPr lang="en-US" altLang="en-US" sz="2000" baseline="-25000" dirty="0" smtClean="0"/>
              <a:t>1,1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P</a:t>
            </a:r>
            <a:r>
              <a:rPr lang="en-US" altLang="en-US" sz="2000" baseline="-25000" dirty="0" smtClean="0"/>
              <a:t>1,2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P</a:t>
            </a:r>
            <a:r>
              <a:rPr lang="en-US" altLang="en-US" sz="2000" baseline="-25000" dirty="0" smtClean="0"/>
              <a:t>2,1</a:t>
            </a:r>
            <a:r>
              <a:rPr lang="en-US" altLang="en-US" sz="2000" dirty="0" smtClean="0"/>
              <a:t>)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((</a:t>
            </a:r>
            <a:r>
              <a:rPr lang="en-US" altLang="en-US" sz="2000" dirty="0" smtClean="0">
                <a:sym typeface="Symbol" pitchFamily="18" charset="2"/>
              </a:rPr>
              <a:t></a:t>
            </a:r>
            <a:r>
              <a:rPr lang="en-US" altLang="en-US" sz="2000" dirty="0" smtClean="0"/>
              <a:t>P</a:t>
            </a:r>
            <a:r>
              <a:rPr lang="en-US" altLang="en-US" sz="2000" baseline="-25000" dirty="0" smtClean="0"/>
              <a:t>1,2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</a:t>
            </a:r>
            <a:r>
              <a:rPr lang="en-US" altLang="en-US" sz="2000" dirty="0" smtClean="0"/>
              <a:t>P</a:t>
            </a:r>
            <a:r>
              <a:rPr lang="en-US" altLang="en-US" sz="2000" baseline="-25000" dirty="0" smtClean="0"/>
              <a:t>2,1</a:t>
            </a:r>
            <a:r>
              <a:rPr lang="en-US" altLang="en-US" sz="2000" dirty="0" smtClean="0"/>
              <a:t>)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B</a:t>
            </a:r>
            <a:r>
              <a:rPr lang="en-US" altLang="en-US" sz="2000" baseline="-25000" dirty="0" smtClean="0"/>
              <a:t>1,1</a:t>
            </a:r>
            <a:r>
              <a:rPr lang="en-US" altLang="en-US" sz="2000" dirty="0" smtClean="0"/>
              <a:t>)</a:t>
            </a:r>
          </a:p>
          <a:p>
            <a:pPr marL="2133600" lvl="4" indent="-304800">
              <a:lnSpc>
                <a:spcPct val="80000"/>
              </a:lnSpc>
              <a:buFontTx/>
              <a:buNone/>
            </a:pPr>
            <a:endParaRPr lang="en-US" altLang="en-US" sz="1600" dirty="0" smtClean="0"/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4. Apply </a:t>
            </a:r>
            <a:r>
              <a:rPr lang="en-US" altLang="en-US" sz="2400" dirty="0" err="1" smtClean="0"/>
              <a:t>distributivity</a:t>
            </a:r>
            <a:r>
              <a:rPr lang="en-US" altLang="en-US" sz="2400" dirty="0" smtClean="0"/>
              <a:t> law (</a:t>
            </a:r>
            <a:r>
              <a:rPr lang="en-US" altLang="en-US" sz="2400" dirty="0" smtClean="0">
                <a:sym typeface="Symbol" pitchFamily="18" charset="2"/>
              </a:rPr>
              <a:t></a:t>
            </a:r>
            <a:r>
              <a:rPr lang="en-US" altLang="en-US" sz="2400" dirty="0" smtClean="0"/>
              <a:t> over </a:t>
            </a:r>
            <a:r>
              <a:rPr lang="en-US" altLang="en-US" sz="2400" dirty="0" smtClean="0">
                <a:sym typeface="Symbol" pitchFamily="18" charset="2"/>
              </a:rPr>
              <a:t></a:t>
            </a:r>
            <a:r>
              <a:rPr lang="en-US" altLang="en-US" sz="2400" dirty="0" smtClean="0"/>
              <a:t>) and flatten: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(</a:t>
            </a:r>
            <a:r>
              <a:rPr lang="en-US" altLang="en-US" sz="2000" dirty="0" smtClean="0">
                <a:sym typeface="Symbol" pitchFamily="18" charset="2"/>
              </a:rPr>
              <a:t></a:t>
            </a:r>
            <a:r>
              <a:rPr lang="en-US" altLang="en-US" sz="2000" dirty="0" smtClean="0"/>
              <a:t>B</a:t>
            </a:r>
            <a:r>
              <a:rPr lang="en-US" altLang="en-US" sz="2000" baseline="-25000" dirty="0" smtClean="0"/>
              <a:t>1,1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P</a:t>
            </a:r>
            <a:r>
              <a:rPr lang="en-US" altLang="en-US" sz="2000" baseline="-25000" dirty="0" smtClean="0"/>
              <a:t>1,2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P</a:t>
            </a:r>
            <a:r>
              <a:rPr lang="en-US" altLang="en-US" sz="2000" baseline="-25000" dirty="0" smtClean="0"/>
              <a:t>2,1</a:t>
            </a:r>
            <a:r>
              <a:rPr lang="en-US" altLang="en-US" sz="2000" dirty="0" smtClean="0"/>
              <a:t>)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(</a:t>
            </a:r>
            <a:r>
              <a:rPr lang="en-US" altLang="en-US" sz="2000" dirty="0" smtClean="0">
                <a:sym typeface="Symbol" pitchFamily="18" charset="2"/>
              </a:rPr>
              <a:t></a:t>
            </a:r>
            <a:r>
              <a:rPr lang="en-US" altLang="en-US" sz="2000" dirty="0" smtClean="0"/>
              <a:t>P</a:t>
            </a:r>
            <a:r>
              <a:rPr lang="en-US" altLang="en-US" sz="2000" baseline="-25000" dirty="0" smtClean="0"/>
              <a:t>1,2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B</a:t>
            </a:r>
            <a:r>
              <a:rPr lang="en-US" altLang="en-US" sz="2000" baseline="-25000" dirty="0" smtClean="0"/>
              <a:t>1,1</a:t>
            </a:r>
            <a:r>
              <a:rPr lang="en-US" altLang="en-US" sz="2000" dirty="0" smtClean="0"/>
              <a:t>)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(</a:t>
            </a:r>
            <a:r>
              <a:rPr lang="en-US" altLang="en-US" sz="2000" dirty="0" smtClean="0">
                <a:sym typeface="Symbol" pitchFamily="18" charset="2"/>
              </a:rPr>
              <a:t></a:t>
            </a:r>
            <a:r>
              <a:rPr lang="en-US" altLang="en-US" sz="2000" dirty="0" smtClean="0"/>
              <a:t>P</a:t>
            </a:r>
            <a:r>
              <a:rPr lang="en-US" altLang="en-US" sz="2000" baseline="-25000" dirty="0" smtClean="0"/>
              <a:t>2,1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B</a:t>
            </a:r>
            <a:r>
              <a:rPr lang="en-US" altLang="en-US" sz="2000" baseline="-25000" dirty="0" smtClean="0"/>
              <a:t>1,1</a:t>
            </a:r>
            <a:r>
              <a:rPr lang="en-US" alt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20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Backward chaining example</a:t>
            </a:r>
          </a:p>
        </p:txBody>
      </p:sp>
      <p:pic>
        <p:nvPicPr>
          <p:cNvPr id="28675" name="Picture 4" descr="bc-horn-example0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Backward chaining example</a:t>
            </a:r>
          </a:p>
        </p:txBody>
      </p:sp>
      <p:pic>
        <p:nvPicPr>
          <p:cNvPr id="29699" name="Picture 4" descr="bc-horn-example0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Backward chaining example</a:t>
            </a:r>
          </a:p>
        </p:txBody>
      </p:sp>
      <p:pic>
        <p:nvPicPr>
          <p:cNvPr id="30723" name="Picture 4" descr="bc-horn-example1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Forward vs. backward chaining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FC is </a:t>
            </a:r>
            <a:r>
              <a:rPr lang="en-US" altLang="en-US" sz="2400" dirty="0" smtClean="0">
                <a:solidFill>
                  <a:schemeClr val="accent2"/>
                </a:solidFill>
              </a:rPr>
              <a:t>data-driven</a:t>
            </a:r>
            <a:r>
              <a:rPr lang="en-US" altLang="en-US" sz="2400" dirty="0" smtClean="0"/>
              <a:t>, automatic, unconscious processing,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e.g., object recognition, routine decisions</a:t>
            </a:r>
          </a:p>
          <a:p>
            <a:pPr lvl="4">
              <a:lnSpc>
                <a:spcPct val="90000"/>
              </a:lnSpc>
            </a:pPr>
            <a:endParaRPr lang="en-US" altLang="en-US" sz="16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May do lots of work that is irrelevant to the goal </a:t>
            </a:r>
          </a:p>
          <a:p>
            <a:pPr lvl="4">
              <a:lnSpc>
                <a:spcPct val="90000"/>
              </a:lnSpc>
            </a:pPr>
            <a:endParaRPr lang="en-US" altLang="en-US" sz="16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BC is </a:t>
            </a:r>
            <a:r>
              <a:rPr lang="en-US" altLang="en-US" sz="2400" dirty="0" smtClean="0">
                <a:solidFill>
                  <a:schemeClr val="accent2"/>
                </a:solidFill>
              </a:rPr>
              <a:t>goal-driven</a:t>
            </a:r>
            <a:r>
              <a:rPr lang="en-US" altLang="en-US" sz="2400" dirty="0" smtClean="0"/>
              <a:t>, appropriate for problem-solving,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e.g., Where are my keys? How do I get into a PhD program?</a:t>
            </a:r>
          </a:p>
          <a:p>
            <a:pPr lvl="4">
              <a:lnSpc>
                <a:spcPct val="90000"/>
              </a:lnSpc>
              <a:buFontTx/>
              <a:buNone/>
            </a:pPr>
            <a:endParaRPr lang="en-US" altLang="en-US" sz="16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Complexity of BC can be </a:t>
            </a:r>
            <a:r>
              <a:rPr lang="en-US" altLang="en-US" sz="2400" dirty="0" smtClean="0">
                <a:solidFill>
                  <a:srgbClr val="FF0000"/>
                </a:solidFill>
              </a:rPr>
              <a:t>much less </a:t>
            </a:r>
            <a:r>
              <a:rPr lang="en-US" altLang="en-US" sz="2400" dirty="0" smtClean="0"/>
              <a:t>than linear in size of KB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propositional inference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dirty="0" smtClean="0"/>
              <a:t>Two families of efficient algorithms for propositional inference:</a:t>
            </a:r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r>
              <a:rPr lang="en-US" altLang="en-US" sz="2400" dirty="0" smtClean="0"/>
              <a:t>Complete backtracking search algorithms</a:t>
            </a:r>
          </a:p>
          <a:p>
            <a:r>
              <a:rPr lang="en-US" altLang="en-US" sz="2400" dirty="0" smtClean="0"/>
              <a:t>DPLL algorithm (Davis, Putnam, </a:t>
            </a:r>
            <a:r>
              <a:rPr lang="en-US" altLang="en-US" sz="2400" dirty="0" err="1" smtClean="0"/>
              <a:t>Logemann</a:t>
            </a:r>
            <a:r>
              <a:rPr lang="en-US" altLang="en-US" sz="2400" dirty="0" smtClean="0"/>
              <a:t>, Loveland)</a:t>
            </a:r>
          </a:p>
          <a:p>
            <a:r>
              <a:rPr lang="en-US" altLang="en-US" sz="2400" dirty="0" smtClean="0"/>
              <a:t>Incomplete local search algorithms</a:t>
            </a:r>
          </a:p>
          <a:p>
            <a:pPr lvl="1"/>
            <a:r>
              <a:rPr lang="en-US" altLang="en-US" sz="2000" dirty="0" err="1" smtClean="0">
                <a:latin typeface="Courier New" pitchFamily="49" charset="0"/>
              </a:rPr>
              <a:t>WalkSAT</a:t>
            </a:r>
            <a:r>
              <a:rPr lang="en-US" altLang="en-US" sz="2000" dirty="0" smtClean="0"/>
              <a:t>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DPLL algorithm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altLang="en-US" sz="2000" smtClean="0"/>
              <a:t>Determine if an input propositional logic sentence (in CNF) is satisfiable.</a:t>
            </a:r>
          </a:p>
          <a:p>
            <a:pPr marL="2095500" lvl="4" indent="-266700">
              <a:lnSpc>
                <a:spcPct val="80000"/>
              </a:lnSpc>
              <a:buFontTx/>
              <a:buNone/>
            </a:pPr>
            <a:endParaRPr lang="en-US" altLang="en-US" sz="1400" smtClean="0"/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altLang="en-US" sz="2000" smtClean="0"/>
              <a:t>Improvements over truth table enumeration:</a:t>
            </a:r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US" altLang="en-US" sz="1800" smtClean="0"/>
              <a:t>Early termination</a:t>
            </a:r>
          </a:p>
          <a:p>
            <a:pPr marL="1219200" lvl="2" indent="-304800">
              <a:lnSpc>
                <a:spcPct val="80000"/>
              </a:lnSpc>
              <a:buFontTx/>
              <a:buNone/>
            </a:pPr>
            <a:r>
              <a:rPr lang="en-US" altLang="en-US" sz="1600" smtClean="0"/>
              <a:t>A clause is true if any literal is true.</a:t>
            </a:r>
          </a:p>
          <a:p>
            <a:pPr marL="1219200" lvl="2" indent="-304800">
              <a:lnSpc>
                <a:spcPct val="80000"/>
              </a:lnSpc>
              <a:buFontTx/>
              <a:buNone/>
            </a:pPr>
            <a:r>
              <a:rPr lang="en-US" altLang="en-US" sz="1600" smtClean="0"/>
              <a:t>A sentence is false if any clause is false.</a:t>
            </a:r>
          </a:p>
          <a:p>
            <a:pPr marL="2095500" lvl="4" indent="-266700">
              <a:lnSpc>
                <a:spcPct val="80000"/>
              </a:lnSpc>
              <a:buFontTx/>
              <a:buNone/>
            </a:pPr>
            <a:endParaRPr lang="en-US" altLang="en-US" sz="1400" smtClean="0"/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US" altLang="en-US" sz="1800" smtClean="0"/>
              <a:t>Pure symbol heuristic</a:t>
            </a:r>
          </a:p>
          <a:p>
            <a:pPr marL="1219200" lvl="2" indent="-304800">
              <a:lnSpc>
                <a:spcPct val="80000"/>
              </a:lnSpc>
              <a:buFontTx/>
              <a:buNone/>
            </a:pPr>
            <a:r>
              <a:rPr lang="en-US" altLang="en-US" sz="1600" smtClean="0"/>
              <a:t>Pure symbol: always appears with the same "sign" in all clauses. </a:t>
            </a:r>
          </a:p>
          <a:p>
            <a:pPr marL="1219200" lvl="2" indent="-304800">
              <a:lnSpc>
                <a:spcPct val="80000"/>
              </a:lnSpc>
              <a:buFontTx/>
              <a:buNone/>
            </a:pPr>
            <a:r>
              <a:rPr lang="en-US" altLang="en-US" sz="1600" smtClean="0"/>
              <a:t>e.g., In the three clauses (A </a:t>
            </a:r>
            <a:r>
              <a:rPr lang="en-US" altLang="en-US" sz="1600" smtClean="0">
                <a:sym typeface="Symbol" pitchFamily="18" charset="2"/>
              </a:rPr>
              <a:t></a:t>
            </a:r>
            <a:r>
              <a:rPr lang="en-US" altLang="en-US" sz="1600" smtClean="0"/>
              <a:t> </a:t>
            </a:r>
            <a:r>
              <a:rPr lang="en-US" altLang="en-US" sz="1600" smtClean="0">
                <a:sym typeface="Symbol" pitchFamily="18" charset="2"/>
              </a:rPr>
              <a:t></a:t>
            </a:r>
            <a:r>
              <a:rPr lang="en-US" altLang="en-US" sz="1600" smtClean="0"/>
              <a:t>B), (</a:t>
            </a:r>
            <a:r>
              <a:rPr lang="en-US" altLang="en-US" sz="1600" smtClean="0">
                <a:sym typeface="Symbol" pitchFamily="18" charset="2"/>
              </a:rPr>
              <a:t></a:t>
            </a:r>
            <a:r>
              <a:rPr lang="en-US" altLang="en-US" sz="1600" smtClean="0"/>
              <a:t>B </a:t>
            </a:r>
            <a:r>
              <a:rPr lang="en-US" altLang="en-US" sz="1600" smtClean="0">
                <a:sym typeface="Symbol" pitchFamily="18" charset="2"/>
              </a:rPr>
              <a:t></a:t>
            </a:r>
            <a:r>
              <a:rPr lang="en-US" altLang="en-US" sz="1600" smtClean="0"/>
              <a:t>  </a:t>
            </a:r>
            <a:r>
              <a:rPr lang="en-US" altLang="en-US" sz="1600" smtClean="0">
                <a:cs typeface="Arial" charset="0"/>
                <a:sym typeface="Symbol" pitchFamily="18" charset="2"/>
              </a:rPr>
              <a:t></a:t>
            </a:r>
            <a:r>
              <a:rPr lang="en-US" altLang="en-US" sz="1600" smtClean="0"/>
              <a:t>C), (C </a:t>
            </a:r>
            <a:r>
              <a:rPr lang="en-US" altLang="en-US" sz="1600" smtClean="0">
                <a:sym typeface="Symbol" pitchFamily="18" charset="2"/>
              </a:rPr>
              <a:t></a:t>
            </a:r>
            <a:r>
              <a:rPr lang="en-US" altLang="en-US" sz="1600" smtClean="0"/>
              <a:t> A), A and B are pure, C is impure. </a:t>
            </a:r>
          </a:p>
          <a:p>
            <a:pPr marL="1219200" lvl="2" indent="-304800">
              <a:lnSpc>
                <a:spcPct val="80000"/>
              </a:lnSpc>
              <a:buFontTx/>
              <a:buNone/>
            </a:pPr>
            <a:r>
              <a:rPr lang="en-US" altLang="en-US" sz="1600" smtClean="0"/>
              <a:t>Make a pure symbol literal true.</a:t>
            </a:r>
          </a:p>
          <a:p>
            <a:pPr marL="2095500" lvl="4" indent="-266700">
              <a:lnSpc>
                <a:spcPct val="80000"/>
              </a:lnSpc>
              <a:buFontTx/>
              <a:buNone/>
            </a:pPr>
            <a:endParaRPr lang="en-US" altLang="en-US" sz="1400" smtClean="0"/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US" altLang="en-US" sz="1800" smtClean="0"/>
              <a:t>Unit clause heuristic</a:t>
            </a:r>
          </a:p>
          <a:p>
            <a:pPr marL="1219200" lvl="2" indent="-304800">
              <a:lnSpc>
                <a:spcPct val="80000"/>
              </a:lnSpc>
              <a:buFontTx/>
              <a:buNone/>
            </a:pPr>
            <a:r>
              <a:rPr lang="en-US" altLang="en-US" sz="1600" smtClean="0"/>
              <a:t>Unit clause: only one literal in the clause</a:t>
            </a:r>
          </a:p>
          <a:p>
            <a:pPr marL="1219200" lvl="2" indent="-304800">
              <a:lnSpc>
                <a:spcPct val="80000"/>
              </a:lnSpc>
              <a:buFontTx/>
              <a:buNone/>
            </a:pPr>
            <a:r>
              <a:rPr lang="en-US" altLang="en-US" sz="1600" smtClean="0"/>
              <a:t>The only literal in a unit clause must be 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DPLL algorithm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4" t="22917" r="3125" b="17708"/>
          <a:stretch>
            <a:fillRect/>
          </a:stretch>
        </p:blipFill>
        <p:spPr bwMode="auto">
          <a:xfrm>
            <a:off x="762000" y="1371600"/>
            <a:ext cx="7620000" cy="487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</a:rPr>
              <a:t>WalkSAT</a:t>
            </a:r>
            <a:r>
              <a:rPr lang="en-US" altLang="en-US" smtClean="0"/>
              <a:t> algorithm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Incomplete, local search algorithm</a:t>
            </a:r>
          </a:p>
          <a:p>
            <a:r>
              <a:rPr lang="en-US" altLang="en-US" sz="2400" dirty="0" smtClean="0"/>
              <a:t>Evaluation function: The min-conflict heuristic of minimizing the number of unsatisfied clauses</a:t>
            </a:r>
          </a:p>
          <a:p>
            <a:r>
              <a:rPr lang="en-US" altLang="en-US" sz="2400" dirty="0" smtClean="0"/>
              <a:t>Balance between greediness and randomness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</a:rPr>
              <a:t>WalkSAT</a:t>
            </a:r>
            <a:r>
              <a:rPr lang="en-US" altLang="en-US" smtClean="0"/>
              <a:t> algorithm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4" t="22917" r="3125" b="31250"/>
          <a:stretch>
            <a:fillRect/>
          </a:stretch>
        </p:blipFill>
        <p:spPr bwMode="auto">
          <a:xfrm>
            <a:off x="762000" y="1524000"/>
            <a:ext cx="7543800" cy="372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Hard satisfiability problems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Consider random 3-CNF sentences. e.g.,</a:t>
            </a:r>
          </a:p>
          <a:p>
            <a:pPr>
              <a:buFontTx/>
              <a:buNone/>
            </a:pPr>
            <a:r>
              <a:rPr lang="en-US" altLang="en-US" smtClean="0"/>
              <a:t>	(</a:t>
            </a:r>
            <a:r>
              <a:rPr lang="en-US" altLang="en-US" smtClean="0">
                <a:sym typeface="Symbol" pitchFamily="18" charset="2"/>
              </a:rPr>
              <a:t></a:t>
            </a:r>
            <a:r>
              <a:rPr lang="en-US" altLang="en-US" smtClean="0"/>
              <a:t>D </a:t>
            </a:r>
            <a:r>
              <a:rPr lang="en-US" altLang="en-US" smtClean="0">
                <a:sym typeface="Symbol" pitchFamily="18" charset="2"/>
              </a:rPr>
              <a:t></a:t>
            </a:r>
            <a:r>
              <a:rPr lang="en-US" altLang="en-US" smtClean="0"/>
              <a:t> </a:t>
            </a:r>
            <a:r>
              <a:rPr lang="en-US" altLang="en-US" smtClean="0">
                <a:sym typeface="Symbol" pitchFamily="18" charset="2"/>
              </a:rPr>
              <a:t></a:t>
            </a:r>
            <a:r>
              <a:rPr lang="en-US" altLang="en-US" smtClean="0"/>
              <a:t>B </a:t>
            </a:r>
            <a:r>
              <a:rPr lang="en-US" altLang="en-US" smtClean="0">
                <a:sym typeface="Symbol" pitchFamily="18" charset="2"/>
              </a:rPr>
              <a:t></a:t>
            </a:r>
            <a:r>
              <a:rPr lang="en-US" altLang="en-US" smtClean="0"/>
              <a:t> C) </a:t>
            </a:r>
            <a:r>
              <a:rPr lang="en-US" altLang="en-US" smtClean="0">
                <a:sym typeface="Symbol" pitchFamily="18" charset="2"/>
              </a:rPr>
              <a:t></a:t>
            </a:r>
            <a:r>
              <a:rPr lang="en-US" altLang="en-US" smtClean="0"/>
              <a:t> (B </a:t>
            </a:r>
            <a:r>
              <a:rPr lang="en-US" altLang="en-US" smtClean="0">
                <a:sym typeface="Symbol" pitchFamily="18" charset="2"/>
              </a:rPr>
              <a:t></a:t>
            </a:r>
            <a:r>
              <a:rPr lang="en-US" altLang="en-US" smtClean="0"/>
              <a:t> </a:t>
            </a:r>
            <a:r>
              <a:rPr lang="en-US" altLang="en-US" smtClean="0">
                <a:sym typeface="Symbol" pitchFamily="18" charset="2"/>
              </a:rPr>
              <a:t></a:t>
            </a:r>
            <a:r>
              <a:rPr lang="en-US" altLang="en-US" smtClean="0"/>
              <a:t>A </a:t>
            </a:r>
            <a:r>
              <a:rPr lang="en-US" altLang="en-US" smtClean="0">
                <a:sym typeface="Symbol" pitchFamily="18" charset="2"/>
              </a:rPr>
              <a:t></a:t>
            </a:r>
            <a:r>
              <a:rPr lang="en-US" altLang="en-US" smtClean="0"/>
              <a:t> </a:t>
            </a:r>
            <a:r>
              <a:rPr lang="en-US" altLang="en-US" smtClean="0">
                <a:sym typeface="Symbol" pitchFamily="18" charset="2"/>
              </a:rPr>
              <a:t></a:t>
            </a:r>
            <a:r>
              <a:rPr lang="en-US" altLang="en-US" smtClean="0"/>
              <a:t>C) </a:t>
            </a:r>
            <a:r>
              <a:rPr lang="en-US" altLang="en-US" smtClean="0">
                <a:sym typeface="Symbol" pitchFamily="18" charset="2"/>
              </a:rPr>
              <a:t></a:t>
            </a:r>
            <a:r>
              <a:rPr lang="en-US" altLang="en-US" smtClean="0"/>
              <a:t> (</a:t>
            </a:r>
            <a:r>
              <a:rPr lang="en-US" altLang="en-US" smtClean="0">
                <a:sym typeface="Symbol" pitchFamily="18" charset="2"/>
              </a:rPr>
              <a:t></a:t>
            </a:r>
            <a:r>
              <a:rPr lang="en-US" altLang="en-US" smtClean="0"/>
              <a:t>C </a:t>
            </a:r>
            <a:r>
              <a:rPr lang="en-US" altLang="en-US" smtClean="0">
                <a:sym typeface="Symbol" pitchFamily="18" charset="2"/>
              </a:rPr>
              <a:t></a:t>
            </a:r>
            <a:r>
              <a:rPr lang="en-US" altLang="en-US" smtClean="0"/>
              <a:t>  </a:t>
            </a:r>
            <a:r>
              <a:rPr lang="en-US" altLang="en-US" smtClean="0">
                <a:sym typeface="Symbol" pitchFamily="18" charset="2"/>
              </a:rPr>
              <a:t></a:t>
            </a:r>
            <a:r>
              <a:rPr lang="en-US" altLang="en-US" smtClean="0"/>
              <a:t>B </a:t>
            </a:r>
            <a:r>
              <a:rPr lang="en-US" altLang="en-US" smtClean="0">
                <a:sym typeface="Symbol" pitchFamily="18" charset="2"/>
              </a:rPr>
              <a:t></a:t>
            </a:r>
            <a:r>
              <a:rPr lang="en-US" altLang="en-US" smtClean="0"/>
              <a:t> E) </a:t>
            </a:r>
            <a:r>
              <a:rPr lang="en-US" altLang="en-US" smtClean="0">
                <a:sym typeface="Symbol" pitchFamily="18" charset="2"/>
              </a:rPr>
              <a:t></a:t>
            </a:r>
            <a:r>
              <a:rPr lang="en-US" altLang="en-US" smtClean="0"/>
              <a:t> (E </a:t>
            </a:r>
            <a:r>
              <a:rPr lang="en-US" altLang="en-US" smtClean="0">
                <a:sym typeface="Symbol" pitchFamily="18" charset="2"/>
              </a:rPr>
              <a:t></a:t>
            </a:r>
            <a:r>
              <a:rPr lang="en-US" altLang="en-US" smtClean="0"/>
              <a:t> </a:t>
            </a:r>
            <a:r>
              <a:rPr lang="en-US" altLang="en-US" smtClean="0">
                <a:sym typeface="Symbol" pitchFamily="18" charset="2"/>
              </a:rPr>
              <a:t></a:t>
            </a:r>
            <a:r>
              <a:rPr lang="en-US" altLang="en-US" smtClean="0"/>
              <a:t>D </a:t>
            </a:r>
            <a:r>
              <a:rPr lang="en-US" altLang="en-US" smtClean="0">
                <a:sym typeface="Symbol" pitchFamily="18" charset="2"/>
              </a:rPr>
              <a:t></a:t>
            </a:r>
            <a:r>
              <a:rPr lang="en-US" altLang="en-US" smtClean="0"/>
              <a:t> B) </a:t>
            </a:r>
            <a:r>
              <a:rPr lang="en-US" altLang="en-US" smtClean="0">
                <a:sym typeface="Symbol" pitchFamily="18" charset="2"/>
              </a:rPr>
              <a:t></a:t>
            </a:r>
            <a:r>
              <a:rPr lang="en-US" altLang="en-US" smtClean="0"/>
              <a:t> (B </a:t>
            </a:r>
            <a:r>
              <a:rPr lang="en-US" altLang="en-US" smtClean="0">
                <a:sym typeface="Symbol" pitchFamily="18" charset="2"/>
              </a:rPr>
              <a:t></a:t>
            </a:r>
            <a:r>
              <a:rPr lang="en-US" altLang="en-US" smtClean="0"/>
              <a:t> E </a:t>
            </a:r>
            <a:r>
              <a:rPr lang="en-US" altLang="en-US" smtClean="0">
                <a:sym typeface="Symbol" pitchFamily="18" charset="2"/>
              </a:rPr>
              <a:t></a:t>
            </a:r>
            <a:r>
              <a:rPr lang="en-US" altLang="en-US" smtClean="0"/>
              <a:t> </a:t>
            </a:r>
            <a:r>
              <a:rPr lang="en-US" altLang="en-US" smtClean="0">
                <a:sym typeface="Symbol" pitchFamily="18" charset="2"/>
              </a:rPr>
              <a:t></a:t>
            </a:r>
            <a:r>
              <a:rPr lang="en-US" altLang="en-US" smtClean="0"/>
              <a:t>C)</a:t>
            </a:r>
          </a:p>
          <a:p>
            <a:pPr lvl="4"/>
            <a:endParaRPr lang="en-US" altLang="en-US" i="1" smtClean="0"/>
          </a:p>
          <a:p>
            <a:pPr lvl="1">
              <a:buFontTx/>
              <a:buNone/>
            </a:pPr>
            <a:r>
              <a:rPr lang="en-US" altLang="en-US" i="1" smtClean="0"/>
              <a:t>m </a:t>
            </a:r>
            <a:r>
              <a:rPr lang="en-US" altLang="en-US" smtClean="0"/>
              <a:t>= number of clauses </a:t>
            </a:r>
          </a:p>
          <a:p>
            <a:pPr lvl="1">
              <a:buFontTx/>
              <a:buNone/>
            </a:pPr>
            <a:r>
              <a:rPr lang="en-US" altLang="en-US" i="1" smtClean="0"/>
              <a:t>n </a:t>
            </a:r>
            <a:r>
              <a:rPr lang="en-US" altLang="en-US" smtClean="0"/>
              <a:t>= number of symbols</a:t>
            </a:r>
          </a:p>
          <a:p>
            <a:pPr lvl="4"/>
            <a:endParaRPr lang="en-US" altLang="en-US" smtClean="0"/>
          </a:p>
          <a:p>
            <a:pPr lvl="1"/>
            <a:r>
              <a:rPr lang="en-US" altLang="en-US" smtClean="0"/>
              <a:t>Hard problems seem to cluster near </a:t>
            </a:r>
            <a:r>
              <a:rPr lang="en-US" altLang="en-US" i="1" smtClean="0"/>
              <a:t>m/n</a:t>
            </a:r>
            <a:r>
              <a:rPr lang="en-US" altLang="en-US" smtClean="0"/>
              <a:t> = 4.3 (critical point)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Resolution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Soundness of resolution inference rule: 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r>
              <a:rPr lang="en-US" altLang="en-US" sz="2400" smtClean="0">
                <a:latin typeface="Monotype Corsiva" pitchFamily="66" charset="0"/>
                <a:sym typeface="Symbol" pitchFamily="18" charset="2"/>
              </a:rPr>
              <a:t></a:t>
            </a:r>
            <a:r>
              <a:rPr lang="en-US" altLang="en-US" sz="2400" smtClean="0"/>
              <a:t>(</a:t>
            </a:r>
            <a:r>
              <a:rPr lang="en-US" altLang="en-US" sz="2400" smtClean="0">
                <a:latin typeface="Monotype Corsiva" pitchFamily="66" charset="0"/>
              </a:rPr>
              <a:t>l</a:t>
            </a:r>
            <a:r>
              <a:rPr lang="en-US" altLang="en-US" sz="2400" baseline="-25000" smtClean="0"/>
              <a:t>i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Symbol" pitchFamily="18" charset="2"/>
              </a:rPr>
              <a:t></a:t>
            </a:r>
            <a:r>
              <a:rPr lang="en-US" altLang="en-US" sz="2400" smtClean="0"/>
              <a:t> … </a:t>
            </a:r>
            <a:r>
              <a:rPr lang="en-US" altLang="en-US" sz="2400" smtClean="0">
                <a:sym typeface="Symbol" pitchFamily="18" charset="2"/>
              </a:rPr>
              <a:t></a:t>
            </a:r>
            <a:r>
              <a:rPr lang="en-US" altLang="en-US" sz="2400" smtClean="0"/>
              <a:t> </a:t>
            </a:r>
            <a:r>
              <a:rPr lang="en-US" altLang="en-US" sz="2400" smtClean="0">
                <a:latin typeface="Monotype Corsiva" pitchFamily="66" charset="0"/>
              </a:rPr>
              <a:t>l</a:t>
            </a:r>
            <a:r>
              <a:rPr lang="en-US" altLang="en-US" sz="2400" baseline="-25000" smtClean="0"/>
              <a:t>i-1 </a:t>
            </a:r>
            <a:r>
              <a:rPr lang="en-US" altLang="en-US" sz="2400" smtClean="0">
                <a:sym typeface="Symbol" pitchFamily="18" charset="2"/>
              </a:rPr>
              <a:t></a:t>
            </a:r>
            <a:r>
              <a:rPr lang="en-US" altLang="en-US" sz="2400" baseline="-25000" smtClean="0"/>
              <a:t> </a:t>
            </a:r>
            <a:r>
              <a:rPr lang="en-US" altLang="en-US" sz="2400" smtClean="0">
                <a:latin typeface="Monotype Corsiva" pitchFamily="66" charset="0"/>
              </a:rPr>
              <a:t>l</a:t>
            </a:r>
            <a:r>
              <a:rPr lang="en-US" altLang="en-US" sz="2400" baseline="-25000" smtClean="0"/>
              <a:t>i+1 </a:t>
            </a:r>
            <a:r>
              <a:rPr lang="en-US" altLang="en-US" sz="2400" smtClean="0">
                <a:sym typeface="Symbol" pitchFamily="18" charset="2"/>
              </a:rPr>
              <a:t></a:t>
            </a:r>
            <a:r>
              <a:rPr lang="en-US" altLang="en-US" sz="2400" smtClean="0"/>
              <a:t> … </a:t>
            </a:r>
            <a:r>
              <a:rPr lang="en-US" altLang="en-US" sz="2400" smtClean="0">
                <a:sym typeface="Symbol" pitchFamily="18" charset="2"/>
              </a:rPr>
              <a:t></a:t>
            </a:r>
            <a:r>
              <a:rPr lang="en-US" altLang="en-US" sz="2400" smtClean="0"/>
              <a:t> </a:t>
            </a:r>
            <a:r>
              <a:rPr lang="en-US" altLang="en-US" sz="2400" smtClean="0">
                <a:latin typeface="Monotype Corsiva" pitchFamily="66" charset="0"/>
              </a:rPr>
              <a:t>l</a:t>
            </a:r>
            <a:r>
              <a:rPr lang="en-US" altLang="en-US" sz="2400" baseline="-25000" smtClean="0"/>
              <a:t>k</a:t>
            </a:r>
            <a:r>
              <a:rPr lang="en-US" altLang="en-US" sz="2400" smtClean="0"/>
              <a:t>) </a:t>
            </a:r>
            <a:r>
              <a:rPr lang="en-US" altLang="en-US" sz="2400" smtClean="0">
                <a:sym typeface="Symbol" pitchFamily="18" charset="2"/>
              </a:rPr>
              <a:t> </a:t>
            </a:r>
            <a:r>
              <a:rPr lang="en-US" altLang="en-US" sz="2400" smtClean="0">
                <a:latin typeface="Monotype Corsiva" pitchFamily="66" charset="0"/>
              </a:rPr>
              <a:t>l</a:t>
            </a:r>
            <a:r>
              <a:rPr lang="en-US" altLang="en-US" sz="2400" baseline="-25000" smtClean="0"/>
              <a:t>i</a:t>
            </a:r>
            <a:endParaRPr lang="en-US" altLang="en-US" sz="2400" smtClean="0"/>
          </a:p>
          <a:p>
            <a:pPr>
              <a:buFontTx/>
              <a:buNone/>
            </a:pPr>
            <a:r>
              <a:rPr lang="en-US" altLang="en-US" sz="2400" smtClean="0">
                <a:latin typeface="Monotype Corsiva" pitchFamily="66" charset="0"/>
                <a:sym typeface="Symbol" pitchFamily="18" charset="2"/>
              </a:rPr>
              <a:t>				       </a:t>
            </a:r>
            <a:r>
              <a:rPr lang="en-US" altLang="en-US" sz="2400" smtClean="0">
                <a:latin typeface="Monotype Corsiva" pitchFamily="66" charset="0"/>
              </a:rPr>
              <a:t>m</a:t>
            </a:r>
            <a:r>
              <a:rPr lang="en-US" altLang="en-US" sz="2400" baseline="-25000" smtClean="0"/>
              <a:t>j</a:t>
            </a:r>
            <a:r>
              <a:rPr lang="en-US" altLang="en-US" sz="2400" smtClean="0">
                <a:sym typeface="Symbol" pitchFamily="18" charset="2"/>
              </a:rPr>
              <a:t>  </a:t>
            </a:r>
            <a:r>
              <a:rPr lang="en-US" altLang="en-US" sz="2400" smtClean="0"/>
              <a:t>(</a:t>
            </a:r>
            <a:r>
              <a:rPr lang="en-US" altLang="en-US" sz="2400" smtClean="0">
                <a:latin typeface="Monotype Corsiva" pitchFamily="66" charset="0"/>
              </a:rPr>
              <a:t>m</a:t>
            </a:r>
            <a:r>
              <a:rPr lang="en-US" altLang="en-US" sz="2400" baseline="-25000" smtClean="0"/>
              <a:t>1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Symbol" pitchFamily="18" charset="2"/>
              </a:rPr>
              <a:t></a:t>
            </a:r>
            <a:r>
              <a:rPr lang="en-US" altLang="en-US" sz="2400" smtClean="0"/>
              <a:t> … </a:t>
            </a:r>
            <a:r>
              <a:rPr lang="en-US" altLang="en-US" sz="2400" smtClean="0">
                <a:sym typeface="Symbol" pitchFamily="18" charset="2"/>
              </a:rPr>
              <a:t></a:t>
            </a:r>
            <a:r>
              <a:rPr lang="en-US" altLang="en-US" sz="2400" smtClean="0"/>
              <a:t> </a:t>
            </a:r>
            <a:r>
              <a:rPr lang="en-US" altLang="en-US" sz="2400" smtClean="0">
                <a:latin typeface="Monotype Corsiva" pitchFamily="66" charset="0"/>
              </a:rPr>
              <a:t>m</a:t>
            </a:r>
            <a:r>
              <a:rPr lang="en-US" altLang="en-US" sz="2400" baseline="-25000" smtClean="0"/>
              <a:t>j-1 </a:t>
            </a:r>
            <a:r>
              <a:rPr lang="en-US" altLang="en-US" sz="2400" smtClean="0">
                <a:sym typeface="Symbol" pitchFamily="18" charset="2"/>
              </a:rPr>
              <a:t></a:t>
            </a:r>
            <a:r>
              <a:rPr lang="en-US" altLang="en-US" sz="2400" smtClean="0"/>
              <a:t> </a:t>
            </a:r>
            <a:r>
              <a:rPr lang="en-US" altLang="en-US" sz="2400" smtClean="0">
                <a:latin typeface="Monotype Corsiva" pitchFamily="66" charset="0"/>
              </a:rPr>
              <a:t>m</a:t>
            </a:r>
            <a:r>
              <a:rPr lang="en-US" altLang="en-US" sz="2400" baseline="-25000" smtClean="0"/>
              <a:t>j+1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Symbol" pitchFamily="18" charset="2"/>
              </a:rPr>
              <a:t></a:t>
            </a:r>
            <a:r>
              <a:rPr lang="en-US" altLang="en-US" sz="2400" smtClean="0"/>
              <a:t>... </a:t>
            </a:r>
            <a:r>
              <a:rPr lang="en-US" altLang="en-US" sz="2400" smtClean="0">
                <a:sym typeface="Symbol" pitchFamily="18" charset="2"/>
              </a:rPr>
              <a:t></a:t>
            </a:r>
            <a:r>
              <a:rPr lang="en-US" altLang="en-US" sz="2400" smtClean="0"/>
              <a:t> </a:t>
            </a:r>
            <a:r>
              <a:rPr lang="en-US" altLang="en-US" sz="2400" smtClean="0">
                <a:latin typeface="Monotype Corsiva" pitchFamily="66" charset="0"/>
              </a:rPr>
              <a:t>m</a:t>
            </a:r>
            <a:r>
              <a:rPr lang="en-US" altLang="en-US" sz="2400" baseline="-25000" smtClean="0"/>
              <a:t>n</a:t>
            </a:r>
            <a:r>
              <a:rPr lang="en-US" altLang="en-US" sz="2400" smtClean="0"/>
              <a:t>)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Monotype Corsiva" pitchFamily="66" charset="0"/>
                <a:sym typeface="Symbol" pitchFamily="18" charset="2"/>
              </a:rPr>
              <a:t></a:t>
            </a:r>
            <a:r>
              <a:rPr lang="en-US" altLang="en-US" sz="2400" smtClean="0"/>
              <a:t>(</a:t>
            </a:r>
            <a:r>
              <a:rPr lang="en-US" altLang="en-US" sz="2400" smtClean="0">
                <a:latin typeface="Monotype Corsiva" pitchFamily="66" charset="0"/>
              </a:rPr>
              <a:t>l</a:t>
            </a:r>
            <a:r>
              <a:rPr lang="en-US" altLang="en-US" sz="2400" baseline="-25000" smtClean="0"/>
              <a:t>i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Symbol" pitchFamily="18" charset="2"/>
              </a:rPr>
              <a:t></a:t>
            </a:r>
            <a:r>
              <a:rPr lang="en-US" altLang="en-US" sz="2400" smtClean="0"/>
              <a:t> … </a:t>
            </a:r>
            <a:r>
              <a:rPr lang="en-US" altLang="en-US" sz="2400" smtClean="0">
                <a:sym typeface="Symbol" pitchFamily="18" charset="2"/>
              </a:rPr>
              <a:t></a:t>
            </a:r>
            <a:r>
              <a:rPr lang="en-US" altLang="en-US" sz="2400" smtClean="0"/>
              <a:t> </a:t>
            </a:r>
            <a:r>
              <a:rPr lang="en-US" altLang="en-US" sz="2400" smtClean="0">
                <a:latin typeface="Monotype Corsiva" pitchFamily="66" charset="0"/>
              </a:rPr>
              <a:t>l</a:t>
            </a:r>
            <a:r>
              <a:rPr lang="en-US" altLang="en-US" sz="2400" baseline="-25000" smtClean="0"/>
              <a:t>i-1 </a:t>
            </a:r>
            <a:r>
              <a:rPr lang="en-US" altLang="en-US" sz="2400" smtClean="0">
                <a:sym typeface="Symbol" pitchFamily="18" charset="2"/>
              </a:rPr>
              <a:t></a:t>
            </a:r>
            <a:r>
              <a:rPr lang="en-US" altLang="en-US" sz="2400" baseline="-25000" smtClean="0"/>
              <a:t> </a:t>
            </a:r>
            <a:r>
              <a:rPr lang="en-US" altLang="en-US" sz="2400" smtClean="0">
                <a:latin typeface="Monotype Corsiva" pitchFamily="66" charset="0"/>
              </a:rPr>
              <a:t>l</a:t>
            </a:r>
            <a:r>
              <a:rPr lang="en-US" altLang="en-US" sz="2400" baseline="-25000" smtClean="0"/>
              <a:t>i+1 </a:t>
            </a:r>
            <a:r>
              <a:rPr lang="en-US" altLang="en-US" sz="2400" smtClean="0">
                <a:sym typeface="Symbol" pitchFamily="18" charset="2"/>
              </a:rPr>
              <a:t></a:t>
            </a:r>
            <a:r>
              <a:rPr lang="en-US" altLang="en-US" sz="2400" smtClean="0"/>
              <a:t> … </a:t>
            </a:r>
            <a:r>
              <a:rPr lang="en-US" altLang="en-US" sz="2400" smtClean="0">
                <a:sym typeface="Symbol" pitchFamily="18" charset="2"/>
              </a:rPr>
              <a:t></a:t>
            </a:r>
            <a:r>
              <a:rPr lang="en-US" altLang="en-US" sz="2400" smtClean="0"/>
              <a:t> </a:t>
            </a:r>
            <a:r>
              <a:rPr lang="en-US" altLang="en-US" sz="2400" smtClean="0">
                <a:latin typeface="Monotype Corsiva" pitchFamily="66" charset="0"/>
              </a:rPr>
              <a:t>l</a:t>
            </a:r>
            <a:r>
              <a:rPr lang="en-US" altLang="en-US" sz="2400" baseline="-25000" smtClean="0"/>
              <a:t>k</a:t>
            </a:r>
            <a:r>
              <a:rPr lang="en-US" altLang="en-US" sz="2400" smtClean="0"/>
              <a:t>) </a:t>
            </a:r>
            <a:r>
              <a:rPr lang="en-US" altLang="en-US" sz="2400" smtClean="0">
                <a:sym typeface="Symbol" pitchFamily="18" charset="2"/>
              </a:rPr>
              <a:t> </a:t>
            </a:r>
            <a:r>
              <a:rPr lang="en-US" altLang="en-US" sz="2400" smtClean="0"/>
              <a:t>(</a:t>
            </a:r>
            <a:r>
              <a:rPr lang="en-US" altLang="en-US" sz="2400" smtClean="0">
                <a:latin typeface="Monotype Corsiva" pitchFamily="66" charset="0"/>
              </a:rPr>
              <a:t>m</a:t>
            </a:r>
            <a:r>
              <a:rPr lang="en-US" altLang="en-US" sz="2400" baseline="-25000" smtClean="0"/>
              <a:t>1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Symbol" pitchFamily="18" charset="2"/>
              </a:rPr>
              <a:t></a:t>
            </a:r>
            <a:r>
              <a:rPr lang="en-US" altLang="en-US" sz="2400" smtClean="0"/>
              <a:t> … </a:t>
            </a:r>
            <a:r>
              <a:rPr lang="en-US" altLang="en-US" sz="2400" smtClean="0">
                <a:sym typeface="Symbol" pitchFamily="18" charset="2"/>
              </a:rPr>
              <a:t></a:t>
            </a:r>
            <a:r>
              <a:rPr lang="en-US" altLang="en-US" sz="2400" smtClean="0"/>
              <a:t> </a:t>
            </a:r>
            <a:r>
              <a:rPr lang="en-US" altLang="en-US" sz="2400" smtClean="0">
                <a:latin typeface="Monotype Corsiva" pitchFamily="66" charset="0"/>
              </a:rPr>
              <a:t>m</a:t>
            </a:r>
            <a:r>
              <a:rPr lang="en-US" altLang="en-US" sz="2400" baseline="-25000" smtClean="0"/>
              <a:t>j-1 </a:t>
            </a:r>
            <a:r>
              <a:rPr lang="en-US" altLang="en-US" sz="2400" smtClean="0">
                <a:sym typeface="Symbol" pitchFamily="18" charset="2"/>
              </a:rPr>
              <a:t></a:t>
            </a:r>
            <a:r>
              <a:rPr lang="en-US" altLang="en-US" sz="2400" smtClean="0"/>
              <a:t> </a:t>
            </a:r>
            <a:r>
              <a:rPr lang="en-US" altLang="en-US" sz="2400" smtClean="0">
                <a:latin typeface="Monotype Corsiva" pitchFamily="66" charset="0"/>
              </a:rPr>
              <a:t>m</a:t>
            </a:r>
            <a:r>
              <a:rPr lang="en-US" altLang="en-US" sz="2400" baseline="-25000" smtClean="0"/>
              <a:t>j+1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Symbol" pitchFamily="18" charset="2"/>
              </a:rPr>
              <a:t></a:t>
            </a:r>
            <a:r>
              <a:rPr lang="en-US" altLang="en-US" sz="2400" smtClean="0"/>
              <a:t>... </a:t>
            </a:r>
            <a:r>
              <a:rPr lang="en-US" altLang="en-US" sz="2400" smtClean="0">
                <a:sym typeface="Symbol" pitchFamily="18" charset="2"/>
              </a:rPr>
              <a:t></a:t>
            </a:r>
            <a:r>
              <a:rPr lang="en-US" altLang="en-US" sz="2400" smtClean="0"/>
              <a:t> </a:t>
            </a:r>
            <a:r>
              <a:rPr lang="en-US" altLang="en-US" sz="2400" smtClean="0">
                <a:latin typeface="Monotype Corsiva" pitchFamily="66" charset="0"/>
              </a:rPr>
              <a:t>m</a:t>
            </a:r>
            <a:r>
              <a:rPr lang="en-US" altLang="en-US" sz="2400" baseline="-25000" smtClean="0"/>
              <a:t>n</a:t>
            </a:r>
            <a:r>
              <a:rPr lang="en-US" altLang="en-US" sz="2400" smtClean="0"/>
              <a:t>)</a:t>
            </a:r>
          </a:p>
          <a:p>
            <a:pPr algn="ctr">
              <a:buFontTx/>
              <a:buNone/>
            </a:pPr>
            <a:endParaRPr lang="en-US" altLang="en-US" sz="2400" smtClean="0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457200" y="36576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Hard satisfiability problems</a:t>
            </a:r>
          </a:p>
        </p:txBody>
      </p:sp>
      <p:pic>
        <p:nvPicPr>
          <p:cNvPr id="38915" name="Picture 4" descr="random-3sat-satisfiabi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629400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Hard satisfiability problems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761037"/>
            <a:ext cx="8229600" cy="868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Median runtime for 100 </a:t>
            </a:r>
            <a:r>
              <a:rPr lang="en-US" altLang="en-US" sz="2800" dirty="0" err="1" smtClean="0">
                <a:solidFill>
                  <a:schemeClr val="accent2"/>
                </a:solidFill>
              </a:rPr>
              <a:t>satisfiable</a:t>
            </a:r>
            <a:r>
              <a:rPr lang="en-US" altLang="en-US" sz="2800" dirty="0" smtClean="0"/>
              <a:t> random 3-CNF sentences, </a:t>
            </a:r>
            <a:r>
              <a:rPr lang="en-US" altLang="en-US" sz="2800" i="1" dirty="0" smtClean="0"/>
              <a:t>n</a:t>
            </a:r>
            <a:r>
              <a:rPr lang="en-US" altLang="en-US" sz="2800" dirty="0" smtClean="0"/>
              <a:t> = 50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99291"/>
            <a:ext cx="6858000" cy="3947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Inference-based agents in the wumpus world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 smtClean="0"/>
              <a:t>A </a:t>
            </a:r>
            <a:r>
              <a:rPr lang="en-US" altLang="en-US" sz="2800" dirty="0" err="1" smtClean="0"/>
              <a:t>wumpus</a:t>
            </a:r>
            <a:r>
              <a:rPr lang="en-US" altLang="en-US" sz="2800" dirty="0" smtClean="0"/>
              <a:t>-world agent using propositional logic: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400" dirty="0" smtClean="0">
              <a:sym typeface="Symbol" pitchFamily="18" charset="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ym typeface="Symbol" pitchFamily="18" charset="2"/>
              </a:rPr>
              <a:t></a:t>
            </a:r>
            <a:r>
              <a:rPr lang="en-US" altLang="en-US" sz="2400" dirty="0" smtClean="0"/>
              <a:t>P</a:t>
            </a:r>
            <a:r>
              <a:rPr lang="en-US" altLang="en-US" sz="2400" baseline="-25000" dirty="0" smtClean="0"/>
              <a:t>1,1</a:t>
            </a:r>
            <a:r>
              <a:rPr lang="en-US" altLang="en-US" sz="2400" dirty="0" smtClean="0"/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ym typeface="Symbol" pitchFamily="18" charset="2"/>
              </a:rPr>
              <a:t></a:t>
            </a:r>
            <a:r>
              <a:rPr lang="en-US" altLang="en-US" sz="2400" dirty="0" smtClean="0"/>
              <a:t>W</a:t>
            </a:r>
            <a:r>
              <a:rPr lang="en-US" altLang="en-US" sz="2400" baseline="-25000" dirty="0" smtClean="0"/>
              <a:t>1,1</a:t>
            </a:r>
            <a:r>
              <a:rPr lang="en-US" altLang="en-US" sz="2400" dirty="0" smtClean="0"/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 err="1" smtClean="0"/>
              <a:t>B</a:t>
            </a:r>
            <a:r>
              <a:rPr lang="en-US" altLang="en-US" sz="2400" baseline="-25000" dirty="0" err="1" smtClean="0"/>
              <a:t>x,y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</a:t>
            </a:r>
            <a:r>
              <a:rPr lang="en-US" altLang="en-US" sz="2400" dirty="0" smtClean="0"/>
              <a:t> (P</a:t>
            </a:r>
            <a:r>
              <a:rPr lang="en-US" altLang="en-US" sz="2400" baseline="-25000" dirty="0" smtClean="0"/>
              <a:t>x,y+1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</a:t>
            </a:r>
            <a:r>
              <a:rPr lang="en-US" altLang="en-US" sz="2400" dirty="0" smtClean="0"/>
              <a:t> P</a:t>
            </a:r>
            <a:r>
              <a:rPr lang="en-US" altLang="en-US" sz="2400" baseline="-25000" dirty="0" smtClean="0"/>
              <a:t>x,y-1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</a:t>
            </a:r>
            <a:r>
              <a:rPr lang="en-US" altLang="en-US" sz="2400" dirty="0" smtClean="0"/>
              <a:t> P</a:t>
            </a:r>
            <a:r>
              <a:rPr lang="en-US" altLang="en-US" sz="2400" baseline="-25000" dirty="0" smtClean="0"/>
              <a:t>x+1,y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</a:t>
            </a:r>
            <a:r>
              <a:rPr lang="en-US" altLang="en-US" sz="2400" dirty="0" smtClean="0"/>
              <a:t> P</a:t>
            </a:r>
            <a:r>
              <a:rPr lang="en-US" altLang="en-US" sz="2400" baseline="-25000" dirty="0" smtClean="0"/>
              <a:t>x-1,y</a:t>
            </a:r>
            <a:r>
              <a:rPr lang="en-US" altLang="en-US" sz="2400" dirty="0" smtClean="0"/>
              <a:t>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 err="1" smtClean="0"/>
              <a:t>S</a:t>
            </a:r>
            <a:r>
              <a:rPr lang="en-US" altLang="en-US" sz="2400" baseline="-25000" dirty="0" err="1" smtClean="0"/>
              <a:t>x,y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</a:t>
            </a:r>
            <a:r>
              <a:rPr lang="en-US" altLang="en-US" sz="2400" dirty="0" smtClean="0"/>
              <a:t> (W</a:t>
            </a:r>
            <a:r>
              <a:rPr lang="en-US" altLang="en-US" sz="2400" baseline="-25000" dirty="0" smtClean="0"/>
              <a:t>x,y+1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</a:t>
            </a:r>
            <a:r>
              <a:rPr lang="en-US" altLang="en-US" sz="2400" dirty="0" smtClean="0"/>
              <a:t> W</a:t>
            </a:r>
            <a:r>
              <a:rPr lang="en-US" altLang="en-US" sz="2400" baseline="-25000" dirty="0" smtClean="0"/>
              <a:t>x,y-1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</a:t>
            </a:r>
            <a:r>
              <a:rPr lang="en-US" altLang="en-US" sz="2400" dirty="0" smtClean="0"/>
              <a:t> W</a:t>
            </a:r>
            <a:r>
              <a:rPr lang="en-US" altLang="en-US" sz="2400" baseline="-25000" dirty="0" smtClean="0"/>
              <a:t>x+1,y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</a:t>
            </a:r>
            <a:r>
              <a:rPr lang="en-US" altLang="en-US" sz="2400" dirty="0" smtClean="0"/>
              <a:t> W</a:t>
            </a:r>
            <a:r>
              <a:rPr lang="en-US" altLang="en-US" sz="2400" baseline="-25000" dirty="0" smtClean="0"/>
              <a:t>x-1,y</a:t>
            </a:r>
            <a:r>
              <a:rPr lang="en-US" altLang="en-US" sz="2400" dirty="0" smtClean="0"/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W</a:t>
            </a:r>
            <a:r>
              <a:rPr lang="en-US" altLang="en-US" sz="2400" baseline="-25000" dirty="0" smtClean="0"/>
              <a:t>1,1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</a:t>
            </a:r>
            <a:r>
              <a:rPr lang="en-US" altLang="en-US" sz="2400" dirty="0" smtClean="0"/>
              <a:t> W</a:t>
            </a:r>
            <a:r>
              <a:rPr lang="en-US" altLang="en-US" sz="2400" baseline="-25000" dirty="0" smtClean="0"/>
              <a:t>1,2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</a:t>
            </a:r>
            <a:r>
              <a:rPr lang="en-US" altLang="en-US" sz="2400" dirty="0" smtClean="0"/>
              <a:t> … </a:t>
            </a:r>
            <a:r>
              <a:rPr lang="en-US" altLang="en-US" sz="2400" dirty="0" smtClean="0">
                <a:sym typeface="Symbol" pitchFamily="18" charset="2"/>
              </a:rPr>
              <a:t></a:t>
            </a:r>
            <a:r>
              <a:rPr lang="en-US" altLang="en-US" sz="2400" dirty="0" smtClean="0"/>
              <a:t> W</a:t>
            </a:r>
            <a:r>
              <a:rPr lang="en-US" altLang="en-US" sz="2400" baseline="-25000" dirty="0" smtClean="0"/>
              <a:t>4,4</a:t>
            </a:r>
            <a:r>
              <a:rPr lang="en-US" altLang="en-US" sz="2400" dirty="0" smtClean="0"/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ym typeface="Symbol" pitchFamily="18" charset="2"/>
              </a:rPr>
              <a:t></a:t>
            </a:r>
            <a:r>
              <a:rPr lang="en-US" altLang="en-US" sz="2400" dirty="0" smtClean="0"/>
              <a:t>W</a:t>
            </a:r>
            <a:r>
              <a:rPr lang="en-US" altLang="en-US" sz="2400" baseline="-25000" dirty="0" smtClean="0"/>
              <a:t>1,1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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</a:t>
            </a:r>
            <a:r>
              <a:rPr lang="en-US" altLang="en-US" sz="2400" dirty="0" smtClean="0"/>
              <a:t>W</a:t>
            </a:r>
            <a:r>
              <a:rPr lang="en-US" altLang="en-US" sz="2400" baseline="-25000" dirty="0" smtClean="0"/>
              <a:t>1,2</a:t>
            </a:r>
            <a:r>
              <a:rPr lang="en-US" altLang="en-US" sz="2400" dirty="0" smtClean="0"/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ym typeface="Symbol" pitchFamily="18" charset="2"/>
              </a:rPr>
              <a:t></a:t>
            </a:r>
            <a:r>
              <a:rPr lang="en-US" altLang="en-US" sz="2400" dirty="0" smtClean="0"/>
              <a:t>W</a:t>
            </a:r>
            <a:r>
              <a:rPr lang="en-US" altLang="en-US" sz="2400" baseline="-25000" dirty="0" smtClean="0"/>
              <a:t>1,1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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</a:t>
            </a:r>
            <a:r>
              <a:rPr lang="en-US" altLang="en-US" sz="2400" dirty="0" smtClean="0"/>
              <a:t>W</a:t>
            </a:r>
            <a:r>
              <a:rPr lang="en-US" altLang="en-US" sz="2400" baseline="-25000" dirty="0" smtClean="0"/>
              <a:t>1,3</a:t>
            </a:r>
            <a:r>
              <a:rPr lang="en-US" altLang="en-US" sz="2400" dirty="0" smtClean="0"/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…
</a:t>
            </a:r>
          </a:p>
          <a:p>
            <a:pPr>
              <a:lnSpc>
                <a:spcPct val="80000"/>
              </a:lnSpc>
              <a:buFont typeface="Symbol"/>
              <a:buChar char="Þ"/>
            </a:pPr>
            <a:r>
              <a:rPr lang="en-US" altLang="en-US" sz="2800" dirty="0" smtClean="0"/>
              <a:t>64 </a:t>
            </a:r>
            <a:r>
              <a:rPr lang="en-US" altLang="en-US" sz="2800" dirty="0" smtClean="0"/>
              <a:t>distinct proposition symbols, 155 </a:t>
            </a:r>
            <a:r>
              <a:rPr lang="en-US" altLang="en-US" sz="2800" dirty="0" smtClean="0"/>
              <a:t>sentences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4419600" y="4267200"/>
            <a:ext cx="4572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Exactly one </a:t>
            </a:r>
            <a:r>
              <a:rPr lang="en-US" altLang="en-US" dirty="0" err="1"/>
              <a:t>wumpus</a:t>
            </a:r>
            <a:r>
              <a:rPr lang="en-US" altLang="en-US" dirty="0"/>
              <a:t> = at least one </a:t>
            </a:r>
            <a:r>
              <a:rPr lang="en-US" altLang="en-US" dirty="0" err="1"/>
              <a:t>wumpus</a:t>
            </a:r>
            <a:r>
              <a:rPr lang="en-US" altLang="en-US" dirty="0"/>
              <a:t> AND at most one </a:t>
            </a:r>
            <a:r>
              <a:rPr lang="en-US" altLang="en-US" dirty="0" err="1"/>
              <a:t>wumpus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4" t="14583" r="4688" b="20833"/>
          <a:stretch>
            <a:fillRect/>
          </a:stretch>
        </p:blipFill>
        <p:spPr bwMode="auto">
          <a:xfrm>
            <a:off x="457200" y="304800"/>
            <a:ext cx="8229600" cy="586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there was no stench in step 3 but there is stench in step 4?</a:t>
            </a:r>
          </a:p>
          <a:p>
            <a:r>
              <a:rPr lang="en-US" dirty="0" smtClean="0"/>
              <a:t>We cannot assert “stench” to the KB at step 3 since “~stench” was already asserted at step 4.</a:t>
            </a:r>
          </a:p>
          <a:p>
            <a:r>
              <a:rPr lang="en-US" dirty="0" smtClean="0"/>
              <a:t>What solution is there?</a:t>
            </a:r>
          </a:p>
          <a:p>
            <a:r>
              <a:rPr lang="en-US" dirty="0" smtClean="0"/>
              <a:t>Stench</a:t>
            </a:r>
            <a:r>
              <a:rPr lang="en-US" baseline="30000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887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KB contains "physics" sentences for every single square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For every time </a:t>
            </a:r>
            <a:r>
              <a:rPr lang="en-US" altLang="en-US" sz="2400" i="1" dirty="0" smtClean="0"/>
              <a:t>t</a:t>
            </a:r>
            <a:r>
              <a:rPr lang="en-US" altLang="en-US" sz="2400" dirty="0" smtClean="0"/>
              <a:t> and every location [</a:t>
            </a:r>
            <a:r>
              <a:rPr lang="en-US" altLang="en-US" sz="2400" i="1" dirty="0" err="1" smtClean="0"/>
              <a:t>x,y</a:t>
            </a:r>
            <a:r>
              <a:rPr lang="en-US" altLang="en-US" sz="2400" dirty="0" smtClean="0"/>
              <a:t>],</a:t>
            </a:r>
          </a:p>
          <a:p>
            <a:pPr>
              <a:buFontTx/>
              <a:buNone/>
            </a:pPr>
            <a:r>
              <a:rPr lang="en-US" altLang="en-US" sz="2400" i="1" dirty="0" err="1" smtClean="0"/>
              <a:t>L</a:t>
            </a:r>
            <a:r>
              <a:rPr lang="en-US" altLang="en-US" sz="2400" baseline="-25000" dirty="0" err="1" smtClean="0"/>
              <a:t>x,y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</a:t>
            </a:r>
            <a:r>
              <a:rPr lang="en-US" altLang="en-US" sz="2400" dirty="0" smtClean="0"/>
              <a:t> </a:t>
            </a:r>
            <a:r>
              <a:rPr lang="en-US" altLang="en-US" sz="2400" i="1" dirty="0" err="1" smtClean="0"/>
              <a:t>FacingRight</a:t>
            </a:r>
            <a:r>
              <a:rPr lang="en-US" altLang="en-US" sz="2400" baseline="30000" dirty="0" err="1" smtClean="0"/>
              <a:t>t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</a:t>
            </a:r>
            <a:r>
              <a:rPr lang="en-US" altLang="en-US" sz="2400" dirty="0" smtClean="0"/>
              <a:t> </a:t>
            </a:r>
            <a:r>
              <a:rPr lang="en-US" altLang="en-US" sz="2400" i="1" dirty="0" err="1" smtClean="0"/>
              <a:t>Forward</a:t>
            </a:r>
            <a:r>
              <a:rPr lang="en-US" altLang="en-US" sz="2400" baseline="30000" dirty="0" err="1" smtClean="0"/>
              <a:t>t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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L</a:t>
            </a:r>
            <a:r>
              <a:rPr lang="en-US" altLang="en-US" sz="2400" baseline="-25000" dirty="0" smtClean="0"/>
              <a:t>x+1,y</a:t>
            </a:r>
            <a:r>
              <a:rPr lang="en-US" altLang="en-US" sz="2400" dirty="0" smtClean="0"/>
              <a:t> </a:t>
            </a:r>
          </a:p>
          <a:p>
            <a:pPr>
              <a:buFontTx/>
              <a:buNone/>
            </a:pPr>
            <a:endParaRPr lang="en-US" altLang="en-US" sz="2400" dirty="0" smtClean="0"/>
          </a:p>
          <a:p>
            <a:r>
              <a:rPr lang="en-US" altLang="en-US" sz="2400" dirty="0" smtClean="0"/>
              <a:t>Rapid proliferation of clauses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Expressiveness limitation of propositional logic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105400" y="3276600"/>
            <a:ext cx="234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t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09600" y="3276600"/>
            <a:ext cx="234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 smtClean="0"/>
              <a:t>Logical agents apply </a:t>
            </a:r>
            <a:r>
              <a:rPr lang="en-US" altLang="en-US" sz="2000" dirty="0" smtClean="0">
                <a:solidFill>
                  <a:schemeClr val="accent2"/>
                </a:solidFill>
              </a:rPr>
              <a:t>inference</a:t>
            </a:r>
            <a:r>
              <a:rPr lang="en-US" altLang="en-US" sz="2000" dirty="0" smtClean="0"/>
              <a:t> to a </a:t>
            </a:r>
            <a:r>
              <a:rPr lang="en-US" altLang="en-US" sz="2000" dirty="0" smtClean="0">
                <a:solidFill>
                  <a:schemeClr val="accent2"/>
                </a:solidFill>
              </a:rPr>
              <a:t>knowledge base</a:t>
            </a:r>
            <a:r>
              <a:rPr lang="en-US" altLang="en-US" sz="2000" dirty="0" smtClean="0"/>
              <a:t> to derive new information and make decisions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Basic concepts of logic: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accent2"/>
                </a:solidFill>
              </a:rPr>
              <a:t>syntax</a:t>
            </a:r>
            <a:r>
              <a:rPr lang="en-US" altLang="en-US" sz="1800" dirty="0" smtClean="0"/>
              <a:t>: formal structure of </a:t>
            </a:r>
            <a:r>
              <a:rPr lang="en-US" altLang="en-US" sz="1800" dirty="0" smtClean="0">
                <a:solidFill>
                  <a:schemeClr val="accent2"/>
                </a:solidFill>
              </a:rPr>
              <a:t>sentences</a:t>
            </a:r>
            <a:endParaRPr lang="en-US" altLang="en-US" sz="1800" dirty="0" smtClean="0"/>
          </a:p>
          <a:p>
            <a:pPr lvl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accent2"/>
                </a:solidFill>
              </a:rPr>
              <a:t>semantics</a:t>
            </a:r>
            <a:r>
              <a:rPr lang="en-US" altLang="en-US" sz="1800" dirty="0" smtClean="0"/>
              <a:t>: </a:t>
            </a:r>
            <a:r>
              <a:rPr lang="en-US" altLang="en-US" sz="1800" dirty="0" smtClean="0">
                <a:solidFill>
                  <a:schemeClr val="accent2"/>
                </a:solidFill>
              </a:rPr>
              <a:t>truth</a:t>
            </a:r>
            <a:r>
              <a:rPr lang="en-US" altLang="en-US" sz="1800" dirty="0" smtClean="0"/>
              <a:t> of sentences </a:t>
            </a:r>
            <a:r>
              <a:rPr lang="en-US" altLang="en-US" sz="1800" dirty="0" err="1" smtClean="0"/>
              <a:t>wrt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olidFill>
                  <a:schemeClr val="accent2"/>
                </a:solidFill>
              </a:rPr>
              <a:t>models</a:t>
            </a:r>
            <a:endParaRPr lang="en-US" altLang="en-US" sz="1800" dirty="0" smtClean="0"/>
          </a:p>
          <a:p>
            <a:pPr lvl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accent2"/>
                </a:solidFill>
              </a:rPr>
              <a:t>entailment</a:t>
            </a:r>
            <a:r>
              <a:rPr lang="en-US" altLang="en-US" sz="1800" dirty="0" smtClean="0"/>
              <a:t>: necessary truth of one sentence given another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accent2"/>
                </a:solidFill>
              </a:rPr>
              <a:t>inference</a:t>
            </a:r>
            <a:r>
              <a:rPr lang="en-US" altLang="en-US" sz="1800" dirty="0" smtClean="0"/>
              <a:t>: deriving sentences from other sentences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accent2"/>
                </a:solidFill>
              </a:rPr>
              <a:t>soundness</a:t>
            </a:r>
            <a:r>
              <a:rPr lang="en-US" altLang="en-US" sz="1800" dirty="0" smtClean="0"/>
              <a:t>: derivations produce only entailed sentences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accent2"/>
                </a:solidFill>
              </a:rPr>
              <a:t>completeness</a:t>
            </a:r>
            <a:r>
              <a:rPr lang="en-US" altLang="en-US" sz="1800" dirty="0" smtClean="0"/>
              <a:t>: derivations can produce all entailed sentences</a:t>
            </a:r>
          </a:p>
          <a:p>
            <a:pPr>
              <a:lnSpc>
                <a:spcPct val="80000"/>
              </a:lnSpc>
            </a:pPr>
            <a:r>
              <a:rPr lang="en-US" altLang="en-US" sz="2000" dirty="0" err="1" smtClean="0"/>
              <a:t>Wumpus</a:t>
            </a:r>
            <a:r>
              <a:rPr lang="en-US" altLang="en-US" sz="2000" dirty="0" smtClean="0"/>
              <a:t> world requires the ability to represent partial and negated information, reason by cases, etc.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Resolution is complete for propositional logic</a:t>
            </a:r>
            <a:br>
              <a:rPr lang="en-US" altLang="en-US" sz="2000" dirty="0" smtClean="0"/>
            </a:br>
            <a:r>
              <a:rPr lang="en-US" altLang="en-US" sz="2000" dirty="0" smtClean="0"/>
              <a:t>Forward, backward chaining are linear-time, complete for Horn clauses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Propositional logic lacks expressive power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Resolution algorithm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Proof by contradiction, i.e., show </a:t>
            </a:r>
            <a:r>
              <a:rPr lang="en-US" altLang="en-US" sz="2400" i="1" smtClean="0"/>
              <a:t>KB</a:t>
            </a:r>
            <a:r>
              <a:rPr lang="en-US" altLang="en-US" sz="2400" smtClean="0">
                <a:sym typeface="Symbol" pitchFamily="18" charset="2"/>
              </a:rPr>
              <a:t></a:t>
            </a:r>
            <a:r>
              <a:rPr lang="en-US" altLang="en-US" sz="2400" smtClean="0"/>
              <a:t>α unsatisfiable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1" t="28125" r="5469" b="32292"/>
          <a:stretch>
            <a:fillRect/>
          </a:stretch>
        </p:blipFill>
        <p:spPr bwMode="auto">
          <a:xfrm>
            <a:off x="609600" y="2286000"/>
            <a:ext cx="7772400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59" y="1752600"/>
            <a:ext cx="851163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4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Resolution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smtClean="0"/>
              <a:t>KB</a:t>
            </a:r>
            <a:r>
              <a:rPr lang="en-US" altLang="en-US" smtClean="0"/>
              <a:t> = (B</a:t>
            </a:r>
            <a:r>
              <a:rPr lang="en-US" altLang="en-US" baseline="-25000" smtClean="0"/>
              <a:t>1,1</a:t>
            </a:r>
            <a:r>
              <a:rPr lang="en-US" altLang="en-US" smtClean="0"/>
              <a:t> </a:t>
            </a:r>
            <a:r>
              <a:rPr lang="en-US" altLang="en-US" smtClean="0">
                <a:sym typeface="Symbol" pitchFamily="18" charset="2"/>
              </a:rPr>
              <a:t></a:t>
            </a:r>
            <a:r>
              <a:rPr lang="en-US" altLang="en-US" smtClean="0"/>
              <a:t> (P</a:t>
            </a:r>
            <a:r>
              <a:rPr lang="en-US" altLang="en-US" baseline="-25000" smtClean="0"/>
              <a:t>1,2</a:t>
            </a:r>
            <a:r>
              <a:rPr lang="en-US" altLang="en-US" smtClean="0">
                <a:sym typeface="Symbol" pitchFamily="18" charset="2"/>
              </a:rPr>
              <a:t></a:t>
            </a:r>
            <a:r>
              <a:rPr lang="en-US" altLang="en-US" smtClean="0"/>
              <a:t> P</a:t>
            </a:r>
            <a:r>
              <a:rPr lang="en-US" altLang="en-US" baseline="-25000" smtClean="0"/>
              <a:t>2,1</a:t>
            </a:r>
            <a:r>
              <a:rPr lang="en-US" altLang="en-US" smtClean="0"/>
              <a:t>)) </a:t>
            </a:r>
            <a:r>
              <a:rPr lang="en-US" altLang="en-US" smtClean="0">
                <a:sym typeface="Symbol" pitchFamily="18" charset="2"/>
              </a:rPr>
              <a:t></a:t>
            </a:r>
            <a:r>
              <a:rPr lang="en-US" altLang="en-US" smtClean="0"/>
              <a:t> B</a:t>
            </a:r>
            <a:r>
              <a:rPr lang="en-US" altLang="en-US" baseline="-25000" smtClean="0"/>
              <a:t>1,1 </a:t>
            </a:r>
            <a:r>
              <a:rPr lang="en-US" altLang="en-US" smtClean="0"/>
              <a:t>α = </a:t>
            </a:r>
            <a:r>
              <a:rPr lang="en-US" altLang="en-US" smtClean="0">
                <a:sym typeface="Symbol" pitchFamily="18" charset="2"/>
              </a:rPr>
              <a:t></a:t>
            </a:r>
            <a:r>
              <a:rPr lang="en-US" altLang="en-US" smtClean="0"/>
              <a:t>P</a:t>
            </a:r>
            <a:r>
              <a:rPr lang="en-US" altLang="en-US" baseline="-25000" smtClean="0"/>
              <a:t>1,2</a:t>
            </a:r>
            <a:endParaRPr lang="en-US" altLang="en-US" smtClean="0"/>
          </a:p>
        </p:txBody>
      </p:sp>
      <p:pic>
        <p:nvPicPr>
          <p:cNvPr id="7172" name="Picture 4" descr="wumpus-re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8010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Forward and backward chaining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Horn Form</a:t>
            </a:r>
            <a:r>
              <a:rPr lang="en-US" altLang="en-US" sz="2000" dirty="0" smtClean="0"/>
              <a:t> (restricted)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		KB = </a:t>
            </a:r>
            <a:r>
              <a:rPr lang="en-US" altLang="en-US" sz="1800" dirty="0" smtClean="0">
                <a:solidFill>
                  <a:srgbClr val="FF0000"/>
                </a:solidFill>
              </a:rPr>
              <a:t>conjunction</a:t>
            </a:r>
            <a:r>
              <a:rPr lang="en-US" altLang="en-US" sz="1800" dirty="0" smtClean="0"/>
              <a:t> of </a:t>
            </a:r>
            <a:r>
              <a:rPr lang="en-US" altLang="en-US" sz="1800" dirty="0" smtClean="0">
                <a:solidFill>
                  <a:srgbClr val="FF0000"/>
                </a:solidFill>
              </a:rPr>
              <a:t>Horn clauses</a:t>
            </a:r>
            <a:endParaRPr lang="en-US" altLang="en-US" sz="1800" dirty="0" smtClean="0"/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Horn clause = 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 smtClean="0"/>
              <a:t>proposition symbol;  or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 smtClean="0"/>
              <a:t>(conjunction of symbols) </a:t>
            </a:r>
            <a:r>
              <a:rPr lang="en-US" altLang="en-US" sz="1600" dirty="0" smtClean="0">
                <a:sym typeface="Symbol" pitchFamily="18" charset="2"/>
              </a:rPr>
              <a:t> </a:t>
            </a:r>
            <a:r>
              <a:rPr lang="en-US" altLang="en-US" sz="1600" dirty="0" smtClean="0"/>
              <a:t>symbol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E.g., C </a:t>
            </a:r>
            <a:r>
              <a:rPr lang="en-US" altLang="en-US" sz="1800" dirty="0" smtClean="0">
                <a:sym typeface="Symbol" pitchFamily="18" charset="2"/>
              </a:rPr>
              <a:t></a:t>
            </a:r>
            <a:r>
              <a:rPr lang="en-US" altLang="en-US" sz="1800" dirty="0" smtClean="0"/>
              <a:t> (B </a:t>
            </a:r>
            <a:r>
              <a:rPr lang="en-US" altLang="en-US" sz="1800" dirty="0" smtClean="0">
                <a:sym typeface="Symbol" pitchFamily="18" charset="2"/>
              </a:rPr>
              <a:t></a:t>
            </a:r>
            <a:r>
              <a:rPr lang="en-US" altLang="en-US" sz="1800" dirty="0" smtClean="0"/>
              <a:t> A) </a:t>
            </a:r>
            <a:r>
              <a:rPr lang="en-US" altLang="en-US" sz="1800" dirty="0" smtClean="0">
                <a:sym typeface="Symbol" pitchFamily="18" charset="2"/>
              </a:rPr>
              <a:t></a:t>
            </a:r>
            <a:r>
              <a:rPr lang="en-US" altLang="en-US" sz="1800" dirty="0" smtClean="0"/>
              <a:t> (C </a:t>
            </a:r>
            <a:r>
              <a:rPr lang="en-US" altLang="en-US" sz="1800" dirty="0" smtClean="0">
                <a:sym typeface="Symbol" pitchFamily="18" charset="2"/>
              </a:rPr>
              <a:t></a:t>
            </a:r>
            <a:r>
              <a:rPr lang="en-US" altLang="en-US" sz="1800" dirty="0" smtClean="0"/>
              <a:t> D </a:t>
            </a:r>
            <a:r>
              <a:rPr lang="en-US" altLang="en-US" sz="1800" dirty="0" smtClean="0">
                <a:sym typeface="Symbol" pitchFamily="18" charset="2"/>
              </a:rPr>
              <a:t></a:t>
            </a:r>
            <a:r>
              <a:rPr lang="en-US" altLang="en-US" sz="1800" dirty="0" smtClean="0"/>
              <a:t> B)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Modus Ponens</a:t>
            </a:r>
            <a:r>
              <a:rPr lang="en-US" altLang="en-US" sz="2000" dirty="0" smtClean="0"/>
              <a:t> (for Horn Form): complete for Horn KBs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α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… ,α</a:t>
            </a:r>
            <a:r>
              <a:rPr lang="en-US" altLang="en-US" sz="2000" baseline="-25000" dirty="0" smtClean="0"/>
              <a:t>n</a:t>
            </a:r>
            <a:r>
              <a:rPr lang="en-US" altLang="en-US" sz="2000" dirty="0" smtClean="0"/>
              <a:t>,		α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…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α</a:t>
            </a:r>
            <a:r>
              <a:rPr lang="en-US" altLang="en-US" sz="2000" baseline="-25000" dirty="0" smtClean="0"/>
              <a:t>n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</a:t>
            </a:r>
            <a:r>
              <a:rPr lang="en-US" altLang="en-US" sz="2000" dirty="0" smtClean="0"/>
              <a:t> </a:t>
            </a:r>
            <a:r>
              <a:rPr lang="el-GR" altLang="en-US" sz="2000" dirty="0" smtClean="0">
                <a:cs typeface="Arial" charset="0"/>
              </a:rPr>
              <a:t>β</a:t>
            </a:r>
            <a:endParaRPr lang="en-US" altLang="en-US" sz="2000" dirty="0" smtClean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l-GR" altLang="en-US" sz="2000" dirty="0" smtClean="0">
                <a:cs typeface="Arial" charset="0"/>
              </a:rPr>
              <a:t>β</a:t>
            </a:r>
            <a:endParaRPr lang="en-US" altLang="en-US" sz="2000" dirty="0" smtClean="0"/>
          </a:p>
          <a:p>
            <a:pPr>
              <a:lnSpc>
                <a:spcPct val="80000"/>
              </a:lnSpc>
            </a:pP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Can be used with </a:t>
            </a:r>
            <a:r>
              <a:rPr lang="en-US" altLang="en-US" sz="2000" dirty="0" smtClean="0">
                <a:solidFill>
                  <a:schemeClr val="accent2"/>
                </a:solidFill>
              </a:rPr>
              <a:t>forward chaining</a:t>
            </a:r>
            <a:r>
              <a:rPr lang="en-US" altLang="en-US" sz="2000" dirty="0" smtClean="0"/>
              <a:t> or </a:t>
            </a:r>
            <a:r>
              <a:rPr lang="en-US" altLang="en-US" sz="2000" dirty="0" smtClean="0">
                <a:solidFill>
                  <a:schemeClr val="accent2"/>
                </a:solidFill>
              </a:rPr>
              <a:t>backward chaining</a:t>
            </a:r>
            <a:r>
              <a:rPr lang="en-US" altLang="en-US" sz="20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These algorithms are very natural and run in </a:t>
            </a:r>
            <a:r>
              <a:rPr lang="en-US" altLang="en-US" sz="2000" dirty="0" smtClean="0">
                <a:solidFill>
                  <a:srgbClr val="FF0000"/>
                </a:solidFill>
              </a:rPr>
              <a:t>linear</a:t>
            </a:r>
            <a:r>
              <a:rPr lang="en-US" altLang="en-US" sz="2000" dirty="0" smtClean="0"/>
              <a:t> time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1828800" y="38100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62" y="1447800"/>
            <a:ext cx="7211076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0200" y="5715000"/>
            <a:ext cx="4775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definite clause – exactly one literal is positive</a:t>
            </a:r>
          </a:p>
          <a:p>
            <a:r>
              <a:rPr lang="en-US" dirty="0" smtClean="0"/>
              <a:t>Horn clause – at most one literal is positive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076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1929</TotalTime>
  <Words>1026</Words>
  <Application>Microsoft Office PowerPoint</Application>
  <PresentationFormat>On-screen Show (4:3)</PresentationFormat>
  <Paragraphs>189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Default Design</vt:lpstr>
      <vt:lpstr>Artificial Intelligence #11</vt:lpstr>
      <vt:lpstr>Resolution</vt:lpstr>
      <vt:lpstr>Conversion to CNF</vt:lpstr>
      <vt:lpstr>Resolution</vt:lpstr>
      <vt:lpstr>Resolution algorithm</vt:lpstr>
      <vt:lpstr>PowerPoint Presentation</vt:lpstr>
      <vt:lpstr>Resolution example</vt:lpstr>
      <vt:lpstr>Forward and backward chaining</vt:lpstr>
      <vt:lpstr>PowerPoint Presentation</vt:lpstr>
      <vt:lpstr>PowerPoint Presentation</vt:lpstr>
      <vt:lpstr>Forward chaining</vt:lpstr>
      <vt:lpstr>Forward chaining algorithm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Proof of completeness</vt:lpstr>
      <vt:lpstr>Backward chaining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Forward vs. backward chaining</vt:lpstr>
      <vt:lpstr>Efficient propositional inference</vt:lpstr>
      <vt:lpstr>The DPLL algorithm</vt:lpstr>
      <vt:lpstr>The DPLL algorithm</vt:lpstr>
      <vt:lpstr>The WalkSAT algorithm</vt:lpstr>
      <vt:lpstr>The WalkSAT algorithm</vt:lpstr>
      <vt:lpstr>Hard satisfiability problems</vt:lpstr>
      <vt:lpstr>Hard satisfiability problems</vt:lpstr>
      <vt:lpstr>Hard satisfiability problems</vt:lpstr>
      <vt:lpstr>Inference-based agents in the wumpus world</vt:lpstr>
      <vt:lpstr>PowerPoint Presentation</vt:lpstr>
      <vt:lpstr>Additional considerations</vt:lpstr>
      <vt:lpstr>Expressiveness limitation of propositional logic</vt:lpstr>
      <vt:lpstr>Summary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Min-Yen Kan</dc:creator>
  <cp:lastModifiedBy>Dragomir Radev</cp:lastModifiedBy>
  <cp:revision>45</cp:revision>
  <cp:lastPrinted>2013-01-05T22:03:00Z</cp:lastPrinted>
  <dcterms:created xsi:type="dcterms:W3CDTF">2003-12-17T02:04:52Z</dcterms:created>
  <dcterms:modified xsi:type="dcterms:W3CDTF">2014-10-13T23:16:57Z</dcterms:modified>
</cp:coreProperties>
</file>