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258" r:id="rId2"/>
    <p:sldId id="259" r:id="rId3"/>
    <p:sldId id="260" r:id="rId4"/>
    <p:sldId id="261" r:id="rId5"/>
    <p:sldId id="285" r:id="rId6"/>
    <p:sldId id="262" r:id="rId7"/>
    <p:sldId id="263" r:id="rId8"/>
    <p:sldId id="264" r:id="rId9"/>
    <p:sldId id="265" r:id="rId10"/>
    <p:sldId id="266" r:id="rId11"/>
    <p:sldId id="286" r:id="rId12"/>
    <p:sldId id="267" r:id="rId13"/>
    <p:sldId id="268" r:id="rId14"/>
    <p:sldId id="269" r:id="rId15"/>
    <p:sldId id="270" r:id="rId16"/>
    <p:sldId id="271" r:id="rId17"/>
    <p:sldId id="287" r:id="rId18"/>
    <p:sldId id="272" r:id="rId19"/>
    <p:sldId id="273" r:id="rId20"/>
    <p:sldId id="274" r:id="rId21"/>
    <p:sldId id="290" r:id="rId22"/>
    <p:sldId id="291" r:id="rId23"/>
    <p:sldId id="292" r:id="rId24"/>
    <p:sldId id="293" r:id="rId25"/>
    <p:sldId id="294" r:id="rId26"/>
    <p:sldId id="295" r:id="rId27"/>
    <p:sldId id="296" r:id="rId28"/>
    <p:sldId id="297" r:id="rId29"/>
    <p:sldId id="278" r:id="rId30"/>
    <p:sldId id="279" r:id="rId31"/>
    <p:sldId id="288" r:id="rId32"/>
    <p:sldId id="289" r:id="rId33"/>
    <p:sldId id="284" r:id="rId3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41" autoAdjust="0"/>
    <p:restoredTop sz="94660"/>
  </p:normalViewPr>
  <p:slideViewPr>
    <p:cSldViewPr>
      <p:cViewPr>
        <p:scale>
          <a:sx n="70" d="100"/>
          <a:sy n="70" d="100"/>
        </p:scale>
        <p:origin x="-948" y="-6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10232456-32D5-4EDD-AABD-4AE19328C8BC}" type="datetimeFigureOut">
              <a:rPr lang="en-US"/>
              <a:pPr>
                <a:defRPr/>
              </a:pPr>
              <a:t>10/13/2014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70DC701E-BE9B-4B0E-9766-AB4C0BBB29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7617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17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7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A0798129-4ED6-42F1-859E-61C77757D1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42860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4886AE96-F6A0-4CFA-871A-872B588F45F5}" type="slidenum">
              <a:rPr lang="en-US" altLang="en-US" smtClean="0"/>
              <a:pPr eaLnBrk="1" hangingPunct="1">
                <a:spcBef>
                  <a:spcPct val="0"/>
                </a:spcBef>
              </a:pPr>
              <a:t>1</a:t>
            </a:fld>
            <a:endParaRPr lang="en-US" altLang="en-US" smtClean="0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F60363-3515-4450-8F76-1161B00D4E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216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66C9AE-55D5-4814-85D3-43628F29DD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523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76724B-EA9D-4355-B35E-617767B997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691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830662-0190-43B5-B541-2D01EEF7EB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74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282525-1757-49F6-A296-79237B20E3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971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A2778F-8D5A-4AC3-BA25-B9FB39464E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489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0A00CC-4914-482E-A43B-DB4516166E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252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ADA918-199D-463B-B7D3-56D5C9474F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454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465BC4-ED0B-4EA1-AF31-88024B7CA1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56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8999B6-F2F6-4515-9CE7-D5EA5DACC5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936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E28408-9E02-445F-A78D-8776CF67D8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31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57C92B8D-5DC7-4AD1-A4A2-591E41CED8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Artificial Intelligence</a:t>
            </a:r>
            <a:br>
              <a:rPr lang="en-US" altLang="en-US" dirty="0" smtClean="0"/>
            </a:br>
            <a:r>
              <a:rPr lang="en-US" altLang="en-US" dirty="0" smtClean="0"/>
              <a:t>#12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COMS W4701</a:t>
            </a:r>
          </a:p>
          <a:p>
            <a:pPr eaLnBrk="1" hangingPunct="1"/>
            <a:r>
              <a:rPr lang="en-US" altLang="en-US" smtClean="0"/>
              <a:t>Fall 2014</a:t>
            </a:r>
          </a:p>
          <a:p>
            <a:pPr eaLnBrk="1" hangingPunct="1"/>
            <a:r>
              <a:rPr lang="en-US" altLang="en-US" smtClean="0"/>
              <a:t>First Order Logic (Ch. 8)</a:t>
            </a:r>
          </a:p>
        </p:txBody>
      </p:sp>
    </p:spTree>
    <p:extLst>
      <p:ext uri="{BB962C8B-B14F-4D97-AF65-F5344CB8AC3E}">
        <p14:creationId xmlns:p14="http://schemas.microsoft.com/office/powerpoint/2010/main" val="3046777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Models for FOL: Example</a:t>
            </a:r>
          </a:p>
        </p:txBody>
      </p:sp>
      <p:pic>
        <p:nvPicPr>
          <p:cNvPr id="10243" name="Picture 4" descr="fol-mode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447800"/>
            <a:ext cx="6705600" cy="4960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82641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808563"/>
            <a:ext cx="7454900" cy="33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43377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Universal quantification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400" dirty="0" smtClean="0">
                <a:sym typeface="Symbol" pitchFamily="18" charset="2"/>
              </a:rPr>
              <a:t></a:t>
            </a:r>
            <a:r>
              <a:rPr lang="en-US" altLang="en-US" sz="2400" dirty="0" smtClean="0"/>
              <a:t>&lt;</a:t>
            </a:r>
            <a:r>
              <a:rPr lang="en-US" altLang="en-US" sz="2400" i="1" dirty="0" smtClean="0"/>
              <a:t>variables</a:t>
            </a:r>
            <a:r>
              <a:rPr lang="en-US" altLang="en-US" sz="2400" dirty="0" smtClean="0"/>
              <a:t>&gt; &lt;</a:t>
            </a:r>
            <a:r>
              <a:rPr lang="en-US" altLang="en-US" sz="2400" i="1" dirty="0" smtClean="0"/>
              <a:t>sentence</a:t>
            </a:r>
            <a:r>
              <a:rPr lang="en-US" altLang="en-US" sz="2400" dirty="0" smtClean="0"/>
              <a:t>&gt;</a:t>
            </a:r>
          </a:p>
          <a:p>
            <a:pPr lvl="4">
              <a:lnSpc>
                <a:spcPct val="80000"/>
              </a:lnSpc>
            </a:pPr>
            <a:endParaRPr lang="en-US" altLang="en-US" sz="1600" dirty="0" smtClean="0"/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400" dirty="0" smtClean="0"/>
              <a:t>Everyone at CU is smart: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400" dirty="0" smtClean="0">
                <a:sym typeface="Symbol" pitchFamily="18" charset="2"/>
              </a:rPr>
              <a:t></a:t>
            </a:r>
            <a:r>
              <a:rPr lang="en-US" altLang="en-US" sz="2400" dirty="0" smtClean="0"/>
              <a:t>x At(</a:t>
            </a:r>
            <a:r>
              <a:rPr lang="en-US" altLang="en-US" sz="2400" dirty="0" err="1" smtClean="0"/>
              <a:t>x,CU</a:t>
            </a:r>
            <a:r>
              <a:rPr lang="en-US" altLang="en-US" sz="2400" dirty="0" smtClean="0"/>
              <a:t>) </a:t>
            </a:r>
            <a:r>
              <a:rPr lang="en-US" altLang="en-US" sz="2400" dirty="0" smtClean="0">
                <a:sym typeface="Symbol" pitchFamily="18" charset="2"/>
              </a:rPr>
              <a:t> </a:t>
            </a:r>
            <a:r>
              <a:rPr lang="en-US" altLang="en-US" sz="2400" dirty="0" smtClean="0"/>
              <a:t>Smart(x)</a:t>
            </a:r>
          </a:p>
          <a:p>
            <a:pPr lvl="4">
              <a:lnSpc>
                <a:spcPct val="80000"/>
              </a:lnSpc>
            </a:pPr>
            <a:endParaRPr lang="en-US" altLang="en-US" sz="1600" dirty="0" smtClean="0">
              <a:sym typeface="Symbol" pitchFamily="18" charset="2"/>
            </a:endParaRPr>
          </a:p>
          <a:p>
            <a:pPr>
              <a:lnSpc>
                <a:spcPct val="80000"/>
              </a:lnSpc>
            </a:pPr>
            <a:r>
              <a:rPr lang="en-US" altLang="en-US" sz="2400" dirty="0" smtClean="0">
                <a:sym typeface="Symbol" pitchFamily="18" charset="2"/>
              </a:rPr>
              <a:t></a:t>
            </a:r>
            <a:r>
              <a:rPr lang="en-US" altLang="en-US" sz="2400" dirty="0" smtClean="0"/>
              <a:t>x </a:t>
            </a:r>
            <a:r>
              <a:rPr lang="en-US" altLang="en-US" sz="2400" i="1" dirty="0" smtClean="0"/>
              <a:t>P</a:t>
            </a:r>
            <a:r>
              <a:rPr lang="en-US" altLang="en-US" sz="2400" dirty="0" smtClean="0"/>
              <a:t> is true in a model </a:t>
            </a:r>
            <a:r>
              <a:rPr lang="en-US" altLang="en-US" sz="2400" i="1" dirty="0" smtClean="0"/>
              <a:t>m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iff</a:t>
            </a:r>
            <a:r>
              <a:rPr lang="en-US" altLang="en-US" sz="2400" dirty="0" smtClean="0"/>
              <a:t> </a:t>
            </a:r>
            <a:r>
              <a:rPr lang="en-US" altLang="en-US" sz="2400" i="1" dirty="0" smtClean="0"/>
              <a:t>P</a:t>
            </a:r>
            <a:r>
              <a:rPr lang="en-US" altLang="en-US" sz="2400" dirty="0" smtClean="0"/>
              <a:t> is true with </a:t>
            </a:r>
            <a:r>
              <a:rPr lang="en-US" altLang="en-US" sz="2400" i="1" dirty="0" smtClean="0"/>
              <a:t>x</a:t>
            </a:r>
            <a:r>
              <a:rPr lang="en-US" altLang="en-US" sz="2400" dirty="0" smtClean="0"/>
              <a:t> being each possible object in the model</a:t>
            </a:r>
          </a:p>
          <a:p>
            <a:pPr lvl="4">
              <a:lnSpc>
                <a:spcPct val="80000"/>
              </a:lnSpc>
            </a:pPr>
            <a:endParaRPr lang="en-US" altLang="en-US" sz="1600" dirty="0" smtClean="0"/>
          </a:p>
          <a:p>
            <a:pPr>
              <a:lnSpc>
                <a:spcPct val="80000"/>
              </a:lnSpc>
            </a:pPr>
            <a:r>
              <a:rPr lang="en-US" altLang="en-US" sz="2400" dirty="0" smtClean="0"/>
              <a:t>Roughly speaking, equivalent to the </a:t>
            </a:r>
            <a:r>
              <a:rPr lang="en-US" altLang="en-US" sz="2400" dirty="0" smtClean="0">
                <a:solidFill>
                  <a:schemeClr val="accent2"/>
                </a:solidFill>
              </a:rPr>
              <a:t>conjunction</a:t>
            </a:r>
            <a:r>
              <a:rPr lang="en-US" altLang="en-US" sz="2400" dirty="0" smtClean="0"/>
              <a:t> of </a:t>
            </a:r>
            <a:r>
              <a:rPr lang="en-US" altLang="en-US" sz="2400" dirty="0" smtClean="0">
                <a:solidFill>
                  <a:schemeClr val="accent2"/>
                </a:solidFill>
              </a:rPr>
              <a:t>instantiations</a:t>
            </a:r>
            <a:r>
              <a:rPr lang="en-US" altLang="en-US" sz="2400" dirty="0" smtClean="0"/>
              <a:t> of </a:t>
            </a:r>
            <a:r>
              <a:rPr lang="en-US" altLang="en-US" sz="2400" i="1" dirty="0" smtClean="0"/>
              <a:t>P</a:t>
            </a:r>
            <a:endParaRPr lang="en-US" altLang="en-US" sz="2400" dirty="0" smtClean="0"/>
          </a:p>
          <a:p>
            <a:pPr lvl="2">
              <a:lnSpc>
                <a:spcPct val="80000"/>
              </a:lnSpc>
              <a:buFontTx/>
              <a:buNone/>
            </a:pPr>
            <a:r>
              <a:rPr lang="en-US" altLang="en-US" sz="1800" dirty="0" smtClean="0"/>
              <a:t>		At(</a:t>
            </a:r>
            <a:r>
              <a:rPr lang="en-US" altLang="en-US" sz="1800" dirty="0" err="1" smtClean="0"/>
              <a:t>KingJohn,CU</a:t>
            </a:r>
            <a:r>
              <a:rPr lang="en-US" altLang="en-US" sz="1800" dirty="0" smtClean="0"/>
              <a:t>) </a:t>
            </a:r>
            <a:r>
              <a:rPr lang="en-US" altLang="en-US" sz="1800" dirty="0" smtClean="0">
                <a:sym typeface="Symbol" pitchFamily="18" charset="2"/>
              </a:rPr>
              <a:t> </a:t>
            </a:r>
            <a:r>
              <a:rPr lang="en-US" altLang="en-US" sz="1800" dirty="0" smtClean="0"/>
              <a:t>Smart(</a:t>
            </a:r>
            <a:r>
              <a:rPr lang="en-US" altLang="en-US" sz="1800" dirty="0" err="1" smtClean="0"/>
              <a:t>KingJohn</a:t>
            </a:r>
            <a:r>
              <a:rPr lang="en-US" altLang="en-US" sz="1800" dirty="0" smtClean="0"/>
              <a:t>) 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altLang="en-US" sz="1800" dirty="0" smtClean="0">
                <a:sym typeface="Symbol" pitchFamily="18" charset="2"/>
              </a:rPr>
              <a:t>	</a:t>
            </a:r>
            <a:r>
              <a:rPr lang="en-US" altLang="en-US" sz="1800" dirty="0" smtClean="0"/>
              <a:t>	At(</a:t>
            </a:r>
            <a:r>
              <a:rPr lang="en-US" altLang="en-US" sz="1800" dirty="0" err="1" smtClean="0"/>
              <a:t>Richard,CU</a:t>
            </a:r>
            <a:r>
              <a:rPr lang="en-US" altLang="en-US" sz="1800" dirty="0" smtClean="0"/>
              <a:t>) </a:t>
            </a:r>
            <a:r>
              <a:rPr lang="en-US" altLang="en-US" sz="1800" dirty="0" smtClean="0">
                <a:sym typeface="Symbol" pitchFamily="18" charset="2"/>
              </a:rPr>
              <a:t></a:t>
            </a:r>
            <a:r>
              <a:rPr lang="en-US" altLang="en-US" sz="1800" dirty="0" smtClean="0"/>
              <a:t>  Smart(Richard) 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altLang="en-US" sz="1800" dirty="0" smtClean="0">
                <a:sym typeface="Symbol" pitchFamily="18" charset="2"/>
              </a:rPr>
              <a:t>		</a:t>
            </a:r>
            <a:r>
              <a:rPr lang="en-US" altLang="en-US" sz="1800" dirty="0" smtClean="0"/>
              <a:t>At(CU,CU) </a:t>
            </a:r>
            <a:r>
              <a:rPr lang="en-US" altLang="en-US" sz="1800" dirty="0" smtClean="0">
                <a:sym typeface="Symbol" pitchFamily="18" charset="2"/>
              </a:rPr>
              <a:t></a:t>
            </a:r>
            <a:r>
              <a:rPr lang="en-US" altLang="en-US" sz="1800" dirty="0" smtClean="0"/>
              <a:t> Smart(CU) 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altLang="en-US" sz="1800" dirty="0" smtClean="0">
                <a:sym typeface="Symbol" pitchFamily="18" charset="2"/>
              </a:rPr>
              <a:t>	</a:t>
            </a:r>
            <a:r>
              <a:rPr lang="en-US" altLang="en-US" sz="1800" dirty="0" smtClean="0"/>
              <a:t> ...</a:t>
            </a:r>
          </a:p>
        </p:txBody>
      </p:sp>
    </p:spTree>
    <p:extLst>
      <p:ext uri="{BB962C8B-B14F-4D97-AF65-F5344CB8AC3E}">
        <p14:creationId xmlns:p14="http://schemas.microsoft.com/office/powerpoint/2010/main" val="3406569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 common mistake to avoid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800" dirty="0" smtClean="0"/>
              <a:t>Typically, </a:t>
            </a:r>
            <a:r>
              <a:rPr lang="en-US" altLang="en-US" sz="2800" dirty="0" smtClean="0">
                <a:sym typeface="Symbol" pitchFamily="18" charset="2"/>
              </a:rPr>
              <a:t></a:t>
            </a:r>
            <a:r>
              <a:rPr lang="en-US" altLang="en-US" sz="2800" dirty="0" smtClean="0"/>
              <a:t> is the main connective with </a:t>
            </a:r>
            <a:r>
              <a:rPr lang="en-US" altLang="en-US" sz="2800" dirty="0" smtClean="0">
                <a:sym typeface="Symbol" pitchFamily="18" charset="2"/>
              </a:rPr>
              <a:t></a:t>
            </a:r>
            <a:endParaRPr lang="en-US" altLang="en-US" sz="2800" dirty="0" smtClean="0"/>
          </a:p>
          <a:p>
            <a:r>
              <a:rPr lang="en-US" altLang="en-US" sz="2800" dirty="0" smtClean="0"/>
              <a:t>Common mistake: using </a:t>
            </a:r>
            <a:r>
              <a:rPr lang="en-US" altLang="en-US" sz="2800" dirty="0" smtClean="0">
                <a:sym typeface="Symbol" pitchFamily="18" charset="2"/>
              </a:rPr>
              <a:t></a:t>
            </a:r>
            <a:r>
              <a:rPr lang="en-US" altLang="en-US" sz="2800" dirty="0" smtClean="0"/>
              <a:t> as the main connective with </a:t>
            </a:r>
            <a:r>
              <a:rPr lang="en-US" altLang="en-US" sz="2800" dirty="0" smtClean="0">
                <a:sym typeface="Symbol" pitchFamily="18" charset="2"/>
              </a:rPr>
              <a:t></a:t>
            </a:r>
            <a:r>
              <a:rPr lang="en-US" altLang="en-US" sz="2800" dirty="0" smtClean="0"/>
              <a:t>:</a:t>
            </a:r>
          </a:p>
          <a:p>
            <a:pPr lvl="1">
              <a:buFontTx/>
              <a:buNone/>
            </a:pPr>
            <a:r>
              <a:rPr lang="en-US" altLang="en-US" sz="2400" dirty="0" smtClean="0">
                <a:sym typeface="Symbol" pitchFamily="18" charset="2"/>
              </a:rPr>
              <a:t></a:t>
            </a:r>
            <a:r>
              <a:rPr lang="en-US" altLang="en-US" sz="2400" dirty="0" smtClean="0"/>
              <a:t>x At(</a:t>
            </a:r>
            <a:r>
              <a:rPr lang="en-US" altLang="en-US" sz="2400" dirty="0" err="1" smtClean="0"/>
              <a:t>x,CU</a:t>
            </a:r>
            <a:r>
              <a:rPr lang="en-US" altLang="en-US" sz="2400" dirty="0" smtClean="0"/>
              <a:t>) </a:t>
            </a:r>
            <a:r>
              <a:rPr lang="en-US" altLang="en-US" sz="2400" dirty="0" smtClean="0">
                <a:sym typeface="Symbol" pitchFamily="18" charset="2"/>
              </a:rPr>
              <a:t> </a:t>
            </a:r>
            <a:r>
              <a:rPr lang="en-US" altLang="en-US" sz="2400" dirty="0" smtClean="0"/>
              <a:t>Smart(x)</a:t>
            </a:r>
          </a:p>
          <a:p>
            <a:pPr lvl="1">
              <a:buFontTx/>
              <a:buNone/>
            </a:pPr>
            <a:r>
              <a:rPr lang="en-US" altLang="en-US" sz="2400" dirty="0" smtClean="0"/>
              <a:t>means “Everyone is at CU and everyone is smart”</a:t>
            </a:r>
          </a:p>
        </p:txBody>
      </p:sp>
    </p:spTree>
    <p:extLst>
      <p:ext uri="{BB962C8B-B14F-4D97-AF65-F5344CB8AC3E}">
        <p14:creationId xmlns:p14="http://schemas.microsoft.com/office/powerpoint/2010/main" val="1038761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Existential quantification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400" dirty="0" smtClean="0">
                <a:sym typeface="Symbol" pitchFamily="18" charset="2"/>
              </a:rPr>
              <a:t></a:t>
            </a:r>
            <a:r>
              <a:rPr lang="en-US" altLang="en-US" sz="2400" dirty="0" smtClean="0"/>
              <a:t>&lt;</a:t>
            </a:r>
            <a:r>
              <a:rPr lang="en-US" altLang="en-US" sz="2400" i="1" dirty="0" smtClean="0"/>
              <a:t>variables</a:t>
            </a:r>
            <a:r>
              <a:rPr lang="en-US" altLang="en-US" sz="2400" dirty="0" smtClean="0"/>
              <a:t>&gt; &lt;</a:t>
            </a:r>
            <a:r>
              <a:rPr lang="en-US" altLang="en-US" sz="2400" i="1" dirty="0" smtClean="0"/>
              <a:t>sentence</a:t>
            </a:r>
            <a:r>
              <a:rPr lang="en-US" altLang="en-US" sz="2400" dirty="0" smtClean="0"/>
              <a:t>&gt;</a:t>
            </a:r>
          </a:p>
          <a:p>
            <a:pPr lvl="4">
              <a:lnSpc>
                <a:spcPct val="80000"/>
              </a:lnSpc>
            </a:pPr>
            <a:endParaRPr lang="en-US" altLang="en-US" sz="1600" dirty="0" smtClean="0"/>
          </a:p>
          <a:p>
            <a:pPr>
              <a:lnSpc>
                <a:spcPct val="80000"/>
              </a:lnSpc>
            </a:pPr>
            <a:r>
              <a:rPr lang="en-US" altLang="en-US" sz="2400" dirty="0" smtClean="0"/>
              <a:t>Someone at CU is smart:</a:t>
            </a:r>
          </a:p>
          <a:p>
            <a:pPr>
              <a:lnSpc>
                <a:spcPct val="80000"/>
              </a:lnSpc>
            </a:pPr>
            <a:r>
              <a:rPr lang="en-US" altLang="en-US" sz="2400" dirty="0" smtClean="0">
                <a:sym typeface="Symbol" pitchFamily="18" charset="2"/>
              </a:rPr>
              <a:t></a:t>
            </a:r>
            <a:r>
              <a:rPr lang="en-US" altLang="en-US" sz="2400" i="1" dirty="0" smtClean="0"/>
              <a:t>x</a:t>
            </a:r>
            <a:r>
              <a:rPr lang="en-US" altLang="en-US" sz="2400" dirty="0" smtClean="0"/>
              <a:t> At(</a:t>
            </a:r>
            <a:r>
              <a:rPr lang="en-US" altLang="en-US" sz="2400" dirty="0" err="1" smtClean="0"/>
              <a:t>x,CU</a:t>
            </a:r>
            <a:r>
              <a:rPr lang="en-US" altLang="en-US" sz="2400" dirty="0" smtClean="0"/>
              <a:t>) </a:t>
            </a:r>
            <a:r>
              <a:rPr lang="en-US" altLang="en-US" sz="2400" dirty="0" smtClean="0">
                <a:sym typeface="Symbol" pitchFamily="18" charset="2"/>
              </a:rPr>
              <a:t></a:t>
            </a:r>
            <a:r>
              <a:rPr lang="en-US" altLang="en-US" sz="2400" dirty="0" smtClean="0"/>
              <a:t> Smart(x)$</a:t>
            </a:r>
          </a:p>
          <a:p>
            <a:pPr lvl="4">
              <a:lnSpc>
                <a:spcPct val="80000"/>
              </a:lnSpc>
            </a:pPr>
            <a:endParaRPr lang="en-US" altLang="en-US" sz="1600" dirty="0" smtClean="0">
              <a:sym typeface="Symbol" pitchFamily="18" charset="2"/>
            </a:endParaRPr>
          </a:p>
          <a:p>
            <a:pPr>
              <a:lnSpc>
                <a:spcPct val="80000"/>
              </a:lnSpc>
            </a:pPr>
            <a:r>
              <a:rPr lang="en-US" altLang="en-US" sz="2400" dirty="0" smtClean="0">
                <a:sym typeface="Symbol" pitchFamily="18" charset="2"/>
              </a:rPr>
              <a:t></a:t>
            </a:r>
            <a:r>
              <a:rPr lang="en-US" altLang="en-US" sz="2400" i="1" dirty="0" smtClean="0"/>
              <a:t>x</a:t>
            </a:r>
            <a:r>
              <a:rPr lang="en-US" altLang="en-US" sz="2400" dirty="0" smtClean="0"/>
              <a:t> </a:t>
            </a:r>
            <a:r>
              <a:rPr lang="en-US" altLang="en-US" sz="2400" i="1" dirty="0" smtClean="0"/>
              <a:t>P</a:t>
            </a:r>
            <a:r>
              <a:rPr lang="en-US" altLang="en-US" sz="2400" dirty="0" smtClean="0"/>
              <a:t> is true in a model </a:t>
            </a:r>
            <a:r>
              <a:rPr lang="en-US" altLang="en-US" sz="2400" i="1" dirty="0" smtClean="0"/>
              <a:t>m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iff</a:t>
            </a:r>
            <a:r>
              <a:rPr lang="en-US" altLang="en-US" sz="2400" dirty="0" smtClean="0"/>
              <a:t> </a:t>
            </a:r>
            <a:r>
              <a:rPr lang="en-US" altLang="en-US" sz="2400" i="1" dirty="0" smtClean="0"/>
              <a:t>P</a:t>
            </a:r>
            <a:r>
              <a:rPr lang="en-US" altLang="en-US" sz="2400" dirty="0" smtClean="0"/>
              <a:t> is true with </a:t>
            </a:r>
            <a:r>
              <a:rPr lang="en-US" altLang="en-US" sz="2400" i="1" dirty="0" smtClean="0"/>
              <a:t>x</a:t>
            </a:r>
            <a:r>
              <a:rPr lang="en-US" altLang="en-US" sz="2400" dirty="0" smtClean="0"/>
              <a:t> being some possible object in the model</a:t>
            </a:r>
          </a:p>
          <a:p>
            <a:pPr lvl="4">
              <a:lnSpc>
                <a:spcPct val="80000"/>
              </a:lnSpc>
            </a:pPr>
            <a:endParaRPr lang="en-US" altLang="en-US" sz="1600" dirty="0" smtClean="0"/>
          </a:p>
          <a:p>
            <a:pPr>
              <a:lnSpc>
                <a:spcPct val="80000"/>
              </a:lnSpc>
            </a:pPr>
            <a:r>
              <a:rPr lang="en-US" altLang="en-US" sz="2400" dirty="0" smtClean="0"/>
              <a:t>Roughly speaking, equivalent to the </a:t>
            </a:r>
            <a:r>
              <a:rPr lang="en-US" altLang="en-US" sz="2400" dirty="0" smtClean="0">
                <a:solidFill>
                  <a:schemeClr val="accent2"/>
                </a:solidFill>
              </a:rPr>
              <a:t>disjunction</a:t>
            </a:r>
            <a:r>
              <a:rPr lang="en-US" altLang="en-US" sz="2400" dirty="0" smtClean="0"/>
              <a:t> of </a:t>
            </a:r>
            <a:r>
              <a:rPr lang="en-US" altLang="en-US" sz="2400" dirty="0" smtClean="0">
                <a:solidFill>
                  <a:schemeClr val="accent2"/>
                </a:solidFill>
              </a:rPr>
              <a:t>instantiations</a:t>
            </a:r>
            <a:r>
              <a:rPr lang="en-US" altLang="en-US" sz="2400" dirty="0" smtClean="0"/>
              <a:t> of </a:t>
            </a:r>
            <a:r>
              <a:rPr lang="en-US" altLang="en-US" sz="2400" i="1" dirty="0" smtClean="0"/>
              <a:t>P</a:t>
            </a:r>
            <a:endParaRPr lang="en-US" altLang="en-US" sz="2400" dirty="0" smtClean="0"/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000" dirty="0" smtClean="0"/>
              <a:t>	At(</a:t>
            </a:r>
            <a:r>
              <a:rPr lang="en-US" altLang="en-US" sz="2000" dirty="0" err="1" smtClean="0"/>
              <a:t>KingJohn,CU</a:t>
            </a:r>
            <a:r>
              <a:rPr lang="en-US" altLang="en-US" sz="2000" dirty="0" smtClean="0"/>
              <a:t>) </a:t>
            </a:r>
            <a:r>
              <a:rPr lang="en-US" altLang="en-US" sz="2000" dirty="0" smtClean="0">
                <a:sym typeface="Symbol" pitchFamily="18" charset="2"/>
              </a:rPr>
              <a:t></a:t>
            </a:r>
            <a:r>
              <a:rPr lang="en-US" altLang="en-US" sz="2000" dirty="0" smtClean="0"/>
              <a:t> Smart(</a:t>
            </a:r>
            <a:r>
              <a:rPr lang="en-US" altLang="en-US" sz="2000" dirty="0" err="1" smtClean="0"/>
              <a:t>KingJohn</a:t>
            </a:r>
            <a:r>
              <a:rPr lang="en-US" altLang="en-US" sz="2000" dirty="0" smtClean="0"/>
              <a:t>) 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000" dirty="0" smtClean="0">
                <a:sym typeface="Symbol" pitchFamily="18" charset="2"/>
              </a:rPr>
              <a:t></a:t>
            </a:r>
            <a:r>
              <a:rPr lang="en-US" altLang="en-US" sz="2000" dirty="0" smtClean="0"/>
              <a:t>	At(</a:t>
            </a:r>
            <a:r>
              <a:rPr lang="en-US" altLang="en-US" sz="2000" dirty="0" err="1" smtClean="0"/>
              <a:t>Richard,CU</a:t>
            </a:r>
            <a:r>
              <a:rPr lang="en-US" altLang="en-US" sz="2000" dirty="0" smtClean="0"/>
              <a:t>) </a:t>
            </a:r>
            <a:r>
              <a:rPr lang="en-US" altLang="en-US" sz="2000" dirty="0" smtClean="0">
                <a:sym typeface="Symbol" pitchFamily="18" charset="2"/>
              </a:rPr>
              <a:t> </a:t>
            </a:r>
            <a:r>
              <a:rPr lang="en-US" altLang="en-US" sz="2000" dirty="0" smtClean="0"/>
              <a:t>Smart(Richard) 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000" dirty="0" smtClean="0">
                <a:sym typeface="Symbol" pitchFamily="18" charset="2"/>
              </a:rPr>
              <a:t></a:t>
            </a:r>
            <a:r>
              <a:rPr lang="en-US" altLang="en-US" sz="2000" dirty="0" smtClean="0"/>
              <a:t>	At(CU,CU) </a:t>
            </a:r>
            <a:r>
              <a:rPr lang="en-US" altLang="en-US" sz="2000" dirty="0" smtClean="0">
                <a:sym typeface="Symbol" pitchFamily="18" charset="2"/>
              </a:rPr>
              <a:t></a:t>
            </a:r>
            <a:r>
              <a:rPr lang="en-US" altLang="en-US" sz="2000" dirty="0" smtClean="0"/>
              <a:t> Smart(CU) 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000" dirty="0" smtClean="0">
                <a:sym typeface="Symbol" pitchFamily="18" charset="2"/>
              </a:rPr>
              <a:t></a:t>
            </a:r>
            <a:r>
              <a:rPr lang="en-US" altLang="en-US" sz="2000" dirty="0" smtClean="0"/>
              <a:t> ...
</a:t>
            </a:r>
          </a:p>
        </p:txBody>
      </p:sp>
    </p:spTree>
    <p:extLst>
      <p:ext uri="{BB962C8B-B14F-4D97-AF65-F5344CB8AC3E}">
        <p14:creationId xmlns:p14="http://schemas.microsoft.com/office/powerpoint/2010/main" val="238609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Another common mistake to avoid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800" dirty="0" smtClean="0"/>
              <a:t>Typically, </a:t>
            </a:r>
            <a:r>
              <a:rPr lang="en-US" altLang="en-US" sz="2800" dirty="0" smtClean="0">
                <a:sym typeface="Symbol" pitchFamily="18" charset="2"/>
              </a:rPr>
              <a:t> </a:t>
            </a:r>
            <a:r>
              <a:rPr lang="en-US" altLang="en-US" sz="2800" dirty="0" smtClean="0"/>
              <a:t>is the main connective with </a:t>
            </a:r>
            <a:r>
              <a:rPr lang="en-US" altLang="en-US" sz="2800" dirty="0" smtClean="0">
                <a:sym typeface="Symbol" pitchFamily="18" charset="2"/>
              </a:rPr>
              <a:t></a:t>
            </a:r>
            <a:endParaRPr lang="en-US" altLang="en-US" sz="2800" dirty="0" smtClean="0"/>
          </a:p>
          <a:p>
            <a:pPr lvl="4"/>
            <a:endParaRPr lang="en-US" altLang="en-US" sz="1800" dirty="0" smtClean="0"/>
          </a:p>
          <a:p>
            <a:r>
              <a:rPr lang="en-US" altLang="en-US" sz="2800" dirty="0" smtClean="0"/>
              <a:t>Common mistake: using </a:t>
            </a:r>
            <a:r>
              <a:rPr lang="en-US" altLang="en-US" sz="2800" dirty="0" smtClean="0">
                <a:sym typeface="Symbol" pitchFamily="18" charset="2"/>
              </a:rPr>
              <a:t></a:t>
            </a:r>
            <a:r>
              <a:rPr lang="en-US" altLang="en-US" sz="2800" dirty="0" smtClean="0"/>
              <a:t> as the main connective with </a:t>
            </a:r>
            <a:r>
              <a:rPr lang="en-US" altLang="en-US" sz="2800" dirty="0" smtClean="0">
                <a:sym typeface="Symbol" pitchFamily="18" charset="2"/>
              </a:rPr>
              <a:t></a:t>
            </a:r>
            <a:r>
              <a:rPr lang="en-US" altLang="en-US" sz="2800" dirty="0" smtClean="0"/>
              <a:t>:</a:t>
            </a:r>
          </a:p>
          <a:p>
            <a:pPr algn="ctr">
              <a:buFontTx/>
              <a:buNone/>
            </a:pPr>
            <a:r>
              <a:rPr lang="en-US" altLang="en-US" sz="2800" dirty="0" smtClean="0">
                <a:sym typeface="Symbol" pitchFamily="18" charset="2"/>
              </a:rPr>
              <a:t></a:t>
            </a:r>
            <a:r>
              <a:rPr lang="en-US" altLang="en-US" sz="2800" i="1" dirty="0" smtClean="0"/>
              <a:t>x</a:t>
            </a:r>
            <a:r>
              <a:rPr lang="en-US" altLang="en-US" sz="2800" dirty="0" smtClean="0"/>
              <a:t> At(</a:t>
            </a:r>
            <a:r>
              <a:rPr lang="en-US" altLang="en-US" sz="2800" dirty="0" err="1" smtClean="0"/>
              <a:t>x,CU</a:t>
            </a:r>
            <a:r>
              <a:rPr lang="en-US" altLang="en-US" sz="2800" dirty="0" smtClean="0"/>
              <a:t>) </a:t>
            </a:r>
            <a:r>
              <a:rPr lang="en-US" altLang="en-US" sz="2800" dirty="0" smtClean="0">
                <a:sym typeface="Symbol" pitchFamily="18" charset="2"/>
              </a:rPr>
              <a:t> </a:t>
            </a:r>
            <a:r>
              <a:rPr lang="en-US" altLang="en-US" sz="2800" dirty="0" smtClean="0"/>
              <a:t>Smart(x)</a:t>
            </a:r>
          </a:p>
          <a:p>
            <a:pPr>
              <a:buFontTx/>
              <a:buNone/>
            </a:pPr>
            <a:r>
              <a:rPr lang="en-US" altLang="en-US" sz="2800" dirty="0" smtClean="0"/>
              <a:t>	is true if there is anyone who is not at CU!</a:t>
            </a:r>
          </a:p>
        </p:txBody>
      </p:sp>
    </p:spTree>
    <p:extLst>
      <p:ext uri="{BB962C8B-B14F-4D97-AF65-F5344CB8AC3E}">
        <p14:creationId xmlns:p14="http://schemas.microsoft.com/office/powerpoint/2010/main" val="2790703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Properties of quantifiers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000" smtClean="0">
                <a:sym typeface="Symbol" pitchFamily="18" charset="2"/>
              </a:rPr>
              <a:t>x y</a:t>
            </a:r>
            <a:r>
              <a:rPr lang="en-US" altLang="en-US" sz="2000" smtClean="0"/>
              <a:t> is the same as </a:t>
            </a:r>
            <a:r>
              <a:rPr lang="en-US" altLang="en-US" sz="2000" smtClean="0">
                <a:sym typeface="Symbol" pitchFamily="18" charset="2"/>
              </a:rPr>
              <a:t>y</a:t>
            </a:r>
            <a:r>
              <a:rPr lang="en-US" altLang="en-US" sz="2000" smtClean="0"/>
              <a:t> </a:t>
            </a:r>
            <a:r>
              <a:rPr lang="en-US" altLang="en-US" sz="2000" smtClean="0">
                <a:sym typeface="Symbol" pitchFamily="18" charset="2"/>
              </a:rPr>
              <a:t>x</a:t>
            </a:r>
            <a:endParaRPr lang="en-US" altLang="en-US" sz="2000" smtClean="0"/>
          </a:p>
          <a:p>
            <a:pPr>
              <a:lnSpc>
                <a:spcPct val="80000"/>
              </a:lnSpc>
            </a:pPr>
            <a:r>
              <a:rPr lang="en-US" altLang="en-US" sz="2000" smtClean="0">
                <a:sym typeface="Symbol" pitchFamily="18" charset="2"/>
              </a:rPr>
              <a:t>x y</a:t>
            </a:r>
            <a:r>
              <a:rPr lang="en-US" altLang="en-US" sz="2000" smtClean="0"/>
              <a:t> is the same as </a:t>
            </a:r>
            <a:r>
              <a:rPr lang="en-US" altLang="en-US" sz="2000" smtClean="0">
                <a:sym typeface="Symbol" pitchFamily="18" charset="2"/>
              </a:rPr>
              <a:t>y</a:t>
            </a:r>
            <a:r>
              <a:rPr lang="en-US" altLang="en-US" sz="2000" smtClean="0"/>
              <a:t> </a:t>
            </a:r>
            <a:r>
              <a:rPr lang="en-US" altLang="en-US" sz="2000" smtClean="0">
                <a:sym typeface="Symbol" pitchFamily="18" charset="2"/>
              </a:rPr>
              <a:t>x</a:t>
            </a:r>
            <a:r>
              <a:rPr lang="en-US" altLang="en-US" sz="2000" smtClean="0"/>
              <a:t> </a:t>
            </a:r>
          </a:p>
          <a:p>
            <a:pPr>
              <a:lnSpc>
                <a:spcPct val="80000"/>
              </a:lnSpc>
            </a:pPr>
            <a:endParaRPr lang="en-US" altLang="en-US" sz="2000" smtClean="0"/>
          </a:p>
          <a:p>
            <a:pPr>
              <a:lnSpc>
                <a:spcPct val="80000"/>
              </a:lnSpc>
            </a:pPr>
            <a:r>
              <a:rPr lang="en-US" altLang="en-US" sz="2000" smtClean="0">
                <a:sym typeface="Symbol" pitchFamily="18" charset="2"/>
              </a:rPr>
              <a:t></a:t>
            </a:r>
            <a:r>
              <a:rPr lang="en-US" altLang="en-US" sz="2000" smtClean="0"/>
              <a:t>x </a:t>
            </a:r>
            <a:r>
              <a:rPr lang="en-US" altLang="en-US" sz="2000" smtClean="0">
                <a:sym typeface="Symbol" pitchFamily="18" charset="2"/>
              </a:rPr>
              <a:t>y</a:t>
            </a:r>
            <a:r>
              <a:rPr lang="en-US" altLang="en-US" sz="2000" smtClean="0"/>
              <a:t> is </a:t>
            </a:r>
            <a:r>
              <a:rPr lang="en-US" altLang="en-US" sz="2000" smtClean="0">
                <a:solidFill>
                  <a:schemeClr val="accent2"/>
                </a:solidFill>
              </a:rPr>
              <a:t>not</a:t>
            </a:r>
            <a:r>
              <a:rPr lang="en-US" altLang="en-US" sz="2000" smtClean="0"/>
              <a:t> the same as </a:t>
            </a:r>
            <a:r>
              <a:rPr lang="en-US" altLang="en-US" sz="2000" smtClean="0">
                <a:sym typeface="Symbol" pitchFamily="18" charset="2"/>
              </a:rPr>
              <a:t>y</a:t>
            </a:r>
            <a:r>
              <a:rPr lang="en-US" altLang="en-US" sz="2000" smtClean="0"/>
              <a:t> </a:t>
            </a:r>
            <a:r>
              <a:rPr lang="en-US" altLang="en-US" sz="2000" smtClean="0">
                <a:sym typeface="Symbol" pitchFamily="18" charset="2"/>
              </a:rPr>
              <a:t>x</a:t>
            </a:r>
            <a:endParaRPr lang="en-US" altLang="en-US" sz="2000" smtClean="0"/>
          </a:p>
          <a:p>
            <a:pPr>
              <a:lnSpc>
                <a:spcPct val="80000"/>
              </a:lnSpc>
            </a:pPr>
            <a:r>
              <a:rPr lang="en-US" altLang="en-US" sz="2000" smtClean="0">
                <a:sym typeface="Symbol" pitchFamily="18" charset="2"/>
              </a:rPr>
              <a:t></a:t>
            </a:r>
            <a:r>
              <a:rPr lang="en-US" altLang="en-US" sz="2000" smtClean="0"/>
              <a:t>x </a:t>
            </a:r>
            <a:r>
              <a:rPr lang="en-US" altLang="en-US" sz="2000" smtClean="0">
                <a:sym typeface="Symbol" pitchFamily="18" charset="2"/>
              </a:rPr>
              <a:t>y</a:t>
            </a:r>
            <a:r>
              <a:rPr lang="en-US" altLang="en-US" sz="2000" smtClean="0"/>
              <a:t> Loves(x,y)</a:t>
            </a:r>
          </a:p>
          <a:p>
            <a:pPr lvl="1">
              <a:lnSpc>
                <a:spcPct val="80000"/>
              </a:lnSpc>
            </a:pPr>
            <a:r>
              <a:rPr lang="en-US" altLang="en-US" sz="1800" smtClean="0"/>
              <a:t>“There is a person who loves everyone in the world”</a:t>
            </a:r>
          </a:p>
          <a:p>
            <a:pPr>
              <a:lnSpc>
                <a:spcPct val="80000"/>
              </a:lnSpc>
            </a:pPr>
            <a:r>
              <a:rPr lang="en-US" altLang="en-US" sz="2000" smtClean="0">
                <a:sym typeface="Symbol" pitchFamily="18" charset="2"/>
              </a:rPr>
              <a:t>y</a:t>
            </a:r>
            <a:r>
              <a:rPr lang="en-US" altLang="en-US" sz="2000" smtClean="0"/>
              <a:t> </a:t>
            </a:r>
            <a:r>
              <a:rPr lang="en-US" altLang="en-US" sz="2000" smtClean="0">
                <a:sym typeface="Symbol" pitchFamily="18" charset="2"/>
              </a:rPr>
              <a:t></a:t>
            </a:r>
            <a:r>
              <a:rPr lang="en-US" altLang="en-US" sz="2000" smtClean="0"/>
              <a:t>x Loves(x,y)</a:t>
            </a:r>
          </a:p>
          <a:p>
            <a:pPr lvl="1">
              <a:lnSpc>
                <a:spcPct val="80000"/>
              </a:lnSpc>
            </a:pPr>
            <a:r>
              <a:rPr lang="en-US" altLang="en-US" sz="1800" smtClean="0"/>
              <a:t>“Everyone in the world is loved by at least one person”</a:t>
            </a:r>
          </a:p>
          <a:p>
            <a:pPr>
              <a:lnSpc>
                <a:spcPct val="80000"/>
              </a:lnSpc>
            </a:pPr>
            <a:endParaRPr lang="en-US" altLang="en-US" sz="2000" smtClean="0"/>
          </a:p>
          <a:p>
            <a:pPr>
              <a:lnSpc>
                <a:spcPct val="80000"/>
              </a:lnSpc>
            </a:pPr>
            <a:r>
              <a:rPr lang="en-US" altLang="en-US" sz="2000" smtClean="0">
                <a:solidFill>
                  <a:schemeClr val="accent2"/>
                </a:solidFill>
              </a:rPr>
              <a:t>Quantifier duality</a:t>
            </a:r>
            <a:r>
              <a:rPr lang="en-US" altLang="en-US" sz="2000" smtClean="0"/>
              <a:t>: each can be expressed using the other</a:t>
            </a:r>
          </a:p>
          <a:p>
            <a:pPr>
              <a:lnSpc>
                <a:spcPct val="80000"/>
              </a:lnSpc>
            </a:pPr>
            <a:r>
              <a:rPr lang="en-US" altLang="en-US" sz="2000" smtClean="0">
                <a:sym typeface="Symbol" pitchFamily="18" charset="2"/>
              </a:rPr>
              <a:t>x</a:t>
            </a:r>
            <a:r>
              <a:rPr lang="en-US" altLang="en-US" sz="2000" smtClean="0"/>
              <a:t> Likes(x,IceCream)	</a:t>
            </a:r>
            <a:r>
              <a:rPr lang="en-US" altLang="en-US" sz="2000" smtClean="0">
                <a:sym typeface="Symbol" pitchFamily="18" charset="2"/>
              </a:rPr>
              <a:t></a:t>
            </a:r>
            <a:r>
              <a:rPr lang="en-US" altLang="en-US" sz="2000" smtClean="0"/>
              <a:t>x </a:t>
            </a:r>
            <a:r>
              <a:rPr lang="en-US" altLang="en-US" sz="2000" smtClean="0">
                <a:sym typeface="Symbol" pitchFamily="18" charset="2"/>
              </a:rPr>
              <a:t></a:t>
            </a:r>
            <a:r>
              <a:rPr lang="en-US" altLang="en-US" sz="2000" smtClean="0"/>
              <a:t>Likes(x,IceCream)</a:t>
            </a:r>
          </a:p>
          <a:p>
            <a:pPr>
              <a:lnSpc>
                <a:spcPct val="80000"/>
              </a:lnSpc>
            </a:pPr>
            <a:r>
              <a:rPr lang="en-US" altLang="en-US" sz="2000" smtClean="0">
                <a:sym typeface="Symbol" pitchFamily="18" charset="2"/>
              </a:rPr>
              <a:t></a:t>
            </a:r>
            <a:r>
              <a:rPr lang="en-US" altLang="en-US" sz="2000" smtClean="0"/>
              <a:t>x Likes(x,Broccoli) 		</a:t>
            </a:r>
            <a:r>
              <a:rPr lang="en-US" altLang="en-US" sz="2000" smtClean="0">
                <a:sym typeface="Symbol" pitchFamily="18" charset="2"/>
              </a:rPr>
              <a:t>x</a:t>
            </a:r>
            <a:r>
              <a:rPr lang="en-US" altLang="en-US" sz="2000" smtClean="0"/>
              <a:t> </a:t>
            </a:r>
            <a:r>
              <a:rPr lang="en-US" altLang="en-US" sz="2000" smtClean="0">
                <a:sym typeface="Symbol" pitchFamily="18" charset="2"/>
              </a:rPr>
              <a:t></a:t>
            </a:r>
            <a:r>
              <a:rPr lang="en-US" altLang="en-US" sz="2000" smtClean="0"/>
              <a:t>Likes(x,Broccoli)</a:t>
            </a:r>
          </a:p>
        </p:txBody>
      </p:sp>
    </p:spTree>
    <p:extLst>
      <p:ext uri="{BB962C8B-B14F-4D97-AF65-F5344CB8AC3E}">
        <p14:creationId xmlns:p14="http://schemas.microsoft.com/office/powerpoint/2010/main" val="4213997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183943"/>
            <a:ext cx="7238999" cy="4537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66110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Equality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800" i="1" dirty="0" smtClean="0"/>
              <a:t>term</a:t>
            </a:r>
            <a:r>
              <a:rPr lang="en-US" altLang="en-US" sz="2800" i="1" baseline="-25000" dirty="0" smtClean="0"/>
              <a:t>1</a:t>
            </a:r>
            <a:r>
              <a:rPr lang="en-US" altLang="en-US" sz="2800" i="1" dirty="0" smtClean="0"/>
              <a:t> = term</a:t>
            </a:r>
            <a:r>
              <a:rPr lang="en-US" altLang="en-US" sz="2800" i="1" baseline="-25000" dirty="0" smtClean="0"/>
              <a:t>2</a:t>
            </a:r>
            <a:r>
              <a:rPr lang="en-US" altLang="en-US" sz="2800" i="1" dirty="0" smtClean="0"/>
              <a:t> </a:t>
            </a:r>
            <a:r>
              <a:rPr lang="en-US" altLang="en-US" sz="2800" dirty="0" smtClean="0"/>
              <a:t>is true under a given interpretation if and only if </a:t>
            </a:r>
            <a:r>
              <a:rPr lang="en-US" altLang="en-US" sz="2800" i="1" dirty="0" smtClean="0"/>
              <a:t>term</a:t>
            </a:r>
            <a:r>
              <a:rPr lang="en-US" altLang="en-US" sz="2800" i="1" baseline="-25000" dirty="0" smtClean="0"/>
              <a:t>1</a:t>
            </a:r>
            <a:r>
              <a:rPr lang="en-US" altLang="en-US" sz="2800" i="1" dirty="0" smtClean="0"/>
              <a:t> </a:t>
            </a:r>
            <a:r>
              <a:rPr lang="en-US" altLang="en-US" sz="2800" dirty="0" smtClean="0"/>
              <a:t>and </a:t>
            </a:r>
            <a:r>
              <a:rPr lang="en-US" altLang="en-US" sz="2800" i="1" dirty="0" smtClean="0"/>
              <a:t>term</a:t>
            </a:r>
            <a:r>
              <a:rPr lang="en-US" altLang="en-US" sz="2800" i="1" baseline="-25000" dirty="0" smtClean="0"/>
              <a:t>2</a:t>
            </a:r>
            <a:r>
              <a:rPr lang="en-US" altLang="en-US" sz="2800" i="1" dirty="0" smtClean="0"/>
              <a:t> </a:t>
            </a:r>
            <a:r>
              <a:rPr lang="en-US" altLang="en-US" sz="2800" dirty="0" smtClean="0"/>
              <a:t>refer to the same object</a:t>
            </a:r>
          </a:p>
          <a:p>
            <a:pPr lvl="4"/>
            <a:endParaRPr lang="en-US" altLang="en-US" sz="1800" dirty="0" smtClean="0"/>
          </a:p>
          <a:p>
            <a:r>
              <a:rPr lang="en-US" altLang="en-US" sz="2800" dirty="0" smtClean="0"/>
              <a:t>E.g., definition of </a:t>
            </a:r>
            <a:r>
              <a:rPr lang="en-US" altLang="en-US" sz="2800" i="1" dirty="0" smtClean="0"/>
              <a:t>Sibling</a:t>
            </a:r>
            <a:r>
              <a:rPr lang="en-US" altLang="en-US" sz="2800" dirty="0" smtClean="0"/>
              <a:t> in terms of </a:t>
            </a:r>
            <a:r>
              <a:rPr lang="en-US" altLang="en-US" sz="2800" i="1" dirty="0" smtClean="0"/>
              <a:t>Parent</a:t>
            </a:r>
            <a:r>
              <a:rPr lang="en-US" altLang="en-US" sz="2800" dirty="0" smtClean="0"/>
              <a:t>:</a:t>
            </a:r>
          </a:p>
          <a:p>
            <a:pPr lvl="1">
              <a:buFontTx/>
              <a:buNone/>
            </a:pPr>
            <a:r>
              <a:rPr lang="en-US" altLang="en-US" sz="2400" dirty="0" smtClean="0">
                <a:sym typeface="Symbol" pitchFamily="18" charset="2"/>
              </a:rPr>
              <a:t></a:t>
            </a:r>
            <a:r>
              <a:rPr lang="en-US" altLang="en-US" sz="2400" i="1" dirty="0" err="1" smtClean="0"/>
              <a:t>x,y</a:t>
            </a:r>
            <a:r>
              <a:rPr lang="en-US" altLang="en-US" sz="2400" dirty="0" smtClean="0">
                <a:sym typeface="Symbol" pitchFamily="18" charset="2"/>
              </a:rPr>
              <a:t> </a:t>
            </a:r>
            <a:r>
              <a:rPr lang="en-US" altLang="en-US" sz="2400" i="1" dirty="0" smtClean="0"/>
              <a:t>Sibling(</a:t>
            </a:r>
            <a:r>
              <a:rPr lang="en-US" altLang="en-US" sz="2400" i="1" dirty="0" err="1" smtClean="0"/>
              <a:t>x,y</a:t>
            </a:r>
            <a:r>
              <a:rPr lang="en-US" altLang="en-US" sz="2400" i="1" dirty="0" smtClean="0"/>
              <a:t>) </a:t>
            </a:r>
            <a:r>
              <a:rPr lang="en-US" altLang="en-US" sz="2400" dirty="0" smtClean="0">
                <a:sym typeface="Symbol" pitchFamily="18" charset="2"/>
              </a:rPr>
              <a:t> </a:t>
            </a:r>
            <a:r>
              <a:rPr lang="en-US" altLang="en-US" sz="2400" dirty="0" smtClean="0"/>
              <a:t>[</a:t>
            </a:r>
            <a:r>
              <a:rPr lang="en-US" altLang="en-US" sz="2400" dirty="0" smtClean="0">
                <a:sym typeface="Symbol" pitchFamily="18" charset="2"/>
              </a:rPr>
              <a:t></a:t>
            </a:r>
            <a:r>
              <a:rPr lang="en-US" altLang="en-US" sz="2400" dirty="0" smtClean="0"/>
              <a:t>(x = y) </a:t>
            </a:r>
            <a:r>
              <a:rPr lang="en-US" altLang="en-US" sz="2400" dirty="0" smtClean="0">
                <a:sym typeface="Symbol" pitchFamily="18" charset="2"/>
              </a:rPr>
              <a:t> </a:t>
            </a:r>
            <a:r>
              <a:rPr lang="en-US" altLang="en-US" sz="2400" dirty="0" smtClean="0"/>
              <a:t> </a:t>
            </a:r>
            <a:r>
              <a:rPr lang="en-US" altLang="en-US" sz="2400" dirty="0" smtClean="0">
                <a:sym typeface="Symbol" pitchFamily="18" charset="2"/>
              </a:rPr>
              <a:t></a:t>
            </a:r>
            <a:r>
              <a:rPr lang="en-US" altLang="en-US" sz="2400" dirty="0" err="1" smtClean="0"/>
              <a:t>m,f</a:t>
            </a:r>
            <a:r>
              <a:rPr lang="en-US" altLang="en-US" sz="2400" dirty="0" smtClean="0"/>
              <a:t> </a:t>
            </a:r>
            <a:r>
              <a:rPr lang="en-US" altLang="en-US" sz="2400" dirty="0" smtClean="0">
                <a:sym typeface="Symbol" pitchFamily="18" charset="2"/>
              </a:rPr>
              <a:t></a:t>
            </a:r>
            <a:r>
              <a:rPr lang="en-US" altLang="en-US" sz="2400" dirty="0" smtClean="0"/>
              <a:t> (m = f) </a:t>
            </a:r>
            <a:r>
              <a:rPr lang="en-US" altLang="en-US" sz="2400" dirty="0" smtClean="0">
                <a:sym typeface="Symbol" pitchFamily="18" charset="2"/>
              </a:rPr>
              <a:t> </a:t>
            </a:r>
            <a:r>
              <a:rPr lang="en-US" altLang="en-US" sz="2400" dirty="0" smtClean="0"/>
              <a:t>Parent(</a:t>
            </a:r>
            <a:r>
              <a:rPr lang="en-US" altLang="en-US" sz="2400" dirty="0" err="1" smtClean="0"/>
              <a:t>m,x</a:t>
            </a:r>
            <a:r>
              <a:rPr lang="en-US" altLang="en-US" sz="2400" dirty="0" smtClean="0"/>
              <a:t>) </a:t>
            </a:r>
            <a:r>
              <a:rPr lang="en-US" altLang="en-US" sz="2400" dirty="0" smtClean="0">
                <a:sym typeface="Symbol" pitchFamily="18" charset="2"/>
              </a:rPr>
              <a:t> </a:t>
            </a:r>
            <a:r>
              <a:rPr lang="en-US" altLang="en-US" sz="2400" dirty="0" smtClean="0"/>
              <a:t>Parent(</a:t>
            </a:r>
            <a:r>
              <a:rPr lang="en-US" altLang="en-US" sz="2400" dirty="0" err="1" smtClean="0"/>
              <a:t>f,x</a:t>
            </a:r>
            <a:r>
              <a:rPr lang="en-US" altLang="en-US" sz="2400" dirty="0" smtClean="0"/>
              <a:t>) </a:t>
            </a:r>
            <a:r>
              <a:rPr lang="en-US" altLang="en-US" sz="2400" dirty="0" smtClean="0">
                <a:sym typeface="Symbol" pitchFamily="18" charset="2"/>
              </a:rPr>
              <a:t></a:t>
            </a:r>
            <a:r>
              <a:rPr lang="en-US" altLang="en-US" sz="2400" dirty="0" smtClean="0"/>
              <a:t> Parent(</a:t>
            </a:r>
            <a:r>
              <a:rPr lang="en-US" altLang="en-US" sz="2400" dirty="0" err="1" smtClean="0"/>
              <a:t>m,y</a:t>
            </a:r>
            <a:r>
              <a:rPr lang="en-US" altLang="en-US" sz="2400" dirty="0" smtClean="0"/>
              <a:t>) </a:t>
            </a:r>
            <a:r>
              <a:rPr lang="en-US" altLang="en-US" sz="2400" dirty="0" smtClean="0">
                <a:sym typeface="Symbol" pitchFamily="18" charset="2"/>
              </a:rPr>
              <a:t></a:t>
            </a:r>
            <a:r>
              <a:rPr lang="en-US" altLang="en-US" sz="2400" dirty="0" smtClean="0"/>
              <a:t>  Parent(</a:t>
            </a:r>
            <a:r>
              <a:rPr lang="en-US" altLang="en-US" sz="2400" dirty="0" err="1" smtClean="0"/>
              <a:t>f,y</a:t>
            </a:r>
            <a:r>
              <a:rPr lang="en-US" altLang="en-US" sz="2400" dirty="0" smtClean="0"/>
              <a:t>)]</a:t>
            </a:r>
          </a:p>
        </p:txBody>
      </p:sp>
    </p:spTree>
    <p:extLst>
      <p:ext uri="{BB962C8B-B14F-4D97-AF65-F5344CB8AC3E}">
        <p14:creationId xmlns:p14="http://schemas.microsoft.com/office/powerpoint/2010/main" val="2376695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Using FOL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US" dirty="0" smtClean="0"/>
              <a:t>The kinship domain:</a:t>
            </a:r>
          </a:p>
          <a:p>
            <a:r>
              <a:rPr lang="en-US" altLang="en-US" sz="2800" dirty="0" smtClean="0"/>
              <a:t>Brothers are siblings</a:t>
            </a:r>
          </a:p>
          <a:p>
            <a:pPr lvl="1">
              <a:buFontTx/>
              <a:buNone/>
            </a:pPr>
            <a:r>
              <a:rPr lang="en-US" altLang="en-US" sz="2400" dirty="0" smtClean="0">
                <a:sym typeface="Symbol" pitchFamily="18" charset="2"/>
              </a:rPr>
              <a:t></a:t>
            </a:r>
            <a:r>
              <a:rPr lang="en-US" altLang="en-US" sz="2400" dirty="0" err="1" smtClean="0"/>
              <a:t>x,y</a:t>
            </a:r>
            <a:r>
              <a:rPr lang="en-US" altLang="en-US" sz="2400" dirty="0" smtClean="0"/>
              <a:t> </a:t>
            </a:r>
            <a:r>
              <a:rPr lang="en-US" altLang="en-US" sz="2400" i="1" dirty="0" smtClean="0"/>
              <a:t>Brother(</a:t>
            </a:r>
            <a:r>
              <a:rPr lang="en-US" altLang="en-US" sz="2400" i="1" dirty="0" err="1" smtClean="0"/>
              <a:t>x,y</a:t>
            </a:r>
            <a:r>
              <a:rPr lang="en-US" altLang="en-US" sz="2400" i="1" dirty="0" smtClean="0"/>
              <a:t>) </a:t>
            </a:r>
            <a:r>
              <a:rPr lang="en-US" altLang="en-US" sz="2400" dirty="0" smtClean="0">
                <a:sym typeface="Symbol" pitchFamily="18" charset="2"/>
              </a:rPr>
              <a:t></a:t>
            </a:r>
            <a:r>
              <a:rPr lang="en-US" altLang="en-US" sz="2400" dirty="0" smtClean="0"/>
              <a:t> </a:t>
            </a:r>
            <a:r>
              <a:rPr lang="en-US" altLang="en-US" sz="2400" i="1" dirty="0" smtClean="0"/>
              <a:t>Sibling(</a:t>
            </a:r>
            <a:r>
              <a:rPr lang="en-US" altLang="en-US" sz="2400" i="1" dirty="0" err="1" smtClean="0"/>
              <a:t>x,y</a:t>
            </a:r>
            <a:r>
              <a:rPr lang="en-US" altLang="en-US" sz="2400" i="1" dirty="0" smtClean="0"/>
              <a:t>)</a:t>
            </a:r>
            <a:endParaRPr lang="en-US" altLang="en-US" sz="2400" dirty="0" smtClean="0"/>
          </a:p>
          <a:p>
            <a:r>
              <a:rPr lang="en-US" altLang="en-US" sz="2800" dirty="0" smtClean="0"/>
              <a:t>One's mother is one's female parent</a:t>
            </a:r>
          </a:p>
          <a:p>
            <a:pPr lvl="1">
              <a:buFontTx/>
              <a:buNone/>
            </a:pPr>
            <a:r>
              <a:rPr lang="en-US" altLang="en-US" sz="2400" dirty="0" smtClean="0">
                <a:sym typeface="Symbol" pitchFamily="18" charset="2"/>
              </a:rPr>
              <a:t></a:t>
            </a:r>
            <a:r>
              <a:rPr lang="en-US" altLang="en-US" sz="2400" dirty="0" err="1" smtClean="0"/>
              <a:t>m,c</a:t>
            </a:r>
            <a:r>
              <a:rPr lang="en-US" altLang="en-US" sz="2400" dirty="0" smtClean="0"/>
              <a:t> </a:t>
            </a:r>
            <a:r>
              <a:rPr lang="en-US" altLang="en-US" sz="2400" i="1" dirty="0" smtClean="0"/>
              <a:t>Mother(c)</a:t>
            </a:r>
            <a:r>
              <a:rPr lang="en-US" altLang="en-US" sz="2400" dirty="0" smtClean="0"/>
              <a:t> = m </a:t>
            </a:r>
            <a:r>
              <a:rPr lang="en-US" altLang="en-US" sz="2400" dirty="0" smtClean="0">
                <a:sym typeface="Symbol" pitchFamily="18" charset="2"/>
              </a:rPr>
              <a:t></a:t>
            </a:r>
            <a:r>
              <a:rPr lang="en-US" altLang="en-US" sz="2400" dirty="0" smtClean="0"/>
              <a:t> </a:t>
            </a:r>
            <a:r>
              <a:rPr lang="en-US" altLang="en-US" sz="2400" i="1" dirty="0" smtClean="0"/>
              <a:t>(Female(m) </a:t>
            </a:r>
            <a:r>
              <a:rPr lang="en-US" altLang="en-US" sz="2400" dirty="0" smtClean="0">
                <a:sym typeface="Symbol" pitchFamily="18" charset="2"/>
              </a:rPr>
              <a:t></a:t>
            </a:r>
            <a:r>
              <a:rPr lang="en-US" altLang="en-US" sz="2400" i="1" dirty="0" smtClean="0">
                <a:sym typeface="Symbol" pitchFamily="18" charset="2"/>
              </a:rPr>
              <a:t> </a:t>
            </a:r>
            <a:r>
              <a:rPr lang="en-US" altLang="en-US" sz="2400" i="1" dirty="0" smtClean="0"/>
              <a:t>Parent(</a:t>
            </a:r>
            <a:r>
              <a:rPr lang="en-US" altLang="en-US" sz="2400" i="1" dirty="0" err="1" smtClean="0"/>
              <a:t>m,c</a:t>
            </a:r>
            <a:r>
              <a:rPr lang="en-US" altLang="en-US" sz="2400" i="1" dirty="0" smtClean="0"/>
              <a:t>))</a:t>
            </a:r>
            <a:endParaRPr lang="en-US" altLang="en-US" sz="2400" dirty="0" smtClean="0"/>
          </a:p>
          <a:p>
            <a:r>
              <a:rPr lang="en-US" altLang="en-US" sz="2800" dirty="0" smtClean="0"/>
              <a:t>“Sibling” is symmetric</a:t>
            </a:r>
          </a:p>
          <a:p>
            <a:pPr lvl="1">
              <a:buFontTx/>
              <a:buNone/>
            </a:pPr>
            <a:r>
              <a:rPr lang="en-US" altLang="en-US" sz="2400" dirty="0" smtClean="0">
                <a:sym typeface="Symbol" pitchFamily="18" charset="2"/>
              </a:rPr>
              <a:t></a:t>
            </a:r>
            <a:r>
              <a:rPr lang="en-US" altLang="en-US" sz="2400" dirty="0" err="1" smtClean="0"/>
              <a:t>x,y</a:t>
            </a:r>
            <a:r>
              <a:rPr lang="en-US" altLang="en-US" sz="2400" dirty="0" smtClean="0"/>
              <a:t> </a:t>
            </a:r>
            <a:r>
              <a:rPr lang="en-US" altLang="en-US" sz="2400" i="1" dirty="0" smtClean="0"/>
              <a:t>Sibling(</a:t>
            </a:r>
            <a:r>
              <a:rPr lang="en-US" altLang="en-US" sz="2400" i="1" dirty="0" err="1" smtClean="0"/>
              <a:t>x,y</a:t>
            </a:r>
            <a:r>
              <a:rPr lang="en-US" altLang="en-US" sz="2400" i="1" dirty="0" smtClean="0"/>
              <a:t>) </a:t>
            </a:r>
            <a:r>
              <a:rPr lang="en-US" altLang="en-US" sz="2400" dirty="0" smtClean="0">
                <a:sym typeface="Symbol" pitchFamily="18" charset="2"/>
              </a:rPr>
              <a:t></a:t>
            </a:r>
            <a:r>
              <a:rPr lang="en-US" altLang="en-US" sz="2400" i="1" dirty="0" smtClean="0">
                <a:sym typeface="Symbol" pitchFamily="18" charset="2"/>
              </a:rPr>
              <a:t> </a:t>
            </a:r>
            <a:r>
              <a:rPr lang="en-US" altLang="en-US" sz="2400" i="1" dirty="0" smtClean="0"/>
              <a:t>Sibling(</a:t>
            </a:r>
            <a:r>
              <a:rPr lang="en-US" altLang="en-US" sz="2400" i="1" dirty="0" err="1" smtClean="0"/>
              <a:t>y,x</a:t>
            </a:r>
            <a:r>
              <a:rPr lang="en-US" altLang="en-US" sz="2400" i="1" dirty="0" smtClean="0"/>
              <a:t>)</a:t>
            </a:r>
            <a:endParaRPr lang="en-US" alt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575283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Outline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/>
              <a:t>Why FOL?</a:t>
            </a:r>
          </a:p>
          <a:p>
            <a:r>
              <a:rPr lang="en-US" altLang="en-US" dirty="0" smtClean="0"/>
              <a:t>Syntax and semantics of FOL</a:t>
            </a:r>
          </a:p>
          <a:p>
            <a:r>
              <a:rPr lang="en-US" altLang="en-US" dirty="0" smtClean="0"/>
              <a:t>Using FOL</a:t>
            </a:r>
          </a:p>
          <a:p>
            <a:r>
              <a:rPr lang="en-US" altLang="en-US" dirty="0" err="1" smtClean="0"/>
              <a:t>Wumpus</a:t>
            </a:r>
            <a:r>
              <a:rPr lang="en-US" altLang="en-US" dirty="0" smtClean="0"/>
              <a:t> world in FOL</a:t>
            </a:r>
          </a:p>
          <a:p>
            <a:r>
              <a:rPr lang="en-US" altLang="en-US" dirty="0" smtClean="0"/>
              <a:t>Knowledge engineering in FOL</a:t>
            </a:r>
          </a:p>
        </p:txBody>
      </p:sp>
    </p:spTree>
    <p:extLst>
      <p:ext uri="{BB962C8B-B14F-4D97-AF65-F5344CB8AC3E}">
        <p14:creationId xmlns:p14="http://schemas.microsoft.com/office/powerpoint/2010/main" val="1243829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5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124" y="621924"/>
            <a:ext cx="7090276" cy="45834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123" y="5205413"/>
            <a:ext cx="7166477" cy="13214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84080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49556"/>
            <a:ext cx="8305800" cy="6014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70024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034956"/>
            <a:ext cx="8804572" cy="45276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5569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977" y="685801"/>
            <a:ext cx="7940623" cy="5582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5569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06705"/>
            <a:ext cx="8229600" cy="61310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5569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449" y="838200"/>
            <a:ext cx="8329551" cy="5214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5569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838200"/>
            <a:ext cx="8320169" cy="48615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5569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851" y="1219200"/>
            <a:ext cx="8207893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02240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832" y="1066800"/>
            <a:ext cx="813547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61602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Knowledge engineering in FOL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>
              <a:lnSpc>
                <a:spcPct val="90000"/>
              </a:lnSpc>
              <a:buFontTx/>
              <a:buAutoNum type="arabicPeriod"/>
            </a:pPr>
            <a:r>
              <a:rPr lang="en-US" altLang="en-US" sz="2800" dirty="0" smtClean="0"/>
              <a:t>Identify the task</a:t>
            </a:r>
          </a:p>
          <a:p>
            <a:pPr marL="533400" indent="-533400">
              <a:lnSpc>
                <a:spcPct val="90000"/>
              </a:lnSpc>
              <a:buFontTx/>
              <a:buAutoNum type="arabicPeriod"/>
            </a:pPr>
            <a:r>
              <a:rPr lang="en-US" altLang="en-US" sz="2800" dirty="0" smtClean="0"/>
              <a:t>Assemble the relevant knowledge</a:t>
            </a:r>
          </a:p>
          <a:p>
            <a:pPr marL="533400" indent="-533400">
              <a:lnSpc>
                <a:spcPct val="90000"/>
              </a:lnSpc>
              <a:buFontTx/>
              <a:buAutoNum type="arabicPeriod"/>
            </a:pPr>
            <a:r>
              <a:rPr lang="en-US" altLang="en-US" sz="2800" dirty="0" smtClean="0"/>
              <a:t>Decide on a vocabulary of predicates, functions, and constants</a:t>
            </a:r>
          </a:p>
          <a:p>
            <a:pPr marL="533400" indent="-533400">
              <a:lnSpc>
                <a:spcPct val="90000"/>
              </a:lnSpc>
              <a:buFontTx/>
              <a:buAutoNum type="arabicPeriod"/>
            </a:pPr>
            <a:r>
              <a:rPr lang="en-US" altLang="en-US" sz="2800" dirty="0" smtClean="0"/>
              <a:t>Encode general knowledge about the domain</a:t>
            </a:r>
          </a:p>
          <a:p>
            <a:pPr marL="533400" indent="-533400">
              <a:lnSpc>
                <a:spcPct val="90000"/>
              </a:lnSpc>
              <a:buFontTx/>
              <a:buAutoNum type="arabicPeriod"/>
            </a:pPr>
            <a:r>
              <a:rPr lang="en-US" altLang="en-US" sz="2800" dirty="0" smtClean="0"/>
              <a:t>Encode a description of the specific problem instance</a:t>
            </a:r>
          </a:p>
          <a:p>
            <a:pPr marL="533400" indent="-533400">
              <a:lnSpc>
                <a:spcPct val="90000"/>
              </a:lnSpc>
              <a:buFontTx/>
              <a:buAutoNum type="arabicPeriod"/>
            </a:pPr>
            <a:r>
              <a:rPr lang="en-US" altLang="en-US" sz="2800" dirty="0" smtClean="0"/>
              <a:t>Pose queries to the inference procedure and get answers</a:t>
            </a:r>
          </a:p>
          <a:p>
            <a:pPr marL="533400" indent="-533400">
              <a:lnSpc>
                <a:spcPct val="90000"/>
              </a:lnSpc>
              <a:buFontTx/>
              <a:buAutoNum type="arabicPeriod"/>
            </a:pPr>
            <a:r>
              <a:rPr lang="en-US" altLang="en-US" sz="2800" dirty="0" smtClean="0"/>
              <a:t>Debug the knowledge base</a:t>
            </a:r>
          </a:p>
        </p:txBody>
      </p:sp>
    </p:spTree>
    <p:extLst>
      <p:ext uri="{BB962C8B-B14F-4D97-AF65-F5344CB8AC3E}">
        <p14:creationId xmlns:p14="http://schemas.microsoft.com/office/powerpoint/2010/main" val="1004831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Pros and cons of propositional logic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dirty="0" smtClean="0">
                <a:sym typeface="Wingdings" pitchFamily="2" charset="2"/>
              </a:rPr>
              <a:t> </a:t>
            </a:r>
            <a:r>
              <a:rPr lang="en-US" altLang="en-US" sz="2400" dirty="0" smtClean="0"/>
              <a:t>Propositional logic is </a:t>
            </a:r>
            <a:r>
              <a:rPr lang="en-US" altLang="en-US" sz="2400" dirty="0" smtClean="0">
                <a:solidFill>
                  <a:srgbClr val="FF0000"/>
                </a:solidFill>
              </a:rPr>
              <a:t>declarative</a:t>
            </a:r>
            <a:endParaRPr lang="en-US" altLang="en-US" sz="2400" dirty="0" smtClean="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dirty="0" smtClean="0">
                <a:sym typeface="Wingdings" pitchFamily="2" charset="2"/>
              </a:rPr>
              <a:t></a:t>
            </a:r>
            <a:r>
              <a:rPr lang="en-US" altLang="en-US" sz="2400" dirty="0" smtClean="0"/>
              <a:t> Propositional logic allows partial/disjunctive/negated information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 smtClean="0"/>
              <a:t>(unlike most data structures and databases)</a:t>
            </a:r>
          </a:p>
          <a:p>
            <a:pPr>
              <a:lnSpc>
                <a:spcPct val="90000"/>
              </a:lnSpc>
              <a:buFont typeface="Wingdings" pitchFamily="2" charset="2"/>
              <a:buChar char="J"/>
            </a:pPr>
            <a:r>
              <a:rPr lang="en-US" altLang="en-US" sz="2400" dirty="0" smtClean="0"/>
              <a:t>Propositional logic is </a:t>
            </a:r>
            <a:r>
              <a:rPr lang="en-US" altLang="en-US" sz="2400" dirty="0" smtClean="0">
                <a:solidFill>
                  <a:srgbClr val="FF0000"/>
                </a:solidFill>
              </a:rPr>
              <a:t>compositional</a:t>
            </a:r>
            <a:r>
              <a:rPr lang="en-US" altLang="en-US" sz="2400" dirty="0" smtClean="0"/>
              <a:t>: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 smtClean="0"/>
              <a:t>meaning of </a:t>
            </a:r>
            <a:r>
              <a:rPr lang="en-US" altLang="en-US" sz="2000" i="1" dirty="0" smtClean="0"/>
              <a:t>B</a:t>
            </a:r>
            <a:r>
              <a:rPr lang="en-US" altLang="en-US" sz="2000" i="1" baseline="-25000" dirty="0" smtClean="0"/>
              <a:t>1,1</a:t>
            </a:r>
            <a:r>
              <a:rPr lang="en-US" altLang="en-US" sz="2000" dirty="0" smtClean="0"/>
              <a:t> </a:t>
            </a:r>
            <a:r>
              <a:rPr lang="en-US" altLang="en-US" sz="2000" dirty="0" smtClean="0">
                <a:sym typeface="Symbol" pitchFamily="18" charset="2"/>
              </a:rPr>
              <a:t> </a:t>
            </a:r>
            <a:r>
              <a:rPr lang="en-US" altLang="en-US" sz="2000" i="1" dirty="0" smtClean="0"/>
              <a:t>P</a:t>
            </a:r>
            <a:r>
              <a:rPr lang="en-US" altLang="en-US" sz="2000" i="1" baseline="-25000" dirty="0" smtClean="0"/>
              <a:t>1,2</a:t>
            </a:r>
            <a:r>
              <a:rPr lang="en-US" altLang="en-US" sz="2000" dirty="0" smtClean="0"/>
              <a:t> is derived from meaning of </a:t>
            </a:r>
            <a:r>
              <a:rPr lang="en-US" altLang="en-US" sz="2000" i="1" dirty="0" smtClean="0"/>
              <a:t>B</a:t>
            </a:r>
            <a:r>
              <a:rPr lang="en-US" altLang="en-US" sz="2000" i="1" baseline="-25000" dirty="0" smtClean="0"/>
              <a:t>1,1</a:t>
            </a:r>
            <a:r>
              <a:rPr lang="en-US" altLang="en-US" sz="2000" dirty="0" smtClean="0"/>
              <a:t> and of </a:t>
            </a:r>
            <a:r>
              <a:rPr lang="en-US" altLang="en-US" sz="2000" i="1" dirty="0" smtClean="0"/>
              <a:t>P</a:t>
            </a:r>
            <a:r>
              <a:rPr lang="en-US" altLang="en-US" sz="2000" i="1" baseline="-25000" dirty="0" smtClean="0"/>
              <a:t>1,2</a:t>
            </a:r>
            <a:endParaRPr lang="en-US" altLang="en-US" sz="2000" dirty="0" smtClean="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dirty="0" smtClean="0">
                <a:sym typeface="Wingdings" pitchFamily="2" charset="2"/>
              </a:rPr>
              <a:t> </a:t>
            </a:r>
            <a:r>
              <a:rPr lang="en-US" altLang="en-US" sz="2400" dirty="0" smtClean="0"/>
              <a:t>Meaning in propositional logic is </a:t>
            </a:r>
            <a:r>
              <a:rPr lang="en-US" altLang="en-US" sz="2400" dirty="0" smtClean="0">
                <a:solidFill>
                  <a:srgbClr val="FF0000"/>
                </a:solidFill>
              </a:rPr>
              <a:t>context-independent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 smtClean="0"/>
              <a:t>(unlike natural language, where meaning depends on context)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dirty="0" smtClean="0">
                <a:sym typeface="Wingdings" pitchFamily="2" charset="2"/>
              </a:rPr>
              <a:t> </a:t>
            </a:r>
            <a:r>
              <a:rPr lang="en-US" altLang="en-US" sz="2400" dirty="0" smtClean="0"/>
              <a:t>Propositional logic has very limited expressive power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 smtClean="0"/>
              <a:t>(unlike natural language)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 smtClean="0"/>
              <a:t>E.g., cannot say "pits cause breezes in adjacent squares“</a:t>
            </a:r>
          </a:p>
          <a:p>
            <a:pPr lvl="2">
              <a:lnSpc>
                <a:spcPct val="90000"/>
              </a:lnSpc>
            </a:pPr>
            <a:r>
              <a:rPr lang="en-US" altLang="en-US" sz="1800" dirty="0" smtClean="0"/>
              <a:t>except by writing one sentence for each square</a:t>
            </a:r>
          </a:p>
        </p:txBody>
      </p:sp>
    </p:spTree>
    <p:extLst>
      <p:ext uri="{BB962C8B-B14F-4D97-AF65-F5344CB8AC3E}">
        <p14:creationId xmlns:p14="http://schemas.microsoft.com/office/powerpoint/2010/main" val="3362427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The electronic circuits domain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US" smtClean="0"/>
              <a:t>One-bit full adder</a:t>
            </a:r>
          </a:p>
          <a:p>
            <a:endParaRPr lang="en-US" altLang="en-US" smtClean="0"/>
          </a:p>
        </p:txBody>
      </p:sp>
      <p:pic>
        <p:nvPicPr>
          <p:cNvPr id="23556" name="Picture 4" descr="add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438400"/>
            <a:ext cx="7467600" cy="317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52292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52400"/>
            <a:ext cx="54102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322" y="762000"/>
            <a:ext cx="5600700" cy="601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0533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399" y="304800"/>
            <a:ext cx="2969971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905000"/>
            <a:ext cx="6433764" cy="1632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605284"/>
            <a:ext cx="7239000" cy="29128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76193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Summary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/>
              <a:t>First-order logic:</a:t>
            </a:r>
          </a:p>
          <a:p>
            <a:pPr lvl="1"/>
            <a:r>
              <a:rPr lang="en-US" altLang="en-US" dirty="0" smtClean="0"/>
              <a:t>objects and relations are semantic primitives</a:t>
            </a:r>
          </a:p>
          <a:p>
            <a:pPr lvl="1"/>
            <a:r>
              <a:rPr lang="en-US" altLang="en-US" dirty="0" smtClean="0"/>
              <a:t>syntax: constants, functions, predicates, equality, quantifiers</a:t>
            </a:r>
          </a:p>
          <a:p>
            <a:pPr lvl="4"/>
            <a:endParaRPr lang="en-US" altLang="en-US" dirty="0" smtClean="0"/>
          </a:p>
          <a:p>
            <a:r>
              <a:rPr lang="en-US" altLang="en-US" dirty="0" smtClean="0"/>
              <a:t>Increased expressive power: sufficient to define </a:t>
            </a:r>
            <a:r>
              <a:rPr lang="en-US" altLang="en-US" dirty="0" err="1" smtClean="0"/>
              <a:t>wumpus</a:t>
            </a:r>
            <a:r>
              <a:rPr lang="en-US" altLang="en-US" dirty="0" smtClean="0"/>
              <a:t> world </a:t>
            </a:r>
          </a:p>
        </p:txBody>
      </p:sp>
    </p:spTree>
    <p:extLst>
      <p:ext uri="{BB962C8B-B14F-4D97-AF65-F5344CB8AC3E}">
        <p14:creationId xmlns:p14="http://schemas.microsoft.com/office/powerpoint/2010/main" val="1708528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 build="p" bldLvl="2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First-order logic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 smtClean="0"/>
              <a:t>Whereas propositional logic assumes the world contains </a:t>
            </a:r>
            <a:r>
              <a:rPr lang="en-US" altLang="en-US" dirty="0" smtClean="0">
                <a:solidFill>
                  <a:srgbClr val="FF0000"/>
                </a:solidFill>
              </a:rPr>
              <a:t>facts</a:t>
            </a:r>
            <a:r>
              <a:rPr lang="en-US" altLang="en-US" dirty="0" smtClean="0"/>
              <a:t>,</a:t>
            </a:r>
          </a:p>
          <a:p>
            <a:pPr>
              <a:lnSpc>
                <a:spcPct val="90000"/>
              </a:lnSpc>
            </a:pPr>
            <a:r>
              <a:rPr lang="en-US" altLang="en-US" dirty="0" smtClean="0"/>
              <a:t>first-order logic (like natural language) assumes the world contains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>
                <a:solidFill>
                  <a:schemeClr val="accent2"/>
                </a:solidFill>
              </a:rPr>
              <a:t>Objects</a:t>
            </a:r>
            <a:r>
              <a:rPr lang="en-US" altLang="en-US" dirty="0" smtClean="0"/>
              <a:t>: people, houses, numbers, colors, baseball games, wars, …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>
                <a:solidFill>
                  <a:schemeClr val="accent2"/>
                </a:solidFill>
              </a:rPr>
              <a:t>Relations</a:t>
            </a:r>
            <a:r>
              <a:rPr lang="en-US" altLang="en-US" dirty="0" smtClean="0"/>
              <a:t>: red, round, prime, brother of, bigger than, part of, comes between, …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>
                <a:solidFill>
                  <a:schemeClr val="accent2"/>
                </a:solidFill>
              </a:rPr>
              <a:t>Functions</a:t>
            </a:r>
            <a:r>
              <a:rPr lang="en-US" altLang="en-US" dirty="0" smtClean="0"/>
              <a:t>: father of, best friend, one more than, plus, …</a:t>
            </a:r>
          </a:p>
        </p:txBody>
      </p:sp>
    </p:spTree>
    <p:extLst>
      <p:ext uri="{BB962C8B-B14F-4D97-AF65-F5344CB8AC3E}">
        <p14:creationId xmlns:p14="http://schemas.microsoft.com/office/powerpoint/2010/main" val="3752213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build="p" bldLvl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752600"/>
            <a:ext cx="8166278" cy="3290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1099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Syntax of FOL: Basic elements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/>
              <a:t>Constants	</a:t>
            </a:r>
            <a:r>
              <a:rPr lang="en-US" altLang="en-US" dirty="0" err="1" smtClean="0"/>
              <a:t>KingJohn</a:t>
            </a:r>
            <a:r>
              <a:rPr lang="en-US" altLang="en-US" dirty="0" smtClean="0"/>
              <a:t>, 2, CU,... </a:t>
            </a:r>
          </a:p>
          <a:p>
            <a:r>
              <a:rPr lang="en-US" altLang="en-US" dirty="0" smtClean="0"/>
              <a:t>Predicates	Brother, &gt;,...</a:t>
            </a:r>
          </a:p>
          <a:p>
            <a:r>
              <a:rPr lang="en-US" altLang="en-US" dirty="0" smtClean="0"/>
              <a:t>Functions	</a:t>
            </a:r>
            <a:r>
              <a:rPr lang="en-US" altLang="en-US" dirty="0" err="1" smtClean="0"/>
              <a:t>Sqrt</a:t>
            </a:r>
            <a:r>
              <a:rPr lang="en-US" altLang="en-US" dirty="0" smtClean="0"/>
              <a:t>, </a:t>
            </a:r>
            <a:r>
              <a:rPr lang="en-US" altLang="en-US" dirty="0" err="1" smtClean="0"/>
              <a:t>LeftLegOf</a:t>
            </a:r>
            <a:r>
              <a:rPr lang="en-US" altLang="en-US" dirty="0" smtClean="0"/>
              <a:t>,...</a:t>
            </a:r>
          </a:p>
          <a:p>
            <a:r>
              <a:rPr lang="en-US" altLang="en-US" dirty="0" smtClean="0"/>
              <a:t>Variables	x, y, a, b,...</a:t>
            </a:r>
          </a:p>
          <a:p>
            <a:r>
              <a:rPr lang="en-US" altLang="en-US" dirty="0" smtClean="0"/>
              <a:t>Connectives	</a:t>
            </a:r>
            <a:r>
              <a:rPr lang="en-US" altLang="en-US" dirty="0" smtClean="0">
                <a:sym typeface="Symbol" pitchFamily="18" charset="2"/>
              </a:rPr>
              <a:t>, , , , </a:t>
            </a:r>
          </a:p>
          <a:p>
            <a:r>
              <a:rPr lang="en-US" altLang="en-US" dirty="0" smtClean="0"/>
              <a:t>Equality		= </a:t>
            </a:r>
          </a:p>
          <a:p>
            <a:r>
              <a:rPr lang="en-US" altLang="en-US" dirty="0" smtClean="0"/>
              <a:t>Quantifiers  	</a:t>
            </a:r>
            <a:r>
              <a:rPr lang="en-US" altLang="en-US" dirty="0" smtClean="0">
                <a:sym typeface="Symbol" pitchFamily="18" charset="2"/>
              </a:rPr>
              <a:t>,  </a:t>
            </a:r>
            <a:r>
              <a:rPr lang="en-US" alt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9560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Atomic sentences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US" sz="2400" smtClean="0"/>
              <a:t>Atomic sentence =	</a:t>
            </a:r>
            <a:r>
              <a:rPr lang="en-US" altLang="en-US" sz="2400" i="1" smtClean="0"/>
              <a:t>predicate </a:t>
            </a:r>
            <a:r>
              <a:rPr lang="en-US" altLang="en-US" sz="2400" smtClean="0"/>
              <a:t>(</a:t>
            </a:r>
            <a:r>
              <a:rPr lang="en-US" altLang="en-US" sz="2400" i="1" smtClean="0"/>
              <a:t>term</a:t>
            </a:r>
            <a:r>
              <a:rPr lang="en-US" altLang="en-US" sz="2400" i="1" baseline="-25000" smtClean="0"/>
              <a:t>1</a:t>
            </a:r>
            <a:r>
              <a:rPr lang="en-US" altLang="en-US" sz="2400" smtClean="0"/>
              <a:t>,...,</a:t>
            </a:r>
            <a:r>
              <a:rPr lang="en-US" altLang="en-US" sz="2400" i="1" smtClean="0"/>
              <a:t>term</a:t>
            </a:r>
            <a:r>
              <a:rPr lang="en-US" altLang="en-US" sz="2400" i="1" baseline="-25000" smtClean="0"/>
              <a:t>n</a:t>
            </a:r>
            <a:r>
              <a:rPr lang="en-US" altLang="en-US" sz="2400" smtClean="0"/>
              <a:t>) 					or </a:t>
            </a:r>
            <a:r>
              <a:rPr lang="en-US" altLang="en-US" sz="2400" i="1" smtClean="0"/>
              <a:t>term</a:t>
            </a:r>
            <a:r>
              <a:rPr lang="en-US" altLang="en-US" sz="2400" i="1" baseline="-25000" smtClean="0"/>
              <a:t>1</a:t>
            </a:r>
            <a:r>
              <a:rPr lang="en-US" altLang="en-US" sz="2400" i="1" smtClean="0"/>
              <a:t> = term</a:t>
            </a:r>
            <a:r>
              <a:rPr lang="en-US" altLang="en-US" sz="2400" i="1" baseline="-25000" smtClean="0"/>
              <a:t>2</a:t>
            </a:r>
          </a:p>
          <a:p>
            <a:pPr>
              <a:buFontTx/>
              <a:buNone/>
            </a:pPr>
            <a:endParaRPr lang="en-US" altLang="en-US" sz="2400" smtClean="0"/>
          </a:p>
          <a:p>
            <a:pPr>
              <a:buFontTx/>
              <a:buNone/>
            </a:pPr>
            <a:r>
              <a:rPr lang="en-US" altLang="en-US" sz="2400" smtClean="0"/>
              <a:t>Term            	=	</a:t>
            </a:r>
            <a:r>
              <a:rPr lang="en-US" altLang="en-US" sz="2400" i="1" smtClean="0"/>
              <a:t>function </a:t>
            </a:r>
            <a:r>
              <a:rPr lang="en-US" altLang="en-US" sz="2400" smtClean="0"/>
              <a:t>(</a:t>
            </a:r>
            <a:r>
              <a:rPr lang="en-US" altLang="en-US" sz="2400" i="1" smtClean="0"/>
              <a:t>term</a:t>
            </a:r>
            <a:r>
              <a:rPr lang="en-US" altLang="en-US" sz="2400" i="1" baseline="-25000" smtClean="0"/>
              <a:t>1</a:t>
            </a:r>
            <a:r>
              <a:rPr lang="en-US" altLang="en-US" sz="2400" smtClean="0"/>
              <a:t>,...,</a:t>
            </a:r>
            <a:r>
              <a:rPr lang="en-US" altLang="en-US" sz="2400" i="1" smtClean="0"/>
              <a:t>term</a:t>
            </a:r>
            <a:r>
              <a:rPr lang="en-US" altLang="en-US" sz="2400" i="1" baseline="-25000" smtClean="0"/>
              <a:t>n</a:t>
            </a:r>
            <a:r>
              <a:rPr lang="en-US" altLang="en-US" sz="2400" smtClean="0"/>
              <a:t>) 					or </a:t>
            </a:r>
            <a:r>
              <a:rPr lang="en-US" altLang="en-US" sz="2400" i="1" smtClean="0"/>
              <a:t>constant</a:t>
            </a:r>
            <a:r>
              <a:rPr lang="en-US" altLang="en-US" sz="2400" smtClean="0"/>
              <a:t> or </a:t>
            </a:r>
            <a:r>
              <a:rPr lang="en-US" altLang="en-US" sz="2400" i="1" smtClean="0"/>
              <a:t>variable</a:t>
            </a:r>
            <a:r>
              <a:rPr lang="en-US" altLang="en-US" sz="2400" smtClean="0"/>
              <a:t> </a:t>
            </a:r>
          </a:p>
          <a:p>
            <a:endParaRPr lang="en-US" altLang="en-US" sz="2400" smtClean="0"/>
          </a:p>
          <a:p>
            <a:r>
              <a:rPr lang="en-US" altLang="en-US" sz="2400" smtClean="0"/>
              <a:t>E.g., </a:t>
            </a:r>
            <a:r>
              <a:rPr lang="en-US" altLang="en-US" sz="2400" i="1" smtClean="0"/>
              <a:t>Brother(KingJohn,RichardTheLionheart) &gt; (Length(LeftLegOf(Richard)), Length(LeftLegOf(KingJohn)))</a:t>
            </a:r>
          </a:p>
        </p:txBody>
      </p:sp>
    </p:spTree>
    <p:extLst>
      <p:ext uri="{BB962C8B-B14F-4D97-AF65-F5344CB8AC3E}">
        <p14:creationId xmlns:p14="http://schemas.microsoft.com/office/powerpoint/2010/main" val="4059779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Complex sentences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/>
              <a:t>Complex sentences are made from atomic sentences using connectives</a:t>
            </a:r>
          </a:p>
          <a:p>
            <a:pPr algn="ctr">
              <a:buFontTx/>
              <a:buNone/>
            </a:pPr>
            <a:r>
              <a:rPr lang="en-US" altLang="en-US" sz="2800" dirty="0" smtClean="0">
                <a:sym typeface="Symbol" pitchFamily="18" charset="2"/>
              </a:rPr>
              <a:t></a:t>
            </a:r>
            <a:r>
              <a:rPr lang="en-US" altLang="en-US" sz="2800" i="1" dirty="0" smtClean="0"/>
              <a:t>S</a:t>
            </a:r>
            <a:r>
              <a:rPr lang="en-US" altLang="en-US" sz="2800" dirty="0" smtClean="0"/>
              <a:t>, </a:t>
            </a:r>
            <a:r>
              <a:rPr lang="en-US" altLang="en-US" sz="2800" i="1" dirty="0" smtClean="0"/>
              <a:t>S</a:t>
            </a:r>
            <a:r>
              <a:rPr lang="en-US" altLang="en-US" sz="2800" i="1" baseline="-25000" dirty="0" smtClean="0"/>
              <a:t>1</a:t>
            </a:r>
            <a:r>
              <a:rPr lang="en-US" altLang="en-US" sz="2800" baseline="-25000" dirty="0" smtClean="0"/>
              <a:t> </a:t>
            </a:r>
            <a:r>
              <a:rPr lang="en-US" altLang="en-US" sz="2800" dirty="0" smtClean="0">
                <a:sym typeface="Symbol" pitchFamily="18" charset="2"/>
              </a:rPr>
              <a:t> </a:t>
            </a:r>
            <a:r>
              <a:rPr lang="en-US" altLang="en-US" sz="2800" i="1" dirty="0" smtClean="0"/>
              <a:t>S</a:t>
            </a:r>
            <a:r>
              <a:rPr lang="en-US" altLang="en-US" sz="2800" i="1" baseline="-25000" dirty="0" smtClean="0"/>
              <a:t>2</a:t>
            </a:r>
            <a:r>
              <a:rPr lang="en-US" altLang="en-US" sz="2800" dirty="0" smtClean="0"/>
              <a:t>, </a:t>
            </a:r>
            <a:r>
              <a:rPr lang="en-US" altLang="en-US" sz="2800" i="1" dirty="0" smtClean="0"/>
              <a:t>S</a:t>
            </a:r>
            <a:r>
              <a:rPr lang="en-US" altLang="en-US" sz="2800" i="1" baseline="-25000" dirty="0" smtClean="0"/>
              <a:t>1 </a:t>
            </a:r>
            <a:r>
              <a:rPr lang="en-US" altLang="en-US" sz="2800" dirty="0" smtClean="0">
                <a:sym typeface="Symbol" pitchFamily="18" charset="2"/>
              </a:rPr>
              <a:t> </a:t>
            </a:r>
            <a:r>
              <a:rPr lang="en-US" altLang="en-US" sz="2800" i="1" dirty="0" smtClean="0"/>
              <a:t>S</a:t>
            </a:r>
            <a:r>
              <a:rPr lang="en-US" altLang="en-US" sz="2800" i="1" baseline="-25000" dirty="0" smtClean="0"/>
              <a:t>2</a:t>
            </a:r>
            <a:r>
              <a:rPr lang="en-US" altLang="en-US" sz="2800" dirty="0" smtClean="0"/>
              <a:t>, </a:t>
            </a:r>
            <a:r>
              <a:rPr lang="en-US" altLang="en-US" sz="2800" i="1" dirty="0" smtClean="0"/>
              <a:t>S</a:t>
            </a:r>
            <a:r>
              <a:rPr lang="en-US" altLang="en-US" sz="2800" i="1" baseline="-25000" dirty="0" smtClean="0"/>
              <a:t>1</a:t>
            </a:r>
            <a:r>
              <a:rPr lang="en-US" altLang="en-US" sz="2800" baseline="-25000" dirty="0" smtClean="0"/>
              <a:t> </a:t>
            </a:r>
            <a:r>
              <a:rPr lang="en-US" altLang="en-US" sz="2800" dirty="0" smtClean="0">
                <a:sym typeface="Symbol" pitchFamily="18" charset="2"/>
              </a:rPr>
              <a:t> </a:t>
            </a:r>
            <a:r>
              <a:rPr lang="en-US" altLang="en-US" sz="2800" i="1" dirty="0" smtClean="0"/>
              <a:t>S</a:t>
            </a:r>
            <a:r>
              <a:rPr lang="en-US" altLang="en-US" sz="2800" i="1" baseline="-25000" dirty="0" smtClean="0"/>
              <a:t>2</a:t>
            </a:r>
            <a:r>
              <a:rPr lang="en-US" altLang="en-US" sz="2800" dirty="0" smtClean="0"/>
              <a:t>, </a:t>
            </a:r>
            <a:r>
              <a:rPr lang="en-US" altLang="en-US" sz="2800" i="1" dirty="0" smtClean="0"/>
              <a:t>S</a:t>
            </a:r>
            <a:r>
              <a:rPr lang="en-US" altLang="en-US" sz="2800" i="1" baseline="-25000" dirty="0" smtClean="0"/>
              <a:t>1</a:t>
            </a:r>
            <a:r>
              <a:rPr lang="en-US" altLang="en-US" sz="2800" baseline="-25000" dirty="0" smtClean="0"/>
              <a:t> </a:t>
            </a:r>
            <a:r>
              <a:rPr lang="en-US" altLang="en-US" sz="2800" dirty="0" smtClean="0">
                <a:sym typeface="Symbol" pitchFamily="18" charset="2"/>
              </a:rPr>
              <a:t></a:t>
            </a:r>
            <a:r>
              <a:rPr lang="en-US" altLang="en-US" sz="2800" baseline="-25000" dirty="0" smtClean="0"/>
              <a:t> </a:t>
            </a:r>
            <a:r>
              <a:rPr lang="en-US" altLang="en-US" sz="2800" i="1" dirty="0" smtClean="0"/>
              <a:t>S</a:t>
            </a:r>
            <a:r>
              <a:rPr lang="en-US" altLang="en-US" sz="2800" i="1" baseline="-25000" dirty="0" smtClean="0"/>
              <a:t>2</a:t>
            </a:r>
            <a:r>
              <a:rPr lang="en-US" altLang="en-US" sz="2800" dirty="0" smtClean="0"/>
              <a:t>,</a:t>
            </a:r>
          </a:p>
          <a:p>
            <a:pPr lvl="4">
              <a:buFontTx/>
              <a:buNone/>
            </a:pPr>
            <a:endParaRPr lang="en-US" altLang="en-US" sz="1800" dirty="0" smtClean="0"/>
          </a:p>
          <a:p>
            <a:pPr>
              <a:buFontTx/>
              <a:buNone/>
            </a:pPr>
            <a:r>
              <a:rPr lang="en-US" altLang="en-US" dirty="0" smtClean="0"/>
              <a:t>E.g. </a:t>
            </a:r>
            <a:r>
              <a:rPr lang="en-US" altLang="en-US" i="1" dirty="0" smtClean="0"/>
              <a:t>Sibling(</a:t>
            </a:r>
            <a:r>
              <a:rPr lang="en-US" altLang="en-US" i="1" dirty="0" err="1" smtClean="0"/>
              <a:t>KingJohn,Richard</a:t>
            </a:r>
            <a:r>
              <a:rPr lang="en-US" altLang="en-US" i="1" dirty="0" smtClean="0"/>
              <a:t>) </a:t>
            </a:r>
            <a:r>
              <a:rPr lang="en-US" altLang="en-US" sz="2800" dirty="0" smtClean="0">
                <a:sym typeface="Symbol" pitchFamily="18" charset="2"/>
              </a:rPr>
              <a:t></a:t>
            </a:r>
            <a:r>
              <a:rPr lang="en-US" altLang="en-US" i="1" dirty="0" smtClean="0"/>
              <a:t> Sibling(</a:t>
            </a:r>
            <a:r>
              <a:rPr lang="en-US" altLang="en-US" i="1" dirty="0" err="1" smtClean="0"/>
              <a:t>Richard,KingJohn</a:t>
            </a:r>
            <a:r>
              <a:rPr lang="en-US" altLang="en-US" i="1" dirty="0" smtClean="0"/>
              <a:t>)</a:t>
            </a:r>
            <a:r>
              <a:rPr lang="en-US" altLang="en-US" dirty="0" smtClean="0"/>
              <a:t> </a:t>
            </a:r>
          </a:p>
          <a:p>
            <a:pPr>
              <a:buFontTx/>
              <a:buNone/>
            </a:pPr>
            <a:r>
              <a:rPr lang="en-US" altLang="en-US" dirty="0" smtClean="0"/>
              <a:t>     &gt;(1,2) </a:t>
            </a:r>
            <a:r>
              <a:rPr lang="en-US" altLang="en-US" dirty="0" smtClean="0">
                <a:sym typeface="Symbol" pitchFamily="18" charset="2"/>
              </a:rPr>
              <a:t> </a:t>
            </a:r>
            <a:r>
              <a:rPr lang="en-US" altLang="en-US" dirty="0" smtClean="0">
                <a:cs typeface="Arial" charset="0"/>
                <a:sym typeface="Symbol" pitchFamily="18" charset="2"/>
              </a:rPr>
              <a:t>≤</a:t>
            </a:r>
            <a:r>
              <a:rPr lang="en-US" altLang="en-US" dirty="0" smtClean="0"/>
              <a:t> (1,2)</a:t>
            </a:r>
          </a:p>
          <a:p>
            <a:pPr>
              <a:buFontTx/>
              <a:buNone/>
            </a:pPr>
            <a:r>
              <a:rPr lang="en-US" altLang="en-US" dirty="0" smtClean="0"/>
              <a:t>     &gt;(1,2) </a:t>
            </a:r>
            <a:r>
              <a:rPr lang="en-US" altLang="en-US" sz="2800" dirty="0" smtClean="0">
                <a:sym typeface="Symbol" pitchFamily="18" charset="2"/>
              </a:rPr>
              <a:t></a:t>
            </a:r>
            <a:r>
              <a:rPr lang="en-US" altLang="en-US" dirty="0" smtClean="0"/>
              <a:t> </a:t>
            </a:r>
            <a:r>
              <a:rPr lang="en-US" altLang="en-US" dirty="0" smtClean="0">
                <a:sym typeface="Symbol" pitchFamily="18" charset="2"/>
              </a:rPr>
              <a:t></a:t>
            </a:r>
            <a:r>
              <a:rPr lang="en-US" altLang="en-US" dirty="0" smtClean="0"/>
              <a:t> &gt;(1,2) </a:t>
            </a:r>
          </a:p>
        </p:txBody>
      </p:sp>
    </p:spTree>
    <p:extLst>
      <p:ext uri="{BB962C8B-B14F-4D97-AF65-F5344CB8AC3E}">
        <p14:creationId xmlns:p14="http://schemas.microsoft.com/office/powerpoint/2010/main" val="3733895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Truth in first-order logic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000" dirty="0" smtClean="0"/>
              <a:t>Sentences are true with respect to a </a:t>
            </a:r>
            <a:r>
              <a:rPr lang="en-US" altLang="en-US" sz="2000" dirty="0" smtClean="0">
                <a:solidFill>
                  <a:schemeClr val="accent2"/>
                </a:solidFill>
              </a:rPr>
              <a:t>model</a:t>
            </a:r>
            <a:r>
              <a:rPr lang="en-US" altLang="en-US" sz="2000" dirty="0" smtClean="0"/>
              <a:t> and an </a:t>
            </a:r>
            <a:r>
              <a:rPr lang="en-US" altLang="en-US" sz="2000" dirty="0" smtClean="0">
                <a:solidFill>
                  <a:schemeClr val="accent2"/>
                </a:solidFill>
              </a:rPr>
              <a:t>interpretation</a:t>
            </a:r>
          </a:p>
          <a:p>
            <a:pPr>
              <a:lnSpc>
                <a:spcPct val="80000"/>
              </a:lnSpc>
            </a:pPr>
            <a:endParaRPr lang="en-US" altLang="en-US" sz="2000" dirty="0" smtClean="0"/>
          </a:p>
          <a:p>
            <a:pPr>
              <a:lnSpc>
                <a:spcPct val="80000"/>
              </a:lnSpc>
            </a:pPr>
            <a:r>
              <a:rPr lang="en-US" altLang="en-US" sz="2000" dirty="0" smtClean="0"/>
              <a:t>Model contains objects (</a:t>
            </a:r>
            <a:r>
              <a:rPr lang="en-US" altLang="en-US" sz="2000" dirty="0" smtClean="0">
                <a:solidFill>
                  <a:schemeClr val="accent2"/>
                </a:solidFill>
              </a:rPr>
              <a:t>domain</a:t>
            </a:r>
            <a:r>
              <a:rPr lang="en-US" altLang="en-US" sz="2000" dirty="0" smtClean="0"/>
              <a:t> </a:t>
            </a:r>
            <a:r>
              <a:rPr lang="en-US" altLang="en-US" sz="2000" dirty="0" smtClean="0">
                <a:solidFill>
                  <a:schemeClr val="accent2"/>
                </a:solidFill>
              </a:rPr>
              <a:t>elements</a:t>
            </a:r>
            <a:r>
              <a:rPr lang="en-US" altLang="en-US" sz="2000" dirty="0" smtClean="0"/>
              <a:t>) and relations among them</a:t>
            </a:r>
          </a:p>
          <a:p>
            <a:pPr>
              <a:lnSpc>
                <a:spcPct val="80000"/>
              </a:lnSpc>
            </a:pPr>
            <a:endParaRPr lang="en-US" altLang="en-US" sz="2000" dirty="0" smtClean="0"/>
          </a:p>
          <a:p>
            <a:pPr>
              <a:lnSpc>
                <a:spcPct val="80000"/>
              </a:lnSpc>
            </a:pPr>
            <a:r>
              <a:rPr lang="en-US" altLang="en-US" sz="2000" dirty="0" smtClean="0"/>
              <a:t>Interpretation specifies referents for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1800" dirty="0" smtClean="0">
                <a:solidFill>
                  <a:srgbClr val="FF0000"/>
                </a:solidFill>
              </a:rPr>
              <a:t>constant</a:t>
            </a:r>
            <a:r>
              <a:rPr lang="en-US" altLang="en-US" sz="1800" dirty="0" smtClean="0"/>
              <a:t> </a:t>
            </a:r>
            <a:r>
              <a:rPr lang="en-US" altLang="en-US" sz="1800" dirty="0" smtClean="0">
                <a:solidFill>
                  <a:srgbClr val="FF0000"/>
                </a:solidFill>
              </a:rPr>
              <a:t>symbols</a:t>
            </a:r>
            <a:r>
              <a:rPr lang="en-US" altLang="en-US" sz="1800" dirty="0" smtClean="0"/>
              <a:t> 	</a:t>
            </a:r>
            <a:r>
              <a:rPr lang="en-US" altLang="en-US" sz="1800" dirty="0" smtClean="0">
                <a:cs typeface="Arial" charset="0"/>
              </a:rPr>
              <a:t>→</a:t>
            </a:r>
            <a:r>
              <a:rPr lang="en-US" altLang="en-US" sz="1800" dirty="0" smtClean="0"/>
              <a:t> 	</a:t>
            </a:r>
            <a:r>
              <a:rPr lang="en-US" altLang="en-US" sz="1800" dirty="0" smtClean="0">
                <a:solidFill>
                  <a:schemeClr val="accent2"/>
                </a:solidFill>
              </a:rPr>
              <a:t>objects</a:t>
            </a:r>
            <a:endParaRPr lang="en-US" altLang="en-US" sz="1800" dirty="0" smtClean="0"/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1800" dirty="0" smtClean="0">
                <a:solidFill>
                  <a:srgbClr val="FF0000"/>
                </a:solidFill>
              </a:rPr>
              <a:t>predicate</a:t>
            </a:r>
            <a:r>
              <a:rPr lang="en-US" altLang="en-US" sz="1800" dirty="0" smtClean="0"/>
              <a:t> </a:t>
            </a:r>
            <a:r>
              <a:rPr lang="en-US" altLang="en-US" sz="1800" dirty="0" smtClean="0">
                <a:solidFill>
                  <a:srgbClr val="FF0000"/>
                </a:solidFill>
              </a:rPr>
              <a:t>symbols</a:t>
            </a:r>
            <a:r>
              <a:rPr lang="en-US" altLang="en-US" sz="1800" dirty="0" smtClean="0"/>
              <a:t> 	</a:t>
            </a:r>
            <a:r>
              <a:rPr lang="en-US" altLang="en-US" sz="1800" dirty="0" smtClean="0">
                <a:cs typeface="Arial" charset="0"/>
              </a:rPr>
              <a:t>→</a:t>
            </a:r>
            <a:r>
              <a:rPr lang="en-US" altLang="en-US" sz="1800" dirty="0" smtClean="0"/>
              <a:t> 	</a:t>
            </a:r>
            <a:r>
              <a:rPr lang="en-US" altLang="en-US" sz="1800" dirty="0" smtClean="0">
                <a:solidFill>
                  <a:schemeClr val="accent2"/>
                </a:solidFill>
              </a:rPr>
              <a:t>relations</a:t>
            </a:r>
            <a:endParaRPr lang="en-US" altLang="en-US" sz="1800" dirty="0" smtClean="0"/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1800" dirty="0" smtClean="0">
                <a:solidFill>
                  <a:srgbClr val="FF0000"/>
                </a:solidFill>
              </a:rPr>
              <a:t>function</a:t>
            </a:r>
            <a:r>
              <a:rPr lang="en-US" altLang="en-US" sz="1800" dirty="0" smtClean="0"/>
              <a:t> </a:t>
            </a:r>
            <a:r>
              <a:rPr lang="en-US" altLang="en-US" sz="1800" dirty="0" smtClean="0">
                <a:solidFill>
                  <a:srgbClr val="FF0000"/>
                </a:solidFill>
              </a:rPr>
              <a:t>symbols</a:t>
            </a:r>
            <a:r>
              <a:rPr lang="en-US" altLang="en-US" sz="1800" dirty="0" smtClean="0"/>
              <a:t> 	</a:t>
            </a:r>
            <a:r>
              <a:rPr lang="en-US" altLang="en-US" sz="1800" dirty="0" smtClean="0">
                <a:cs typeface="Arial" charset="0"/>
              </a:rPr>
              <a:t>→	</a:t>
            </a:r>
            <a:r>
              <a:rPr lang="en-US" altLang="en-US" sz="1800" dirty="0" smtClean="0">
                <a:solidFill>
                  <a:schemeClr val="accent2"/>
                </a:solidFill>
              </a:rPr>
              <a:t>functional relations</a:t>
            </a:r>
            <a:endParaRPr lang="en-US" altLang="en-US" sz="1800" dirty="0" smtClean="0"/>
          </a:p>
          <a:p>
            <a:pPr lvl="1">
              <a:lnSpc>
                <a:spcPct val="80000"/>
              </a:lnSpc>
              <a:buFontTx/>
              <a:buNone/>
            </a:pPr>
            <a:endParaRPr lang="en-US" altLang="en-US" sz="1800" dirty="0" smtClean="0"/>
          </a:p>
          <a:p>
            <a:pPr>
              <a:lnSpc>
                <a:spcPct val="80000"/>
              </a:lnSpc>
            </a:pPr>
            <a:r>
              <a:rPr lang="en-US" altLang="en-US" sz="2000" dirty="0" smtClean="0"/>
              <a:t>An atomic sentence </a:t>
            </a:r>
            <a:r>
              <a:rPr lang="en-US" altLang="en-US" sz="2000" i="1" dirty="0" smtClean="0"/>
              <a:t>predicate(term</a:t>
            </a:r>
            <a:r>
              <a:rPr lang="en-US" altLang="en-US" sz="2000" i="1" baseline="-25000" dirty="0" smtClean="0"/>
              <a:t>1</a:t>
            </a:r>
            <a:r>
              <a:rPr lang="en-US" altLang="en-US" sz="2000" i="1" dirty="0" smtClean="0"/>
              <a:t>,...,</a:t>
            </a:r>
            <a:r>
              <a:rPr lang="en-US" altLang="en-US" sz="2000" i="1" dirty="0" err="1" smtClean="0"/>
              <a:t>term</a:t>
            </a:r>
            <a:r>
              <a:rPr lang="en-US" altLang="en-US" sz="2000" i="1" baseline="-25000" dirty="0" err="1" smtClean="0"/>
              <a:t>n</a:t>
            </a:r>
            <a:r>
              <a:rPr lang="en-US" altLang="en-US" sz="2000" i="1" dirty="0" smtClean="0"/>
              <a:t>) </a:t>
            </a:r>
            <a:r>
              <a:rPr lang="en-US" altLang="en-US" sz="2000" dirty="0" smtClean="0"/>
              <a:t>is true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dirty="0" smtClean="0"/>
              <a:t>	</a:t>
            </a:r>
            <a:r>
              <a:rPr lang="en-US" altLang="en-US" sz="2000" dirty="0" err="1" smtClean="0"/>
              <a:t>iff</a:t>
            </a:r>
            <a:r>
              <a:rPr lang="en-US" altLang="en-US" sz="2000" dirty="0" smtClean="0"/>
              <a:t> the </a:t>
            </a:r>
            <a:r>
              <a:rPr lang="en-US" altLang="en-US" sz="2000" dirty="0" smtClean="0">
                <a:solidFill>
                  <a:schemeClr val="accent2"/>
                </a:solidFill>
              </a:rPr>
              <a:t>objects </a:t>
            </a:r>
            <a:r>
              <a:rPr lang="en-US" altLang="en-US" sz="2000" dirty="0" smtClean="0"/>
              <a:t>referred to by </a:t>
            </a:r>
            <a:r>
              <a:rPr lang="en-US" altLang="en-US" sz="2000" i="1" dirty="0" smtClean="0"/>
              <a:t>term</a:t>
            </a:r>
            <a:r>
              <a:rPr lang="en-US" altLang="en-US" sz="2000" i="1" baseline="-25000" dirty="0" smtClean="0"/>
              <a:t>1</a:t>
            </a:r>
            <a:r>
              <a:rPr lang="en-US" altLang="en-US" sz="2000" i="1" dirty="0" smtClean="0"/>
              <a:t>,...,</a:t>
            </a:r>
            <a:r>
              <a:rPr lang="en-US" altLang="en-US" sz="2000" i="1" dirty="0" err="1" smtClean="0"/>
              <a:t>term</a:t>
            </a:r>
            <a:r>
              <a:rPr lang="en-US" altLang="en-US" sz="2000" i="1" baseline="-25000" dirty="0" err="1" smtClean="0"/>
              <a:t>n</a:t>
            </a:r>
            <a:endParaRPr lang="en-US" altLang="en-US" sz="2000" i="1" dirty="0" smtClean="0"/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dirty="0" smtClean="0"/>
              <a:t>	are in the </a:t>
            </a:r>
            <a:r>
              <a:rPr lang="en-US" altLang="en-US" sz="2000" dirty="0" smtClean="0">
                <a:solidFill>
                  <a:schemeClr val="accent2"/>
                </a:solidFill>
              </a:rPr>
              <a:t>relation</a:t>
            </a:r>
            <a:r>
              <a:rPr lang="en-US" altLang="en-US" sz="2000" dirty="0" smtClean="0"/>
              <a:t> referred to by </a:t>
            </a:r>
            <a:r>
              <a:rPr lang="en-US" altLang="en-US" sz="2000" i="1" dirty="0" smtClean="0"/>
              <a:t>predicate</a:t>
            </a:r>
            <a:endParaRPr lang="en-US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959238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uild="p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Eclipse</Template>
  <TotalTime>7253</TotalTime>
  <Words>783</Words>
  <Application>Microsoft Office PowerPoint</Application>
  <PresentationFormat>On-screen Show (4:3)</PresentationFormat>
  <Paragraphs>143</Paragraphs>
  <Slides>33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Default Design</vt:lpstr>
      <vt:lpstr>Artificial Intelligence #12</vt:lpstr>
      <vt:lpstr>Outline</vt:lpstr>
      <vt:lpstr>Pros and cons of propositional logic</vt:lpstr>
      <vt:lpstr>First-order logic</vt:lpstr>
      <vt:lpstr>PowerPoint Presentation</vt:lpstr>
      <vt:lpstr>Syntax of FOL: Basic elements</vt:lpstr>
      <vt:lpstr>Atomic sentences</vt:lpstr>
      <vt:lpstr>Complex sentences</vt:lpstr>
      <vt:lpstr>Truth in first-order logic</vt:lpstr>
      <vt:lpstr>Models for FOL: Example</vt:lpstr>
      <vt:lpstr>PowerPoint Presentation</vt:lpstr>
      <vt:lpstr>Universal quantification</vt:lpstr>
      <vt:lpstr>A common mistake to avoid</vt:lpstr>
      <vt:lpstr>Existential quantification</vt:lpstr>
      <vt:lpstr>Another common mistake to avoid</vt:lpstr>
      <vt:lpstr>Properties of quantifiers</vt:lpstr>
      <vt:lpstr>PowerPoint Presentation</vt:lpstr>
      <vt:lpstr>Equality</vt:lpstr>
      <vt:lpstr>Using FOL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Knowledge engineering in FOL</vt:lpstr>
      <vt:lpstr>The electronic circuits domain</vt:lpstr>
      <vt:lpstr>PowerPoint Presentation</vt:lpstr>
      <vt:lpstr>PowerPoint Presentation</vt:lpstr>
      <vt:lpstr>Summary</vt:lpstr>
    </vt:vector>
  </TitlesOfParts>
  <Company>NUS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Min-Yen Kan</dc:creator>
  <cp:lastModifiedBy>Dragomir Radev</cp:lastModifiedBy>
  <cp:revision>45</cp:revision>
  <cp:lastPrinted>2013-01-05T22:03:00Z</cp:lastPrinted>
  <dcterms:created xsi:type="dcterms:W3CDTF">2003-12-17T02:04:52Z</dcterms:created>
  <dcterms:modified xsi:type="dcterms:W3CDTF">2014-10-14T00:14:40Z</dcterms:modified>
</cp:coreProperties>
</file>