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1" autoAdjust="0"/>
    <p:restoredTop sz="94660"/>
  </p:normalViewPr>
  <p:slideViewPr>
    <p:cSldViewPr>
      <p:cViewPr>
        <p:scale>
          <a:sx n="70" d="100"/>
          <a:sy n="70" d="100"/>
        </p:scale>
        <p:origin x="-1506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535F2BC-0C76-4F7B-8AF0-C9E76D892093}" type="datetimeFigureOut">
              <a:rPr lang="en-US"/>
              <a:pPr>
                <a:defRPr/>
              </a:pPr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2394D0F-749E-413B-AF38-2ADF576C0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9A1331-D103-4A57-8A70-740A81252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65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F39DC73-B0C0-45E7-A475-6D54E21836E5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298557-FC08-4215-856F-244952651CC5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E495-C0F8-41FB-8EB9-F803EB57E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01822-976C-4843-9E4A-902E16531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6AA2-0E2F-450C-BD12-D3F480F04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B2AF5-CE3D-425A-925E-ECC371369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2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B46EF-C113-4674-A76A-ECDC5C7A6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6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86599-534C-4889-AC6D-14AFF8FEA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95F6F-76C5-4CAF-A1EE-78061B3E5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9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6609B-C0D9-4F42-8911-1893E9E58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C0FE6-1169-4360-9380-98FB3B42E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6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5BE70-353B-493A-BAFA-C98563347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8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3658A-7AD6-4AB3-8DB2-E693A7034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20C8B1-1961-4C9D-A84C-BCE28D563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  <a:br>
              <a:rPr lang="en-US" altLang="en-US" smtClean="0"/>
            </a:br>
            <a:r>
              <a:rPr lang="en-US" altLang="en-US" smtClean="0"/>
              <a:t>#13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COMS W4701</a:t>
            </a:r>
          </a:p>
          <a:p>
            <a:pPr eaLnBrk="1" hangingPunct="1"/>
            <a:r>
              <a:rPr lang="en-US" altLang="en-US" smtClean="0"/>
              <a:t>Fall 2014</a:t>
            </a:r>
          </a:p>
          <a:p>
            <a:pPr eaLnBrk="1" hangingPunct="1"/>
            <a:r>
              <a:rPr lang="en-US" altLang="en-US" smtClean="0"/>
              <a:t>Inference in FOL (Ch. 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Unification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smtClean="0"/>
              <a:t>We can get the inference immediately if we can find a substitution </a:t>
            </a: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such that </a:t>
            </a:r>
            <a:r>
              <a:rPr lang="en-US" altLang="en-US" sz="2000" i="1" smtClean="0"/>
              <a:t>King(x) </a:t>
            </a:r>
            <a:r>
              <a:rPr lang="en-US" altLang="en-US" sz="2000" smtClean="0"/>
              <a:t>and </a:t>
            </a:r>
            <a:r>
              <a:rPr lang="en-US" altLang="en-US" sz="2000" i="1" smtClean="0"/>
              <a:t>Greedy(x) </a:t>
            </a:r>
            <a:r>
              <a:rPr lang="en-US" altLang="en-US" sz="2000" smtClean="0"/>
              <a:t>match </a:t>
            </a:r>
            <a:r>
              <a:rPr lang="en-US" altLang="en-US" sz="2000" i="1" smtClean="0"/>
              <a:t>King(John)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Greedy(y)</a:t>
            </a:r>
            <a:endParaRPr lang="en-US" altLang="en-US" sz="2000" smtClean="0"/>
          </a:p>
          <a:p>
            <a:pPr lvl="4"/>
            <a:endParaRPr lang="en-US" altLang="en-US" sz="1400" smtClean="0">
              <a:cs typeface="Arial" charset="0"/>
            </a:endParaRPr>
          </a:p>
          <a:p>
            <a:pPr>
              <a:buFontTx/>
              <a:buNone/>
            </a:pP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= {x/John,y/John} works</a:t>
            </a:r>
          </a:p>
          <a:p>
            <a:pPr lvl="4"/>
            <a:endParaRPr lang="en-US" altLang="en-US" sz="1400" smtClean="0"/>
          </a:p>
          <a:p>
            <a:r>
              <a:rPr lang="en-US" altLang="en-US" sz="2000" smtClean="0"/>
              <a:t>Unify(</a:t>
            </a:r>
            <a:r>
              <a:rPr lang="el-GR" altLang="en-US" sz="2000" smtClean="0">
                <a:cs typeface="Arial" charset="0"/>
              </a:rPr>
              <a:t>α</a:t>
            </a:r>
            <a:r>
              <a:rPr lang="en-US" altLang="en-US" sz="2000" smtClean="0"/>
              <a:t>,</a:t>
            </a:r>
            <a:r>
              <a:rPr lang="el-GR" altLang="en-US" sz="2000" smtClean="0">
                <a:cs typeface="Arial" charset="0"/>
              </a:rPr>
              <a:t>β</a:t>
            </a:r>
            <a:r>
              <a:rPr lang="en-US" altLang="en-US" sz="2000" smtClean="0"/>
              <a:t>) = </a:t>
            </a: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if </a:t>
            </a:r>
            <a:r>
              <a:rPr lang="el-GR" altLang="en-US" sz="2000" smtClean="0">
                <a:cs typeface="Arial" charset="0"/>
              </a:rPr>
              <a:t>αθ</a:t>
            </a:r>
            <a:r>
              <a:rPr lang="en-US" altLang="en-US" sz="2000" smtClean="0"/>
              <a:t> = </a:t>
            </a:r>
            <a:r>
              <a:rPr lang="el-GR" altLang="en-US" sz="2000" smtClean="0">
                <a:cs typeface="Arial" charset="0"/>
              </a:rPr>
              <a:t>βθ </a:t>
            </a:r>
            <a:endParaRPr lang="en-US" altLang="en-US" sz="1400" smtClean="0"/>
          </a:p>
          <a:p>
            <a:pPr>
              <a:buFontTx/>
              <a:buNone/>
            </a:pPr>
            <a:r>
              <a:rPr lang="en-US" altLang="en-US" sz="2000" smtClean="0"/>
              <a:t>p 			q	 		</a:t>
            </a: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 </a:t>
            </a:r>
          </a:p>
          <a:p>
            <a:pPr>
              <a:buFontTx/>
              <a:buNone/>
            </a:pPr>
            <a:r>
              <a:rPr lang="en-US" altLang="en-US" sz="2000" smtClean="0"/>
              <a:t>Knows(John,x) 	Knows(John,Jane) 	</a:t>
            </a:r>
            <a:endParaRPr lang="en-US" altLang="en-US" sz="2000" smtClean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altLang="en-US" sz="2000" smtClean="0"/>
              <a:t>Knows(John,x)	Knows(y,OJ) 		</a:t>
            </a:r>
            <a:endParaRPr lang="en-US" altLang="en-US" sz="2000" smtClean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altLang="en-US" sz="2000" smtClean="0"/>
              <a:t>Knows(John,x) 	Knows(y,Mother(y))	</a:t>
            </a:r>
            <a:endParaRPr lang="en-US" altLang="en-US" sz="2000" smtClean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altLang="en-US" sz="2000" smtClean="0"/>
              <a:t>Knows(John,x)	Knows(x,OJ) 		</a:t>
            </a:r>
            <a:endParaRPr lang="en-US" altLang="en-US" sz="2000" smtClean="0">
              <a:solidFill>
                <a:srgbClr val="CC0099"/>
              </a:solidFill>
            </a:endParaRPr>
          </a:p>
          <a:p>
            <a:pPr lvl="4"/>
            <a:endParaRPr lang="en-US" altLang="en-US" sz="1400" smtClean="0">
              <a:solidFill>
                <a:srgbClr val="CC0099"/>
              </a:solidFill>
            </a:endParaRPr>
          </a:p>
          <a:p>
            <a:r>
              <a:rPr lang="en-US" altLang="en-US" sz="2000" smtClean="0">
                <a:solidFill>
                  <a:schemeClr val="accent2"/>
                </a:solidFill>
              </a:rPr>
              <a:t>Standardizing apart </a:t>
            </a:r>
            <a:r>
              <a:rPr lang="en-US" altLang="en-US" sz="2000" smtClean="0"/>
              <a:t>eliminates overlap of variables, e.g., Knows(z</a:t>
            </a:r>
            <a:r>
              <a:rPr lang="en-US" altLang="en-US" sz="2000" baseline="-25000" smtClean="0"/>
              <a:t>17</a:t>
            </a:r>
            <a:r>
              <a:rPr lang="en-US" altLang="en-US" sz="2000" smtClean="0"/>
              <a:t>,OJ)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533400" y="38862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286000" y="358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953000" y="358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smtClean="0"/>
              <a:t>We can get the inference immediately if we can find a substitution </a:t>
            </a: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such that </a:t>
            </a:r>
            <a:r>
              <a:rPr lang="en-US" altLang="en-US" sz="2000" i="1" smtClean="0"/>
              <a:t>King(x) </a:t>
            </a:r>
            <a:r>
              <a:rPr lang="en-US" altLang="en-US" sz="2000" smtClean="0"/>
              <a:t>and </a:t>
            </a:r>
            <a:r>
              <a:rPr lang="en-US" altLang="en-US" sz="2000" i="1" smtClean="0"/>
              <a:t>Greedy(x) </a:t>
            </a:r>
            <a:r>
              <a:rPr lang="en-US" altLang="en-US" sz="2000" smtClean="0"/>
              <a:t>match </a:t>
            </a:r>
            <a:r>
              <a:rPr lang="en-US" altLang="en-US" sz="2000" i="1" smtClean="0"/>
              <a:t>King(John)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Greedy(y)</a:t>
            </a:r>
            <a:endParaRPr lang="en-US" altLang="en-US" sz="2000" smtClean="0"/>
          </a:p>
          <a:p>
            <a:pPr lvl="4"/>
            <a:endParaRPr lang="en-US" altLang="en-US" sz="1400" smtClean="0">
              <a:cs typeface="Arial" charset="0"/>
            </a:endParaRPr>
          </a:p>
          <a:p>
            <a:pPr>
              <a:buFontTx/>
              <a:buNone/>
            </a:pP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= {x/John,y/John} works</a:t>
            </a:r>
          </a:p>
          <a:p>
            <a:pPr lvl="4"/>
            <a:endParaRPr lang="en-US" altLang="en-US" sz="1400" smtClean="0"/>
          </a:p>
          <a:p>
            <a:r>
              <a:rPr lang="en-US" altLang="en-US" sz="2000" smtClean="0"/>
              <a:t>Unify(</a:t>
            </a:r>
            <a:r>
              <a:rPr lang="el-GR" altLang="en-US" sz="2000" smtClean="0">
                <a:cs typeface="Arial" charset="0"/>
              </a:rPr>
              <a:t>α</a:t>
            </a:r>
            <a:r>
              <a:rPr lang="en-US" altLang="en-US" sz="2000" smtClean="0"/>
              <a:t>,</a:t>
            </a:r>
            <a:r>
              <a:rPr lang="el-GR" altLang="en-US" sz="2000" smtClean="0">
                <a:cs typeface="Arial" charset="0"/>
              </a:rPr>
              <a:t>β</a:t>
            </a:r>
            <a:r>
              <a:rPr lang="en-US" altLang="en-US" sz="2000" smtClean="0"/>
              <a:t>) = </a:t>
            </a: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if </a:t>
            </a:r>
            <a:r>
              <a:rPr lang="el-GR" altLang="en-US" sz="2000" smtClean="0">
                <a:cs typeface="Arial" charset="0"/>
              </a:rPr>
              <a:t>αθ</a:t>
            </a:r>
            <a:r>
              <a:rPr lang="en-US" altLang="en-US" sz="2000" smtClean="0"/>
              <a:t> = </a:t>
            </a:r>
            <a:r>
              <a:rPr lang="el-GR" altLang="en-US" sz="2000" smtClean="0">
                <a:cs typeface="Arial" charset="0"/>
              </a:rPr>
              <a:t>βθ </a:t>
            </a:r>
            <a:endParaRPr lang="en-US" altLang="en-US" sz="1400" smtClean="0"/>
          </a:p>
          <a:p>
            <a:pPr>
              <a:buFontTx/>
              <a:buNone/>
            </a:pPr>
            <a:r>
              <a:rPr lang="en-US" altLang="en-US" sz="2000" smtClean="0"/>
              <a:t>p 			q	 		</a:t>
            </a: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 </a:t>
            </a:r>
          </a:p>
          <a:p>
            <a:pPr>
              <a:buFontTx/>
              <a:buNone/>
            </a:pPr>
            <a:r>
              <a:rPr lang="en-US" altLang="en-US" sz="2000" smtClean="0"/>
              <a:t>Knows(John,x) 	Knows(John,Jane) 	</a:t>
            </a:r>
            <a:r>
              <a:rPr lang="en-US" altLang="en-US" sz="2000" smtClean="0">
                <a:solidFill>
                  <a:srgbClr val="CC0099"/>
                </a:solidFill>
              </a:rPr>
              <a:t>{x/Jane}}</a:t>
            </a:r>
          </a:p>
          <a:p>
            <a:pPr>
              <a:buFontTx/>
              <a:buNone/>
            </a:pPr>
            <a:r>
              <a:rPr lang="en-US" altLang="en-US" sz="2000" smtClean="0"/>
              <a:t>Knows(John,x)	Knows(y,OJ) 		</a:t>
            </a:r>
            <a:endParaRPr lang="en-US" altLang="en-US" sz="2000" smtClean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altLang="en-US" sz="2000" smtClean="0"/>
              <a:t>Knows(John,x) 	Knows(y,Mother(y))	</a:t>
            </a:r>
            <a:endParaRPr lang="en-US" altLang="en-US" sz="2000" smtClean="0">
              <a:solidFill>
                <a:srgbClr val="CC0099"/>
              </a:solidFill>
            </a:endParaRPr>
          </a:p>
          <a:p>
            <a:pPr>
              <a:buFontTx/>
              <a:buNone/>
            </a:pPr>
            <a:r>
              <a:rPr lang="en-US" altLang="en-US" sz="2000" smtClean="0"/>
              <a:t>Knows(John,x)	Knows(x,OJ) 		</a:t>
            </a:r>
            <a:endParaRPr lang="en-US" altLang="en-US" sz="2000" smtClean="0">
              <a:solidFill>
                <a:srgbClr val="CC0099"/>
              </a:solidFill>
            </a:endParaRPr>
          </a:p>
          <a:p>
            <a:pPr lvl="4"/>
            <a:endParaRPr lang="en-US" altLang="en-US" sz="1400" smtClean="0">
              <a:solidFill>
                <a:srgbClr val="CC0099"/>
              </a:solidFill>
            </a:endParaRPr>
          </a:p>
          <a:p>
            <a:r>
              <a:rPr lang="en-US" altLang="en-US" sz="2000" smtClean="0">
                <a:solidFill>
                  <a:schemeClr val="accent2"/>
                </a:solidFill>
              </a:rPr>
              <a:t>Standardizing apart </a:t>
            </a:r>
            <a:r>
              <a:rPr lang="en-US" altLang="en-US" sz="2000" smtClean="0"/>
              <a:t>eliminates overlap of variables, e.g., Knows(z</a:t>
            </a:r>
            <a:r>
              <a:rPr lang="en-US" altLang="en-US" sz="2000" baseline="-25000" smtClean="0"/>
              <a:t>17</a:t>
            </a:r>
            <a:r>
              <a:rPr lang="en-US" altLang="en-US" sz="2000" smtClean="0"/>
              <a:t>,OJ)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533400" y="38862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286000" y="358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953000" y="358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Unification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smtClean="0"/>
              <a:t>We can get the inference immediately if we can find a substitution </a:t>
            </a: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such that </a:t>
            </a:r>
            <a:r>
              <a:rPr lang="en-US" altLang="en-US" sz="2000" i="1" smtClean="0"/>
              <a:t>King(x) </a:t>
            </a:r>
            <a:r>
              <a:rPr lang="en-US" altLang="en-US" sz="2000" smtClean="0"/>
              <a:t>and </a:t>
            </a:r>
            <a:r>
              <a:rPr lang="en-US" altLang="en-US" sz="2000" i="1" smtClean="0"/>
              <a:t>Greedy(x) </a:t>
            </a:r>
            <a:r>
              <a:rPr lang="en-US" altLang="en-US" sz="2000" smtClean="0"/>
              <a:t>match </a:t>
            </a:r>
            <a:r>
              <a:rPr lang="en-US" altLang="en-US" sz="2000" i="1" smtClean="0"/>
              <a:t>King(John)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Greedy(y)</a:t>
            </a:r>
            <a:endParaRPr lang="en-US" altLang="en-US" sz="2000" smtClean="0"/>
          </a:p>
          <a:p>
            <a:pPr lvl="4"/>
            <a:endParaRPr lang="en-US" altLang="en-US" sz="1400" smtClean="0">
              <a:cs typeface="Arial" charset="0"/>
            </a:endParaRPr>
          </a:p>
          <a:p>
            <a:pPr>
              <a:buFontTx/>
              <a:buNone/>
            </a:pP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= {x/John,y/John} works</a:t>
            </a:r>
          </a:p>
          <a:p>
            <a:pPr lvl="4"/>
            <a:endParaRPr lang="en-US" altLang="en-US" sz="1400" smtClean="0"/>
          </a:p>
          <a:p>
            <a:r>
              <a:rPr lang="en-US" altLang="en-US" sz="2000" smtClean="0"/>
              <a:t>Unify(</a:t>
            </a:r>
            <a:r>
              <a:rPr lang="el-GR" altLang="en-US" sz="2000" smtClean="0">
                <a:cs typeface="Arial" charset="0"/>
              </a:rPr>
              <a:t>α</a:t>
            </a:r>
            <a:r>
              <a:rPr lang="en-US" altLang="en-US" sz="2000" smtClean="0"/>
              <a:t>,</a:t>
            </a:r>
            <a:r>
              <a:rPr lang="el-GR" altLang="en-US" sz="2000" smtClean="0">
                <a:cs typeface="Arial" charset="0"/>
              </a:rPr>
              <a:t>β</a:t>
            </a:r>
            <a:r>
              <a:rPr lang="en-US" altLang="en-US" sz="2000" smtClean="0"/>
              <a:t>) = </a:t>
            </a: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if </a:t>
            </a:r>
            <a:r>
              <a:rPr lang="el-GR" altLang="en-US" sz="2000" smtClean="0">
                <a:cs typeface="Arial" charset="0"/>
              </a:rPr>
              <a:t>αθ</a:t>
            </a:r>
            <a:r>
              <a:rPr lang="en-US" altLang="en-US" sz="2000" smtClean="0"/>
              <a:t> = </a:t>
            </a:r>
            <a:r>
              <a:rPr lang="el-GR" altLang="en-US" sz="2000" smtClean="0">
                <a:cs typeface="Arial" charset="0"/>
              </a:rPr>
              <a:t>βθ </a:t>
            </a:r>
            <a:endParaRPr lang="en-US" altLang="en-US" sz="1400" smtClean="0"/>
          </a:p>
          <a:p>
            <a:pPr>
              <a:buFontTx/>
              <a:buNone/>
            </a:pPr>
            <a:r>
              <a:rPr lang="en-US" altLang="en-US" sz="2000" smtClean="0"/>
              <a:t>p 			q	 		</a:t>
            </a: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 </a:t>
            </a:r>
          </a:p>
          <a:p>
            <a:pPr>
              <a:buFontTx/>
              <a:buNone/>
            </a:pPr>
            <a:r>
              <a:rPr lang="en-US" altLang="en-US" sz="2000" smtClean="0"/>
              <a:t>Knows(John,x) 	Knows(John,Jane) 	</a:t>
            </a:r>
            <a:r>
              <a:rPr lang="en-US" altLang="en-US" sz="2000" smtClean="0">
                <a:solidFill>
                  <a:srgbClr val="CC0099"/>
                </a:solidFill>
              </a:rPr>
              <a:t>{x/Jane}}</a:t>
            </a:r>
          </a:p>
          <a:p>
            <a:pPr>
              <a:buFontTx/>
              <a:buNone/>
            </a:pPr>
            <a:r>
              <a:rPr lang="en-US" altLang="en-US" sz="2000" smtClean="0"/>
              <a:t>Knows(John,x)	Knows(y,OJ) 		</a:t>
            </a:r>
            <a:r>
              <a:rPr lang="en-US" altLang="en-US" sz="2000" smtClean="0">
                <a:solidFill>
                  <a:srgbClr val="CC0099"/>
                </a:solidFill>
              </a:rPr>
              <a:t>{x/OJ,y/John}}</a:t>
            </a:r>
          </a:p>
          <a:p>
            <a:pPr>
              <a:buFontTx/>
              <a:buNone/>
            </a:pPr>
            <a:r>
              <a:rPr lang="en-US" altLang="en-US" sz="2000" smtClean="0"/>
              <a:t>Knows(John,x) 	Knows(y,Mother(y))	</a:t>
            </a:r>
          </a:p>
          <a:p>
            <a:pPr>
              <a:buFontTx/>
              <a:buNone/>
            </a:pPr>
            <a:r>
              <a:rPr lang="en-US" altLang="en-US" sz="2000" smtClean="0"/>
              <a:t>Knows(John,x)	Knows(x,OJ) 		</a:t>
            </a:r>
            <a:endParaRPr lang="en-US" altLang="en-US" sz="2000" smtClean="0">
              <a:solidFill>
                <a:srgbClr val="CC0099"/>
              </a:solidFill>
            </a:endParaRPr>
          </a:p>
          <a:p>
            <a:pPr lvl="4"/>
            <a:endParaRPr lang="en-US" altLang="en-US" sz="1400" smtClean="0">
              <a:solidFill>
                <a:srgbClr val="CC0099"/>
              </a:solidFill>
            </a:endParaRPr>
          </a:p>
          <a:p>
            <a:r>
              <a:rPr lang="en-US" altLang="en-US" sz="2000" smtClean="0">
                <a:solidFill>
                  <a:schemeClr val="accent2"/>
                </a:solidFill>
              </a:rPr>
              <a:t>Standardizing apart </a:t>
            </a:r>
            <a:r>
              <a:rPr lang="en-US" altLang="en-US" sz="2000" smtClean="0"/>
              <a:t>eliminates overlap of variables, e.g., Knows(z</a:t>
            </a:r>
            <a:r>
              <a:rPr lang="en-US" altLang="en-US" sz="2000" baseline="-25000" smtClean="0"/>
              <a:t>17</a:t>
            </a:r>
            <a:r>
              <a:rPr lang="en-US" altLang="en-US" sz="2000" smtClean="0"/>
              <a:t>,OJ)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533400" y="38862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286000" y="358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4953000" y="358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smtClean="0"/>
              <a:t>We can get the inference immediately if we can find a substitution </a:t>
            </a: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such that </a:t>
            </a:r>
            <a:r>
              <a:rPr lang="en-US" altLang="en-US" sz="2000" i="1" smtClean="0"/>
              <a:t>King(x) </a:t>
            </a:r>
            <a:r>
              <a:rPr lang="en-US" altLang="en-US" sz="2000" smtClean="0"/>
              <a:t>and </a:t>
            </a:r>
            <a:r>
              <a:rPr lang="en-US" altLang="en-US" sz="2000" i="1" smtClean="0"/>
              <a:t>Greedy(x) </a:t>
            </a:r>
            <a:r>
              <a:rPr lang="en-US" altLang="en-US" sz="2000" smtClean="0"/>
              <a:t>match </a:t>
            </a:r>
            <a:r>
              <a:rPr lang="en-US" altLang="en-US" sz="2000" i="1" smtClean="0"/>
              <a:t>King(John)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Greedy(y)</a:t>
            </a:r>
            <a:endParaRPr lang="en-US" altLang="en-US" sz="2000" smtClean="0"/>
          </a:p>
          <a:p>
            <a:pPr lvl="4"/>
            <a:endParaRPr lang="en-US" altLang="en-US" sz="1400" smtClean="0">
              <a:cs typeface="Arial" charset="0"/>
            </a:endParaRPr>
          </a:p>
          <a:p>
            <a:pPr>
              <a:buFontTx/>
              <a:buNone/>
            </a:pP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= {x/John,y/John} works</a:t>
            </a:r>
          </a:p>
          <a:p>
            <a:pPr lvl="4"/>
            <a:endParaRPr lang="en-US" altLang="en-US" sz="1400" smtClean="0"/>
          </a:p>
          <a:p>
            <a:r>
              <a:rPr lang="en-US" altLang="en-US" sz="2000" smtClean="0"/>
              <a:t>Unify(</a:t>
            </a:r>
            <a:r>
              <a:rPr lang="el-GR" altLang="en-US" sz="2000" smtClean="0">
                <a:cs typeface="Arial" charset="0"/>
              </a:rPr>
              <a:t>α</a:t>
            </a:r>
            <a:r>
              <a:rPr lang="en-US" altLang="en-US" sz="2000" smtClean="0"/>
              <a:t>,</a:t>
            </a:r>
            <a:r>
              <a:rPr lang="el-GR" altLang="en-US" sz="2000" smtClean="0">
                <a:cs typeface="Arial" charset="0"/>
              </a:rPr>
              <a:t>β</a:t>
            </a:r>
            <a:r>
              <a:rPr lang="en-US" altLang="en-US" sz="2000" smtClean="0"/>
              <a:t>) = </a:t>
            </a: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if </a:t>
            </a:r>
            <a:r>
              <a:rPr lang="el-GR" altLang="en-US" sz="2000" smtClean="0">
                <a:cs typeface="Arial" charset="0"/>
              </a:rPr>
              <a:t>αθ</a:t>
            </a:r>
            <a:r>
              <a:rPr lang="en-US" altLang="en-US" sz="2000" smtClean="0"/>
              <a:t> = </a:t>
            </a:r>
            <a:r>
              <a:rPr lang="el-GR" altLang="en-US" sz="2000" smtClean="0">
                <a:cs typeface="Arial" charset="0"/>
              </a:rPr>
              <a:t>βθ </a:t>
            </a:r>
            <a:endParaRPr lang="en-US" altLang="en-US" sz="1400" smtClean="0"/>
          </a:p>
          <a:p>
            <a:pPr>
              <a:buFontTx/>
              <a:buNone/>
            </a:pPr>
            <a:r>
              <a:rPr lang="en-US" altLang="en-US" sz="2000" smtClean="0"/>
              <a:t>p 			q	 		</a:t>
            </a: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 </a:t>
            </a:r>
          </a:p>
          <a:p>
            <a:pPr>
              <a:buFontTx/>
              <a:buNone/>
            </a:pPr>
            <a:r>
              <a:rPr lang="en-US" altLang="en-US" sz="2000" smtClean="0"/>
              <a:t>Knows(John,x) 	Knows(John,Jane) 	</a:t>
            </a:r>
            <a:r>
              <a:rPr lang="en-US" altLang="en-US" sz="2000" smtClean="0">
                <a:solidFill>
                  <a:srgbClr val="CC0099"/>
                </a:solidFill>
              </a:rPr>
              <a:t>{x/Jane}}</a:t>
            </a:r>
          </a:p>
          <a:p>
            <a:pPr>
              <a:buFontTx/>
              <a:buNone/>
            </a:pPr>
            <a:r>
              <a:rPr lang="en-US" altLang="en-US" sz="2000" smtClean="0"/>
              <a:t>Knows(John,x)	Knows(y,OJ) 		</a:t>
            </a:r>
            <a:r>
              <a:rPr lang="en-US" altLang="en-US" sz="2000" smtClean="0">
                <a:solidFill>
                  <a:srgbClr val="CC0099"/>
                </a:solidFill>
              </a:rPr>
              <a:t>{x/OJ,y/John}}</a:t>
            </a:r>
          </a:p>
          <a:p>
            <a:pPr>
              <a:buFontTx/>
              <a:buNone/>
            </a:pPr>
            <a:r>
              <a:rPr lang="en-US" altLang="en-US" sz="2000" smtClean="0"/>
              <a:t>Knows(John,x) 	Knows(y,Mother(y))	</a:t>
            </a:r>
            <a:r>
              <a:rPr lang="en-US" altLang="en-US" sz="2000" smtClean="0">
                <a:solidFill>
                  <a:srgbClr val="CC0099"/>
                </a:solidFill>
              </a:rPr>
              <a:t>{y/John,x/Mother(John)}}</a:t>
            </a:r>
          </a:p>
          <a:p>
            <a:pPr>
              <a:buFontTx/>
              <a:buNone/>
            </a:pPr>
            <a:r>
              <a:rPr lang="en-US" altLang="en-US" sz="2000" smtClean="0"/>
              <a:t>Knows(John,x)	Knows(x,OJ) 		</a:t>
            </a:r>
            <a:endParaRPr lang="en-US" altLang="en-US" sz="2000" smtClean="0">
              <a:solidFill>
                <a:srgbClr val="CC0099"/>
              </a:solidFill>
            </a:endParaRPr>
          </a:p>
          <a:p>
            <a:pPr lvl="4"/>
            <a:endParaRPr lang="en-US" altLang="en-US" sz="1400" smtClean="0">
              <a:solidFill>
                <a:srgbClr val="CC0099"/>
              </a:solidFill>
            </a:endParaRPr>
          </a:p>
          <a:p>
            <a:r>
              <a:rPr lang="en-US" altLang="en-US" sz="2000" smtClean="0">
                <a:solidFill>
                  <a:schemeClr val="accent2"/>
                </a:solidFill>
              </a:rPr>
              <a:t>Standardizing apart </a:t>
            </a:r>
            <a:r>
              <a:rPr lang="en-US" altLang="en-US" sz="2000" smtClean="0"/>
              <a:t>eliminates overlap of variables, e.g., Knows(z</a:t>
            </a:r>
            <a:r>
              <a:rPr lang="en-US" altLang="en-US" sz="2000" baseline="-25000" smtClean="0"/>
              <a:t>17</a:t>
            </a:r>
            <a:r>
              <a:rPr lang="en-US" altLang="en-US" sz="2000" smtClean="0"/>
              <a:t>,OJ)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533400" y="38862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286000" y="358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953000" y="358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Unification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smtClean="0"/>
              <a:t>We can get the inference immediately if we can find a substitution </a:t>
            </a: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such that </a:t>
            </a:r>
            <a:r>
              <a:rPr lang="en-US" altLang="en-US" sz="2000" i="1" smtClean="0"/>
              <a:t>King(x) </a:t>
            </a:r>
            <a:r>
              <a:rPr lang="en-US" altLang="en-US" sz="2000" smtClean="0"/>
              <a:t>and </a:t>
            </a:r>
            <a:r>
              <a:rPr lang="en-US" altLang="en-US" sz="2000" i="1" smtClean="0"/>
              <a:t>Greedy(x) </a:t>
            </a:r>
            <a:r>
              <a:rPr lang="en-US" altLang="en-US" sz="2000" smtClean="0"/>
              <a:t>match </a:t>
            </a:r>
            <a:r>
              <a:rPr lang="en-US" altLang="en-US" sz="2000" i="1" smtClean="0"/>
              <a:t>King(John)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Greedy(y)</a:t>
            </a:r>
            <a:endParaRPr lang="en-US" altLang="en-US" sz="2000" smtClean="0"/>
          </a:p>
          <a:p>
            <a:pPr lvl="4"/>
            <a:endParaRPr lang="en-US" altLang="en-US" sz="1400" smtClean="0">
              <a:cs typeface="Arial" charset="0"/>
            </a:endParaRPr>
          </a:p>
          <a:p>
            <a:pPr>
              <a:buFontTx/>
              <a:buNone/>
            </a:pP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= {x/John,y/John} works</a:t>
            </a:r>
          </a:p>
          <a:p>
            <a:pPr lvl="4"/>
            <a:endParaRPr lang="en-US" altLang="en-US" sz="1400" smtClean="0"/>
          </a:p>
          <a:p>
            <a:r>
              <a:rPr lang="en-US" altLang="en-US" sz="2000" smtClean="0"/>
              <a:t>Unify(</a:t>
            </a:r>
            <a:r>
              <a:rPr lang="el-GR" altLang="en-US" sz="2000" smtClean="0">
                <a:cs typeface="Arial" charset="0"/>
              </a:rPr>
              <a:t>α</a:t>
            </a:r>
            <a:r>
              <a:rPr lang="en-US" altLang="en-US" sz="2000" smtClean="0"/>
              <a:t>,</a:t>
            </a:r>
            <a:r>
              <a:rPr lang="el-GR" altLang="en-US" sz="2000" smtClean="0">
                <a:cs typeface="Arial" charset="0"/>
              </a:rPr>
              <a:t>β</a:t>
            </a:r>
            <a:r>
              <a:rPr lang="en-US" altLang="en-US" sz="2000" smtClean="0"/>
              <a:t>) = </a:t>
            </a: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if </a:t>
            </a:r>
            <a:r>
              <a:rPr lang="el-GR" altLang="en-US" sz="2000" smtClean="0">
                <a:cs typeface="Arial" charset="0"/>
              </a:rPr>
              <a:t>αθ</a:t>
            </a:r>
            <a:r>
              <a:rPr lang="en-US" altLang="en-US" sz="2000" smtClean="0"/>
              <a:t> = </a:t>
            </a:r>
            <a:r>
              <a:rPr lang="el-GR" altLang="en-US" sz="2000" smtClean="0">
                <a:cs typeface="Arial" charset="0"/>
              </a:rPr>
              <a:t>βθ </a:t>
            </a:r>
            <a:endParaRPr lang="en-US" altLang="en-US" sz="1400" smtClean="0"/>
          </a:p>
          <a:p>
            <a:pPr>
              <a:buFontTx/>
              <a:buNone/>
            </a:pPr>
            <a:r>
              <a:rPr lang="en-US" altLang="en-US" sz="2000" smtClean="0"/>
              <a:t>p 			q	 		</a:t>
            </a:r>
            <a:r>
              <a:rPr lang="el-GR" altLang="en-US" sz="2000" smtClean="0">
                <a:cs typeface="Arial" charset="0"/>
              </a:rPr>
              <a:t>θ</a:t>
            </a:r>
            <a:r>
              <a:rPr lang="en-US" altLang="en-US" sz="2000" smtClean="0"/>
              <a:t>  </a:t>
            </a:r>
          </a:p>
          <a:p>
            <a:pPr>
              <a:buFontTx/>
              <a:buNone/>
            </a:pPr>
            <a:r>
              <a:rPr lang="en-US" altLang="en-US" sz="2000" smtClean="0"/>
              <a:t>Knows(John,x) 	Knows(John,Jane) 	</a:t>
            </a:r>
            <a:r>
              <a:rPr lang="en-US" altLang="en-US" sz="2000" smtClean="0">
                <a:solidFill>
                  <a:srgbClr val="CC0099"/>
                </a:solidFill>
              </a:rPr>
              <a:t>{x/Jane}}</a:t>
            </a:r>
          </a:p>
          <a:p>
            <a:pPr>
              <a:buFontTx/>
              <a:buNone/>
            </a:pPr>
            <a:r>
              <a:rPr lang="en-US" altLang="en-US" sz="2000" smtClean="0"/>
              <a:t>Knows(John,x)	Knows(y,OJ) 		</a:t>
            </a:r>
            <a:r>
              <a:rPr lang="en-US" altLang="en-US" sz="2000" smtClean="0">
                <a:solidFill>
                  <a:srgbClr val="CC0099"/>
                </a:solidFill>
              </a:rPr>
              <a:t>{x/OJ,y/John}}</a:t>
            </a:r>
          </a:p>
          <a:p>
            <a:pPr>
              <a:buFontTx/>
              <a:buNone/>
            </a:pPr>
            <a:r>
              <a:rPr lang="en-US" altLang="en-US" sz="2000" smtClean="0"/>
              <a:t>Knows(John,x) 	Knows(y,Mother(y))	</a:t>
            </a:r>
            <a:r>
              <a:rPr lang="en-US" altLang="en-US" sz="2000" smtClean="0">
                <a:solidFill>
                  <a:srgbClr val="CC0099"/>
                </a:solidFill>
              </a:rPr>
              <a:t>{y/John,x/Mother(John)}}</a:t>
            </a:r>
          </a:p>
          <a:p>
            <a:pPr>
              <a:buFontTx/>
              <a:buNone/>
            </a:pPr>
            <a:r>
              <a:rPr lang="en-US" altLang="en-US" sz="2000" smtClean="0"/>
              <a:t>Knows(John,x)	Knows(x,OJ) 		</a:t>
            </a:r>
            <a:r>
              <a:rPr lang="en-US" altLang="en-US" sz="2000" smtClean="0">
                <a:solidFill>
                  <a:srgbClr val="CC0099"/>
                </a:solidFill>
              </a:rPr>
              <a:t>{fail}
</a:t>
            </a:r>
          </a:p>
          <a:p>
            <a:pPr lvl="4"/>
            <a:endParaRPr lang="en-US" altLang="en-US" sz="1400" smtClean="0">
              <a:solidFill>
                <a:srgbClr val="CC0099"/>
              </a:solidFill>
            </a:endParaRPr>
          </a:p>
          <a:p>
            <a:r>
              <a:rPr lang="en-US" altLang="en-US" sz="2000" smtClean="0">
                <a:solidFill>
                  <a:schemeClr val="accent2"/>
                </a:solidFill>
              </a:rPr>
              <a:t>Standardizing apart </a:t>
            </a:r>
            <a:r>
              <a:rPr lang="en-US" altLang="en-US" sz="2000" smtClean="0"/>
              <a:t>eliminates overlap of variables, e.g., Knows(z</a:t>
            </a:r>
            <a:r>
              <a:rPr lang="en-US" altLang="en-US" sz="2000" baseline="-25000" smtClean="0"/>
              <a:t>17</a:t>
            </a:r>
            <a:r>
              <a:rPr lang="en-US" altLang="en-US" sz="2000" smtClean="0"/>
              <a:t>,OJ)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533400" y="38862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286000" y="358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953000" y="358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Unification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To unify </a:t>
            </a:r>
            <a:r>
              <a:rPr lang="en-US" altLang="en-US" sz="2800" i="1" dirty="0" smtClean="0"/>
              <a:t>Knows(</a:t>
            </a:r>
            <a:r>
              <a:rPr lang="en-US" altLang="en-US" sz="2800" i="1" dirty="0" err="1" smtClean="0"/>
              <a:t>John,x</a:t>
            </a:r>
            <a:r>
              <a:rPr lang="en-US" altLang="en-US" sz="2800" i="1" dirty="0" smtClean="0"/>
              <a:t>)</a:t>
            </a:r>
            <a:r>
              <a:rPr lang="en-US" altLang="en-US" sz="2800" dirty="0" smtClean="0"/>
              <a:t> and </a:t>
            </a:r>
            <a:r>
              <a:rPr lang="en-US" altLang="en-US" sz="2800" i="1" dirty="0" smtClean="0"/>
              <a:t>Knows(</a:t>
            </a:r>
            <a:r>
              <a:rPr lang="en-US" altLang="en-US" sz="2800" i="1" dirty="0" err="1" smtClean="0"/>
              <a:t>y,z</a:t>
            </a:r>
            <a:r>
              <a:rPr lang="en-US" altLang="en-US" sz="2800" i="1" dirty="0" smtClean="0"/>
              <a:t>)</a:t>
            </a:r>
            <a:r>
              <a:rPr lang="en-US" altLang="en-US" sz="2800" dirty="0" smtClean="0"/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cs typeface="Arial" charset="0"/>
              </a:rPr>
              <a:t>	</a:t>
            </a:r>
            <a:r>
              <a:rPr lang="el-GR" altLang="en-US" sz="2400" dirty="0" smtClean="0">
                <a:cs typeface="Arial" charset="0"/>
              </a:rPr>
              <a:t>θ</a:t>
            </a:r>
            <a:r>
              <a:rPr lang="en-US" altLang="en-US" sz="2400" dirty="0" smtClean="0"/>
              <a:t> = {y/John, x/z } or </a:t>
            </a:r>
            <a:r>
              <a:rPr lang="el-GR" altLang="en-US" sz="2400" dirty="0" smtClean="0">
                <a:cs typeface="Arial" charset="0"/>
              </a:rPr>
              <a:t>θ</a:t>
            </a:r>
            <a:r>
              <a:rPr lang="en-US" altLang="en-US" sz="2400" dirty="0" smtClean="0">
                <a:cs typeface="Arial" charset="0"/>
              </a:rPr>
              <a:t> </a:t>
            </a:r>
            <a:r>
              <a:rPr lang="en-US" altLang="en-US" sz="2400" dirty="0" smtClean="0"/>
              <a:t>= {y/John, x/John, z/John}
</a:t>
            </a:r>
          </a:p>
          <a:p>
            <a:pPr lvl="4">
              <a:lnSpc>
                <a:spcPct val="90000"/>
              </a:lnSpc>
            </a:pPr>
            <a:endParaRPr lang="en-US" altLang="en-US" sz="1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first unifier is </a:t>
            </a:r>
            <a:r>
              <a:rPr lang="en-US" altLang="en-US" sz="2800" dirty="0" smtClean="0">
                <a:solidFill>
                  <a:schemeClr val="accent2"/>
                </a:solidFill>
              </a:rPr>
              <a:t>more general</a:t>
            </a:r>
            <a:r>
              <a:rPr lang="en-US" altLang="en-US" sz="2800" dirty="0" smtClean="0"/>
              <a:t> than the second.</a:t>
            </a:r>
          </a:p>
          <a:p>
            <a:pPr lvl="4">
              <a:lnSpc>
                <a:spcPct val="90000"/>
              </a:lnSpc>
            </a:pPr>
            <a:endParaRPr lang="en-US" altLang="en-US" sz="1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There is a single </a:t>
            </a:r>
            <a:r>
              <a:rPr lang="en-US" altLang="en-US" sz="2800" dirty="0" smtClean="0">
                <a:solidFill>
                  <a:schemeClr val="accent2"/>
                </a:solidFill>
              </a:rPr>
              <a:t>most general unifier</a:t>
            </a:r>
            <a:r>
              <a:rPr lang="en-US" altLang="en-US" sz="2800" dirty="0" smtClean="0"/>
              <a:t> (MGU) that is unique up to renaming of variables.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MGU = { y/John, x/z }
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unification algorithm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7083" r="8594" b="19792"/>
          <a:stretch>
            <a:fillRect/>
          </a:stretch>
        </p:blipFill>
        <p:spPr bwMode="auto">
          <a:xfrm>
            <a:off x="533400" y="1600200"/>
            <a:ext cx="80772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unification algorithm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50000" r="8984" b="14583"/>
          <a:stretch>
            <a:fillRect/>
          </a:stretch>
        </p:blipFill>
        <p:spPr bwMode="auto">
          <a:xfrm>
            <a:off x="457200" y="1447800"/>
            <a:ext cx="8229600" cy="294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Generalized Modus Ponens (GMP)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', p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', … , </a:t>
            </a:r>
            <a:r>
              <a:rPr lang="en-US" altLang="en-US" sz="2000" dirty="0" err="1" smtClean="0"/>
              <a:t>p</a:t>
            </a:r>
            <a:r>
              <a:rPr lang="en-US" altLang="en-US" sz="2000" baseline="-25000" dirty="0" err="1" smtClean="0"/>
              <a:t>n</a:t>
            </a:r>
            <a:r>
              <a:rPr lang="en-US" altLang="en-US" sz="2000" dirty="0" smtClean="0"/>
              <a:t>', ( 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p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</a:t>
            </a:r>
            <a:r>
              <a:rPr lang="en-US" altLang="en-US" sz="2000" baseline="-25000" dirty="0" err="1" smtClean="0"/>
              <a:t>n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</a:t>
            </a:r>
            <a:r>
              <a:rPr lang="en-US" altLang="en-US" sz="2000" dirty="0" smtClean="0"/>
              <a:t>q)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                     q</a:t>
            </a:r>
            <a:r>
              <a:rPr lang="el-GR" altLang="en-US" sz="2000" dirty="0" smtClean="0">
                <a:cs typeface="Arial" charset="0"/>
              </a:rPr>
              <a:t>θ</a:t>
            </a:r>
            <a:endParaRPr lang="en-US" alt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' is </a:t>
            </a:r>
            <a:r>
              <a:rPr lang="en-US" altLang="en-US" sz="2000" i="1" dirty="0" smtClean="0"/>
              <a:t>King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John</a:t>
            </a:r>
            <a:r>
              <a:rPr lang="en-US" altLang="en-US" sz="2000" dirty="0" smtClean="0"/>
              <a:t>)  	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is </a:t>
            </a:r>
            <a:r>
              <a:rPr lang="en-US" altLang="en-US" sz="2000" i="1" dirty="0" smtClean="0"/>
              <a:t>King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x</a:t>
            </a:r>
            <a:r>
              <a:rPr lang="en-US" altLang="en-US" sz="2000" dirty="0" smtClean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' is </a:t>
            </a:r>
            <a:r>
              <a:rPr lang="en-US" altLang="en-US" sz="2000" i="1" dirty="0" smtClean="0"/>
              <a:t>Greedy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y</a:t>
            </a:r>
            <a:r>
              <a:rPr lang="en-US" altLang="en-US" sz="2000" dirty="0" smtClean="0"/>
              <a:t>)  	p</a:t>
            </a:r>
            <a:r>
              <a:rPr lang="en-US" altLang="en-US" sz="2000" baseline="-25000" dirty="0" smtClean="0"/>
              <a:t>2 </a:t>
            </a:r>
            <a:r>
              <a:rPr lang="en-US" altLang="en-US" sz="2000" dirty="0" smtClean="0"/>
              <a:t>is </a:t>
            </a:r>
            <a:r>
              <a:rPr lang="en-US" altLang="en-US" sz="2000" i="1" dirty="0" smtClean="0"/>
              <a:t>Greedy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x</a:t>
            </a:r>
            <a:r>
              <a:rPr lang="en-US" altLang="en-US" sz="2000" dirty="0" smtClean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l-GR" altLang="en-US" sz="2000" dirty="0" smtClean="0">
                <a:cs typeface="Arial" charset="0"/>
              </a:rPr>
              <a:t>θ</a:t>
            </a:r>
            <a:r>
              <a:rPr lang="en-US" altLang="en-US" sz="2000" dirty="0" smtClean="0"/>
              <a:t> is {x/</a:t>
            </a:r>
            <a:r>
              <a:rPr lang="en-US" altLang="en-US" sz="2000" dirty="0" err="1" smtClean="0"/>
              <a:t>John,y</a:t>
            </a:r>
            <a:r>
              <a:rPr lang="en-US" altLang="en-US" sz="2000" dirty="0" smtClean="0"/>
              <a:t>/John} 	q is </a:t>
            </a:r>
            <a:r>
              <a:rPr lang="en-US" altLang="en-US" sz="2000" i="1" dirty="0" smtClean="0"/>
              <a:t>Evil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x</a:t>
            </a:r>
            <a:r>
              <a:rPr lang="en-US" altLang="en-US" sz="2000" dirty="0" smtClean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q </a:t>
            </a:r>
            <a:r>
              <a:rPr lang="el-GR" altLang="en-US" sz="2000" dirty="0" smtClean="0">
                <a:cs typeface="Arial" charset="0"/>
              </a:rPr>
              <a:t>θ</a:t>
            </a:r>
            <a:r>
              <a:rPr lang="en-US" altLang="en-US" sz="2000" dirty="0" smtClean="0"/>
              <a:t> is </a:t>
            </a:r>
            <a:r>
              <a:rPr lang="en-US" altLang="en-US" sz="2000" i="1" dirty="0" smtClean="0"/>
              <a:t>Evil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John</a:t>
            </a:r>
            <a:r>
              <a:rPr lang="en-US" altLang="en-US" sz="2000" dirty="0" smtClean="0"/>
              <a:t>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GMP used with KB of </a:t>
            </a:r>
            <a:r>
              <a:rPr lang="en-US" altLang="en-US" sz="2000" dirty="0" smtClean="0">
                <a:solidFill>
                  <a:schemeClr val="accent2"/>
                </a:solidFill>
              </a:rPr>
              <a:t>definite clauses</a:t>
            </a:r>
            <a:r>
              <a:rPr lang="en-US" altLang="en-US" sz="2000" dirty="0" smtClean="0"/>
              <a:t> (</a:t>
            </a:r>
            <a:r>
              <a:rPr lang="en-US" altLang="en-US" sz="2000" dirty="0" smtClean="0">
                <a:solidFill>
                  <a:srgbClr val="FF0000"/>
                </a:solidFill>
              </a:rPr>
              <a:t>exactly</a:t>
            </a:r>
            <a:r>
              <a:rPr lang="en-US" altLang="en-US" sz="2000" dirty="0" smtClean="0"/>
              <a:t> one positive literal)</a:t>
            </a:r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All variables assumed universally quantified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953000" y="1752600"/>
            <a:ext cx="27193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where p</a:t>
            </a:r>
            <a:r>
              <a:rPr lang="en-US" altLang="en-US" baseline="-25000"/>
              <a:t>i</a:t>
            </a:r>
            <a:r>
              <a:rPr lang="en-US" altLang="en-US"/>
              <a:t>'</a:t>
            </a:r>
            <a:r>
              <a:rPr lang="el-GR" altLang="en-US"/>
              <a:t>θ</a:t>
            </a:r>
            <a:r>
              <a:rPr lang="en-US" altLang="en-US"/>
              <a:t> = p</a:t>
            </a:r>
            <a:r>
              <a:rPr lang="en-US" altLang="en-US" baseline="-25000"/>
              <a:t>i</a:t>
            </a:r>
            <a:r>
              <a:rPr lang="en-US" altLang="en-US"/>
              <a:t> </a:t>
            </a:r>
            <a:r>
              <a:rPr lang="el-GR" altLang="en-US"/>
              <a:t>θ</a:t>
            </a:r>
            <a:r>
              <a:rPr lang="en-US" altLang="en-US"/>
              <a:t> for all </a:t>
            </a:r>
            <a:r>
              <a:rPr lang="en-US" altLang="en-US" i="1"/>
              <a:t>i</a:t>
            </a:r>
            <a:r>
              <a:rPr lang="en-US" altLang="en-US"/>
              <a:t>
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57200" y="1981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Soundness of GMP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en-US" sz="2400" dirty="0" smtClean="0"/>
              <a:t>Need to show that </a:t>
            </a:r>
          </a:p>
          <a:p>
            <a:pPr marL="533400" indent="-533400" algn="ctr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p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', …, </a:t>
            </a:r>
            <a:r>
              <a:rPr lang="en-US" altLang="en-US" sz="2400" dirty="0" err="1" smtClean="0"/>
              <a:t>p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', (p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</a:t>
            </a:r>
            <a:r>
              <a:rPr lang="en-US" altLang="en-US" sz="2400" dirty="0" smtClean="0"/>
              <a:t> … </a:t>
            </a:r>
            <a:r>
              <a:rPr lang="en-US" altLang="en-US" sz="2400" dirty="0" smtClean="0">
                <a:sym typeface="Symbol" pitchFamily="18" charset="2"/>
              </a:rPr>
              <a:t>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 </a:t>
            </a:r>
            <a:r>
              <a:rPr lang="en-US" altLang="en-US" sz="2400" dirty="0" smtClean="0"/>
              <a:t>q) </a:t>
            </a:r>
            <a:r>
              <a:rPr lang="en-US" altLang="en-US" sz="2400" dirty="0" smtClean="0">
                <a:cs typeface="Arial" charset="0"/>
              </a:rPr>
              <a:t>╞</a:t>
            </a:r>
            <a:r>
              <a:rPr lang="en-US" altLang="en-US" sz="2400" dirty="0" smtClean="0"/>
              <a:t> q</a:t>
            </a:r>
            <a:r>
              <a:rPr lang="el-GR" altLang="en-US" sz="2400" dirty="0" smtClean="0">
                <a:cs typeface="Arial" charset="0"/>
              </a:rPr>
              <a:t>θ</a:t>
            </a:r>
            <a:r>
              <a:rPr lang="en-US" altLang="en-US" sz="2400" dirty="0" smtClean="0"/>
              <a:t>
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	provided that p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'</a:t>
            </a:r>
            <a:r>
              <a:rPr lang="el-GR" altLang="en-US" sz="2400" dirty="0" smtClean="0">
                <a:cs typeface="Arial" charset="0"/>
              </a:rPr>
              <a:t>θ</a:t>
            </a:r>
            <a:r>
              <a:rPr lang="en-US" altLang="en-US" sz="2400" dirty="0" smtClean="0"/>
              <a:t> = p</a:t>
            </a:r>
            <a:r>
              <a:rPr lang="en-US" altLang="en-US" sz="2400" baseline="-25000" dirty="0" smtClean="0"/>
              <a:t>i</a:t>
            </a:r>
            <a:r>
              <a:rPr lang="el-GR" altLang="en-US" sz="2400" dirty="0" smtClean="0">
                <a:cs typeface="Arial" charset="0"/>
              </a:rPr>
              <a:t>θ</a:t>
            </a:r>
            <a:r>
              <a:rPr lang="en-US" altLang="en-US" sz="2400" dirty="0" smtClean="0"/>
              <a:t> for all </a:t>
            </a:r>
            <a:r>
              <a:rPr lang="en-US" altLang="en-US" sz="2400" i="1" dirty="0" smtClean="0"/>
              <a:t>I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marL="533400" indent="-533400">
              <a:lnSpc>
                <a:spcPct val="80000"/>
              </a:lnSpc>
            </a:pPr>
            <a:r>
              <a:rPr lang="en-US" altLang="en-US" sz="2400" dirty="0" smtClean="0"/>
              <a:t>Lemma: For any sentence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, we have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cs typeface="Arial" charset="0"/>
              </a:rPr>
              <a:t>╞</a:t>
            </a:r>
            <a:r>
              <a:rPr lang="en-US" altLang="en-US" sz="2400" dirty="0" smtClean="0"/>
              <a:t> p</a:t>
            </a:r>
            <a:r>
              <a:rPr lang="el-GR" altLang="en-US" sz="2400" dirty="0" smtClean="0">
                <a:cs typeface="Arial" charset="0"/>
              </a:rPr>
              <a:t>θ</a:t>
            </a:r>
            <a:r>
              <a:rPr lang="en-US" altLang="en-US" sz="2400" dirty="0" smtClean="0"/>
              <a:t> by </a:t>
            </a:r>
            <a:r>
              <a:rPr lang="en-US" altLang="en-US" sz="2400" dirty="0" smtClean="0"/>
              <a:t>UI</a:t>
            </a:r>
            <a:endParaRPr lang="en-US" altLang="en-US" sz="2400" dirty="0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altLang="en-US" sz="2000" dirty="0" smtClean="0"/>
              <a:t>(p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</a:t>
            </a:r>
            <a:r>
              <a:rPr lang="en-US" altLang="en-US" sz="2000" baseline="-25000" dirty="0" err="1" smtClean="0"/>
              <a:t>n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</a:t>
            </a:r>
            <a:r>
              <a:rPr lang="en-US" altLang="en-US" sz="2000" dirty="0" smtClean="0"/>
              <a:t> q) </a:t>
            </a:r>
            <a:r>
              <a:rPr lang="en-US" altLang="en-US" sz="2000" dirty="0" smtClean="0">
                <a:cs typeface="Arial" charset="0"/>
              </a:rPr>
              <a:t>╞</a:t>
            </a:r>
            <a:r>
              <a:rPr lang="en-US" altLang="en-US" sz="2000" dirty="0" smtClean="0"/>
              <a:t> (p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</a:t>
            </a:r>
            <a:r>
              <a:rPr lang="en-US" altLang="en-US" sz="2000" baseline="-25000" dirty="0" err="1" smtClean="0"/>
              <a:t>n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</a:t>
            </a:r>
            <a:r>
              <a:rPr lang="en-US" altLang="en-US" sz="2000" dirty="0" smtClean="0"/>
              <a:t> q)</a:t>
            </a:r>
            <a:r>
              <a:rPr lang="el-GR" altLang="en-US" sz="2000" dirty="0" smtClean="0">
                <a:cs typeface="Arial" charset="0"/>
              </a:rPr>
              <a:t>θ</a:t>
            </a:r>
            <a:r>
              <a:rPr lang="en-US" altLang="en-US" sz="2000" dirty="0" smtClean="0">
                <a:cs typeface="Arial" charset="0"/>
              </a:rPr>
              <a:t> = </a:t>
            </a:r>
            <a:r>
              <a:rPr lang="en-US" altLang="en-US" sz="2000" dirty="0" smtClean="0"/>
              <a:t>(p</a:t>
            </a:r>
            <a:r>
              <a:rPr lang="en-US" altLang="en-US" sz="2000" baseline="-25000" dirty="0" smtClean="0"/>
              <a:t>1</a:t>
            </a:r>
            <a:r>
              <a:rPr lang="el-GR" altLang="en-US" sz="2000" dirty="0" smtClean="0">
                <a:cs typeface="Arial" charset="0"/>
              </a:rPr>
              <a:t>θ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</a:t>
            </a:r>
            <a:r>
              <a:rPr lang="en-US" altLang="en-US" sz="2000" baseline="-25000" dirty="0" err="1" smtClean="0"/>
              <a:t>n</a:t>
            </a:r>
            <a:r>
              <a:rPr lang="el-GR" altLang="en-US" sz="2000" dirty="0" smtClean="0">
                <a:cs typeface="Arial" charset="0"/>
              </a:rPr>
              <a:t>θ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</a:t>
            </a:r>
            <a:r>
              <a:rPr lang="en-US" altLang="en-US" sz="2000" dirty="0" smtClean="0"/>
              <a:t> q</a:t>
            </a:r>
            <a:r>
              <a:rPr lang="el-GR" altLang="en-US" sz="2000" dirty="0" smtClean="0">
                <a:cs typeface="Arial" charset="0"/>
              </a:rPr>
              <a:t>θ</a:t>
            </a:r>
            <a:r>
              <a:rPr lang="en-US" altLang="en-US" sz="2000" dirty="0" smtClean="0"/>
              <a:t>)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', \; …, \;</a:t>
            </a:r>
            <a:r>
              <a:rPr lang="en-US" altLang="en-US" sz="2000" dirty="0" err="1" smtClean="0"/>
              <a:t>p</a:t>
            </a:r>
            <a:r>
              <a:rPr lang="en-US" altLang="en-US" sz="2000" baseline="-25000" dirty="0" err="1" smtClean="0"/>
              <a:t>n</a:t>
            </a:r>
            <a:r>
              <a:rPr lang="en-US" altLang="en-US" sz="2000" dirty="0" smtClean="0"/>
              <a:t>' </a:t>
            </a:r>
            <a:r>
              <a:rPr lang="en-US" altLang="en-US" sz="2000" dirty="0" smtClean="0">
                <a:cs typeface="Arial" charset="0"/>
              </a:rPr>
              <a:t>╞ </a:t>
            </a: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'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</a:t>
            </a:r>
            <a:r>
              <a:rPr lang="en-US" altLang="en-US" sz="2000" baseline="-25000" dirty="0" err="1" smtClean="0"/>
              <a:t>n</a:t>
            </a:r>
            <a:r>
              <a:rPr lang="en-US" altLang="en-US" sz="2000" dirty="0" smtClean="0"/>
              <a:t>' </a:t>
            </a:r>
            <a:r>
              <a:rPr lang="en-US" altLang="en-US" sz="2000" dirty="0" smtClean="0">
                <a:cs typeface="Arial" charset="0"/>
              </a:rPr>
              <a:t>╞ </a:t>
            </a:r>
            <a:r>
              <a:rPr lang="en-US" altLang="en-US" sz="2000" dirty="0" smtClean="0"/>
              <a:t>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'</a:t>
            </a:r>
            <a:r>
              <a:rPr lang="el-GR" altLang="en-US" sz="2000" dirty="0" smtClean="0">
                <a:cs typeface="Arial" charset="0"/>
              </a:rPr>
              <a:t>θ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…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</a:t>
            </a:r>
            <a:r>
              <a:rPr lang="en-US" altLang="en-US" sz="2000" baseline="-25000" dirty="0" err="1" smtClean="0"/>
              <a:t>n</a:t>
            </a:r>
            <a:r>
              <a:rPr lang="en-US" altLang="en-US" sz="2000" dirty="0" smtClean="0"/>
              <a:t>'</a:t>
            </a:r>
            <a:r>
              <a:rPr lang="el-GR" altLang="en-US" sz="2000" dirty="0" smtClean="0">
                <a:cs typeface="Arial" charset="0"/>
              </a:rPr>
              <a:t>θ</a:t>
            </a:r>
            <a:r>
              <a:rPr lang="en-US" altLang="en-US" sz="2000" dirty="0" smtClean="0"/>
              <a:t> 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r>
              <a:rPr lang="en-US" altLang="en-US" sz="2000" dirty="0" smtClean="0"/>
              <a:t>From 1 and 2, q</a:t>
            </a:r>
            <a:r>
              <a:rPr lang="el-GR" altLang="en-US" sz="2000" dirty="0" smtClean="0">
                <a:cs typeface="Arial" charset="0"/>
              </a:rPr>
              <a:t>θ</a:t>
            </a:r>
            <a:r>
              <a:rPr lang="en-US" altLang="en-US" sz="2000" dirty="0" smtClean="0"/>
              <a:t> follows by ordinary Modus Ponens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223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Propositional vs. first-order inference</a:t>
            </a:r>
          </a:p>
          <a:p>
            <a:pPr eaLnBrk="1" hangingPunct="1"/>
            <a:r>
              <a:rPr lang="en-US" altLang="en-US" sz="2400" dirty="0" smtClean="0"/>
              <a:t>Unification vs. lifting</a:t>
            </a:r>
          </a:p>
          <a:p>
            <a:pPr eaLnBrk="1" hangingPunct="1"/>
            <a:r>
              <a:rPr lang="en-US" altLang="en-US" sz="2400" dirty="0" smtClean="0"/>
              <a:t>Forward chaining</a:t>
            </a:r>
          </a:p>
          <a:p>
            <a:pPr eaLnBrk="1" hangingPunct="1"/>
            <a:r>
              <a:rPr lang="en-US" altLang="en-US" sz="2400" dirty="0" smtClean="0"/>
              <a:t>Backward chaining</a:t>
            </a:r>
          </a:p>
          <a:p>
            <a:pPr eaLnBrk="1" hangingPunct="1"/>
            <a:r>
              <a:rPr lang="en-US" altLang="en-US" sz="2400" dirty="0" smtClean="0"/>
              <a:t>Resolution</a:t>
            </a: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71863"/>
            <a:ext cx="14287" cy="1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knowledge base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The law says that it is a crime for an American to sell weapons to hostile nations.  The country </a:t>
            </a:r>
            <a:r>
              <a:rPr lang="en-US" altLang="en-US" sz="2400" dirty="0" err="1" smtClean="0"/>
              <a:t>Nono</a:t>
            </a:r>
            <a:r>
              <a:rPr lang="en-US" altLang="en-US" sz="2400" dirty="0" smtClean="0"/>
              <a:t>, an enemy of America, has some missiles, and all of its missiles were sold to it by Colonel West, who is American</a:t>
            </a:r>
            <a:r>
              <a:rPr lang="en-US" altLang="en-US" sz="2400" dirty="0" smtClean="0"/>
              <a:t>.</a:t>
            </a:r>
            <a:endParaRPr lang="en-US" altLang="en-US" sz="2400" dirty="0" smtClean="0"/>
          </a:p>
          <a:p>
            <a:pPr lvl="4"/>
            <a:endParaRPr lang="en-US" altLang="en-US" sz="1600" dirty="0" smtClean="0"/>
          </a:p>
          <a:p>
            <a:r>
              <a:rPr lang="en-US" altLang="en-US" sz="2400" dirty="0" smtClean="0"/>
              <a:t>Prove that Col. West is a </a:t>
            </a:r>
            <a:r>
              <a:rPr lang="en-US" altLang="en-US" sz="2400" dirty="0" smtClean="0"/>
              <a:t>criminal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knowledge base contd.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... it is a crime for an American to sell weapons to hostile nations: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 smtClean="0">
                <a:solidFill>
                  <a:srgbClr val="CC0099"/>
                </a:solidFill>
              </a:rPr>
              <a:t>American(x) </a:t>
            </a:r>
            <a:r>
              <a:rPr lang="en-US" altLang="en-US" sz="1800" i="1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 Weapon(y) </a:t>
            </a:r>
            <a:r>
              <a:rPr lang="en-US" altLang="en-US" sz="1800" i="1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 Sells(</a:t>
            </a:r>
            <a:r>
              <a:rPr lang="en-US" altLang="en-US" sz="1800" i="1" dirty="0" err="1" smtClean="0">
                <a:solidFill>
                  <a:srgbClr val="CC0099"/>
                </a:solidFill>
              </a:rPr>
              <a:t>x,y,z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) </a:t>
            </a:r>
            <a:r>
              <a:rPr lang="en-US" altLang="en-US" sz="1800" i="1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 Hostile(z) </a:t>
            </a:r>
            <a:r>
              <a:rPr lang="en-US" altLang="en-US" sz="1800" i="1" dirty="0" smtClean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 Criminal(x)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err="1" smtClean="0"/>
              <a:t>Nono</a:t>
            </a:r>
            <a:r>
              <a:rPr lang="en-US" altLang="en-US" sz="2000" dirty="0" smtClean="0"/>
              <a:t> … has some missiles, i.e., </a:t>
            </a:r>
            <a:r>
              <a:rPr lang="el-GR" altLang="en-US" sz="1800" b="1" dirty="0" smtClean="0">
                <a:cs typeface="Arial" charset="0"/>
                <a:sym typeface="Symbol" pitchFamily="18" charset="2"/>
              </a:rPr>
              <a:t></a:t>
            </a:r>
            <a:r>
              <a:rPr lang="en-US" altLang="en-US" sz="1800" b="1" dirty="0" smtClean="0"/>
              <a:t>x </a:t>
            </a:r>
            <a:r>
              <a:rPr lang="en-US" altLang="en-US" sz="1800" b="1" dirty="0" smtClean="0"/>
              <a:t>Owns(</a:t>
            </a:r>
            <a:r>
              <a:rPr lang="en-US" altLang="en-US" sz="1800" b="1" dirty="0" err="1" smtClean="0"/>
              <a:t>Nono,x</a:t>
            </a:r>
            <a:r>
              <a:rPr lang="en-US" altLang="en-US" sz="1800" b="1" dirty="0" smtClean="0"/>
              <a:t>) </a:t>
            </a:r>
            <a:r>
              <a:rPr lang="en-US" altLang="en-US" sz="1800" b="1" dirty="0" smtClean="0">
                <a:sym typeface="Symbol" pitchFamily="18" charset="2"/>
              </a:rPr>
              <a:t>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/>
              <a:t>Missile(x)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i="1" dirty="0">
                <a:solidFill>
                  <a:srgbClr val="CC00CC"/>
                </a:solidFill>
              </a:rPr>
              <a:t>	</a:t>
            </a:r>
            <a:r>
              <a:rPr lang="en-US" altLang="en-US" sz="1600" i="1" dirty="0" smtClean="0">
                <a:solidFill>
                  <a:srgbClr val="CC00CC"/>
                </a:solidFill>
              </a:rPr>
              <a:t>O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wns(Nono,M</a:t>
            </a:r>
            <a:r>
              <a:rPr lang="en-US" altLang="en-US" sz="1800" i="1" baseline="-25000" dirty="0" smtClean="0">
                <a:solidFill>
                  <a:srgbClr val="CC0099"/>
                </a:solidFill>
              </a:rPr>
              <a:t>1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) and Missile(M</a:t>
            </a:r>
            <a:r>
              <a:rPr lang="en-US" altLang="en-US" sz="1800" i="1" baseline="-25000" dirty="0" smtClean="0">
                <a:solidFill>
                  <a:srgbClr val="CC0099"/>
                </a:solidFill>
              </a:rPr>
              <a:t>1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… all of its missiles were sold to it by Colonel West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 smtClean="0">
                <a:solidFill>
                  <a:srgbClr val="CC0099"/>
                </a:solidFill>
              </a:rPr>
              <a:t>Missile(x) </a:t>
            </a:r>
            <a:r>
              <a:rPr lang="en-US" altLang="en-US" sz="1800" i="1" dirty="0" smtClean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 Owns(</a:t>
            </a:r>
            <a:r>
              <a:rPr lang="en-US" altLang="en-US" sz="1800" i="1" dirty="0" err="1" smtClean="0">
                <a:solidFill>
                  <a:srgbClr val="CC0099"/>
                </a:solidFill>
              </a:rPr>
              <a:t>Nono,x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) </a:t>
            </a:r>
            <a:r>
              <a:rPr lang="en-US" altLang="en-US" sz="1800" i="1" dirty="0" smtClean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 Sells(</a:t>
            </a:r>
            <a:r>
              <a:rPr lang="en-US" altLang="en-US" sz="1800" i="1" dirty="0" err="1" smtClean="0">
                <a:solidFill>
                  <a:srgbClr val="CC0099"/>
                </a:solidFill>
              </a:rPr>
              <a:t>West,x,Nono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Missiles are weapons:
</a:t>
            </a:r>
            <a:r>
              <a:rPr lang="en-US" altLang="en-US" sz="2000" dirty="0" smtClean="0"/>
              <a:t>	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Missile(x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) </a:t>
            </a:r>
            <a:r>
              <a:rPr lang="en-US" altLang="en-US" sz="1800" i="1" dirty="0" smtClean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 Weapon(x)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An enemy of America counts as "hostile“: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 smtClean="0">
                <a:solidFill>
                  <a:srgbClr val="CC0099"/>
                </a:solidFill>
              </a:rPr>
              <a:t>Enemy(</a:t>
            </a:r>
            <a:r>
              <a:rPr lang="en-US" altLang="en-US" sz="1800" i="1" dirty="0" err="1" smtClean="0">
                <a:solidFill>
                  <a:srgbClr val="CC0099"/>
                </a:solidFill>
              </a:rPr>
              <a:t>x,America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) </a:t>
            </a:r>
            <a:r>
              <a:rPr lang="en-US" altLang="en-US" sz="1800" i="1" dirty="0" smtClean="0">
                <a:solidFill>
                  <a:srgbClr val="CC0099"/>
                </a:solidFill>
                <a:sym typeface="Symbol" pitchFamily="18" charset="2"/>
              </a:rPr>
              <a:t>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 Hostile(x)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West, who is American …
</a:t>
            </a:r>
            <a:r>
              <a:rPr lang="en-US" altLang="en-US" sz="2000" dirty="0" smtClean="0"/>
              <a:t>	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American(West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The country </a:t>
            </a:r>
            <a:r>
              <a:rPr lang="en-US" altLang="en-US" sz="2000" dirty="0" err="1" smtClean="0"/>
              <a:t>Nono</a:t>
            </a:r>
            <a:r>
              <a:rPr lang="en-US" altLang="en-US" sz="2000" dirty="0" smtClean="0"/>
              <a:t>, an enemy of America …
</a:t>
            </a:r>
            <a:r>
              <a:rPr lang="en-US" altLang="en-US" sz="2000" dirty="0" smtClean="0"/>
              <a:t>	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Enemy(</a:t>
            </a:r>
            <a:r>
              <a:rPr lang="en-US" altLang="en-US" sz="1800" i="1" dirty="0" err="1" smtClean="0">
                <a:solidFill>
                  <a:srgbClr val="CC0099"/>
                </a:solidFill>
              </a:rPr>
              <a:t>Nono,America</a:t>
            </a:r>
            <a:r>
              <a:rPr lang="en-US" altLang="en-US" sz="1800" i="1" dirty="0" smtClean="0">
                <a:solidFill>
                  <a:srgbClr val="CC0099"/>
                </a:solidFill>
              </a:rPr>
              <a:t>)</a:t>
            </a:r>
            <a:r>
              <a:rPr lang="en-US" altLang="en-US" sz="1800" dirty="0" smtClean="0">
                <a:solidFill>
                  <a:srgbClr val="CC0099"/>
                </a:solidFill>
              </a:rPr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chaining algorithm</a:t>
            </a:r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32292" r="8984" b="12500"/>
          <a:stretch>
            <a:fillRect/>
          </a:stretch>
        </p:blipFill>
        <p:spPr bwMode="auto">
          <a:xfrm>
            <a:off x="533400" y="1371600"/>
            <a:ext cx="807720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chaining proof</a:t>
            </a:r>
          </a:p>
        </p:txBody>
      </p:sp>
      <p:pic>
        <p:nvPicPr>
          <p:cNvPr id="24579" name="Picture 5" descr="crime-fc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chaining proof</a:t>
            </a:r>
          </a:p>
        </p:txBody>
      </p:sp>
      <p:pic>
        <p:nvPicPr>
          <p:cNvPr id="25603" name="Picture 5" descr="crime-fc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Forward chaining proof</a:t>
            </a:r>
          </a:p>
        </p:txBody>
      </p:sp>
      <p:pic>
        <p:nvPicPr>
          <p:cNvPr id="26627" name="Picture 5" descr="crime-fc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of forward chaining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Sound and complete for first-order definite </a:t>
            </a:r>
            <a:r>
              <a:rPr lang="en-US" altLang="en-US" sz="2400" dirty="0" smtClean="0"/>
              <a:t>clauses</a:t>
            </a:r>
            <a:endParaRPr lang="en-US" altLang="en-US" sz="2400" dirty="0" smtClean="0"/>
          </a:p>
          <a:p>
            <a:pPr lvl="4"/>
            <a:endParaRPr lang="en-US" altLang="en-US" sz="1600" dirty="0" smtClean="0"/>
          </a:p>
          <a:p>
            <a:r>
              <a:rPr lang="en-US" altLang="en-US" sz="2400" dirty="0" err="1" smtClean="0">
                <a:solidFill>
                  <a:schemeClr val="accent2"/>
                </a:solidFill>
              </a:rPr>
              <a:t>Datalog</a:t>
            </a:r>
            <a:r>
              <a:rPr lang="en-US" altLang="en-US" sz="2400" dirty="0" smtClean="0"/>
              <a:t> = first-order definite clauses + </a:t>
            </a:r>
            <a:r>
              <a:rPr lang="en-US" altLang="en-US" sz="2400" dirty="0" smtClean="0">
                <a:solidFill>
                  <a:srgbClr val="FF0000"/>
                </a:solidFill>
              </a:rPr>
              <a:t>no functions</a:t>
            </a:r>
          </a:p>
          <a:p>
            <a:r>
              <a:rPr lang="en-US" altLang="en-US" sz="2400" dirty="0" smtClean="0"/>
              <a:t>FC terminates for </a:t>
            </a:r>
            <a:r>
              <a:rPr lang="en-US" altLang="en-US" sz="2400" dirty="0" err="1" smtClean="0"/>
              <a:t>Datalog</a:t>
            </a:r>
            <a:r>
              <a:rPr lang="en-US" altLang="en-US" sz="2400" dirty="0" smtClean="0"/>
              <a:t> in finite number of </a:t>
            </a:r>
            <a:r>
              <a:rPr lang="en-US" altLang="en-US" sz="2400" dirty="0" smtClean="0"/>
              <a:t>iterations</a:t>
            </a:r>
            <a:endParaRPr lang="en-US" altLang="en-US" sz="2400" dirty="0" smtClean="0"/>
          </a:p>
          <a:p>
            <a:pPr lvl="4"/>
            <a:endParaRPr lang="en-US" altLang="en-US" sz="1600" dirty="0" smtClean="0"/>
          </a:p>
          <a:p>
            <a:r>
              <a:rPr lang="en-US" altLang="en-US" sz="2400" dirty="0" smtClean="0"/>
              <a:t>May not terminate in general if </a:t>
            </a:r>
            <a:r>
              <a:rPr lang="el-GR" altLang="en-US" sz="2400" dirty="0" smtClean="0">
                <a:cs typeface="Arial" charset="0"/>
              </a:rPr>
              <a:t>α</a:t>
            </a:r>
            <a:r>
              <a:rPr lang="en-US" altLang="en-US" sz="2400" dirty="0" smtClean="0"/>
              <a:t> is not </a:t>
            </a:r>
            <a:r>
              <a:rPr lang="en-US" altLang="en-US" sz="2400" dirty="0" smtClean="0"/>
              <a:t>entailed</a:t>
            </a:r>
            <a:endParaRPr lang="en-US" altLang="en-US" sz="2400" dirty="0" smtClean="0"/>
          </a:p>
          <a:p>
            <a:pPr lvl="4"/>
            <a:endParaRPr lang="en-US" altLang="en-US" sz="1600" dirty="0" smtClean="0"/>
          </a:p>
          <a:p>
            <a:r>
              <a:rPr lang="en-US" altLang="en-US" sz="2400" dirty="0" smtClean="0"/>
              <a:t>This is unavoidable: entailment with definite clauses is </a:t>
            </a:r>
            <a:r>
              <a:rPr lang="en-US" altLang="en-US" sz="2400" dirty="0" err="1" smtClean="0"/>
              <a:t>semidecidable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Efficiency of forward chaining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Incremental forward chaining: no need to match a rule on iteration </a:t>
            </a:r>
            <a:r>
              <a:rPr lang="en-US" altLang="en-US" sz="2400" i="1" dirty="0" smtClean="0"/>
              <a:t>k </a:t>
            </a:r>
            <a:r>
              <a:rPr lang="en-US" altLang="en-US" sz="2400" dirty="0" smtClean="0"/>
              <a:t>if a premise wasn't added on iteration </a:t>
            </a:r>
            <a:r>
              <a:rPr lang="en-US" altLang="en-US" sz="2400" i="1" dirty="0" smtClean="0"/>
              <a:t>k-1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 </a:t>
            </a:r>
            <a:r>
              <a:rPr lang="en-US" altLang="en-US" sz="2000" dirty="0" smtClean="0"/>
              <a:t>match each rule whose premise contains a newly added positive literal
</a:t>
            </a:r>
          </a:p>
          <a:p>
            <a:pPr lvl="4">
              <a:lnSpc>
                <a:spcPct val="90000"/>
              </a:lnSpc>
            </a:pPr>
            <a:endParaRPr lang="en-US" altLang="en-US" sz="16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Matching itself can be expensive: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</a:rPr>
              <a:t>Database indexing</a:t>
            </a:r>
            <a:r>
              <a:rPr lang="en-US" altLang="en-US" sz="2400" dirty="0" smtClean="0"/>
              <a:t> allows O(1) retrieval of known facts
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e.g., query </a:t>
            </a:r>
            <a:r>
              <a:rPr lang="en-US" altLang="en-US" sz="2000" i="1" dirty="0" smtClean="0"/>
              <a:t>Missile(x) </a:t>
            </a:r>
            <a:r>
              <a:rPr lang="en-US" altLang="en-US" sz="2000" dirty="0" smtClean="0"/>
              <a:t>retrieves </a:t>
            </a:r>
            <a:r>
              <a:rPr lang="en-US" altLang="en-US" sz="2000" i="1" dirty="0" smtClean="0"/>
              <a:t>Missile(M</a:t>
            </a:r>
            <a:r>
              <a:rPr lang="en-US" altLang="en-US" sz="2000" i="1" baseline="-25000" dirty="0" smtClean="0"/>
              <a:t>1</a:t>
            </a:r>
            <a:r>
              <a:rPr lang="en-US" altLang="en-US" sz="2000" i="1" dirty="0" smtClean="0"/>
              <a:t>)</a:t>
            </a:r>
            <a:endParaRPr lang="en-US" altLang="en-US" sz="2000" dirty="0" smtClean="0"/>
          </a:p>
          <a:p>
            <a:pPr lvl="4">
              <a:lnSpc>
                <a:spcPct val="90000"/>
              </a:lnSpc>
            </a:pPr>
            <a:endParaRPr lang="en-US" altLang="en-US" sz="16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Forward chaining is widely used in </a:t>
            </a:r>
            <a:r>
              <a:rPr lang="en-US" altLang="en-US" sz="2400" dirty="0" smtClean="0">
                <a:solidFill>
                  <a:schemeClr val="accent2"/>
                </a:solidFill>
              </a:rPr>
              <a:t>deductive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 matching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8229600" cy="1554163"/>
          </a:xfrm>
        </p:spPr>
        <p:txBody>
          <a:bodyPr/>
          <a:lstStyle/>
          <a:p>
            <a:r>
              <a:rPr lang="en-US" altLang="en-US" sz="2800" i="1" dirty="0" smtClean="0"/>
              <a:t>Colorable</a:t>
            </a:r>
            <a:r>
              <a:rPr lang="en-US" altLang="en-US" sz="2800" dirty="0" smtClean="0"/>
              <a:t>() is inferred </a:t>
            </a:r>
            <a:r>
              <a:rPr lang="en-US" altLang="en-US" sz="2800" dirty="0" err="1" smtClean="0"/>
              <a:t>iff</a:t>
            </a:r>
            <a:r>
              <a:rPr lang="en-US" altLang="en-US" sz="2800" dirty="0" smtClean="0"/>
              <a:t> the CSP has a solution</a:t>
            </a:r>
          </a:p>
          <a:p>
            <a:r>
              <a:rPr lang="en-US" altLang="en-US" sz="2800" dirty="0" smtClean="0"/>
              <a:t>CSPs include 3SAT as a special case, hence matching is </a:t>
            </a:r>
            <a:r>
              <a:rPr lang="en-US" altLang="en-US" sz="2800" dirty="0" smtClean="0"/>
              <a:t>NP-hard</a:t>
            </a:r>
            <a:endParaRPr lang="en-US" altLang="en-US" sz="2800" dirty="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343400" y="1295400"/>
            <a:ext cx="48006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i="1"/>
              <a:t>Diff(wa,nt) </a:t>
            </a:r>
            <a:r>
              <a:rPr lang="en-US" altLang="en-US" sz="2000">
                <a:sym typeface="Symbol" pitchFamily="18" charset="2"/>
              </a:rPr>
              <a:t></a:t>
            </a:r>
            <a:r>
              <a:rPr lang="en-US" altLang="en-US" sz="2000" i="1"/>
              <a:t> Diff(wa,sa) </a:t>
            </a:r>
            <a:r>
              <a:rPr lang="en-US" altLang="en-US" sz="2000">
                <a:sym typeface="Symbol" pitchFamily="18" charset="2"/>
              </a:rPr>
              <a:t></a:t>
            </a:r>
            <a:r>
              <a:rPr lang="en-US" altLang="en-US" sz="2000" i="1"/>
              <a:t> Diff(nt,q) </a:t>
            </a:r>
            <a:r>
              <a:rPr lang="en-US" altLang="en-US">
                <a:sym typeface="Symbol" pitchFamily="18" charset="2"/>
              </a:rPr>
              <a:t></a:t>
            </a:r>
            <a:r>
              <a:rPr lang="en-US" altLang="en-US" sz="2000" i="1"/>
              <a:t> Diff(nt,sa) </a:t>
            </a:r>
            <a:r>
              <a:rPr lang="en-US" altLang="en-US" sz="2000">
                <a:sym typeface="Symbol" pitchFamily="18" charset="2"/>
              </a:rPr>
              <a:t></a:t>
            </a:r>
            <a:r>
              <a:rPr lang="en-US" altLang="en-US" sz="2000" i="1"/>
              <a:t> Diff(q,nsw) </a:t>
            </a:r>
            <a:r>
              <a:rPr lang="en-US" altLang="en-US" sz="2000">
                <a:sym typeface="Symbol" pitchFamily="18" charset="2"/>
              </a:rPr>
              <a:t></a:t>
            </a:r>
            <a:r>
              <a:rPr lang="en-US" altLang="en-US" sz="2000" i="1"/>
              <a:t> Diff(q,sa) </a:t>
            </a:r>
            <a:r>
              <a:rPr lang="en-US" altLang="en-US">
                <a:sym typeface="Symbol" pitchFamily="18" charset="2"/>
              </a:rPr>
              <a:t></a:t>
            </a:r>
            <a:r>
              <a:rPr lang="en-US" altLang="en-US"/>
              <a:t> </a:t>
            </a:r>
            <a:r>
              <a:rPr lang="en-US" altLang="en-US" sz="2000" i="1"/>
              <a:t>Diff(nsw,v) </a:t>
            </a:r>
            <a:r>
              <a:rPr lang="en-US" altLang="en-US" sz="2000">
                <a:sym typeface="Symbol" pitchFamily="18" charset="2"/>
              </a:rPr>
              <a:t></a:t>
            </a:r>
            <a:r>
              <a:rPr lang="en-US" altLang="en-US" sz="2000" i="1"/>
              <a:t> Diff(nsw,sa) </a:t>
            </a:r>
            <a:r>
              <a:rPr lang="en-US" altLang="en-US" sz="2000">
                <a:sym typeface="Symbol" pitchFamily="18" charset="2"/>
              </a:rPr>
              <a:t></a:t>
            </a:r>
            <a:r>
              <a:rPr lang="en-US" altLang="en-US" sz="2000" i="1">
                <a:sym typeface="Symbol" pitchFamily="18" charset="2"/>
              </a:rPr>
              <a:t> </a:t>
            </a:r>
            <a:r>
              <a:rPr lang="en-US" altLang="en-US" sz="2000" i="1"/>
              <a:t>Diff(v,sa) </a:t>
            </a:r>
            <a:r>
              <a:rPr lang="en-US" altLang="en-US" sz="2000" i="1">
                <a:sym typeface="Symbol" pitchFamily="18" charset="2"/>
              </a:rPr>
              <a:t> </a:t>
            </a:r>
            <a:r>
              <a:rPr lang="en-US" altLang="en-US" sz="2000" i="1"/>
              <a:t>Colorable()</a:t>
            </a:r>
          </a:p>
          <a:p>
            <a:pPr eaLnBrk="1" hangingPunct="1"/>
            <a:endParaRPr lang="en-US" altLang="en-US" sz="2000" i="1"/>
          </a:p>
          <a:p>
            <a:pPr eaLnBrk="1" hangingPunct="1"/>
            <a:r>
              <a:rPr lang="en-US" altLang="en-US" sz="2000" i="1"/>
              <a:t>Diff(Red,Blue) 	  Diff (Red,Green) Diff(Green,Red)  Diff(Green,Blue) Diff(Blue,Red) 	  Diff(Blue,Green)</a:t>
            </a:r>
          </a:p>
        </p:txBody>
      </p:sp>
      <p:pic>
        <p:nvPicPr>
          <p:cNvPr id="29701" name="Picture 5" descr="australia-c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36766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algorithm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SUBST(COMPOSE(</a:t>
            </a:r>
            <a:r>
              <a:rPr lang="el-GR" altLang="en-US" sz="2400" dirty="0" smtClean="0">
                <a:cs typeface="Arial" charset="0"/>
              </a:rPr>
              <a:t>θ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</a:t>
            </a:r>
            <a:r>
              <a:rPr lang="el-GR" altLang="en-US" sz="2400" dirty="0" smtClean="0">
                <a:cs typeface="Arial" charset="0"/>
              </a:rPr>
              <a:t>θ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), p) = SUBST(</a:t>
            </a:r>
            <a:r>
              <a:rPr lang="el-GR" altLang="en-US" sz="2400" dirty="0" smtClean="0">
                <a:cs typeface="Arial" charset="0"/>
              </a:rPr>
              <a:t>θ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SUBST(</a:t>
            </a:r>
            <a:r>
              <a:rPr lang="el-GR" altLang="en-US" sz="2400" dirty="0" smtClean="0">
                <a:cs typeface="Arial" charset="0"/>
              </a:rPr>
              <a:t>θ</a:t>
            </a:r>
            <a:r>
              <a:rPr lang="en-US" altLang="en-US" sz="2400" baseline="-25000" dirty="0" smtClean="0">
                <a:cs typeface="Arial" charset="0"/>
              </a:rPr>
              <a:t>1</a:t>
            </a:r>
            <a:r>
              <a:rPr lang="en-US" altLang="en-US" sz="2400" dirty="0" smtClean="0"/>
              <a:t>, p))</a:t>
            </a:r>
            <a:r>
              <a:rPr lang="en-US" altLang="en-US" sz="2800" dirty="0" smtClean="0"/>
              <a:t>
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7083" r="8984" b="27083"/>
          <a:stretch>
            <a:fillRect/>
          </a:stretch>
        </p:blipFill>
        <p:spPr bwMode="auto">
          <a:xfrm>
            <a:off x="914400" y="1600200"/>
            <a:ext cx="7239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Reducing first-order inference to propositional inference</a:t>
            </a:r>
          </a:p>
          <a:p>
            <a:r>
              <a:rPr lang="en-US" altLang="en-US" dirty="0" smtClean="0"/>
              <a:t>Unification</a:t>
            </a:r>
          </a:p>
          <a:p>
            <a:r>
              <a:rPr lang="en-US" altLang="en-US" dirty="0" smtClean="0"/>
              <a:t>Generalized Modus Ponens</a:t>
            </a:r>
          </a:p>
          <a:p>
            <a:r>
              <a:rPr lang="en-US" altLang="en-US" dirty="0" smtClean="0"/>
              <a:t>Forward chaining</a:t>
            </a:r>
          </a:p>
          <a:p>
            <a:r>
              <a:rPr lang="en-US" altLang="en-US" dirty="0" smtClean="0"/>
              <a:t>Backward chaining</a:t>
            </a:r>
          </a:p>
          <a:p>
            <a:r>
              <a:rPr lang="en-US" altLang="en-US" dirty="0" smtClean="0"/>
              <a:t>Resolution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  <p:pic>
        <p:nvPicPr>
          <p:cNvPr id="31747" name="Picture 4" descr="crime-bc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7818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  <p:pic>
        <p:nvPicPr>
          <p:cNvPr id="32771" name="Picture 5" descr="crime-bc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  <p:pic>
        <p:nvPicPr>
          <p:cNvPr id="33795" name="Picture 5" descr="crime-bc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  <p:pic>
        <p:nvPicPr>
          <p:cNvPr id="34819" name="Picture 5" descr="crime-bc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  <p:pic>
        <p:nvPicPr>
          <p:cNvPr id="35843" name="Picture 3" descr="crime-bc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7818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5" descr="crime-bc0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 descr="crime-bc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crime-bc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Backward chaining example</a:t>
            </a:r>
          </a:p>
        </p:txBody>
      </p:sp>
      <p:pic>
        <p:nvPicPr>
          <p:cNvPr id="38915" name="Picture 5" descr="crime-bc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of backward chaining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Depth-first recursive proof search: space is linear in size of proof</a:t>
            </a:r>
          </a:p>
          <a:p>
            <a:r>
              <a:rPr lang="en-US" altLang="en-US" sz="2800" dirty="0" smtClean="0"/>
              <a:t>Incomplete due to infinite loops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ym typeface="Symbol" pitchFamily="18" charset="2"/>
              </a:rPr>
              <a:t></a:t>
            </a:r>
            <a:r>
              <a:rPr lang="en-US" altLang="en-US" sz="2400" dirty="0" smtClean="0"/>
              <a:t> fix by checking current goal against every goal on </a:t>
            </a:r>
            <a:r>
              <a:rPr lang="en-US" altLang="en-US" sz="2400" dirty="0" smtClean="0"/>
              <a:t>stack</a:t>
            </a:r>
            <a:endParaRPr lang="en-US" altLang="en-US" sz="2400" dirty="0" smtClean="0"/>
          </a:p>
          <a:p>
            <a:r>
              <a:rPr lang="en-US" altLang="en-US" sz="2800" dirty="0" smtClean="0"/>
              <a:t>Inefficient due to repeated </a:t>
            </a:r>
            <a:r>
              <a:rPr lang="en-US" altLang="en-US" sz="2800" dirty="0" err="1" smtClean="0"/>
              <a:t>subgoals</a:t>
            </a:r>
            <a:r>
              <a:rPr lang="en-US" altLang="en-US" sz="2800" dirty="0" smtClean="0"/>
              <a:t> (both success and failure)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ym typeface="Symbol" pitchFamily="18" charset="2"/>
              </a:rPr>
              <a:t></a:t>
            </a:r>
            <a:r>
              <a:rPr lang="en-US" altLang="en-US" sz="2400" dirty="0" smtClean="0"/>
              <a:t> fix using caching of previous results (extra space</a:t>
            </a:r>
            <a:r>
              <a:rPr lang="en-US" altLang="en-US" sz="2400" dirty="0" smtClean="0"/>
              <a:t>)</a:t>
            </a:r>
            <a:endParaRPr lang="en-US" altLang="en-US" sz="2400" dirty="0" smtClean="0"/>
          </a:p>
          <a:p>
            <a:r>
              <a:rPr lang="en-US" altLang="en-US" sz="2800" dirty="0" smtClean="0"/>
              <a:t>Widely used for </a:t>
            </a:r>
            <a:r>
              <a:rPr lang="en-US" altLang="en-US" sz="2800" dirty="0" smtClean="0">
                <a:solidFill>
                  <a:schemeClr val="accent2"/>
                </a:solidFill>
              </a:rPr>
              <a:t>logic programming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Logic programming: Prolog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 smtClean="0"/>
              <a:t>Algorithm = Logic + </a:t>
            </a:r>
            <a:r>
              <a:rPr lang="en-US" altLang="en-US" sz="1800" dirty="0" smtClean="0"/>
              <a:t>Control</a:t>
            </a:r>
            <a:endParaRPr lang="en-US" altLang="en-US" sz="1800" dirty="0" smtClean="0"/>
          </a:p>
          <a:p>
            <a:pPr>
              <a:lnSpc>
                <a:spcPct val="80000"/>
              </a:lnSpc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Basis: backward chaining with Horn clauses + bells &amp; whistles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	Widely used in Europe, Japan (basis of 5th Generation project)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	Compilation techniques </a:t>
            </a:r>
            <a:r>
              <a:rPr lang="en-US" altLang="en-US" sz="1800" dirty="0" smtClean="0">
                <a:sym typeface="Symbol" pitchFamily="18" charset="2"/>
              </a:rPr>
              <a:t></a:t>
            </a:r>
            <a:r>
              <a:rPr lang="en-US" altLang="en-US" sz="1800" dirty="0" smtClean="0"/>
              <a:t> 60 million LIPS</a:t>
            </a:r>
          </a:p>
          <a:p>
            <a:pPr>
              <a:lnSpc>
                <a:spcPct val="80000"/>
              </a:lnSpc>
            </a:pP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Program = set of clauses = </a:t>
            </a:r>
            <a:r>
              <a:rPr lang="en-US" altLang="en-US" sz="1800" dirty="0" smtClean="0">
                <a:latin typeface="Courier New" pitchFamily="49" charset="0"/>
              </a:rPr>
              <a:t>head :- literal</a:t>
            </a:r>
            <a:r>
              <a:rPr lang="en-US" altLang="en-US" sz="1800" baseline="-25000" dirty="0" smtClean="0">
                <a:latin typeface="Courier New" pitchFamily="49" charset="0"/>
              </a:rPr>
              <a:t>1</a:t>
            </a:r>
            <a:r>
              <a:rPr lang="en-US" altLang="en-US" sz="1800" dirty="0" smtClean="0">
                <a:latin typeface="Courier New" pitchFamily="49" charset="0"/>
              </a:rPr>
              <a:t>, … </a:t>
            </a:r>
            <a:r>
              <a:rPr lang="en-US" altLang="en-US" sz="1800" dirty="0" err="1" smtClean="0">
                <a:latin typeface="Courier New" pitchFamily="49" charset="0"/>
              </a:rPr>
              <a:t>literal</a:t>
            </a:r>
            <a:r>
              <a:rPr lang="en-US" altLang="en-US" sz="1800" baseline="-25000" dirty="0" err="1" smtClean="0">
                <a:latin typeface="Courier New" pitchFamily="49" charset="0"/>
              </a:rPr>
              <a:t>n</a:t>
            </a:r>
            <a:r>
              <a:rPr lang="en-US" altLang="en-US" sz="1800" dirty="0" smtClean="0"/>
              <a:t>.</a:t>
            </a:r>
            <a:endParaRPr lang="en-US" altLang="en-US" sz="1800" dirty="0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criminal(X) :- </a:t>
            </a:r>
            <a:r>
              <a:rPr lang="en-US" altLang="en-US" sz="1600" dirty="0" err="1" smtClean="0">
                <a:latin typeface="Courier New" pitchFamily="49" charset="0"/>
              </a:rPr>
              <a:t>american</a:t>
            </a:r>
            <a:r>
              <a:rPr lang="en-US" altLang="en-US" sz="1600" dirty="0" smtClean="0">
                <a:latin typeface="Courier New" pitchFamily="49" charset="0"/>
              </a:rPr>
              <a:t>(X), weapon(Y), sells(X,Y,Z), hostile(Z).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altLang="en-US" sz="16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Depth-first, left-to-right backward chaining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Built-in predicates for arithmetic etc., e.g., </a:t>
            </a:r>
            <a:r>
              <a:rPr lang="en-US" altLang="en-US" sz="1800" dirty="0" smtClean="0">
                <a:latin typeface="Courier New" pitchFamily="49" charset="0"/>
              </a:rPr>
              <a:t>X is Y*Z+3</a:t>
            </a: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Built-in predicates that have side effects (e.g., input and output 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predicates, assert/retract predicates)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Closed-world assumption ("negation as failure")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e.g., given </a:t>
            </a:r>
            <a:r>
              <a:rPr lang="en-US" altLang="en-US" sz="1600" dirty="0" smtClean="0">
                <a:latin typeface="Courier New" pitchFamily="49" charset="0"/>
              </a:rPr>
              <a:t>alive(X) :- not dead(X).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>
                <a:latin typeface="Courier New" pitchFamily="49" charset="0"/>
              </a:rPr>
              <a:t>alive(</a:t>
            </a:r>
            <a:r>
              <a:rPr lang="en-US" altLang="en-US" sz="1600" dirty="0" err="1" smtClean="0">
                <a:latin typeface="Courier New" pitchFamily="49" charset="0"/>
              </a:rPr>
              <a:t>joe</a:t>
            </a:r>
            <a:r>
              <a:rPr lang="en-US" altLang="en-US" sz="1600" dirty="0" smtClean="0">
                <a:latin typeface="Courier New" pitchFamily="49" charset="0"/>
              </a:rPr>
              <a:t>)</a:t>
            </a:r>
            <a:r>
              <a:rPr lang="en-US" altLang="en-US" sz="1600" dirty="0" smtClean="0"/>
              <a:t> succeeds if </a:t>
            </a:r>
            <a:r>
              <a:rPr lang="en-US" altLang="en-US" sz="1600" dirty="0" smtClean="0">
                <a:latin typeface="Courier New" pitchFamily="49" charset="0"/>
              </a:rPr>
              <a:t>dead(</a:t>
            </a:r>
            <a:r>
              <a:rPr lang="en-US" altLang="en-US" sz="1600" dirty="0" err="1" smtClean="0">
                <a:latin typeface="Courier New" pitchFamily="49" charset="0"/>
              </a:rPr>
              <a:t>joe</a:t>
            </a:r>
            <a:r>
              <a:rPr lang="en-US" altLang="en-US" sz="1600" dirty="0" smtClean="0">
                <a:latin typeface="Courier New" pitchFamily="49" charset="0"/>
              </a:rPr>
              <a:t>)</a:t>
            </a:r>
            <a:r>
              <a:rPr lang="en-US" altLang="en-US" sz="1600" dirty="0" smtClean="0"/>
              <a:t> fails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Universal instantiation (UI)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smtClean="0"/>
              <a:t>Every instantiation of a universally quantified sentence is entailed by it:</a:t>
            </a:r>
          </a:p>
          <a:p>
            <a:pPr algn="ctr">
              <a:buFontTx/>
              <a:buNone/>
            </a:pPr>
            <a:r>
              <a:rPr lang="en-US" altLang="en-US" sz="1800" smtClean="0">
                <a:sym typeface="Symbol" pitchFamily="18" charset="2"/>
              </a:rPr>
              <a:t></a:t>
            </a:r>
            <a:r>
              <a:rPr lang="en-US" altLang="en-US" sz="1800" i="1" smtClean="0"/>
              <a:t>v</a:t>
            </a:r>
            <a:r>
              <a:rPr lang="en-US" altLang="en-US" sz="1800" smtClean="0"/>
              <a:t> </a:t>
            </a:r>
            <a:r>
              <a:rPr lang="el-GR" altLang="en-US" sz="1800" smtClean="0">
                <a:cs typeface="Arial" charset="0"/>
                <a:sym typeface="Symbol" pitchFamily="18" charset="2"/>
              </a:rPr>
              <a:t>α</a:t>
            </a:r>
            <a:r>
              <a:rPr lang="en-US" altLang="en-US" sz="1800" smtClean="0">
                <a:cs typeface="Arial" charset="0"/>
                <a:sym typeface="Symbol" pitchFamily="18" charset="2"/>
              </a:rPr>
              <a:t/>
            </a:r>
            <a:br>
              <a:rPr lang="en-US" altLang="en-US" sz="1800" smtClean="0">
                <a:cs typeface="Arial" charset="0"/>
                <a:sym typeface="Symbol" pitchFamily="18" charset="2"/>
              </a:rPr>
            </a:br>
            <a:endParaRPr lang="en-US" altLang="en-US" sz="1800" smtClean="0">
              <a:cs typeface="Arial" charset="0"/>
              <a:sym typeface="Symbol" pitchFamily="18" charset="2"/>
            </a:endParaRPr>
          </a:p>
          <a:p>
            <a:pPr algn="ctr">
              <a:buFontTx/>
              <a:buNone/>
            </a:pPr>
            <a:r>
              <a:rPr lang="en-US" altLang="en-US" sz="1800" smtClean="0"/>
              <a:t>Subst({v/g}, </a:t>
            </a:r>
            <a:r>
              <a:rPr lang="el-GR" altLang="en-US" sz="1800" smtClean="0">
                <a:cs typeface="Arial" charset="0"/>
                <a:sym typeface="Symbol" pitchFamily="18" charset="2"/>
              </a:rPr>
              <a:t>α</a:t>
            </a:r>
            <a:r>
              <a:rPr lang="en-US" altLang="en-US" sz="1800" smtClean="0"/>
              <a:t>)</a:t>
            </a:r>
            <a:endParaRPr lang="en-US" altLang="en-US" sz="2800" smtClean="0"/>
          </a:p>
          <a:p>
            <a:pPr>
              <a:buFontTx/>
              <a:buNone/>
            </a:pPr>
            <a:r>
              <a:rPr lang="en-US" altLang="en-US" sz="2000" smtClean="0"/>
              <a:t>	for any variable </a:t>
            </a:r>
            <a:r>
              <a:rPr lang="en-US" altLang="en-US" sz="2000" i="1" smtClean="0"/>
              <a:t>v</a:t>
            </a:r>
            <a:r>
              <a:rPr lang="en-US" altLang="en-US" sz="2000" smtClean="0"/>
              <a:t> and ground term </a:t>
            </a:r>
            <a:r>
              <a:rPr lang="en-US" altLang="en-US" sz="2000" i="1" smtClean="0"/>
              <a:t>g</a:t>
            </a:r>
            <a:endParaRPr lang="en-US" altLang="en-US" sz="2000" smtClean="0"/>
          </a:p>
          <a:p>
            <a:pPr>
              <a:buFontTx/>
              <a:buNone/>
            </a:pPr>
            <a:endParaRPr lang="en-US" altLang="en-US" sz="2000" smtClean="0"/>
          </a:p>
          <a:p>
            <a:r>
              <a:rPr lang="en-US" altLang="en-US" sz="2000" smtClean="0"/>
              <a:t>E.g., </a:t>
            </a:r>
            <a:r>
              <a:rPr lang="en-US" altLang="en-US" sz="2000" smtClean="0">
                <a:sym typeface="Symbol" pitchFamily="18" charset="2"/>
              </a:rPr>
              <a:t></a:t>
            </a:r>
            <a:r>
              <a:rPr lang="en-US" altLang="en-US" sz="2000" smtClean="0"/>
              <a:t>x </a:t>
            </a:r>
            <a:r>
              <a:rPr lang="en-US" altLang="en-US" sz="2000" i="1" smtClean="0"/>
              <a:t>King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) </a:t>
            </a:r>
            <a:r>
              <a:rPr lang="en-US" altLang="en-US" sz="2000" smtClean="0">
                <a:sym typeface="Symbol" pitchFamily="18" charset="2"/>
              </a:rPr>
              <a:t>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Greedy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) </a:t>
            </a:r>
            <a:r>
              <a:rPr lang="en-US" altLang="en-US" sz="2000" smtClean="0">
                <a:sym typeface="Symbol" pitchFamily="18" charset="2"/>
              </a:rPr>
              <a:t> </a:t>
            </a:r>
            <a:r>
              <a:rPr lang="en-US" altLang="en-US" sz="2000" i="1" smtClean="0"/>
              <a:t>Evil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x</a:t>
            </a:r>
            <a:r>
              <a:rPr lang="en-US" altLang="en-US" sz="2000" smtClean="0"/>
              <a:t>) yields:</a:t>
            </a:r>
          </a:p>
          <a:p>
            <a:pPr lvl="1">
              <a:buFontTx/>
              <a:buNone/>
            </a:pPr>
            <a:r>
              <a:rPr lang="en-US" altLang="en-US" sz="1800" i="1" smtClean="0"/>
              <a:t>King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John</a:t>
            </a:r>
            <a:r>
              <a:rPr lang="en-US" altLang="en-US" sz="1800" smtClean="0"/>
              <a:t>) </a:t>
            </a:r>
            <a:r>
              <a:rPr lang="en-US" altLang="en-US" sz="1800" smtClean="0">
                <a:sym typeface="Symbol" pitchFamily="18" charset="2"/>
              </a:rPr>
              <a:t></a:t>
            </a:r>
            <a:r>
              <a:rPr lang="en-US" altLang="en-US" sz="1800" smtClean="0"/>
              <a:t> </a:t>
            </a:r>
            <a:r>
              <a:rPr lang="en-US" altLang="en-US" sz="1800" i="1" smtClean="0"/>
              <a:t>Greedy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John</a:t>
            </a:r>
            <a:r>
              <a:rPr lang="en-US" altLang="en-US" sz="1800" smtClean="0"/>
              <a:t>) </a:t>
            </a:r>
            <a:r>
              <a:rPr lang="en-US" altLang="en-US" sz="1800" smtClean="0">
                <a:sym typeface="Symbol" pitchFamily="18" charset="2"/>
              </a:rPr>
              <a:t></a:t>
            </a:r>
            <a:r>
              <a:rPr lang="en-US" altLang="en-US" sz="1800" smtClean="0"/>
              <a:t>  </a:t>
            </a:r>
            <a:r>
              <a:rPr lang="en-US" altLang="en-US" sz="1800" i="1" smtClean="0"/>
              <a:t>Evil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John</a:t>
            </a:r>
            <a:r>
              <a:rPr lang="en-US" altLang="en-US" sz="1800" smtClean="0"/>
              <a:t>)</a:t>
            </a:r>
          </a:p>
          <a:p>
            <a:pPr lvl="1">
              <a:buFontTx/>
              <a:buNone/>
            </a:pPr>
            <a:r>
              <a:rPr lang="en-US" altLang="en-US" sz="1800" i="1" smtClean="0"/>
              <a:t>King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Richard</a:t>
            </a:r>
            <a:r>
              <a:rPr lang="en-US" altLang="en-US" sz="1800" smtClean="0"/>
              <a:t>) </a:t>
            </a:r>
            <a:r>
              <a:rPr lang="en-US" altLang="en-US" sz="1800" smtClean="0">
                <a:sym typeface="Symbol" pitchFamily="18" charset="2"/>
              </a:rPr>
              <a:t></a:t>
            </a:r>
            <a:r>
              <a:rPr lang="en-US" altLang="en-US" sz="1800" smtClean="0"/>
              <a:t> </a:t>
            </a:r>
            <a:r>
              <a:rPr lang="en-US" altLang="en-US" sz="1800" i="1" smtClean="0"/>
              <a:t>Greedy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Richard</a:t>
            </a:r>
            <a:r>
              <a:rPr lang="en-US" altLang="en-US" sz="1800" smtClean="0"/>
              <a:t>) </a:t>
            </a:r>
            <a:r>
              <a:rPr lang="en-US" altLang="en-US" sz="1800" smtClean="0">
                <a:sym typeface="Symbol" pitchFamily="18" charset="2"/>
              </a:rPr>
              <a:t></a:t>
            </a:r>
            <a:r>
              <a:rPr lang="en-US" altLang="en-US" sz="1800" smtClean="0"/>
              <a:t> </a:t>
            </a:r>
            <a:r>
              <a:rPr lang="en-US" altLang="en-US" sz="1800" i="1" smtClean="0"/>
              <a:t>Evil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Richard</a:t>
            </a:r>
            <a:r>
              <a:rPr lang="en-US" altLang="en-US" sz="1800" smtClean="0"/>
              <a:t>)</a:t>
            </a:r>
          </a:p>
          <a:p>
            <a:pPr lvl="1">
              <a:buFontTx/>
              <a:buNone/>
            </a:pPr>
            <a:r>
              <a:rPr lang="en-US" altLang="en-US" sz="1800" i="1" smtClean="0"/>
              <a:t>King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Father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John</a:t>
            </a:r>
            <a:r>
              <a:rPr lang="en-US" altLang="en-US" sz="1800" smtClean="0"/>
              <a:t>)) </a:t>
            </a:r>
            <a:r>
              <a:rPr lang="en-US" altLang="en-US" sz="1800" smtClean="0">
                <a:sym typeface="Symbol" pitchFamily="18" charset="2"/>
              </a:rPr>
              <a:t></a:t>
            </a:r>
            <a:r>
              <a:rPr lang="en-US" altLang="en-US" sz="1800" smtClean="0"/>
              <a:t> </a:t>
            </a:r>
            <a:r>
              <a:rPr lang="en-US" altLang="en-US" sz="1800" i="1" smtClean="0"/>
              <a:t>Greedy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Father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John</a:t>
            </a:r>
            <a:r>
              <a:rPr lang="en-US" altLang="en-US" sz="1800" smtClean="0"/>
              <a:t>)) </a:t>
            </a:r>
            <a:r>
              <a:rPr lang="en-US" altLang="en-US" sz="1800" smtClean="0">
                <a:sym typeface="Symbol" pitchFamily="18" charset="2"/>
              </a:rPr>
              <a:t></a:t>
            </a:r>
            <a:r>
              <a:rPr lang="en-US" altLang="en-US" sz="1800" smtClean="0"/>
              <a:t> </a:t>
            </a:r>
            <a:r>
              <a:rPr lang="en-US" altLang="en-US" sz="1800" i="1" smtClean="0"/>
              <a:t>Evil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Father</a:t>
            </a:r>
            <a:r>
              <a:rPr lang="en-US" altLang="en-US" sz="1800" smtClean="0"/>
              <a:t>(</a:t>
            </a:r>
            <a:r>
              <a:rPr lang="en-US" altLang="en-US" sz="1800" i="1" smtClean="0"/>
              <a:t>John</a:t>
            </a:r>
            <a:r>
              <a:rPr lang="en-US" altLang="en-US" sz="1800" smtClean="0"/>
              <a:t>))</a:t>
            </a:r>
          </a:p>
          <a:p>
            <a:pPr lvl="1">
              <a:buFontTx/>
              <a:buNone/>
            </a:pPr>
            <a:r>
              <a:rPr lang="en-US" altLang="en-US" sz="1800" smtClean="0"/>
              <a:t>.</a:t>
            </a:r>
          </a:p>
          <a:p>
            <a:pPr lvl="1">
              <a:buFontTx/>
              <a:buNone/>
            </a:pPr>
            <a:r>
              <a:rPr lang="en-US" altLang="en-US" sz="1800" smtClean="0"/>
              <a:t>.</a:t>
            </a:r>
          </a:p>
          <a:p>
            <a:pPr lvl="1">
              <a:buFontTx/>
              <a:buNone/>
            </a:pPr>
            <a:r>
              <a:rPr lang="en-US" altLang="en-US" sz="1800" smtClean="0"/>
              <a:t>.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733800" y="2667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Prolog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smtClean="0"/>
              <a:t>Appending two lists to produce a third: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append([],Y,Y).                         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		append([X|L],Y,[X|Z]) :- append(L,Y,Z). </a:t>
            </a:r>
          </a:p>
          <a:p>
            <a:pPr>
              <a:buFontTx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r>
              <a:rPr lang="en-US" altLang="en-US" sz="2000" smtClean="0"/>
              <a:t>query:   	</a:t>
            </a:r>
            <a:r>
              <a:rPr lang="en-US" altLang="en-US" sz="2000" smtClean="0">
                <a:latin typeface="Courier New" pitchFamily="49" charset="0"/>
              </a:rPr>
              <a:t>append(A,B,[1,2]) ?</a:t>
            </a:r>
            <a:r>
              <a:rPr lang="en-US" altLang="en-US" sz="2000" smtClean="0"/>
              <a:t>            </a:t>
            </a:r>
          </a:p>
          <a:p>
            <a:endParaRPr lang="en-US" altLang="en-US" sz="2000" smtClean="0"/>
          </a:p>
          <a:p>
            <a:r>
              <a:rPr lang="en-US" altLang="en-US" sz="2000" smtClean="0"/>
              <a:t>answers: 	</a:t>
            </a:r>
            <a:r>
              <a:rPr lang="en-US" altLang="en-US" sz="2000" smtClean="0">
                <a:latin typeface="Courier New" pitchFamily="49" charset="0"/>
              </a:rPr>
              <a:t>A=[]    B=[1,2]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      	A=[1]   B=[2]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         	A=[1,2] B=[]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Resolution: brief 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Full first-order version: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cs typeface="Arial" charset="0"/>
              </a:rPr>
              <a:t>···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latin typeface="Monotype Corsiva" pitchFamily="66" charset="0"/>
              </a:rPr>
              <a:t>l</a:t>
            </a:r>
            <a:r>
              <a:rPr lang="en-US" altLang="en-US" sz="2000" baseline="-25000" dirty="0" err="1" smtClean="0"/>
              <a:t>k</a:t>
            </a:r>
            <a:r>
              <a:rPr lang="en-US" altLang="en-US" sz="2000" dirty="0" smtClean="0"/>
              <a:t>,          </a:t>
            </a:r>
            <a:r>
              <a:rPr lang="en-US" altLang="en-US" sz="2000" dirty="0" smtClean="0">
                <a:latin typeface="Monotype Corsiva" pitchFamily="66" charset="0"/>
              </a:rPr>
              <a:t>m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cs typeface="Arial" charset="0"/>
              </a:rPr>
              <a:t>···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latin typeface="Monotype Corsiva" pitchFamily="66" charset="0"/>
              </a:rPr>
              <a:t>m</a:t>
            </a:r>
            <a:r>
              <a:rPr lang="en-US" altLang="en-US" sz="2000" baseline="-25000" dirty="0" err="1" smtClean="0"/>
              <a:t>n</a:t>
            </a:r>
            <a:endParaRPr lang="en-US" altLang="en-US" sz="2000" dirty="0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(</a:t>
            </a: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cs typeface="Arial" charset="0"/>
              </a:rPr>
              <a:t>···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baseline="-25000" dirty="0" smtClean="0"/>
              <a:t>i-1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baseline="-25000" dirty="0" smtClean="0"/>
              <a:t>i+1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cs typeface="Arial" charset="0"/>
              </a:rPr>
              <a:t>···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latin typeface="Monotype Corsiva" pitchFamily="66" charset="0"/>
              </a:rPr>
              <a:t>l</a:t>
            </a:r>
            <a:r>
              <a:rPr lang="en-US" altLang="en-US" sz="2000" baseline="-25000" dirty="0" err="1" smtClean="0"/>
              <a:t>k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onotype Corsiva" pitchFamily="66" charset="0"/>
              </a:rPr>
              <a:t>m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cs typeface="Arial" charset="0"/>
              </a:rPr>
              <a:t>···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onotype Corsiva" pitchFamily="66" charset="0"/>
              </a:rPr>
              <a:t>m</a:t>
            </a:r>
            <a:r>
              <a:rPr lang="en-US" altLang="en-US" sz="2000" baseline="-25000" dirty="0" smtClean="0"/>
              <a:t>j-1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Monotype Corsiva" pitchFamily="66" charset="0"/>
              </a:rPr>
              <a:t>m</a:t>
            </a:r>
            <a:r>
              <a:rPr lang="en-US" altLang="en-US" sz="2000" baseline="-25000" dirty="0" smtClean="0"/>
              <a:t>j+1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cs typeface="Arial" charset="0"/>
              </a:rPr>
              <a:t>···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latin typeface="Monotype Corsiva" pitchFamily="66" charset="0"/>
              </a:rPr>
              <a:t>m</a:t>
            </a:r>
            <a:r>
              <a:rPr lang="en-US" altLang="en-US" sz="2000" baseline="-25000" dirty="0" err="1" smtClean="0"/>
              <a:t>n</a:t>
            </a:r>
            <a:r>
              <a:rPr lang="en-US" altLang="en-US" sz="2000" dirty="0" smtClean="0"/>
              <a:t>)</a:t>
            </a:r>
            <a:r>
              <a:rPr lang="el-GR" altLang="en-US" sz="2000" dirty="0" smtClean="0">
                <a:cs typeface="Arial" charset="0"/>
              </a:rPr>
              <a:t>θ</a:t>
            </a:r>
            <a:endParaRPr lang="en-US" alt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where </a:t>
            </a:r>
            <a:r>
              <a:rPr lang="en-US" altLang="en-US" sz="2000" dirty="0" smtClean="0">
                <a:latin typeface="Courier New" pitchFamily="49" charset="0"/>
              </a:rPr>
              <a:t>Unify</a:t>
            </a:r>
            <a:r>
              <a:rPr lang="en-US" altLang="en-US" sz="2000" dirty="0" smtClean="0"/>
              <a:t>(</a:t>
            </a: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baseline="-25000" dirty="0" smtClean="0"/>
              <a:t>i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err="1" smtClean="0">
                <a:latin typeface="Monotype Corsiva" pitchFamily="66" charset="0"/>
              </a:rPr>
              <a:t>m</a:t>
            </a:r>
            <a:r>
              <a:rPr lang="en-US" altLang="en-US" sz="2000" baseline="-25000" dirty="0" err="1" smtClean="0"/>
              <a:t>j</a:t>
            </a:r>
            <a:r>
              <a:rPr lang="en-US" altLang="en-US" sz="2000" dirty="0" smtClean="0"/>
              <a:t>) = </a:t>
            </a:r>
            <a:r>
              <a:rPr lang="el-GR" altLang="en-US" sz="2000" dirty="0" smtClean="0">
                <a:cs typeface="Arial" charset="0"/>
              </a:rPr>
              <a:t>θ</a:t>
            </a:r>
            <a:r>
              <a:rPr lang="en-US" altLang="en-US" sz="2000" dirty="0" smtClean="0">
                <a:cs typeface="Arial" charset="0"/>
              </a:rPr>
              <a:t>.</a:t>
            </a:r>
            <a:r>
              <a:rPr lang="en-US" altLang="en-US" sz="2000" dirty="0" smtClean="0"/>
              <a:t>
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The two clauses are assumed to be standardized apart so that they share no variables.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For example,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i="1" dirty="0" smtClean="0"/>
              <a:t>Rich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x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Unhappy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x</a:t>
            </a:r>
            <a:r>
              <a:rPr lang="en-US" altLang="en-US" sz="2000" dirty="0" smtClean="0"/>
              <a:t>)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            </a:t>
            </a:r>
            <a:r>
              <a:rPr lang="en-US" altLang="en-US" sz="2000" i="1" dirty="0" smtClean="0"/>
              <a:t>Rich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Ken</a:t>
            </a:r>
            <a:r>
              <a:rPr lang="en-US" altLang="en-US" sz="2000" dirty="0" smtClean="0"/>
              <a:t>)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i="1" dirty="0" smtClean="0"/>
              <a:t>Unhappy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Ken</a:t>
            </a:r>
            <a:r>
              <a:rPr lang="en-US" altLang="en-US" sz="2000" dirty="0" smtClean="0"/>
              <a:t>)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with </a:t>
            </a:r>
            <a:r>
              <a:rPr lang="el-GR" altLang="en-US" sz="2000" dirty="0" smtClean="0">
                <a:cs typeface="Arial" charset="0"/>
              </a:rPr>
              <a:t>θ</a:t>
            </a:r>
            <a:r>
              <a:rPr lang="en-US" altLang="en-US" sz="2000" dirty="0" smtClean="0"/>
              <a:t> = {x/Ken}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Apply resolution steps to CNF(KB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l-GR" altLang="en-US" sz="2000" dirty="0" smtClean="0">
                <a:cs typeface="Arial" charset="0"/>
                <a:sym typeface="Symbol" pitchFamily="18" charset="2"/>
              </a:rPr>
              <a:t>α</a:t>
            </a:r>
            <a:r>
              <a:rPr lang="en-US" altLang="en-US" sz="2000" dirty="0" smtClean="0"/>
              <a:t>); complete for FOL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3200400" y="4572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1219200" y="22098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to CNF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Everyone who loves all animals is loved by someone: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</a:t>
            </a:r>
            <a:r>
              <a:rPr lang="en-US" altLang="en-US" sz="2000" dirty="0" smtClean="0"/>
              <a:t>x [</a:t>
            </a:r>
            <a:r>
              <a:rPr lang="en-US" altLang="en-US" sz="2000" dirty="0" smtClean="0">
                <a:sym typeface="Symbol" pitchFamily="18" charset="2"/>
              </a:rPr>
              <a:t></a:t>
            </a:r>
            <a:r>
              <a:rPr lang="en-US" altLang="en-US" sz="2000" dirty="0" smtClean="0"/>
              <a:t>y </a:t>
            </a:r>
            <a:r>
              <a:rPr lang="en-US" altLang="en-US" sz="2000" i="1" dirty="0" smtClean="0"/>
              <a:t>Animal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y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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Loves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x,y</a:t>
            </a:r>
            <a:r>
              <a:rPr lang="en-US" altLang="en-US" sz="2000" dirty="0" smtClean="0"/>
              <a:t>)] </a:t>
            </a:r>
            <a:r>
              <a:rPr lang="en-US" altLang="en-US" sz="2000" dirty="0" smtClean="0">
                <a:sym typeface="Symbol" pitchFamily="18" charset="2"/>
              </a:rPr>
              <a:t></a:t>
            </a:r>
            <a:r>
              <a:rPr lang="en-US" altLang="en-US" sz="2000" dirty="0" smtClean="0"/>
              <a:t> [</a:t>
            </a:r>
            <a:r>
              <a:rPr lang="el-GR" altLang="en-US" sz="2000" dirty="0" smtClean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 smtClean="0"/>
              <a:t>y </a:t>
            </a:r>
            <a:r>
              <a:rPr lang="en-US" altLang="en-US" sz="2000" i="1" dirty="0" smtClean="0"/>
              <a:t>Loves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y,x</a:t>
            </a:r>
            <a:r>
              <a:rPr lang="en-US" altLang="en-US" sz="2000" dirty="0" smtClean="0"/>
              <a:t>)]
</a:t>
            </a:r>
          </a:p>
          <a:p>
            <a:pPr lvl="4">
              <a:lnSpc>
                <a:spcPct val="80000"/>
              </a:lnSpc>
            </a:pP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1. Eliminate </a:t>
            </a:r>
            <a:r>
              <a:rPr lang="en-US" altLang="en-US" sz="2400" dirty="0" err="1" smtClean="0"/>
              <a:t>biconditionals</a:t>
            </a:r>
            <a:r>
              <a:rPr lang="en-US" altLang="en-US" sz="2400" dirty="0" smtClean="0"/>
              <a:t> and implications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</a:t>
            </a:r>
            <a:r>
              <a:rPr lang="en-US" altLang="en-US" sz="2000" dirty="0" smtClean="0"/>
              <a:t>x [</a:t>
            </a:r>
            <a:r>
              <a:rPr lang="en-US" altLang="en-US" sz="2000" dirty="0" smtClean="0">
                <a:sym typeface="Symbol" pitchFamily="18" charset="2"/>
              </a:rPr>
              <a:t></a:t>
            </a:r>
            <a:r>
              <a:rPr lang="en-US" altLang="en-US" sz="2000" dirty="0" smtClean="0"/>
              <a:t>y 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i="1" dirty="0" smtClean="0"/>
              <a:t>Animal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y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Loves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x,y</a:t>
            </a:r>
            <a:r>
              <a:rPr lang="en-US" altLang="en-US" sz="2000" dirty="0" smtClean="0"/>
              <a:t>)]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[</a:t>
            </a:r>
            <a:r>
              <a:rPr lang="el-GR" altLang="en-US" sz="2000" dirty="0" smtClean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 smtClean="0">
                <a:cs typeface="Arial" charset="0"/>
                <a:sym typeface="Symbol" pitchFamily="18" charset="2"/>
              </a:rPr>
              <a:t>y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Loves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y,x</a:t>
            </a:r>
            <a:r>
              <a:rPr lang="en-US" altLang="en-US" sz="2000" dirty="0" smtClean="0"/>
              <a:t>)]
</a:t>
            </a:r>
          </a:p>
          <a:p>
            <a:pPr lvl="4">
              <a:lnSpc>
                <a:spcPct val="80000"/>
              </a:lnSpc>
              <a:buFontTx/>
              <a:buNone/>
            </a:pP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2. Move </a:t>
            </a:r>
            <a:r>
              <a:rPr lang="en-US" altLang="en-US" sz="2400" dirty="0" smtClean="0">
                <a:sym typeface="Symbol" pitchFamily="18" charset="2"/>
              </a:rPr>
              <a:t></a:t>
            </a:r>
            <a:r>
              <a:rPr lang="en-US" altLang="en-US" sz="2400" dirty="0" smtClean="0"/>
              <a:t> inwards: </a:t>
            </a:r>
            <a:r>
              <a:rPr lang="en-US" altLang="en-US" sz="2400" dirty="0" smtClean="0">
                <a:sym typeface="Symbol" pitchFamily="18" charset="2"/>
              </a:rPr>
              <a:t></a:t>
            </a:r>
            <a:r>
              <a:rPr lang="en-US" altLang="en-US" sz="2400" dirty="0" smtClean="0"/>
              <a:t>x p </a:t>
            </a:r>
            <a:r>
              <a:rPr lang="en-US" altLang="en-US" sz="2400" dirty="0" smtClean="0">
                <a:cs typeface="Arial" charset="0"/>
              </a:rPr>
              <a:t>≡</a:t>
            </a:r>
            <a:r>
              <a:rPr lang="en-US" altLang="en-US" sz="2400" dirty="0" smtClean="0"/>
              <a:t> </a:t>
            </a:r>
            <a:r>
              <a:rPr lang="el-GR" altLang="en-US" sz="2400" dirty="0" smtClean="0">
                <a:cs typeface="Arial" charset="0"/>
                <a:sym typeface="Symbol" pitchFamily="18" charset="2"/>
              </a:rPr>
              <a:t></a:t>
            </a:r>
            <a:r>
              <a:rPr lang="en-US" altLang="en-US" sz="2400" dirty="0" smtClean="0"/>
              <a:t>x </a:t>
            </a:r>
            <a:r>
              <a:rPr lang="en-US" altLang="en-US" sz="2400" dirty="0" smtClean="0">
                <a:sym typeface="Symbol" pitchFamily="18" charset="2"/>
              </a:rPr>
              <a:t></a:t>
            </a:r>
            <a:r>
              <a:rPr lang="en-US" altLang="en-US" sz="2400" dirty="0" smtClean="0"/>
              <a:t>p,  </a:t>
            </a:r>
            <a:r>
              <a:rPr lang="en-US" altLang="en-US" sz="2400" dirty="0" smtClean="0">
                <a:sym typeface="Symbol" pitchFamily="18" charset="2"/>
              </a:rPr>
              <a:t> </a:t>
            </a:r>
            <a:r>
              <a:rPr lang="el-GR" altLang="en-US" sz="2400" dirty="0" smtClean="0">
                <a:cs typeface="Arial" charset="0"/>
                <a:sym typeface="Symbol" pitchFamily="18" charset="2"/>
              </a:rPr>
              <a:t></a:t>
            </a:r>
            <a:r>
              <a:rPr lang="en-US" altLang="en-US" sz="2400" dirty="0" smtClean="0"/>
              <a:t>x p </a:t>
            </a:r>
            <a:r>
              <a:rPr lang="en-US" altLang="en-US" sz="2400" dirty="0" smtClean="0">
                <a:cs typeface="Arial" charset="0"/>
              </a:rPr>
              <a:t>≡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</a:t>
            </a:r>
            <a:r>
              <a:rPr lang="en-US" altLang="en-US" sz="2400" dirty="0" smtClean="0"/>
              <a:t>x </a:t>
            </a:r>
            <a:r>
              <a:rPr lang="en-US" altLang="en-US" sz="2400" dirty="0" smtClean="0">
                <a:sym typeface="Symbol" pitchFamily="18" charset="2"/>
              </a:rPr>
              <a:t></a:t>
            </a:r>
            <a:r>
              <a:rPr lang="en-US" altLang="en-US" sz="2400" dirty="0" smtClean="0"/>
              <a:t>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</a:t>
            </a:r>
            <a:r>
              <a:rPr lang="en-US" altLang="en-US" sz="2000" dirty="0" smtClean="0"/>
              <a:t>x [</a:t>
            </a:r>
            <a:r>
              <a:rPr lang="el-GR" altLang="en-US" sz="2000" dirty="0" smtClean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 smtClean="0"/>
              <a:t>y 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dirty="0" smtClean="0"/>
              <a:t>(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i="1" dirty="0" smtClean="0"/>
              <a:t>Animal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y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Loves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x,y</a:t>
            </a:r>
            <a:r>
              <a:rPr lang="en-US" altLang="en-US" sz="2000" dirty="0" smtClean="0"/>
              <a:t>))]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[</a:t>
            </a:r>
            <a:r>
              <a:rPr lang="el-GR" altLang="en-US" sz="2000" dirty="0" smtClean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 smtClean="0"/>
              <a:t>y </a:t>
            </a:r>
            <a:r>
              <a:rPr lang="en-US" altLang="en-US" sz="2000" i="1" dirty="0" smtClean="0"/>
              <a:t>Loves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y,x</a:t>
            </a:r>
            <a:r>
              <a:rPr lang="en-US" altLang="en-US" sz="2000" dirty="0" smtClean="0"/>
              <a:t>)]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</a:t>
            </a:r>
            <a:r>
              <a:rPr lang="en-US" altLang="en-US" sz="2000" dirty="0" smtClean="0"/>
              <a:t>x [</a:t>
            </a:r>
            <a:r>
              <a:rPr lang="el-GR" altLang="en-US" sz="2000" dirty="0" smtClean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 smtClean="0"/>
              <a:t>y </a:t>
            </a:r>
            <a:r>
              <a:rPr lang="en-US" altLang="en-US" sz="2000" dirty="0" smtClean="0">
                <a:sym typeface="Symbol" pitchFamily="18" charset="2"/>
              </a:rPr>
              <a:t></a:t>
            </a:r>
            <a:r>
              <a:rPr lang="en-US" altLang="en-US" sz="2000" i="1" dirty="0" smtClean="0"/>
              <a:t>Animal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y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i="1" dirty="0" smtClean="0"/>
              <a:t>Loves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x,y</a:t>
            </a:r>
            <a:r>
              <a:rPr lang="en-US" altLang="en-US" sz="2000" dirty="0" smtClean="0"/>
              <a:t>)]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[</a:t>
            </a:r>
            <a:r>
              <a:rPr lang="el-GR" altLang="en-US" sz="2000" dirty="0" smtClean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 smtClean="0"/>
              <a:t>y </a:t>
            </a:r>
            <a:r>
              <a:rPr lang="en-US" altLang="en-US" sz="2000" i="1" dirty="0" smtClean="0"/>
              <a:t>Loves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y,x</a:t>
            </a:r>
            <a:r>
              <a:rPr lang="en-US" altLang="en-US" sz="2000" dirty="0" smtClean="0"/>
              <a:t>)]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ym typeface="Symbol" pitchFamily="18" charset="2"/>
              </a:rPr>
              <a:t></a:t>
            </a:r>
            <a:r>
              <a:rPr lang="en-US" altLang="en-US" sz="2000" dirty="0" smtClean="0"/>
              <a:t>x [</a:t>
            </a:r>
            <a:r>
              <a:rPr lang="el-GR" altLang="en-US" sz="2000" dirty="0" smtClean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 smtClean="0"/>
              <a:t>y </a:t>
            </a:r>
            <a:r>
              <a:rPr lang="en-US" altLang="en-US" sz="2000" i="1" dirty="0" smtClean="0"/>
              <a:t>Animal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y</a:t>
            </a:r>
            <a:r>
              <a:rPr lang="en-US" altLang="en-US" sz="2000" dirty="0" smtClean="0"/>
              <a:t>)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</a:t>
            </a:r>
            <a:r>
              <a:rPr lang="en-US" altLang="en-US" sz="2000" i="1" dirty="0" smtClean="0"/>
              <a:t>Loves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x,y</a:t>
            </a:r>
            <a:r>
              <a:rPr lang="en-US" altLang="en-US" sz="2000" dirty="0" smtClean="0"/>
              <a:t>)]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[</a:t>
            </a:r>
            <a:r>
              <a:rPr lang="el-GR" altLang="en-US" sz="2000" dirty="0" smtClean="0">
                <a:cs typeface="Arial" charset="0"/>
                <a:sym typeface="Symbol" pitchFamily="18" charset="2"/>
              </a:rPr>
              <a:t></a:t>
            </a:r>
            <a:r>
              <a:rPr lang="en-US" altLang="en-US" sz="2000" dirty="0" smtClean="0"/>
              <a:t>y </a:t>
            </a:r>
            <a:r>
              <a:rPr lang="en-US" altLang="en-US" sz="2000" i="1" dirty="0" smtClean="0"/>
              <a:t>Loves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y,x</a:t>
            </a:r>
            <a:r>
              <a:rPr lang="en-US" altLang="en-US" sz="2000" dirty="0" smtClean="0"/>
              <a:t>)] 
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Conversion to CNF contd.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 startAt="3"/>
            </a:pPr>
            <a:r>
              <a:rPr lang="en-US" altLang="en-US" sz="2000" dirty="0" smtClean="0"/>
              <a:t>Standardize variables: each quantifier should use a different one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ym typeface="Symbol" pitchFamily="18" charset="2"/>
              </a:rPr>
              <a:t></a:t>
            </a:r>
            <a:r>
              <a:rPr lang="en-US" altLang="en-US" sz="1800" dirty="0" smtClean="0"/>
              <a:t>x [</a:t>
            </a:r>
            <a:r>
              <a:rPr lang="el-GR" altLang="en-US" sz="1800" dirty="0" smtClean="0">
                <a:cs typeface="Arial" charset="0"/>
                <a:sym typeface="Symbol" pitchFamily="18" charset="2"/>
              </a:rPr>
              <a:t></a:t>
            </a:r>
            <a:r>
              <a:rPr lang="en-US" altLang="en-US" sz="1800" dirty="0" smtClean="0"/>
              <a:t>y </a:t>
            </a:r>
            <a:r>
              <a:rPr lang="en-US" altLang="en-US" sz="1800" i="1" dirty="0" smtClean="0"/>
              <a:t>Animal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y</a:t>
            </a:r>
            <a:r>
              <a:rPr lang="en-US" altLang="en-US" sz="1800" dirty="0" smtClean="0"/>
              <a:t>) </a:t>
            </a:r>
            <a:r>
              <a:rPr lang="en-US" altLang="en-US" sz="1800" dirty="0" smtClean="0">
                <a:sym typeface="Symbol" pitchFamily="18" charset="2"/>
              </a:rPr>
              <a:t>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</a:t>
            </a:r>
            <a:r>
              <a:rPr lang="en-US" altLang="en-US" sz="1800" i="1" dirty="0" smtClean="0"/>
              <a:t>Loves</a:t>
            </a:r>
            <a:r>
              <a:rPr lang="en-US" altLang="en-US" sz="1800" dirty="0" smtClean="0"/>
              <a:t>(</a:t>
            </a:r>
            <a:r>
              <a:rPr lang="en-US" altLang="en-US" sz="1800" i="1" dirty="0" err="1" smtClean="0"/>
              <a:t>x,y</a:t>
            </a:r>
            <a:r>
              <a:rPr lang="en-US" altLang="en-US" sz="1800" dirty="0" smtClean="0"/>
              <a:t>)] </a:t>
            </a:r>
            <a:r>
              <a:rPr lang="en-US" altLang="en-US" sz="1800" dirty="0" smtClean="0">
                <a:sym typeface="Symbol" pitchFamily="18" charset="2"/>
              </a:rPr>
              <a:t></a:t>
            </a:r>
            <a:r>
              <a:rPr lang="en-US" altLang="en-US" sz="1800" dirty="0" smtClean="0"/>
              <a:t> [</a:t>
            </a:r>
            <a:r>
              <a:rPr lang="el-GR" altLang="en-US" sz="1800" dirty="0" smtClean="0">
                <a:cs typeface="Arial" charset="0"/>
                <a:sym typeface="Symbol" pitchFamily="18" charset="2"/>
              </a:rPr>
              <a:t></a:t>
            </a:r>
            <a:r>
              <a:rPr lang="en-US" altLang="en-US" sz="1800" dirty="0" smtClean="0"/>
              <a:t>z </a:t>
            </a:r>
            <a:r>
              <a:rPr lang="en-US" altLang="en-US" sz="1800" i="1" dirty="0" smtClean="0"/>
              <a:t>Loves</a:t>
            </a:r>
            <a:r>
              <a:rPr lang="en-US" altLang="en-US" sz="1800" dirty="0" smtClean="0"/>
              <a:t>(</a:t>
            </a:r>
            <a:r>
              <a:rPr lang="en-US" altLang="en-US" sz="1800" i="1" dirty="0" err="1" smtClean="0"/>
              <a:t>z,x</a:t>
            </a:r>
            <a:r>
              <a:rPr lang="en-US" altLang="en-US" sz="1800" dirty="0" smtClean="0"/>
              <a:t>)]</a:t>
            </a:r>
          </a:p>
          <a:p>
            <a:pPr marL="2209800" lvl="4" indent="-381000">
              <a:lnSpc>
                <a:spcPct val="80000"/>
              </a:lnSpc>
              <a:buFontTx/>
              <a:buNone/>
            </a:pPr>
            <a:r>
              <a:rPr lang="en-US" altLang="en-US" sz="1400" dirty="0" smtClean="0"/>
              <a:t> 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3"/>
            </a:pPr>
            <a:r>
              <a:rPr lang="en-US" altLang="en-US" sz="2000" dirty="0" err="1" smtClean="0"/>
              <a:t>Skolemize</a:t>
            </a:r>
            <a:r>
              <a:rPr lang="en-US" altLang="en-US" sz="2000" dirty="0" smtClean="0"/>
              <a:t>: a more general form of existential instantiation.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Each existential variable is replaced by a </a:t>
            </a:r>
            <a:r>
              <a:rPr lang="en-US" altLang="en-US" sz="1800" dirty="0" err="1" smtClean="0">
                <a:solidFill>
                  <a:schemeClr val="accent2"/>
                </a:solidFill>
              </a:rPr>
              <a:t>Skolem</a:t>
            </a:r>
            <a:r>
              <a:rPr lang="en-US" altLang="en-US" sz="1800" dirty="0" smtClean="0">
                <a:solidFill>
                  <a:schemeClr val="accent2"/>
                </a:solidFill>
              </a:rPr>
              <a:t> function</a:t>
            </a:r>
            <a:r>
              <a:rPr lang="en-US" altLang="en-US" sz="1800" dirty="0" smtClean="0"/>
              <a:t> of the enclosing universally quantified variables:
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</a:t>
            </a:r>
            <a:r>
              <a:rPr lang="en-US" altLang="en-US" sz="1800" dirty="0" smtClean="0"/>
              <a:t>x [</a:t>
            </a:r>
            <a:r>
              <a:rPr lang="en-US" altLang="en-US" sz="1800" i="1" dirty="0" smtClean="0"/>
              <a:t>Animal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F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)) </a:t>
            </a:r>
            <a:r>
              <a:rPr lang="en-US" altLang="en-US" sz="1800" dirty="0" smtClean="0">
                <a:sym typeface="Symbol" pitchFamily="18" charset="2"/>
              </a:rPr>
              <a:t>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</a:t>
            </a:r>
            <a:r>
              <a:rPr lang="en-US" altLang="en-US" sz="1800" i="1" dirty="0" smtClean="0"/>
              <a:t>Loves</a:t>
            </a:r>
            <a:r>
              <a:rPr lang="en-US" altLang="en-US" sz="1800" dirty="0" smtClean="0"/>
              <a:t>(</a:t>
            </a:r>
            <a:r>
              <a:rPr lang="en-US" altLang="en-US" sz="1800" i="1" dirty="0" err="1" smtClean="0"/>
              <a:t>x,F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))] </a:t>
            </a:r>
            <a:r>
              <a:rPr lang="en-US" altLang="en-US" sz="1800" dirty="0" smtClean="0">
                <a:sym typeface="Symbol" pitchFamily="18" charset="2"/>
              </a:rPr>
              <a:t>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Loves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G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),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)
</a:t>
            </a:r>
          </a:p>
          <a:p>
            <a:pPr marL="2209800" lvl="4" indent="-381000">
              <a:lnSpc>
                <a:spcPct val="80000"/>
              </a:lnSpc>
            </a:pPr>
            <a:endParaRPr lang="en-US" altLang="en-US" sz="1400" dirty="0" smtClean="0"/>
          </a:p>
          <a:p>
            <a:pPr marL="609600" indent="-609600">
              <a:lnSpc>
                <a:spcPct val="80000"/>
              </a:lnSpc>
              <a:buFontTx/>
              <a:buAutoNum type="arabicPeriod" startAt="5"/>
            </a:pPr>
            <a:r>
              <a:rPr lang="en-US" altLang="en-US" sz="2000" dirty="0" smtClean="0"/>
              <a:t>Drop universal quantifiers: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 [</a:t>
            </a:r>
            <a:r>
              <a:rPr lang="en-US" altLang="en-US" sz="1800" i="1" dirty="0" smtClean="0"/>
              <a:t>Animal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F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)) </a:t>
            </a:r>
            <a:r>
              <a:rPr lang="en-US" altLang="en-US" sz="1800" dirty="0" smtClean="0">
                <a:sym typeface="Symbol" pitchFamily="18" charset="2"/>
              </a:rPr>
              <a:t>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itchFamily="18" charset="2"/>
              </a:rPr>
              <a:t></a:t>
            </a:r>
            <a:r>
              <a:rPr lang="en-US" altLang="en-US" sz="1800" i="1" dirty="0" smtClean="0"/>
              <a:t>Loves</a:t>
            </a:r>
            <a:r>
              <a:rPr lang="en-US" altLang="en-US" sz="1800" dirty="0" smtClean="0"/>
              <a:t>(</a:t>
            </a:r>
            <a:r>
              <a:rPr lang="en-US" altLang="en-US" sz="1800" i="1" dirty="0" err="1" smtClean="0"/>
              <a:t>x,F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))]  </a:t>
            </a:r>
            <a:r>
              <a:rPr lang="en-US" altLang="en-US" sz="1800" dirty="0" smtClean="0">
                <a:sym typeface="Symbol" pitchFamily="18" charset="2"/>
              </a:rPr>
              <a:t>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Loves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G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),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)</a:t>
            </a:r>
          </a:p>
          <a:p>
            <a:pPr marL="2209800" lvl="4" indent="-381000">
              <a:lnSpc>
                <a:spcPct val="80000"/>
              </a:lnSpc>
              <a:buFontTx/>
              <a:buNone/>
            </a:pPr>
            <a:endParaRPr lang="en-US" altLang="en-US" sz="1400" dirty="0" smtClean="0"/>
          </a:p>
          <a:p>
            <a:pPr marL="609600" indent="-609600">
              <a:lnSpc>
                <a:spcPct val="80000"/>
              </a:lnSpc>
              <a:buFontTx/>
              <a:buAutoNum type="arabicPeriod" startAt="6"/>
            </a:pPr>
            <a:r>
              <a:rPr lang="en-US" altLang="en-US" sz="2000" dirty="0" smtClean="0"/>
              <a:t>Distribute </a:t>
            </a:r>
            <a:r>
              <a:rPr lang="en-US" altLang="en-US" sz="2000" dirty="0" smtClean="0">
                <a:sym typeface="Symbol" pitchFamily="18" charset="2"/>
              </a:rPr>
              <a:t></a:t>
            </a:r>
            <a:r>
              <a:rPr lang="en-US" altLang="en-US" sz="2000" dirty="0" smtClean="0"/>
              <a:t> over </a:t>
            </a:r>
            <a:r>
              <a:rPr lang="en-US" altLang="en-US" sz="2000" dirty="0" smtClean="0">
                <a:sym typeface="Symbol" pitchFamily="18" charset="2"/>
              </a:rPr>
              <a:t></a:t>
            </a:r>
            <a:r>
              <a:rPr lang="en-US" altLang="en-US" sz="2000" dirty="0" smtClean="0"/>
              <a:t> :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 [</a:t>
            </a:r>
            <a:r>
              <a:rPr lang="en-US" altLang="en-US" sz="1800" i="1" dirty="0" smtClean="0"/>
              <a:t>Animal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F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)) </a:t>
            </a:r>
            <a:r>
              <a:rPr lang="en-US" altLang="en-US" sz="1800" dirty="0" smtClean="0">
                <a:sym typeface="Symbol" pitchFamily="18" charset="2"/>
              </a:rPr>
              <a:t>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Loves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G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),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)] </a:t>
            </a:r>
            <a:r>
              <a:rPr lang="en-US" altLang="en-US" sz="1800" dirty="0" smtClean="0">
                <a:sym typeface="Symbol" pitchFamily="18" charset="2"/>
              </a:rPr>
              <a:t></a:t>
            </a:r>
            <a:r>
              <a:rPr lang="en-US" altLang="en-US" sz="1800" dirty="0" smtClean="0"/>
              <a:t> [</a:t>
            </a:r>
            <a:r>
              <a:rPr lang="en-US" altLang="en-US" sz="1800" dirty="0" smtClean="0">
                <a:sym typeface="Symbol" pitchFamily="18" charset="2"/>
              </a:rPr>
              <a:t></a:t>
            </a:r>
            <a:r>
              <a:rPr lang="en-US" altLang="en-US" sz="1800" i="1" dirty="0" smtClean="0"/>
              <a:t>Loves</a:t>
            </a:r>
            <a:r>
              <a:rPr lang="en-US" altLang="en-US" sz="1800" dirty="0" smtClean="0"/>
              <a:t>(</a:t>
            </a:r>
            <a:r>
              <a:rPr lang="en-US" altLang="en-US" sz="1800" i="1" dirty="0" err="1" smtClean="0"/>
              <a:t>x,F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)) </a:t>
            </a:r>
            <a:r>
              <a:rPr lang="en-US" altLang="en-US" sz="1800" dirty="0" smtClean="0">
                <a:sym typeface="Symbol" pitchFamily="18" charset="2"/>
              </a:rPr>
              <a:t>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Loves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G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),</a:t>
            </a:r>
            <a:r>
              <a:rPr lang="en-US" altLang="en-US" sz="1800" i="1" dirty="0" smtClean="0"/>
              <a:t>x</a:t>
            </a:r>
            <a:r>
              <a:rPr lang="en-US" altLang="en-US" sz="1800" dirty="0" smtClean="0"/>
              <a:t>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Resolution proof: definite clauses</a:t>
            </a:r>
          </a:p>
        </p:txBody>
      </p:sp>
      <p:pic>
        <p:nvPicPr>
          <p:cNvPr id="46083" name="Picture 4" descr="crime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848600" cy="471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843086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5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86833"/>
            <a:ext cx="7086600" cy="513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7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94046"/>
            <a:ext cx="7425082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0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76" y="1600200"/>
            <a:ext cx="8125924" cy="370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1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Existential instantiation (EI)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For any sentence </a:t>
            </a:r>
            <a:r>
              <a:rPr lang="el-GR" altLang="en-US" sz="2800" smtClean="0">
                <a:cs typeface="Arial" charset="0"/>
                <a:sym typeface="Symbol" pitchFamily="18" charset="2"/>
              </a:rPr>
              <a:t>α</a:t>
            </a:r>
            <a:r>
              <a:rPr lang="en-US" altLang="en-US" sz="2800" smtClean="0"/>
              <a:t>, variable </a:t>
            </a:r>
            <a:r>
              <a:rPr lang="en-US" altLang="en-US" sz="2800" i="1" smtClean="0"/>
              <a:t>v</a:t>
            </a:r>
            <a:r>
              <a:rPr lang="en-US" altLang="en-US" sz="2800" smtClean="0"/>
              <a:t>, and constant symbol </a:t>
            </a:r>
            <a:r>
              <a:rPr lang="en-US" altLang="en-US" sz="2800" i="1" smtClean="0"/>
              <a:t>k </a:t>
            </a:r>
            <a:r>
              <a:rPr lang="en-US" altLang="en-US" sz="2800" smtClean="0"/>
              <a:t>that does </a:t>
            </a:r>
            <a:r>
              <a:rPr lang="en-US" altLang="en-US" sz="2800" smtClean="0">
                <a:solidFill>
                  <a:srgbClr val="FF0000"/>
                </a:solidFill>
              </a:rPr>
              <a:t>not</a:t>
            </a:r>
            <a:r>
              <a:rPr lang="en-US" altLang="en-US" sz="2800" smtClean="0"/>
              <a:t> appear elsewhere in the knowledge base: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l-GR" altLang="en-US" sz="2400" smtClean="0">
                <a:cs typeface="Arial" charset="0"/>
                <a:sym typeface="Symbol" pitchFamily="18" charset="2"/>
              </a:rPr>
              <a:t></a:t>
            </a:r>
            <a:r>
              <a:rPr lang="en-US" altLang="en-US" sz="2400" i="1" smtClean="0"/>
              <a:t>v</a:t>
            </a:r>
            <a:r>
              <a:rPr lang="en-US" altLang="en-US" sz="2400" smtClean="0"/>
              <a:t> </a:t>
            </a:r>
            <a:r>
              <a:rPr lang="el-GR" altLang="en-US" sz="2400" smtClean="0">
                <a:cs typeface="Arial" charset="0"/>
                <a:sym typeface="Symbol" pitchFamily="18" charset="2"/>
              </a:rPr>
              <a:t>α</a:t>
            </a:r>
            <a:endParaRPr lang="en-US" altLang="en-US" sz="2400" smtClean="0">
              <a:cs typeface="Arial" charset="0"/>
              <a:sym typeface="Symbol" pitchFamily="18" charset="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400" smtClean="0"/>
              <a:t>Subst({v/k}, </a:t>
            </a:r>
            <a:r>
              <a:rPr lang="el-GR" altLang="en-US" sz="2400" smtClean="0">
                <a:cs typeface="Arial" charset="0"/>
                <a:sym typeface="Symbol" pitchFamily="18" charset="2"/>
              </a:rPr>
              <a:t>α</a:t>
            </a:r>
            <a:r>
              <a:rPr lang="en-US" altLang="en-US" sz="2400" smtClean="0"/>
              <a:t>)
</a:t>
            </a:r>
          </a:p>
          <a:p>
            <a:pPr lvl="4">
              <a:lnSpc>
                <a:spcPct val="80000"/>
              </a:lnSpc>
            </a:pPr>
            <a:endParaRPr lang="en-US" altLang="en-US" sz="1600" smtClean="0"/>
          </a:p>
          <a:p>
            <a:pPr>
              <a:lnSpc>
                <a:spcPct val="80000"/>
              </a:lnSpc>
            </a:pPr>
            <a:r>
              <a:rPr lang="en-US" altLang="en-US" sz="2800" smtClean="0"/>
              <a:t>E.g., </a:t>
            </a:r>
            <a:r>
              <a:rPr lang="el-GR" altLang="en-US" sz="2800" smtClean="0">
                <a:cs typeface="Arial" charset="0"/>
                <a:sym typeface="Symbol" pitchFamily="18" charset="2"/>
              </a:rPr>
              <a:t></a:t>
            </a:r>
            <a:r>
              <a:rPr lang="en-US" altLang="en-US" sz="2800" i="1" smtClean="0"/>
              <a:t>x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Crown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x</a:t>
            </a:r>
            <a:r>
              <a:rPr lang="en-US" altLang="en-US" sz="2800" smtClean="0"/>
              <a:t>) </a:t>
            </a:r>
            <a:r>
              <a:rPr lang="en-US" altLang="en-US" sz="2800" smtClean="0">
                <a:sym typeface="Symbol" pitchFamily="18" charset="2"/>
              </a:rPr>
              <a:t>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OnHead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x,John</a:t>
            </a:r>
            <a:r>
              <a:rPr lang="en-US" altLang="en-US" sz="2800" smtClean="0"/>
              <a:t>) yields:</a:t>
            </a:r>
          </a:p>
          <a:p>
            <a:pPr lvl="4">
              <a:lnSpc>
                <a:spcPct val="80000"/>
              </a:lnSpc>
            </a:pPr>
            <a:endParaRPr lang="en-US" altLang="en-US" sz="1800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800" i="1" smtClean="0"/>
              <a:t>Crown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1</a:t>
            </a:r>
            <a:r>
              <a:rPr lang="en-US" altLang="en-US" sz="2800" smtClean="0"/>
              <a:t>) </a:t>
            </a:r>
            <a:r>
              <a:rPr lang="en-US" altLang="en-US" sz="2800" smtClean="0">
                <a:sym typeface="Symbol" pitchFamily="18" charset="2"/>
              </a:rPr>
              <a:t>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OnHead</a:t>
            </a:r>
            <a:r>
              <a:rPr lang="en-US" altLang="en-US" sz="2800" smtClean="0"/>
              <a:t>(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1</a:t>
            </a:r>
            <a:r>
              <a:rPr lang="en-US" altLang="en-US" sz="2800" i="1" smtClean="0"/>
              <a:t>,John</a:t>
            </a:r>
            <a:r>
              <a:rPr lang="en-US" altLang="en-US" sz="2800" smtClean="0"/>
              <a:t>)</a:t>
            </a:r>
          </a:p>
          <a:p>
            <a:pPr lvl="4">
              <a:lnSpc>
                <a:spcPct val="80000"/>
              </a:lnSpc>
            </a:pPr>
            <a:endParaRPr lang="en-US" alt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smtClean="0"/>
              <a:t>	provided </a:t>
            </a:r>
            <a:r>
              <a:rPr lang="en-US" altLang="en-US" sz="2800" i="1" smtClean="0"/>
              <a:t>C</a:t>
            </a:r>
            <a:r>
              <a:rPr lang="en-US" altLang="en-US" sz="2800" i="1" baseline="-25000" smtClean="0"/>
              <a:t>1</a:t>
            </a:r>
            <a:r>
              <a:rPr lang="en-US" altLang="en-US" sz="2800" smtClean="0"/>
              <a:t> is a new constant symbol, called a </a:t>
            </a:r>
            <a:r>
              <a:rPr lang="en-US" altLang="en-US" sz="2800" smtClean="0">
                <a:solidFill>
                  <a:schemeClr val="accent2"/>
                </a:solidFill>
              </a:rPr>
              <a:t>Skolem constant</a:t>
            </a:r>
            <a:endParaRPr lang="en-US" altLang="en-US" sz="2800" smtClean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352800" y="3048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Reduction to propositional inference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Suppose the KB contains just the following: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ym typeface="Symbol" pitchFamily="18" charset="2"/>
              </a:rPr>
              <a:t></a:t>
            </a:r>
            <a:r>
              <a:rPr lang="en-US" altLang="en-US" sz="1600" dirty="0" smtClean="0"/>
              <a:t>x King(x) </a:t>
            </a:r>
            <a:r>
              <a:rPr lang="en-US" altLang="en-US" sz="1600" dirty="0" smtClean="0">
                <a:sym typeface="Symbol" pitchFamily="18" charset="2"/>
              </a:rPr>
              <a:t></a:t>
            </a:r>
            <a:r>
              <a:rPr lang="en-US" altLang="en-US" sz="1600" dirty="0" smtClean="0"/>
              <a:t> Greedy(x) </a:t>
            </a:r>
            <a:r>
              <a:rPr lang="en-US" altLang="en-US" sz="1600" dirty="0" smtClean="0">
                <a:sym typeface="Symbol" pitchFamily="18" charset="2"/>
              </a:rPr>
              <a:t></a:t>
            </a:r>
            <a:r>
              <a:rPr lang="en-US" altLang="en-US" sz="1600" dirty="0" smtClean="0"/>
              <a:t> Evil(x)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King(John)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Greedy(John)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Brother(</a:t>
            </a:r>
            <a:r>
              <a:rPr lang="en-US" altLang="en-US" sz="1600" dirty="0" err="1" smtClean="0"/>
              <a:t>Richard,John</a:t>
            </a:r>
            <a:r>
              <a:rPr lang="en-US" altLang="en-US" sz="1600" dirty="0" smtClean="0"/>
              <a:t>)</a:t>
            </a:r>
            <a:endParaRPr lang="en-US" altLang="en-US" sz="1400" dirty="0" smtClean="0"/>
          </a:p>
          <a:p>
            <a:pPr>
              <a:lnSpc>
                <a:spcPct val="80000"/>
              </a:lnSpc>
            </a:pP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Instantiating the universal sentence in </a:t>
            </a:r>
            <a:r>
              <a:rPr lang="en-US" altLang="en-US" sz="1800" dirty="0" smtClean="0">
                <a:solidFill>
                  <a:srgbClr val="FF0000"/>
                </a:solidFill>
              </a:rPr>
              <a:t>all possible</a:t>
            </a:r>
            <a:r>
              <a:rPr lang="en-US" altLang="en-US" sz="1800" dirty="0" smtClean="0"/>
              <a:t> ways, we have: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King(John) </a:t>
            </a:r>
            <a:r>
              <a:rPr lang="en-US" altLang="en-US" sz="1600" dirty="0" smtClean="0">
                <a:sym typeface="Symbol" pitchFamily="18" charset="2"/>
              </a:rPr>
              <a:t></a:t>
            </a:r>
            <a:r>
              <a:rPr lang="en-US" altLang="en-US" sz="1600" dirty="0" smtClean="0"/>
              <a:t> Greedy(John) </a:t>
            </a:r>
            <a:r>
              <a:rPr lang="en-US" altLang="en-US" sz="1600" dirty="0" smtClean="0">
                <a:sym typeface="Symbol" pitchFamily="18" charset="2"/>
              </a:rPr>
              <a:t></a:t>
            </a:r>
            <a:r>
              <a:rPr lang="en-US" altLang="en-US" sz="1600" dirty="0" smtClean="0"/>
              <a:t> Evil(John)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King(Richard) </a:t>
            </a:r>
            <a:r>
              <a:rPr lang="en-US" altLang="en-US" sz="1600" dirty="0" smtClean="0">
                <a:sym typeface="Symbol" pitchFamily="18" charset="2"/>
              </a:rPr>
              <a:t></a:t>
            </a:r>
            <a:r>
              <a:rPr lang="en-US" altLang="en-US" sz="1600" dirty="0" smtClean="0"/>
              <a:t> Greedy(Richard) </a:t>
            </a:r>
            <a:r>
              <a:rPr lang="en-US" altLang="en-US" sz="1600" dirty="0" smtClean="0">
                <a:sym typeface="Symbol" pitchFamily="18" charset="2"/>
              </a:rPr>
              <a:t></a:t>
            </a:r>
            <a:r>
              <a:rPr lang="en-US" altLang="en-US" sz="1600" dirty="0" smtClean="0"/>
              <a:t> Evil(Richard)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King(John)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Greedy(John)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Brother(</a:t>
            </a:r>
            <a:r>
              <a:rPr lang="en-US" altLang="en-US" sz="1600" dirty="0" err="1" smtClean="0"/>
              <a:t>Richard,John</a:t>
            </a:r>
            <a:r>
              <a:rPr lang="en-US" altLang="en-US" sz="1600" dirty="0" smtClean="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600" dirty="0" smtClean="0"/>
          </a:p>
          <a:p>
            <a:pPr>
              <a:lnSpc>
                <a:spcPct val="80000"/>
              </a:lnSpc>
            </a:pPr>
            <a:r>
              <a:rPr lang="en-US" altLang="en-US" sz="1800" dirty="0" smtClean="0"/>
              <a:t>The new KB is </a:t>
            </a:r>
            <a:r>
              <a:rPr lang="en-US" altLang="en-US" sz="1800" dirty="0" err="1" smtClean="0">
                <a:solidFill>
                  <a:schemeClr val="accent2"/>
                </a:solidFill>
              </a:rPr>
              <a:t>propositionalized</a:t>
            </a:r>
            <a:r>
              <a:rPr lang="en-US" altLang="en-US" sz="1800" dirty="0" smtClean="0"/>
              <a:t>: proposition symbols are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		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 King(John), Greedy(John), Evil(John), King(Richard), etc.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Reduction contd.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Every FOL KB can be </a:t>
            </a:r>
            <a:r>
              <a:rPr lang="en-US" altLang="en-US" sz="2400" dirty="0" err="1" smtClean="0"/>
              <a:t>propositionalized</a:t>
            </a:r>
            <a:r>
              <a:rPr lang="en-US" altLang="en-US" sz="2400" dirty="0" smtClean="0"/>
              <a:t> so as to preserve </a:t>
            </a:r>
            <a:r>
              <a:rPr lang="en-US" altLang="en-US" sz="2400" dirty="0" smtClean="0"/>
              <a:t>entailment</a:t>
            </a:r>
            <a:endParaRPr lang="en-US" altLang="en-US" sz="1600" dirty="0" smtClean="0"/>
          </a:p>
          <a:p>
            <a:r>
              <a:rPr lang="en-US" altLang="en-US" sz="2400" dirty="0" smtClean="0"/>
              <a:t>(A ground sentence is entailed by new KB </a:t>
            </a:r>
            <a:r>
              <a:rPr lang="en-US" altLang="en-US" sz="2400" dirty="0" err="1" smtClean="0"/>
              <a:t>iff</a:t>
            </a:r>
            <a:r>
              <a:rPr lang="en-US" altLang="en-US" sz="2400" dirty="0" smtClean="0"/>
              <a:t> entailed by original KB</a:t>
            </a:r>
            <a:r>
              <a:rPr lang="en-US" altLang="en-US" sz="2400" dirty="0" smtClean="0"/>
              <a:t>)</a:t>
            </a:r>
            <a:endParaRPr lang="en-US" altLang="en-US" sz="1600" dirty="0" smtClean="0"/>
          </a:p>
          <a:p>
            <a:r>
              <a:rPr lang="en-US" altLang="en-US" sz="2400" dirty="0" smtClean="0"/>
              <a:t>Idea: </a:t>
            </a:r>
            <a:r>
              <a:rPr lang="en-US" altLang="en-US" sz="2400" dirty="0" err="1" smtClean="0"/>
              <a:t>propositionalize</a:t>
            </a:r>
            <a:r>
              <a:rPr lang="en-US" altLang="en-US" sz="2400" dirty="0" smtClean="0"/>
              <a:t> KB and query, apply resolution, return </a:t>
            </a:r>
            <a:r>
              <a:rPr lang="en-US" altLang="en-US" sz="2400" dirty="0" smtClean="0"/>
              <a:t>result</a:t>
            </a:r>
            <a:endParaRPr lang="en-US" altLang="en-US" sz="1600" dirty="0" smtClean="0"/>
          </a:p>
          <a:p>
            <a:r>
              <a:rPr lang="en-US" altLang="en-US" sz="2400" dirty="0" smtClean="0"/>
              <a:t>Problem: with function symbols, there are infinitely many ground terms,</a:t>
            </a:r>
          </a:p>
          <a:p>
            <a:pPr lvl="1"/>
            <a:r>
              <a:rPr lang="en-US" altLang="en-US" sz="2000" dirty="0" smtClean="0"/>
              <a:t>e.g., </a:t>
            </a:r>
            <a:r>
              <a:rPr lang="en-US" altLang="en-US" sz="2000" i="1" dirty="0" smtClean="0"/>
              <a:t>Father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Father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Father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John</a:t>
            </a:r>
            <a:r>
              <a:rPr lang="en-US" altLang="en-US" sz="2000" dirty="0" smtClean="0"/>
              <a:t>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Reduction contd.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Theorem: </a:t>
            </a:r>
            <a:r>
              <a:rPr lang="en-US" altLang="en-US" sz="2000" dirty="0" err="1" smtClean="0"/>
              <a:t>Herbrand</a:t>
            </a:r>
            <a:r>
              <a:rPr lang="en-US" altLang="en-US" sz="2000" dirty="0" smtClean="0"/>
              <a:t> (1930). If a sentence </a:t>
            </a:r>
            <a:r>
              <a:rPr lang="el-GR" altLang="en-US" sz="2000" dirty="0" smtClean="0">
                <a:cs typeface="Arial" charset="0"/>
              </a:rPr>
              <a:t>α</a:t>
            </a:r>
            <a:r>
              <a:rPr lang="en-US" altLang="en-US" sz="2000" dirty="0" smtClean="0">
                <a:cs typeface="Arial" charset="0"/>
              </a:rPr>
              <a:t> </a:t>
            </a:r>
            <a:r>
              <a:rPr lang="en-US" altLang="en-US" sz="2000" dirty="0" smtClean="0"/>
              <a:t>is entailed by an FOL KB, it is entailed by a </a:t>
            </a:r>
            <a:r>
              <a:rPr lang="en-US" altLang="en-US" sz="2000" dirty="0" smtClean="0">
                <a:solidFill>
                  <a:srgbClr val="FF0000"/>
                </a:solidFill>
              </a:rPr>
              <a:t>finite </a:t>
            </a:r>
            <a:r>
              <a:rPr lang="en-US" altLang="en-US" sz="2000" dirty="0" smtClean="0"/>
              <a:t>subset of the </a:t>
            </a:r>
            <a:r>
              <a:rPr lang="en-US" altLang="en-US" sz="2000" dirty="0" err="1" smtClean="0"/>
              <a:t>propositionalized</a:t>
            </a:r>
            <a:r>
              <a:rPr lang="en-US" altLang="en-US" sz="2000" dirty="0" smtClean="0"/>
              <a:t> KB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Idea: For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= 0 to </a:t>
            </a:r>
            <a:r>
              <a:rPr lang="en-US" altLang="en-US" sz="2000" dirty="0" smtClean="0">
                <a:cs typeface="Arial" charset="0"/>
              </a:rPr>
              <a:t>∞</a:t>
            </a:r>
            <a:r>
              <a:rPr lang="en-US" altLang="en-US" sz="2000" dirty="0" smtClean="0"/>
              <a:t> do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    create a propositional KB by instantiating with </a:t>
            </a:r>
            <a:r>
              <a:rPr lang="en-US" altLang="en-US" sz="1800" dirty="0" smtClean="0"/>
              <a:t>depth-n </a:t>
            </a:r>
            <a:r>
              <a:rPr lang="en-US" altLang="en-US" sz="1800" dirty="0" smtClean="0"/>
              <a:t>terms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    see if </a:t>
            </a:r>
            <a:r>
              <a:rPr lang="el-GR" altLang="en-US" sz="1800" dirty="0" smtClean="0">
                <a:cs typeface="Arial" charset="0"/>
              </a:rPr>
              <a:t>α</a:t>
            </a:r>
            <a:r>
              <a:rPr lang="en-US" altLang="en-US" sz="1800" dirty="0" smtClean="0"/>
              <a:t> is entailed by this KB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Problem: works if </a:t>
            </a:r>
            <a:r>
              <a:rPr lang="el-GR" altLang="en-US" sz="2000" dirty="0" smtClean="0">
                <a:cs typeface="Arial" charset="0"/>
              </a:rPr>
              <a:t>α</a:t>
            </a:r>
            <a:r>
              <a:rPr lang="en-US" altLang="en-US" sz="2000" dirty="0" smtClean="0"/>
              <a:t> is entailed, loops if </a:t>
            </a:r>
            <a:r>
              <a:rPr lang="el-GR" altLang="en-US" sz="2000" dirty="0" smtClean="0">
                <a:cs typeface="Arial" charset="0"/>
              </a:rPr>
              <a:t>α</a:t>
            </a:r>
            <a:r>
              <a:rPr lang="en-US" altLang="en-US" sz="2000" dirty="0" smtClean="0"/>
              <a:t> is not entailed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Theorem: Turing (1936), Church (1936) Entailment for FOL is </a:t>
            </a:r>
            <a:r>
              <a:rPr lang="en-US" altLang="en-US" sz="2000" dirty="0" err="1" smtClean="0">
                <a:solidFill>
                  <a:schemeClr val="accent2"/>
                </a:solidFill>
              </a:rPr>
              <a:t>semidecidable</a:t>
            </a:r>
            <a:r>
              <a:rPr lang="en-US" altLang="en-US" sz="2000" dirty="0" smtClean="0"/>
              <a:t> (algorithms exist that say yes to every entailed sentence, but no algorithm exists that also says no to every </a:t>
            </a:r>
            <a:r>
              <a:rPr lang="en-US" altLang="en-US" sz="2000" dirty="0" err="1" smtClean="0"/>
              <a:t>nonentailed</a:t>
            </a:r>
            <a:r>
              <a:rPr lang="en-US" altLang="en-US" sz="2000" dirty="0" smtClean="0"/>
              <a:t> sentence.)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Problems with</a:t>
            </a:r>
            <a:r>
              <a:rPr lang="en-US" altLang="en-US" smtClean="0"/>
              <a:t> </a:t>
            </a:r>
            <a:r>
              <a:rPr lang="en-US" altLang="en-US" sz="4000" smtClean="0"/>
              <a:t>propositionalization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err="1" smtClean="0"/>
              <a:t>Propositionalization</a:t>
            </a:r>
            <a:r>
              <a:rPr lang="en-US" altLang="en-US" sz="2000" dirty="0" smtClean="0"/>
              <a:t> seems to generate lots of irrelevant sentences.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E.g., from: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ym typeface="Symbol" pitchFamily="18" charset="2"/>
              </a:rPr>
              <a:t></a:t>
            </a:r>
            <a:r>
              <a:rPr lang="en-US" altLang="en-US" sz="1800" dirty="0" smtClean="0"/>
              <a:t>x King(x) </a:t>
            </a:r>
            <a:r>
              <a:rPr lang="en-US" altLang="en-US" sz="1800" dirty="0" smtClean="0">
                <a:sym typeface="Symbol" pitchFamily="18" charset="2"/>
              </a:rPr>
              <a:t></a:t>
            </a:r>
            <a:r>
              <a:rPr lang="en-US" altLang="en-US" sz="1800" dirty="0" smtClean="0"/>
              <a:t> Greedy(x) </a:t>
            </a:r>
            <a:r>
              <a:rPr lang="en-US" altLang="en-US" sz="1800" dirty="0" smtClean="0">
                <a:sym typeface="Symbol" pitchFamily="18" charset="2"/>
              </a:rPr>
              <a:t></a:t>
            </a:r>
            <a:r>
              <a:rPr lang="en-US" altLang="en-US" sz="1800" dirty="0" smtClean="0"/>
              <a:t> Evil(x)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King(John)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ym typeface="Symbol" pitchFamily="18" charset="2"/>
              </a:rPr>
              <a:t></a:t>
            </a:r>
            <a:r>
              <a:rPr lang="en-US" altLang="en-US" sz="1800" dirty="0" smtClean="0"/>
              <a:t>y Greedy(y)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Brother(</a:t>
            </a:r>
            <a:r>
              <a:rPr lang="en-US" altLang="en-US" sz="1800" dirty="0" err="1" smtClean="0"/>
              <a:t>Richard,John</a:t>
            </a:r>
            <a:r>
              <a:rPr lang="en-US" altLang="en-US" sz="1800" dirty="0" smtClean="0"/>
              <a:t>)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it seems obvious that </a:t>
            </a:r>
            <a:r>
              <a:rPr lang="en-US" altLang="en-US" sz="2000" i="1" dirty="0" smtClean="0"/>
              <a:t>Evil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John</a:t>
            </a:r>
            <a:r>
              <a:rPr lang="en-US" altLang="en-US" sz="2000" dirty="0" smtClean="0"/>
              <a:t>), but </a:t>
            </a:r>
            <a:r>
              <a:rPr lang="en-US" altLang="en-US" sz="2000" dirty="0" err="1" smtClean="0"/>
              <a:t>propositionalization</a:t>
            </a:r>
            <a:r>
              <a:rPr lang="en-US" altLang="en-US" sz="2000" dirty="0" smtClean="0"/>
              <a:t> produces lots of facts such as </a:t>
            </a:r>
            <a:r>
              <a:rPr lang="en-US" altLang="en-US" sz="2000" i="1" dirty="0" smtClean="0"/>
              <a:t>Greedy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Richard</a:t>
            </a:r>
            <a:r>
              <a:rPr lang="en-US" altLang="en-US" sz="2000" dirty="0" smtClean="0"/>
              <a:t>) that are irrelevant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With </a:t>
            </a:r>
            <a:r>
              <a:rPr lang="en-US" altLang="en-US" sz="2000" i="1" dirty="0" smtClean="0"/>
              <a:t>p k</a:t>
            </a:r>
            <a:r>
              <a:rPr lang="en-US" altLang="en-US" sz="2000" dirty="0" smtClean="0"/>
              <a:t>-</a:t>
            </a:r>
            <a:r>
              <a:rPr lang="en-US" altLang="en-US" sz="2000" dirty="0" err="1" smtClean="0"/>
              <a:t>ary</a:t>
            </a:r>
            <a:r>
              <a:rPr lang="en-US" altLang="en-US" sz="2000" dirty="0" smtClean="0"/>
              <a:t> predicates and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constants, there are </a:t>
            </a:r>
            <a:r>
              <a:rPr lang="en-US" altLang="en-US" sz="2000" i="1" dirty="0" err="1" smtClean="0"/>
              <a:t>p</a:t>
            </a:r>
            <a:r>
              <a:rPr lang="en-US" altLang="en-US" sz="2000" i="1" dirty="0" err="1" smtClean="0">
                <a:cs typeface="Arial" charset="0"/>
              </a:rPr>
              <a:t>·</a:t>
            </a:r>
            <a:r>
              <a:rPr lang="en-US" altLang="en-US" sz="2000" i="1" dirty="0" err="1" smtClean="0"/>
              <a:t>n</a:t>
            </a:r>
            <a:r>
              <a:rPr lang="en-US" altLang="en-US" sz="2000" i="1" baseline="30000" dirty="0" err="1" smtClean="0"/>
              <a:t>k</a:t>
            </a:r>
            <a:r>
              <a:rPr lang="en-US" altLang="en-US" sz="2000" dirty="0" smtClean="0"/>
              <a:t> instantiations.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3086</TotalTime>
  <Words>1248</Words>
  <Application>Microsoft Office PowerPoint</Application>
  <PresentationFormat>On-screen Show (4:3)</PresentationFormat>
  <Paragraphs>319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Default Design</vt:lpstr>
      <vt:lpstr>Artificial Intelligence #13</vt:lpstr>
      <vt:lpstr>Outline</vt:lpstr>
      <vt:lpstr>Outline</vt:lpstr>
      <vt:lpstr>Universal instantiation (UI)</vt:lpstr>
      <vt:lpstr>Existential instantiation (EI)</vt:lpstr>
      <vt:lpstr>Reduction to propositional inference</vt:lpstr>
      <vt:lpstr>Reduction contd.</vt:lpstr>
      <vt:lpstr>Reduction contd.</vt:lpstr>
      <vt:lpstr>Problems with propositionalization</vt:lpstr>
      <vt:lpstr>Unification</vt:lpstr>
      <vt:lpstr>Unification</vt:lpstr>
      <vt:lpstr>Unification</vt:lpstr>
      <vt:lpstr>Unification</vt:lpstr>
      <vt:lpstr>Unification</vt:lpstr>
      <vt:lpstr>Unification</vt:lpstr>
      <vt:lpstr>The unification algorithm</vt:lpstr>
      <vt:lpstr>The unification algorithm</vt:lpstr>
      <vt:lpstr>Generalized Modus Ponens (GMP)</vt:lpstr>
      <vt:lpstr>Soundness of GMP</vt:lpstr>
      <vt:lpstr>Example knowledge base</vt:lpstr>
      <vt:lpstr>Example knowledge base contd.</vt:lpstr>
      <vt:lpstr>Forward chaining algorithm</vt:lpstr>
      <vt:lpstr>Forward chaining proof</vt:lpstr>
      <vt:lpstr>Forward chaining proof</vt:lpstr>
      <vt:lpstr>Forward chaining proof</vt:lpstr>
      <vt:lpstr>Properties of forward chaining</vt:lpstr>
      <vt:lpstr>Efficiency of forward chaining</vt:lpstr>
      <vt:lpstr>Hard matching example</vt:lpstr>
      <vt:lpstr>Backward chaining algorithm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Properties of backward chaining</vt:lpstr>
      <vt:lpstr>Logic programming: Prolog</vt:lpstr>
      <vt:lpstr>Prolog</vt:lpstr>
      <vt:lpstr>Resolution: brief summary</vt:lpstr>
      <vt:lpstr>Conversion to CNF</vt:lpstr>
      <vt:lpstr>Conversion to CNF contd.</vt:lpstr>
      <vt:lpstr>Resolution proof: definite clauses</vt:lpstr>
      <vt:lpstr>PowerPoint Presentation</vt:lpstr>
      <vt:lpstr>PowerPoint Presentation</vt:lpstr>
      <vt:lpstr>PowerPoint Presentation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Dragomir Radev</cp:lastModifiedBy>
  <cp:revision>43</cp:revision>
  <cp:lastPrinted>2013-01-05T22:03:00Z</cp:lastPrinted>
  <dcterms:created xsi:type="dcterms:W3CDTF">2003-12-17T02:04:52Z</dcterms:created>
  <dcterms:modified xsi:type="dcterms:W3CDTF">2014-10-16T20:01:26Z</dcterms:modified>
</cp:coreProperties>
</file>