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11" r:id="rId24"/>
    <p:sldId id="312" r:id="rId25"/>
    <p:sldId id="313" r:id="rId26"/>
    <p:sldId id="31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10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>
      <p:cViewPr>
        <p:scale>
          <a:sx n="80" d="100"/>
          <a:sy n="80" d="100"/>
        </p:scale>
        <p:origin x="-126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0E76D78-9DE2-4FC2-BDDD-4E4E9FCEAECE}" type="datetimeFigureOut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9F536E-C93D-4B1F-8A97-E3B60FEC6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589436-95A8-45FC-9ACB-213C746C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7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EBF916-B2C2-482A-B55E-A0AC7198C05F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33217F-132D-4788-BC87-36AF9DF2AB5C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44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5FF323-C765-43D2-9832-EA3EED3D5AA1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826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FD6D-89B0-4CC3-B9C5-DF270048F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8B62F-E400-4B68-BF4E-4CB90B11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D799C-22C0-4885-B20A-0642EC666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F296-419A-4EA1-AD8D-63FD708DC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44259-76E0-4306-8AC4-4E205B134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D9E8A-7517-4B69-80EE-F63131723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59355-275C-4C8E-BA6F-5FF3946DC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0B21-C48B-45B7-9911-4E7E50776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6457-C52A-4781-B6DB-DEA2AD39F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84F55-6F3B-43C3-9711-BE3ED933A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A33D5-AEA0-4429-B482-8734D5D76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1A67FA6-F1A6-4505-B686-211F31E04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thesaurus.de/" TargetMode="External"/><Relationship Id="rId2" Type="http://schemas.openxmlformats.org/officeDocument/2006/relationships/hyperlink" Target="http://www.illc.uva.nl/EuroWord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belnet.org/" TargetMode="External"/><Relationship Id="rId5" Type="http://schemas.openxmlformats.org/officeDocument/2006/relationships/hyperlink" Target="http://www.dbpedia.org/" TargetMode="External"/><Relationship Id="rId4" Type="http://schemas.openxmlformats.org/officeDocument/2006/relationships/hyperlink" Target="http://www.freebas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4676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Communication and Language (Ch. 22)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19100"/>
            <a:ext cx="79914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52488"/>
            <a:ext cx="78105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00113"/>
            <a:ext cx="78009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28675"/>
            <a:ext cx="78581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0100"/>
            <a:ext cx="78581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19150"/>
            <a:ext cx="79533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90700"/>
            <a:ext cx="78962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04875"/>
            <a:ext cx="78867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9763"/>
            <a:ext cx="7772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66850"/>
            <a:ext cx="78009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85775"/>
            <a:ext cx="79057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61950"/>
            <a:ext cx="7781925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23900"/>
            <a:ext cx="78581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476375"/>
            <a:ext cx="78771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Silly Sentences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Children make delicious snacks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Stolen painting found by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 saw the Rockies flying to San Francisco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Court to try shooting defendant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Ban on nude dancing on Governor’s desk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Red tape holds up new bridges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Government head seeks arms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Blair wins on budget, more lies ahead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Local high school dropouts cut in half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Hospitals are sued by seven foot doctors</a:t>
            </a:r>
          </a:p>
          <a:p>
            <a:r>
              <a:rPr lang="en-US" altLang="en-US" sz="1800" dirty="0" smtClean="0"/>
              <a:t>Dead </a:t>
            </a:r>
            <a:r>
              <a:rPr lang="en-US" altLang="en-US" sz="1800" dirty="0"/>
              <a:t>e</a:t>
            </a:r>
            <a:r>
              <a:rPr lang="en-US" altLang="en-US" sz="1800" dirty="0" smtClean="0"/>
              <a:t>xpected To rise</a:t>
            </a:r>
          </a:p>
          <a:p>
            <a:r>
              <a:rPr lang="en-US" altLang="en-US" sz="1800" dirty="0" smtClean="0"/>
              <a:t>Miners refuse to work after death</a:t>
            </a:r>
          </a:p>
          <a:p>
            <a:r>
              <a:rPr lang="en-US" altLang="en-US" sz="1800" dirty="0" smtClean="0"/>
              <a:t>Patient at death's door - doctors pull him through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In America a woman has a baby every 15 minutes.  How does she do that</a:t>
            </a:r>
            <a:r>
              <a:rPr lang="en-US" altLang="en-US" sz="1800" dirty="0" smtClean="0"/>
              <a:t>?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49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14934" y="844981"/>
            <a:ext cx="8432800" cy="935791"/>
          </a:xfrm>
        </p:spPr>
        <p:txBody>
          <a:bodyPr/>
          <a:lstStyle/>
          <a:p>
            <a:r>
              <a:rPr lang="en-US" altLang="en-US" dirty="0" smtClean="0"/>
              <a:t>Ambiguous Recommendations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43783"/>
              </p:ext>
            </p:extLst>
          </p:nvPr>
        </p:nvGraphicFramePr>
        <p:xfrm>
          <a:off x="151587" y="1673481"/>
          <a:ext cx="8890001" cy="4254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1"/>
                <a:gridCol w="3950208"/>
                <a:gridCol w="4828032"/>
              </a:tblGrid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Lexical ambiguity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  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 a chronically absent employee 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 man like him is hard to find. 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9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14934" y="844981"/>
            <a:ext cx="8432800" cy="935791"/>
          </a:xfrm>
        </p:spPr>
        <p:txBody>
          <a:bodyPr/>
          <a:lstStyle/>
          <a:p>
            <a:r>
              <a:rPr lang="en-US" altLang="en-US" dirty="0" smtClean="0"/>
              <a:t>Ambiguous Recommendations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10695"/>
              </p:ext>
            </p:extLst>
          </p:nvPr>
        </p:nvGraphicFramePr>
        <p:xfrm>
          <a:off x="151587" y="1673481"/>
          <a:ext cx="8890001" cy="4254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1"/>
                <a:gridCol w="3950208"/>
                <a:gridCol w="4828032"/>
              </a:tblGrid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Lexical ambiguity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  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 a chronically absent employee 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 man like him is hard to find. 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 a dishonest employee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He's an unbelievable worker.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 a lazy employee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You would indeed be fortunate to get this person to work for you.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 the office drunk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Every hour with him was a happy hour.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3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14934" y="844981"/>
            <a:ext cx="8432800" cy="935791"/>
          </a:xfrm>
        </p:spPr>
        <p:txBody>
          <a:bodyPr/>
          <a:lstStyle/>
          <a:p>
            <a:r>
              <a:rPr lang="en-US" altLang="en-US" dirty="0" smtClean="0"/>
              <a:t>Ambiguous Recommendations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98898"/>
              </p:ext>
            </p:extLst>
          </p:nvPr>
        </p:nvGraphicFramePr>
        <p:xfrm>
          <a:off x="151587" y="1673481"/>
          <a:ext cx="8890001" cy="5096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1"/>
                <a:gridCol w="3950208"/>
                <a:gridCol w="4828032"/>
              </a:tblGrid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Lexical ambiguity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 chronically absent employee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 man like him is hard to find.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 dishonest employee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He's an unbelievable worker.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 a lazy employee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You would indeed be fortunate to get this person to work for you.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 the office drunk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Every hour with him was a happy hour.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Structural ambiguity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 chronically absent employee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 seemed her career was just taking off.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 dishonest employee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Her true ability was deceiving.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 a stupid employee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most enthusiastically recommend this candidate with no qualifications whatsoever.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the office drunk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 generally found him loaded with work to do.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Scope ambiguity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an employee who is not worth further consideration as a job candidate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in all, I cannot say enough good things about this candidate or recommend him too highly.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 an employee who is so unproductive that the job is better left unfilled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 can assure you that no person would be better for the job.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Other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 lazy employee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 could not care less about the number of hours he has to put in.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 an employee who is not worth further consideration as a job candidate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 would urge you to waste no time in making this candidate an offer of employment.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a stupid employee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There is nothing you can teach a man like him.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46" marR="7346" marT="7345" marB="73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738313"/>
            <a:ext cx="78486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366963"/>
            <a:ext cx="7810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8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52638"/>
            <a:ext cx="7848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8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233488"/>
            <a:ext cx="7810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73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643188"/>
            <a:ext cx="7810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8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5775"/>
            <a:ext cx="79438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8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Synonyms and paraphrases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Example: post-close market announcements</a:t>
            </a:r>
            <a:endParaRPr lang="en-US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4386734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The S&amp;P 500 </a:t>
            </a:r>
            <a:r>
              <a:rPr lang="en-US" altLang="en-US" sz="1600" u="sng" dirty="0">
                <a:latin typeface="Arial" pitchFamily="34" charset="0"/>
              </a:rPr>
              <a:t>climbed</a:t>
            </a:r>
            <a:r>
              <a:rPr lang="en-US" altLang="en-US" sz="1600" dirty="0">
                <a:latin typeface="Arial" pitchFamily="34" charset="0"/>
              </a:rPr>
              <a:t> 6.93, or 0.56 percent, to 1,243.72,        </a:t>
            </a:r>
            <a:r>
              <a:rPr lang="en-US" altLang="en-US" sz="1600" u="sng" dirty="0">
                <a:latin typeface="Arial" pitchFamily="34" charset="0"/>
              </a:rPr>
              <a:t>its best close</a:t>
            </a:r>
            <a:r>
              <a:rPr lang="en-US" altLang="en-US" sz="1600" dirty="0">
                <a:latin typeface="Arial" pitchFamily="34" charset="0"/>
              </a:rPr>
              <a:t>       since June 12,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The Nasdaq  </a:t>
            </a:r>
            <a:r>
              <a:rPr lang="en-US" altLang="en-US" sz="1600" u="sng" dirty="0">
                <a:latin typeface="Arial" pitchFamily="34" charset="0"/>
              </a:rPr>
              <a:t>gained</a:t>
            </a:r>
            <a:r>
              <a:rPr lang="en-US" altLang="en-US" sz="1600" dirty="0">
                <a:latin typeface="Arial" pitchFamily="34" charset="0"/>
              </a:rPr>
              <a:t> 12.22, or 0.56 percent, to 2,198.44   </a:t>
            </a:r>
            <a:r>
              <a:rPr lang="en-US" altLang="en-US" sz="1600" u="sng" dirty="0">
                <a:latin typeface="Arial" pitchFamily="34" charset="0"/>
              </a:rPr>
              <a:t>for its best showing</a:t>
            </a:r>
            <a:r>
              <a:rPr lang="en-US" altLang="en-US" sz="1600" dirty="0">
                <a:latin typeface="Arial" pitchFamily="34" charset="0"/>
              </a:rPr>
              <a:t> since June 8, 2001.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    The DJIA     </a:t>
            </a:r>
            <a:r>
              <a:rPr lang="en-US" altLang="en-US" sz="1600" u="sng" dirty="0">
                <a:latin typeface="Arial" pitchFamily="34" charset="0"/>
              </a:rPr>
              <a:t>rose</a:t>
            </a:r>
            <a:r>
              <a:rPr lang="en-US" altLang="en-US" sz="1600" dirty="0">
                <a:latin typeface="Arial" pitchFamily="34" charset="0"/>
              </a:rPr>
              <a:t>  68.46, or 0.64 percent, to 10,705.55,    </a:t>
            </a:r>
            <a:r>
              <a:rPr lang="en-US" altLang="en-US" sz="1600" u="sng" dirty="0">
                <a:latin typeface="Arial" pitchFamily="34" charset="0"/>
              </a:rPr>
              <a:t>its highest level</a:t>
            </a:r>
            <a:r>
              <a:rPr lang="en-US" altLang="en-US" sz="1600" dirty="0">
                <a:latin typeface="Arial" pitchFamily="34" charset="0"/>
              </a:rPr>
              <a:t>    since March 15.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422400" y="4037214"/>
            <a:ext cx="730250" cy="21129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454650" y="4037214"/>
            <a:ext cx="1766888" cy="21129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038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812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Different words (and also word compounds) can have similar meanings.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example, the adjectives </a:t>
            </a:r>
            <a:r>
              <a:rPr lang="en-US" i="1" dirty="0" smtClean="0">
                <a:solidFill>
                  <a:schemeClr val="tx1"/>
                </a:solidFill>
              </a:rPr>
              <a:t>tepid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lukewarm</a:t>
            </a:r>
            <a:r>
              <a:rPr lang="en-US" dirty="0" smtClean="0">
                <a:solidFill>
                  <a:schemeClr val="tx1"/>
                </a:solidFill>
              </a:rPr>
              <a:t> have very similar meanings and can be substituted for one another (</a:t>
            </a:r>
            <a:r>
              <a:rPr lang="en-US" i="1" dirty="0" smtClean="0">
                <a:solidFill>
                  <a:schemeClr val="tx1"/>
                </a:solidFill>
              </a:rPr>
              <a:t>tepid water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i="1" dirty="0" smtClean="0">
                <a:solidFill>
                  <a:schemeClr val="tx1"/>
                </a:solidFill>
              </a:rPr>
              <a:t>lukewarm water).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True synonyms are actually relatively rare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example, even though </a:t>
            </a:r>
            <a:r>
              <a:rPr lang="en-US" i="1" dirty="0" smtClean="0">
                <a:solidFill>
                  <a:schemeClr val="tx1"/>
                </a:solidFill>
              </a:rPr>
              <a:t>big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large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are often thought of as synonyms, consider the difference between </a:t>
            </a:r>
            <a:r>
              <a:rPr lang="en-US" i="1" dirty="0" smtClean="0">
                <a:solidFill>
                  <a:schemeClr val="tx1"/>
                </a:solidFill>
              </a:rPr>
              <a:t>Big Leagues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Large Leagues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verbs </a:t>
            </a:r>
            <a:r>
              <a:rPr lang="en-US" i="1" dirty="0" smtClean="0">
                <a:solidFill>
                  <a:schemeClr val="tx1"/>
                </a:solidFill>
              </a:rPr>
              <a:t>sweat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perspire</a:t>
            </a:r>
            <a:r>
              <a:rPr lang="en-US" dirty="0" smtClean="0">
                <a:solidFill>
                  <a:schemeClr val="tx1"/>
                </a:solidFill>
              </a:rPr>
              <a:t> are also near synonyms.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However, they differ in their frequency of use and the type of text in which they are likely to appear.</a:t>
            </a:r>
          </a:p>
        </p:txBody>
      </p:sp>
    </p:spTree>
    <p:extLst>
      <p:ext uri="{BB962C8B-B14F-4D97-AF65-F5344CB8AC3E}">
        <p14:creationId xmlns:p14="http://schemas.microsoft.com/office/powerpoint/2010/main" val="3195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109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Polysemy is the property of words to have multiple senses.</a:t>
            </a:r>
          </a:p>
          <a:p>
            <a:r>
              <a:rPr lang="en-US" dirty="0" smtClean="0"/>
              <a:t>For example, the noun </a:t>
            </a:r>
            <a:r>
              <a:rPr lang="en-US" i="1" dirty="0" smtClean="0"/>
              <a:t>book</a:t>
            </a:r>
            <a:r>
              <a:rPr lang="en-US" dirty="0" smtClean="0"/>
              <a:t> can refer to the following: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literary work (e.g., “Anna Karenina”)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stack of pages (e.g., a notebook)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record of business transactions (think “bookkeeper”)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record of bets (think “bookmaker”)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list of buy and sell orders in a financial market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6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2089"/>
            <a:ext cx="8229600" cy="46686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same word can also have multiple parts of speech, each with its own set of senses. For example, the word </a:t>
            </a:r>
            <a:r>
              <a:rPr lang="en-US" i="1" dirty="0" smtClean="0"/>
              <a:t>book</a:t>
            </a:r>
            <a:r>
              <a:rPr lang="en-US" dirty="0" smtClean="0"/>
              <a:t>, as a verb</a:t>
            </a:r>
            <a:r>
              <a:rPr lang="en-US" dirty="0"/>
              <a:t> </a:t>
            </a:r>
            <a:r>
              <a:rPr lang="en-US" dirty="0" smtClean="0"/>
              <a:t>can mean “make a reservation for” or “occupy”.</a:t>
            </a:r>
          </a:p>
          <a:p>
            <a:r>
              <a:rPr lang="en-US" dirty="0" smtClean="0"/>
              <a:t>The different senses of the same word don’t have to be equally frequent.</a:t>
            </a:r>
          </a:p>
          <a:p>
            <a:r>
              <a:rPr lang="en-US" dirty="0" smtClean="0"/>
              <a:t>Some of the senses may overlap (e.g., the first two senses of </a:t>
            </a:r>
            <a:r>
              <a:rPr lang="en-US" i="1" dirty="0" smtClean="0"/>
              <a:t>book</a:t>
            </a:r>
            <a:r>
              <a:rPr lang="en-US" dirty="0"/>
              <a:t> </a:t>
            </a:r>
            <a:r>
              <a:rPr lang="en-US" dirty="0" smtClean="0"/>
              <a:t>on the previous slide). That’s partially why different dictionaries list different sets of word senses for the same word.</a:t>
            </a:r>
          </a:p>
          <a:p>
            <a:pPr lvl="1"/>
            <a:r>
              <a:rPr lang="en-US" dirty="0" smtClean="0"/>
              <a:t>“My favorite books are Anna Karenina and my  father’s checkbook”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Some words can be highly </a:t>
            </a:r>
            <a:r>
              <a:rPr lang="en-US" dirty="0" err="1" smtClean="0"/>
              <a:t>polysemous</a:t>
            </a:r>
            <a:r>
              <a:rPr lang="en-US" dirty="0" smtClean="0"/>
              <a:t> (e.g., the verb “get” has at least 35 different meanings, according to </a:t>
            </a:r>
            <a:r>
              <a:rPr lang="en-US" dirty="0" err="1" smtClean="0"/>
              <a:t>Wordnet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548577" cy="39249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Antonymy</a:t>
            </a:r>
            <a:r>
              <a:rPr lang="en-US" dirty="0" smtClean="0">
                <a:solidFill>
                  <a:schemeClr val="tx1"/>
                </a:solidFill>
              </a:rPr>
              <a:t> (near opposites) 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raise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i="1" dirty="0" smtClean="0">
                <a:solidFill>
                  <a:schemeClr val="tx1"/>
                </a:solidFill>
              </a:rPr>
              <a:t>lower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Hypernymy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i="1" dirty="0" smtClean="0">
                <a:solidFill>
                  <a:schemeClr val="tx1"/>
                </a:solidFill>
              </a:rPr>
              <a:t>deer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hypernym</a:t>
            </a:r>
            <a:r>
              <a:rPr lang="en-US" dirty="0" smtClean="0">
                <a:solidFill>
                  <a:schemeClr val="tx1"/>
                </a:solidFill>
              </a:rPr>
              <a:t> for </a:t>
            </a:r>
            <a:r>
              <a:rPr lang="en-US" i="1" dirty="0" smtClean="0">
                <a:solidFill>
                  <a:schemeClr val="tx1"/>
                </a:solidFill>
              </a:rPr>
              <a:t>elk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Hyponymy (the inverse of </a:t>
            </a:r>
            <a:r>
              <a:rPr lang="en-US" dirty="0" err="1" smtClean="0">
                <a:solidFill>
                  <a:schemeClr val="tx1"/>
                </a:solidFill>
              </a:rPr>
              <a:t>hypernymy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Membership </a:t>
            </a:r>
            <a:r>
              <a:rPr lang="en-US" dirty="0" err="1" smtClean="0">
                <a:solidFill>
                  <a:schemeClr val="tx1"/>
                </a:solidFill>
              </a:rPr>
              <a:t>Meronymy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i="1" dirty="0" smtClean="0">
                <a:solidFill>
                  <a:schemeClr val="tx1"/>
                </a:solidFill>
              </a:rPr>
              <a:t>flock</a:t>
            </a:r>
            <a:r>
              <a:rPr lang="en-US" dirty="0" smtClean="0">
                <a:solidFill>
                  <a:schemeClr val="tx1"/>
                </a:solidFill>
              </a:rPr>
              <a:t> includes </a:t>
            </a:r>
            <a:r>
              <a:rPr lang="en-US" i="1" dirty="0" smtClean="0">
                <a:solidFill>
                  <a:schemeClr val="tx1"/>
                </a:solidFill>
              </a:rPr>
              <a:t>sheep</a:t>
            </a:r>
            <a:r>
              <a:rPr lang="en-US" dirty="0" smtClean="0">
                <a:solidFill>
                  <a:schemeClr val="tx1"/>
                </a:solidFill>
              </a:rPr>
              <a:t> (or </a:t>
            </a:r>
            <a:r>
              <a:rPr lang="en-US" i="1" dirty="0" smtClean="0">
                <a:solidFill>
                  <a:schemeClr val="tx1"/>
                </a:solidFill>
              </a:rPr>
              <a:t>birds)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Part </a:t>
            </a:r>
            <a:r>
              <a:rPr lang="en-US" dirty="0" err="1" smtClean="0">
                <a:solidFill>
                  <a:schemeClr val="tx1"/>
                </a:solidFill>
              </a:rPr>
              <a:t>Meronymy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i="1" dirty="0" smtClean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has </a:t>
            </a:r>
            <a:r>
              <a:rPr lang="en-US" i="1" dirty="0" smtClean="0">
                <a:solidFill>
                  <a:schemeClr val="tx1"/>
                </a:solidFill>
              </a:rPr>
              <a:t>legs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4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249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Semantic relations hold between word senses, not between words.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antonym of </a:t>
            </a:r>
            <a:r>
              <a:rPr lang="en-US" i="1" dirty="0" smtClean="0">
                <a:solidFill>
                  <a:schemeClr val="tx1"/>
                </a:solidFill>
              </a:rPr>
              <a:t>hot</a:t>
            </a:r>
            <a:r>
              <a:rPr lang="en-US" dirty="0" smtClean="0">
                <a:solidFill>
                  <a:schemeClr val="tx1"/>
                </a:solidFill>
              </a:rPr>
              <a:t> can be either </a:t>
            </a:r>
            <a:r>
              <a:rPr lang="en-US" i="1" dirty="0" smtClean="0">
                <a:solidFill>
                  <a:schemeClr val="tx1"/>
                </a:solidFill>
              </a:rPr>
              <a:t>mild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i="1" dirty="0" smtClean="0">
                <a:solidFill>
                  <a:schemeClr val="tx1"/>
                </a:solidFill>
              </a:rPr>
              <a:t>cold</a:t>
            </a:r>
            <a:r>
              <a:rPr lang="en-US" dirty="0" smtClean="0">
                <a:solidFill>
                  <a:schemeClr val="tx1"/>
                </a:solidFill>
              </a:rPr>
              <a:t> (or </a:t>
            </a:r>
            <a:r>
              <a:rPr lang="en-US" i="1" dirty="0" smtClean="0">
                <a:solidFill>
                  <a:schemeClr val="tx1"/>
                </a:solidFill>
              </a:rPr>
              <a:t>unattractive) </a:t>
            </a:r>
            <a:r>
              <a:rPr lang="en-US" dirty="0" smtClean="0">
                <a:solidFill>
                  <a:schemeClr val="tx1"/>
                </a:solidFill>
              </a:rPr>
              <a:t>depending on the specific sense of </a:t>
            </a:r>
            <a:r>
              <a:rPr lang="en-US" i="1" dirty="0" smtClean="0">
                <a:solidFill>
                  <a:schemeClr val="tx1"/>
                </a:solidFill>
              </a:rPr>
              <a:t>hot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immediate </a:t>
            </a:r>
            <a:r>
              <a:rPr lang="en-US" dirty="0" err="1" smtClean="0">
                <a:solidFill>
                  <a:schemeClr val="tx1"/>
                </a:solidFill>
              </a:rPr>
              <a:t>hypernym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  <a:r>
              <a:rPr lang="en-US" i="1" dirty="0" smtClean="0">
                <a:solidFill>
                  <a:schemeClr val="tx1"/>
                </a:solidFill>
              </a:rPr>
              <a:t>bar</a:t>
            </a:r>
            <a:r>
              <a:rPr lang="en-US" dirty="0" smtClean="0">
                <a:solidFill>
                  <a:schemeClr val="tx1"/>
                </a:solidFill>
              </a:rPr>
              <a:t> can be one of the following, among others: </a:t>
            </a:r>
            <a:r>
              <a:rPr lang="en-US" i="1" dirty="0" smtClean="0">
                <a:solidFill>
                  <a:schemeClr val="tx1"/>
                </a:solidFill>
              </a:rPr>
              <a:t>room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musical notation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obstruction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profession</a:t>
            </a:r>
            <a:r>
              <a:rPr lang="en-US" dirty="0" smtClean="0">
                <a:solidFill>
                  <a:schemeClr val="tx1"/>
                </a:solidFill>
              </a:rPr>
              <a:t>, depending on the sense of </a:t>
            </a:r>
            <a:r>
              <a:rPr lang="en-US" i="1" dirty="0" smtClean="0">
                <a:solidFill>
                  <a:schemeClr val="tx1"/>
                </a:solidFill>
              </a:rPr>
              <a:t>bar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term </a:t>
            </a:r>
            <a:r>
              <a:rPr lang="en-US" i="1" dirty="0" err="1" smtClean="0">
                <a:solidFill>
                  <a:schemeClr val="tx1"/>
                </a:solidFill>
              </a:rPr>
              <a:t>synset</a:t>
            </a:r>
            <a:r>
              <a:rPr lang="en-US" dirty="0" smtClean="0">
                <a:solidFill>
                  <a:schemeClr val="tx1"/>
                </a:solidFill>
              </a:rPr>
              <a:t> is used to group together all synonyms of the same word. If a word is </a:t>
            </a:r>
            <a:r>
              <a:rPr lang="en-US" dirty="0" err="1" smtClean="0">
                <a:solidFill>
                  <a:schemeClr val="tx1"/>
                </a:solidFill>
              </a:rPr>
              <a:t>polysemous</a:t>
            </a:r>
            <a:r>
              <a:rPr lang="en-US" dirty="0" smtClean="0">
                <a:solidFill>
                  <a:schemeClr val="tx1"/>
                </a:solidFill>
              </a:rPr>
              <a:t>, it may be associated with multiple </a:t>
            </a:r>
            <a:r>
              <a:rPr lang="en-US" dirty="0" err="1" smtClean="0">
                <a:solidFill>
                  <a:schemeClr val="tx1"/>
                </a:solidFill>
              </a:rPr>
              <a:t>synsets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18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8437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Wordnet</a:t>
            </a:r>
            <a:r>
              <a:rPr lang="en-US" dirty="0" smtClean="0"/>
              <a:t> is a project run by George Miller (1920-2012) and Christiane </a:t>
            </a:r>
            <a:r>
              <a:rPr lang="en-US" dirty="0" err="1" smtClean="0"/>
              <a:t>Fellbaum</a:t>
            </a:r>
            <a:r>
              <a:rPr lang="en-US" dirty="0" smtClean="0"/>
              <a:t> at Princeton University.</a:t>
            </a:r>
          </a:p>
          <a:p>
            <a:r>
              <a:rPr lang="en-US" dirty="0" smtClean="0"/>
              <a:t>It includes a database of words (mainly nouns and verbs but also adjectives and adverbs) and semantic relations between them.</a:t>
            </a:r>
          </a:p>
          <a:p>
            <a:r>
              <a:rPr lang="en-US" dirty="0" smtClean="0"/>
              <a:t>The main relation is </a:t>
            </a:r>
            <a:r>
              <a:rPr lang="en-US" dirty="0" err="1" smtClean="0"/>
              <a:t>hypernymy</a:t>
            </a:r>
            <a:r>
              <a:rPr lang="en-US" dirty="0" smtClean="0"/>
              <a:t>, so the overall structure of the database is more tree-like (see next slide).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George </a:t>
            </a:r>
            <a:r>
              <a:rPr lang="en-US" dirty="0"/>
              <a:t>A. Miller (1995). </a:t>
            </a:r>
            <a:r>
              <a:rPr lang="en-US" dirty="0" err="1"/>
              <a:t>WordNet</a:t>
            </a:r>
            <a:r>
              <a:rPr lang="en-US" dirty="0"/>
              <a:t>: A Lexical Database for English. </a:t>
            </a:r>
            <a:r>
              <a:rPr lang="en-US" dirty="0" smtClean="0"/>
              <a:t>Communications </a:t>
            </a:r>
            <a:r>
              <a:rPr lang="en-US" dirty="0"/>
              <a:t>of the ACM Vol. 38, No. 11: 39-41. </a:t>
            </a:r>
            <a:endParaRPr lang="en-US" dirty="0" smtClean="0"/>
          </a:p>
          <a:p>
            <a:pPr lvl="1"/>
            <a:r>
              <a:rPr lang="en-US" dirty="0" smtClean="0"/>
              <a:t>Christiane </a:t>
            </a:r>
            <a:r>
              <a:rPr lang="en-US" dirty="0" err="1"/>
              <a:t>Fellbaum</a:t>
            </a:r>
            <a:r>
              <a:rPr lang="en-US" dirty="0"/>
              <a:t> (1998, ed.) </a:t>
            </a:r>
            <a:r>
              <a:rPr lang="en-US" dirty="0" err="1"/>
              <a:t>WordNet</a:t>
            </a:r>
            <a:r>
              <a:rPr lang="en-US" dirty="0"/>
              <a:t>: An Electronic Lexical Database. Cambridge, MA: MIT Press.</a:t>
            </a:r>
          </a:p>
        </p:txBody>
      </p:sp>
    </p:spTree>
    <p:extLst>
      <p:ext uri="{BB962C8B-B14F-4D97-AF65-F5344CB8AC3E}">
        <p14:creationId xmlns:p14="http://schemas.microsoft.com/office/powerpoint/2010/main" val="12305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structure of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52540" y="3747677"/>
            <a:ext cx="129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ruminant</a:t>
            </a:r>
            <a:endParaRPr lang="en-US" altLang="en-US" sz="2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760560" y="4871042"/>
            <a:ext cx="713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deer</a:t>
            </a:r>
            <a:endParaRPr lang="en-US" altLang="en-US" sz="24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02386" y="4871042"/>
            <a:ext cx="998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giraffe</a:t>
            </a:r>
            <a:endParaRPr lang="en-US" altLang="en-US" sz="24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85821" y="5783633"/>
            <a:ext cx="952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wapiti</a:t>
            </a:r>
            <a:endParaRPr lang="en-US" altLang="en-US" sz="2400" dirty="0"/>
          </a:p>
        </p:txBody>
      </p:sp>
      <p:cxnSp>
        <p:nvCxnSpPr>
          <p:cNvPr id="7" name="Straight Connector 3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2117389" y="4209342"/>
            <a:ext cx="882123" cy="661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2999512" y="4209342"/>
            <a:ext cx="901985" cy="661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1962074" y="5332707"/>
            <a:ext cx="155315" cy="4509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702864" y="5783632"/>
            <a:ext cx="1106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caribou</a:t>
            </a:r>
            <a:endParaRPr lang="en-US" altLang="en-US" sz="2400" dirty="0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94585" y="5783633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elk</a:t>
            </a:r>
            <a:endParaRPr lang="en-US" altLang="en-US" sz="2400" dirty="0"/>
          </a:p>
        </p:txBody>
      </p:sp>
      <p:cxnSp>
        <p:nvCxnSpPr>
          <p:cNvPr id="18" name="Straight Connector 10"/>
          <p:cNvCxnSpPr>
            <a:cxnSpLocks noChangeShapeType="1"/>
            <a:stCxn id="4" idx="2"/>
            <a:endCxn id="13" idx="0"/>
          </p:cNvCxnSpPr>
          <p:nvPr/>
        </p:nvCxnSpPr>
        <p:spPr bwMode="auto">
          <a:xfrm flipH="1">
            <a:off x="674470" y="5332707"/>
            <a:ext cx="1442919" cy="4509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0"/>
          <p:cNvCxnSpPr>
            <a:cxnSpLocks noChangeShapeType="1"/>
            <a:stCxn id="4" idx="2"/>
            <a:endCxn id="12" idx="0"/>
          </p:cNvCxnSpPr>
          <p:nvPr/>
        </p:nvCxnSpPr>
        <p:spPr bwMode="auto">
          <a:xfrm>
            <a:off x="2117389" y="5332707"/>
            <a:ext cx="1138672" cy="450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45554" y="4842348"/>
            <a:ext cx="86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okapi</a:t>
            </a:r>
            <a:endParaRPr lang="en-US" altLang="en-US" sz="2400" dirty="0"/>
          </a:p>
        </p:txBody>
      </p:sp>
      <p:cxnSp>
        <p:nvCxnSpPr>
          <p:cNvPr id="25" name="Straight Connector 3"/>
          <p:cNvCxnSpPr>
            <a:cxnSpLocks noChangeShapeType="1"/>
            <a:stCxn id="3" idx="2"/>
            <a:endCxn id="24" idx="0"/>
          </p:cNvCxnSpPr>
          <p:nvPr/>
        </p:nvCxnSpPr>
        <p:spPr bwMode="auto">
          <a:xfrm flipH="1">
            <a:off x="879327" y="4209342"/>
            <a:ext cx="2120185" cy="6330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881669" y="2961714"/>
            <a:ext cx="293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even-toed ungulate</a:t>
            </a:r>
            <a:endParaRPr lang="en-US" altLang="en-US" sz="2400" dirty="0"/>
          </a:p>
        </p:txBody>
      </p:sp>
      <p:cxnSp>
        <p:nvCxnSpPr>
          <p:cNvPr id="37" name="Straight Connector 8"/>
          <p:cNvCxnSpPr>
            <a:cxnSpLocks noChangeShapeType="1"/>
            <a:stCxn id="34" idx="2"/>
            <a:endCxn id="3" idx="0"/>
          </p:cNvCxnSpPr>
          <p:nvPr/>
        </p:nvCxnSpPr>
        <p:spPr bwMode="auto">
          <a:xfrm flipH="1">
            <a:off x="2999512" y="3423379"/>
            <a:ext cx="348544" cy="32429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814443" y="2961713"/>
            <a:ext cx="293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odd-toed ungulate</a:t>
            </a:r>
            <a:endParaRPr lang="en-US" altLang="en-US" sz="2400" dirty="0"/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162495" y="3747677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equine</a:t>
            </a:r>
            <a:endParaRPr lang="en-US" altLang="en-US" sz="2400" dirty="0"/>
          </a:p>
        </p:txBody>
      </p:sp>
      <p:cxnSp>
        <p:nvCxnSpPr>
          <p:cNvPr id="43" name="Straight Connector 8"/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6280830" y="3423378"/>
            <a:ext cx="383566" cy="32429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4022051" y="2072234"/>
            <a:ext cx="1326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ungulate</a:t>
            </a:r>
            <a:endParaRPr lang="en-US" altLang="en-US" sz="2400" dirty="0"/>
          </a:p>
        </p:txBody>
      </p:sp>
      <p:cxnSp>
        <p:nvCxnSpPr>
          <p:cNvPr id="50" name="Straight Connector 8"/>
          <p:cNvCxnSpPr>
            <a:cxnSpLocks noChangeShapeType="1"/>
            <a:stCxn id="47" idx="2"/>
            <a:endCxn id="34" idx="0"/>
          </p:cNvCxnSpPr>
          <p:nvPr/>
        </p:nvCxnSpPr>
        <p:spPr bwMode="auto">
          <a:xfrm flipH="1">
            <a:off x="3348056" y="2533899"/>
            <a:ext cx="1337159" cy="42781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8"/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4685215" y="2533899"/>
            <a:ext cx="1595615" cy="42781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6472613" y="4895956"/>
            <a:ext cx="85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horse</a:t>
            </a:r>
            <a:endParaRPr lang="en-US" altLang="en-US" sz="2400" dirty="0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7902501" y="4895956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zebra</a:t>
            </a:r>
            <a:endParaRPr lang="en-US" altLang="en-US" sz="2400" dirty="0"/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187927" y="4855812"/>
            <a:ext cx="798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mule</a:t>
            </a:r>
            <a:endParaRPr lang="en-US" altLang="en-US" sz="2400" dirty="0"/>
          </a:p>
        </p:txBody>
      </p:sp>
      <p:cxnSp>
        <p:nvCxnSpPr>
          <p:cNvPr id="64" name="Straight Connector 8"/>
          <p:cNvCxnSpPr>
            <a:cxnSpLocks noChangeShapeType="1"/>
            <a:stCxn id="42" idx="2"/>
            <a:endCxn id="59" idx="0"/>
          </p:cNvCxnSpPr>
          <p:nvPr/>
        </p:nvCxnSpPr>
        <p:spPr bwMode="auto">
          <a:xfrm flipH="1">
            <a:off x="5587236" y="4209342"/>
            <a:ext cx="1077160" cy="6464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8"/>
          <p:cNvCxnSpPr>
            <a:cxnSpLocks noChangeShapeType="1"/>
            <a:stCxn id="42" idx="2"/>
            <a:endCxn id="57" idx="0"/>
          </p:cNvCxnSpPr>
          <p:nvPr/>
        </p:nvCxnSpPr>
        <p:spPr bwMode="auto">
          <a:xfrm>
            <a:off x="6664396" y="4209342"/>
            <a:ext cx="233975" cy="68661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8"/>
          <p:cNvCxnSpPr>
            <a:cxnSpLocks noChangeShapeType="1"/>
            <a:stCxn id="42" idx="2"/>
            <a:endCxn id="58" idx="0"/>
          </p:cNvCxnSpPr>
          <p:nvPr/>
        </p:nvCxnSpPr>
        <p:spPr bwMode="auto">
          <a:xfrm>
            <a:off x="6664396" y="4209342"/>
            <a:ext cx="1663062" cy="68661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6523909" y="5766477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pony</a:t>
            </a:r>
            <a:endParaRPr lang="en-US" altLang="en-US" sz="2400" dirty="0"/>
          </a:p>
        </p:txBody>
      </p:sp>
      <p:cxnSp>
        <p:nvCxnSpPr>
          <p:cNvPr id="74" name="Straight Connector 10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6898371" y="5357621"/>
            <a:ext cx="25648" cy="40885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95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85813"/>
            <a:ext cx="77628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(1/6)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595" y="1840385"/>
            <a:ext cx="8519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noun bar has 11 </a:t>
            </a:r>
            <a:r>
              <a:rPr lang="en-US" sz="1200" dirty="0" smtClean="0"/>
              <a:t>senses</a:t>
            </a:r>
            <a:endParaRPr lang="en-US" sz="1200" dirty="0"/>
          </a:p>
          <a:p>
            <a:r>
              <a:rPr lang="en-US" sz="1200" dirty="0"/>
              <a:t>                                           </a:t>
            </a:r>
          </a:p>
          <a:p>
            <a:r>
              <a:rPr lang="en-US" sz="1200" dirty="0"/>
              <a:t>1. </a:t>
            </a:r>
            <a:r>
              <a:rPr lang="en-US" sz="1200" dirty="0" smtClean="0"/>
              <a:t>barroom</a:t>
            </a:r>
            <a:r>
              <a:rPr lang="en-US" sz="1200" dirty="0"/>
              <a:t>, bar, saloon, </a:t>
            </a:r>
            <a:r>
              <a:rPr lang="en-US" sz="1200" dirty="0" err="1"/>
              <a:t>ginmill</a:t>
            </a:r>
            <a:r>
              <a:rPr lang="en-US" sz="1200" dirty="0"/>
              <a:t>, taproom -- (a room where alcoholic drinks are served over a counter)</a:t>
            </a:r>
          </a:p>
          <a:p>
            <a:r>
              <a:rPr lang="en-US" sz="1200" dirty="0"/>
              <a:t>2. </a:t>
            </a:r>
            <a:r>
              <a:rPr lang="en-US" sz="1200" dirty="0" smtClean="0"/>
              <a:t>bar </a:t>
            </a:r>
            <a:r>
              <a:rPr lang="en-US" sz="1200" dirty="0"/>
              <a:t>-- (a counter where you can purchase food or drink)</a:t>
            </a:r>
          </a:p>
          <a:p>
            <a:r>
              <a:rPr lang="en-US" sz="1200" dirty="0"/>
              <a:t>3. </a:t>
            </a:r>
            <a:r>
              <a:rPr lang="en-US" sz="1200" dirty="0" smtClean="0"/>
              <a:t>bar </a:t>
            </a:r>
            <a:r>
              <a:rPr lang="en-US" sz="1200" dirty="0"/>
              <a:t>-- (a rigid piece of metal)</a:t>
            </a:r>
          </a:p>
          <a:p>
            <a:r>
              <a:rPr lang="en-US" sz="1200" dirty="0"/>
              <a:t>4. </a:t>
            </a:r>
            <a:r>
              <a:rPr lang="en-US" sz="1200" dirty="0" smtClean="0"/>
              <a:t>measure</a:t>
            </a:r>
            <a:r>
              <a:rPr lang="en-US" sz="1200" dirty="0"/>
              <a:t>, bar -- (notation for a repeating pattern of musical beats; written followed by a vertical bar)</a:t>
            </a:r>
          </a:p>
          <a:p>
            <a:r>
              <a:rPr lang="en-US" sz="1200" dirty="0"/>
              <a:t>5. </a:t>
            </a:r>
            <a:r>
              <a:rPr lang="en-US" sz="1200" dirty="0" smtClean="0"/>
              <a:t>bar </a:t>
            </a:r>
            <a:r>
              <a:rPr lang="en-US" sz="1200" dirty="0"/>
              <a:t>-- (usually metal placed in windows to prevent escape)</a:t>
            </a:r>
          </a:p>
          <a:p>
            <a:r>
              <a:rPr lang="en-US" sz="1200" dirty="0"/>
              <a:t>6. </a:t>
            </a:r>
            <a:r>
              <a:rPr lang="en-US" sz="1200" dirty="0" smtClean="0"/>
              <a:t>prevention</a:t>
            </a:r>
            <a:r>
              <a:rPr lang="en-US" sz="1200" dirty="0"/>
              <a:t>, bar -- (the act of preventing)</a:t>
            </a:r>
          </a:p>
          <a:p>
            <a:r>
              <a:rPr lang="en-US" sz="1200" dirty="0"/>
              <a:t>7. bar -- (a unit of pressure equal to a million dynes per square centimeter)</a:t>
            </a:r>
          </a:p>
          <a:p>
            <a:r>
              <a:rPr lang="en-US" sz="1200" dirty="0"/>
              <a:t>8. bar -- (a submerged (or partly submerged) ridge in a river or along a shore)</a:t>
            </a:r>
          </a:p>
          <a:p>
            <a:r>
              <a:rPr lang="en-US" sz="1200" dirty="0"/>
              <a:t>9. legal profession, bar, legal community -- (the body of individuals qualified to practice law)</a:t>
            </a:r>
          </a:p>
          <a:p>
            <a:r>
              <a:rPr lang="en-US" sz="1200" dirty="0"/>
              <a:t>10. cake, bar -- (a block of soap or wax)</a:t>
            </a:r>
          </a:p>
          <a:p>
            <a:r>
              <a:rPr lang="en-US" sz="1200" dirty="0"/>
              <a:t>11. bar -- ((law) a railing that encloses the part of the courtroom where the </a:t>
            </a:r>
            <a:r>
              <a:rPr lang="en-US" sz="1200" dirty="0" err="1"/>
              <a:t>the</a:t>
            </a:r>
            <a:r>
              <a:rPr lang="en-US" sz="1200" dirty="0"/>
              <a:t> judges and lawyers sit and the case is tried)</a:t>
            </a:r>
          </a:p>
          <a:p>
            <a:endParaRPr lang="en-US" sz="1200" dirty="0"/>
          </a:p>
          <a:p>
            <a:r>
              <a:rPr lang="en-US" sz="1200" dirty="0" smtClean="0"/>
              <a:t>The </a:t>
            </a:r>
            <a:r>
              <a:rPr lang="en-US" sz="1200" dirty="0"/>
              <a:t>verb bar has 4 </a:t>
            </a:r>
            <a:r>
              <a:rPr lang="en-US" sz="1200" dirty="0" smtClean="0"/>
              <a:t>senses</a:t>
            </a:r>
            <a:endParaRPr lang="en-US" sz="1200" dirty="0"/>
          </a:p>
          <a:p>
            <a:r>
              <a:rPr lang="en-US" sz="1200" dirty="0"/>
              <a:t>                                            </a:t>
            </a:r>
          </a:p>
          <a:p>
            <a:r>
              <a:rPr lang="en-US" sz="1200" dirty="0"/>
              <a:t>1. </a:t>
            </a:r>
            <a:r>
              <a:rPr lang="en-US" sz="1200" dirty="0" smtClean="0"/>
              <a:t>bar, </a:t>
            </a:r>
            <a:r>
              <a:rPr lang="en-US" sz="1200" dirty="0"/>
              <a:t>debar, exclude -- (prevent from entering; keep out; "He was barred from membership in the club")</a:t>
            </a:r>
          </a:p>
          <a:p>
            <a:r>
              <a:rPr lang="en-US" sz="1200" dirty="0"/>
              <a:t>2. </a:t>
            </a:r>
            <a:r>
              <a:rPr lang="en-US" sz="1200" dirty="0" smtClean="0"/>
              <a:t>barricade</a:t>
            </a:r>
            <a:r>
              <a:rPr lang="en-US" sz="1200" dirty="0"/>
              <a:t>, block, blockade, block off, block up, bar -- (render unsuitable for passage; "block the way"; "barricade the streets")</a:t>
            </a:r>
          </a:p>
          <a:p>
            <a:r>
              <a:rPr lang="en-US" sz="1200" dirty="0"/>
              <a:t>3. </a:t>
            </a:r>
            <a:r>
              <a:rPr lang="en-US" sz="1200" dirty="0" smtClean="0"/>
              <a:t>banish</a:t>
            </a:r>
            <a:r>
              <a:rPr lang="en-US" sz="1200" dirty="0"/>
              <a:t>, relegate, bar -- (expel, as if by official decree; "he was banished from his own country")</a:t>
            </a:r>
          </a:p>
          <a:p>
            <a:r>
              <a:rPr lang="en-US" sz="1200" dirty="0"/>
              <a:t>4. </a:t>
            </a:r>
            <a:r>
              <a:rPr lang="en-US" sz="1200" dirty="0" smtClean="0"/>
              <a:t>bar </a:t>
            </a:r>
            <a:r>
              <a:rPr lang="en-US" sz="1200" dirty="0"/>
              <a:t>-- (secure with, or as if with, bars; "He barred the door")</a:t>
            </a:r>
          </a:p>
        </p:txBody>
      </p:sp>
    </p:spTree>
    <p:extLst>
      <p:ext uri="{BB962C8B-B14F-4D97-AF65-F5344CB8AC3E}">
        <p14:creationId xmlns:p14="http://schemas.microsoft.com/office/powerpoint/2010/main" val="17314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(2/6)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1840385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Sense 1</a:t>
            </a:r>
          </a:p>
          <a:p>
            <a:r>
              <a:rPr lang="en-US" sz="1200" dirty="0"/>
              <a:t>barroom, bar, saloon, </a:t>
            </a:r>
            <a:r>
              <a:rPr lang="en-US" sz="1200" dirty="0" err="1"/>
              <a:t>ginmill</a:t>
            </a:r>
            <a:r>
              <a:rPr lang="en-US" sz="1200" dirty="0"/>
              <a:t>, taproom</a:t>
            </a:r>
          </a:p>
          <a:p>
            <a:r>
              <a:rPr lang="en-US" sz="1200" dirty="0"/>
              <a:t>       =&gt; room</a:t>
            </a:r>
          </a:p>
          <a:p>
            <a:r>
              <a:rPr lang="en-US" sz="1200" dirty="0"/>
              <a:t>           =&gt; area</a:t>
            </a:r>
          </a:p>
          <a:p>
            <a:r>
              <a:rPr lang="en-US" sz="1200" dirty="0"/>
              <a:t>               =&gt; structure, construction</a:t>
            </a:r>
          </a:p>
          <a:p>
            <a:r>
              <a:rPr lang="en-US" sz="1200" dirty="0"/>
              <a:t>                   =&gt; artifact, artefact</a:t>
            </a:r>
          </a:p>
          <a:p>
            <a:r>
              <a:rPr lang="en-US" sz="1200" dirty="0"/>
              <a:t>                       =&gt; object, physical object</a:t>
            </a:r>
          </a:p>
          <a:p>
            <a:r>
              <a:rPr lang="en-US" sz="1200" dirty="0"/>
              <a:t>                           =&gt; entity, something</a:t>
            </a:r>
          </a:p>
          <a:p>
            <a:endParaRPr lang="en-US" sz="1200" dirty="0"/>
          </a:p>
          <a:p>
            <a:r>
              <a:rPr lang="en-US" sz="1200" dirty="0"/>
              <a:t>Sense 2</a:t>
            </a:r>
          </a:p>
          <a:p>
            <a:r>
              <a:rPr lang="en-US" sz="1200" dirty="0"/>
              <a:t>bar</a:t>
            </a:r>
          </a:p>
          <a:p>
            <a:r>
              <a:rPr lang="en-US" sz="1200" dirty="0"/>
              <a:t>       =&gt; counter</a:t>
            </a:r>
          </a:p>
          <a:p>
            <a:r>
              <a:rPr lang="en-US" sz="1200" dirty="0"/>
              <a:t>           =&gt; table</a:t>
            </a:r>
          </a:p>
          <a:p>
            <a:r>
              <a:rPr lang="en-US" sz="1200" dirty="0"/>
              <a:t>               =&gt; furniture, piece of furniture, article of furniture</a:t>
            </a:r>
          </a:p>
          <a:p>
            <a:r>
              <a:rPr lang="en-US" sz="1200" dirty="0"/>
              <a:t>                   =&gt; furnishings</a:t>
            </a:r>
          </a:p>
          <a:p>
            <a:r>
              <a:rPr lang="en-US" sz="1200" dirty="0"/>
              <a:t>                       =&gt; instrumentality, instrumentation</a:t>
            </a:r>
          </a:p>
          <a:p>
            <a:r>
              <a:rPr lang="en-US" sz="1200" dirty="0"/>
              <a:t>                           =&gt; artifact, artefact</a:t>
            </a:r>
          </a:p>
          <a:p>
            <a:r>
              <a:rPr lang="en-US" sz="1200" dirty="0"/>
              <a:t>                               =&gt; object, physical object</a:t>
            </a:r>
          </a:p>
          <a:p>
            <a:r>
              <a:rPr lang="en-US" sz="1200" dirty="0"/>
              <a:t>                                   =&gt; entity, something</a:t>
            </a:r>
          </a:p>
        </p:txBody>
      </p:sp>
    </p:spTree>
    <p:extLst>
      <p:ext uri="{BB962C8B-B14F-4D97-AF65-F5344CB8AC3E}">
        <p14:creationId xmlns:p14="http://schemas.microsoft.com/office/powerpoint/2010/main" val="23916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(3/6)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184038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Sense 3</a:t>
            </a:r>
          </a:p>
          <a:p>
            <a:r>
              <a:rPr lang="en-US" sz="1200" dirty="0"/>
              <a:t>bar</a:t>
            </a:r>
          </a:p>
          <a:p>
            <a:r>
              <a:rPr lang="en-US" sz="1200" dirty="0"/>
              <a:t>       =&gt; implement</a:t>
            </a:r>
          </a:p>
          <a:p>
            <a:r>
              <a:rPr lang="en-US" sz="1200" dirty="0"/>
              <a:t>           =&gt; instrumentality, instrumentation</a:t>
            </a:r>
          </a:p>
          <a:p>
            <a:r>
              <a:rPr lang="en-US" sz="1200" dirty="0"/>
              <a:t>               =&gt; artifact, artefact</a:t>
            </a:r>
          </a:p>
          <a:p>
            <a:r>
              <a:rPr lang="en-US" sz="1200" dirty="0"/>
              <a:t>                   =&gt; object, physical object</a:t>
            </a:r>
          </a:p>
          <a:p>
            <a:r>
              <a:rPr lang="en-US" sz="1200" dirty="0"/>
              <a:t>                       =&gt; entity, something</a:t>
            </a:r>
          </a:p>
          <a:p>
            <a:endParaRPr lang="en-US" sz="1200" dirty="0"/>
          </a:p>
          <a:p>
            <a:r>
              <a:rPr lang="en-US" sz="1200" dirty="0"/>
              <a:t>Sense 4</a:t>
            </a:r>
          </a:p>
          <a:p>
            <a:r>
              <a:rPr lang="en-US" sz="1200" dirty="0"/>
              <a:t>measure, bar</a:t>
            </a:r>
          </a:p>
          <a:p>
            <a:r>
              <a:rPr lang="en-US" sz="1200" dirty="0"/>
              <a:t>       =&gt; musical notation</a:t>
            </a:r>
          </a:p>
          <a:p>
            <a:r>
              <a:rPr lang="en-US" sz="1200" dirty="0"/>
              <a:t>           =&gt; notation, notational system</a:t>
            </a:r>
          </a:p>
          <a:p>
            <a:r>
              <a:rPr lang="en-US" sz="1200" dirty="0"/>
              <a:t>               =&gt; writing, symbolic representation</a:t>
            </a:r>
          </a:p>
          <a:p>
            <a:r>
              <a:rPr lang="en-US" sz="1200" dirty="0"/>
              <a:t>                   =&gt; written communication, written language</a:t>
            </a:r>
          </a:p>
          <a:p>
            <a:r>
              <a:rPr lang="en-US" sz="1200" dirty="0"/>
              <a:t>                       =&gt; communication</a:t>
            </a:r>
          </a:p>
          <a:p>
            <a:r>
              <a:rPr lang="en-US" sz="1200" dirty="0"/>
              <a:t>                           =&gt; social relation</a:t>
            </a:r>
          </a:p>
          <a:p>
            <a:r>
              <a:rPr lang="en-US" sz="1200" dirty="0"/>
              <a:t>                               =&gt; relation</a:t>
            </a:r>
          </a:p>
          <a:p>
            <a:r>
              <a:rPr lang="en-US" sz="1200" dirty="0"/>
              <a:t>                                   =&gt; abstraction</a:t>
            </a:r>
          </a:p>
        </p:txBody>
      </p:sp>
    </p:spTree>
    <p:extLst>
      <p:ext uri="{BB962C8B-B14F-4D97-AF65-F5344CB8AC3E}">
        <p14:creationId xmlns:p14="http://schemas.microsoft.com/office/powerpoint/2010/main" val="20577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(4/6)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179438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Sense 5</a:t>
            </a:r>
          </a:p>
          <a:p>
            <a:r>
              <a:rPr lang="en-US" sz="1200" dirty="0"/>
              <a:t>bar</a:t>
            </a:r>
          </a:p>
          <a:p>
            <a:r>
              <a:rPr lang="en-US" sz="1200" dirty="0"/>
              <a:t>       =&gt; obstruction, impediment, impedimenta</a:t>
            </a:r>
          </a:p>
          <a:p>
            <a:r>
              <a:rPr lang="en-US" sz="1200" dirty="0"/>
              <a:t>           =&gt; structure, construction</a:t>
            </a:r>
          </a:p>
          <a:p>
            <a:r>
              <a:rPr lang="en-US" sz="1200" dirty="0"/>
              <a:t>               =&gt; artifact, artefact</a:t>
            </a:r>
          </a:p>
          <a:p>
            <a:r>
              <a:rPr lang="en-US" sz="1200" dirty="0"/>
              <a:t>                   =&gt; object, physical object</a:t>
            </a:r>
          </a:p>
          <a:p>
            <a:r>
              <a:rPr lang="en-US" sz="1200" dirty="0"/>
              <a:t>                       =&gt; entity, something</a:t>
            </a:r>
          </a:p>
          <a:p>
            <a:endParaRPr lang="en-US" sz="1200" dirty="0"/>
          </a:p>
          <a:p>
            <a:r>
              <a:rPr lang="en-US" sz="1200" dirty="0"/>
              <a:t>Sense 6</a:t>
            </a:r>
          </a:p>
          <a:p>
            <a:r>
              <a:rPr lang="en-US" sz="1200" dirty="0"/>
              <a:t>prevention, bar</a:t>
            </a:r>
          </a:p>
          <a:p>
            <a:r>
              <a:rPr lang="en-US" sz="1200" dirty="0"/>
              <a:t>       =&gt; hindrance, interference, interfering</a:t>
            </a:r>
          </a:p>
          <a:p>
            <a:r>
              <a:rPr lang="en-US" sz="1200" dirty="0"/>
              <a:t>           =&gt; act, human action, human activity</a:t>
            </a:r>
          </a:p>
          <a:p>
            <a:endParaRPr lang="en-US" sz="1200" dirty="0"/>
          </a:p>
          <a:p>
            <a:r>
              <a:rPr lang="en-US" sz="1200" dirty="0"/>
              <a:t>Sense 7</a:t>
            </a:r>
          </a:p>
          <a:p>
            <a:r>
              <a:rPr lang="en-US" sz="1200" dirty="0"/>
              <a:t>bar</a:t>
            </a:r>
          </a:p>
          <a:p>
            <a:r>
              <a:rPr lang="en-US" sz="1200" dirty="0"/>
              <a:t>       =&gt; pressure unit</a:t>
            </a:r>
          </a:p>
          <a:p>
            <a:r>
              <a:rPr lang="en-US" sz="1200" dirty="0"/>
              <a:t>           =&gt; unit of measurement, unit</a:t>
            </a:r>
          </a:p>
          <a:p>
            <a:r>
              <a:rPr lang="en-US" sz="1200" dirty="0"/>
              <a:t>               =&gt; definite quantity</a:t>
            </a:r>
          </a:p>
          <a:p>
            <a:r>
              <a:rPr lang="en-US" sz="1200" dirty="0"/>
              <a:t>                   =&gt; measure, quantity, amount, quantum</a:t>
            </a:r>
          </a:p>
          <a:p>
            <a:r>
              <a:rPr lang="en-US" sz="1200" dirty="0"/>
              <a:t>                       =&gt; abstraction</a:t>
            </a:r>
          </a:p>
        </p:txBody>
      </p:sp>
    </p:spTree>
    <p:extLst>
      <p:ext uri="{BB962C8B-B14F-4D97-AF65-F5344CB8AC3E}">
        <p14:creationId xmlns:p14="http://schemas.microsoft.com/office/powerpoint/2010/main" val="24767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(5/6)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1840385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Sense 8</a:t>
            </a:r>
          </a:p>
          <a:p>
            <a:r>
              <a:rPr lang="en-US" sz="1200" dirty="0"/>
              <a:t>bar</a:t>
            </a:r>
          </a:p>
          <a:p>
            <a:r>
              <a:rPr lang="en-US" sz="1200" dirty="0"/>
              <a:t>       =&gt; ridge</a:t>
            </a:r>
          </a:p>
          <a:p>
            <a:r>
              <a:rPr lang="en-US" sz="1200" dirty="0"/>
              <a:t>           =&gt; natural elevation, elevation</a:t>
            </a:r>
          </a:p>
          <a:p>
            <a:r>
              <a:rPr lang="en-US" sz="1200" dirty="0"/>
              <a:t>               =&gt; geological formation, geology, formation</a:t>
            </a:r>
          </a:p>
          <a:p>
            <a:r>
              <a:rPr lang="en-US" sz="1200" dirty="0"/>
              <a:t>                   =&gt; natural object</a:t>
            </a:r>
          </a:p>
          <a:p>
            <a:r>
              <a:rPr lang="en-US" sz="1200" dirty="0"/>
              <a:t>                       =&gt; object, physical object</a:t>
            </a:r>
          </a:p>
          <a:p>
            <a:r>
              <a:rPr lang="en-US" sz="1200" dirty="0"/>
              <a:t>                           =&gt; entity, something</a:t>
            </a:r>
          </a:p>
          <a:p>
            <a:r>
              <a:rPr lang="en-US" sz="1200" dirty="0"/>
              <a:t>       =&gt; barrier</a:t>
            </a:r>
          </a:p>
          <a:p>
            <a:r>
              <a:rPr lang="en-US" sz="1200" dirty="0"/>
              <a:t>           =&gt; mechanism</a:t>
            </a:r>
          </a:p>
          <a:p>
            <a:r>
              <a:rPr lang="en-US" sz="1200" dirty="0"/>
              <a:t>               =&gt; natural object</a:t>
            </a:r>
          </a:p>
          <a:p>
            <a:r>
              <a:rPr lang="en-US" sz="1200" dirty="0"/>
              <a:t>                   =&gt; object, physical object</a:t>
            </a:r>
          </a:p>
          <a:p>
            <a:r>
              <a:rPr lang="en-US" sz="1200" dirty="0"/>
              <a:t>                       =&gt; entity, something</a:t>
            </a:r>
          </a:p>
        </p:txBody>
      </p:sp>
    </p:spTree>
    <p:extLst>
      <p:ext uri="{BB962C8B-B14F-4D97-AF65-F5344CB8AC3E}">
        <p14:creationId xmlns:p14="http://schemas.microsoft.com/office/powerpoint/2010/main" val="32597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(6/6)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184038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Sense 9</a:t>
            </a:r>
          </a:p>
          <a:p>
            <a:r>
              <a:rPr lang="en-US" sz="1200" dirty="0"/>
              <a:t>legal profession, bar, legal community</a:t>
            </a:r>
          </a:p>
          <a:p>
            <a:r>
              <a:rPr lang="en-US" sz="1200" dirty="0"/>
              <a:t>       =&gt; profession, community</a:t>
            </a:r>
          </a:p>
          <a:p>
            <a:r>
              <a:rPr lang="en-US" sz="1200" dirty="0"/>
              <a:t>           =&gt; occupation, vocation, occupational group</a:t>
            </a:r>
          </a:p>
          <a:p>
            <a:r>
              <a:rPr lang="en-US" sz="1200" dirty="0"/>
              <a:t>               =&gt; body</a:t>
            </a:r>
          </a:p>
          <a:p>
            <a:r>
              <a:rPr lang="en-US" sz="1200" dirty="0"/>
              <a:t>                   =&gt; gathering, assemblage</a:t>
            </a:r>
          </a:p>
          <a:p>
            <a:r>
              <a:rPr lang="en-US" sz="1200" dirty="0"/>
              <a:t>                       =&gt; social group</a:t>
            </a:r>
          </a:p>
          <a:p>
            <a:r>
              <a:rPr lang="en-US" sz="1200" dirty="0"/>
              <a:t>                           =&gt; group, grouping</a:t>
            </a:r>
          </a:p>
          <a:p>
            <a:endParaRPr lang="en-US" sz="1200" dirty="0"/>
          </a:p>
          <a:p>
            <a:r>
              <a:rPr lang="en-US" sz="1200" dirty="0"/>
              <a:t>Sense 10</a:t>
            </a:r>
          </a:p>
          <a:p>
            <a:r>
              <a:rPr lang="en-US" sz="1200" dirty="0"/>
              <a:t>cake, bar</a:t>
            </a:r>
          </a:p>
          <a:p>
            <a:r>
              <a:rPr lang="en-US" sz="1200" dirty="0"/>
              <a:t>       =&gt; block</a:t>
            </a:r>
          </a:p>
          <a:p>
            <a:r>
              <a:rPr lang="en-US" sz="1200" dirty="0"/>
              <a:t>           =&gt; artifact, artefact</a:t>
            </a:r>
          </a:p>
          <a:p>
            <a:r>
              <a:rPr lang="en-US" sz="1200" dirty="0"/>
              <a:t>               =&gt; object, physical object</a:t>
            </a:r>
          </a:p>
          <a:p>
            <a:r>
              <a:rPr lang="en-US" sz="1200" dirty="0"/>
              <a:t>                   =&gt; entity, something</a:t>
            </a:r>
          </a:p>
        </p:txBody>
      </p:sp>
    </p:spTree>
    <p:extLst>
      <p:ext uri="{BB962C8B-B14F-4D97-AF65-F5344CB8AC3E}">
        <p14:creationId xmlns:p14="http://schemas.microsoft.com/office/powerpoint/2010/main" val="24158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3202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EuroWordNet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://www.illc.uva.nl/EuroWordNet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Open Thesaurus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://www.openthesaurus.de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100" dirty="0">
                <a:solidFill>
                  <a:schemeClr val="tx1"/>
                </a:solidFill>
              </a:rPr>
              <a:t>Freebase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4"/>
              </a:rPr>
              <a:t>http://www.freebase.com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DBPedia</a:t>
            </a:r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5"/>
              </a:rPr>
              <a:t>http://www.dbpedia.org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BabelNet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6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6"/>
              </a:rPr>
              <a:t>babelnet.org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Various thesauri</a:t>
            </a:r>
          </a:p>
        </p:txBody>
      </p:sp>
    </p:spTree>
    <p:extLst>
      <p:ext uri="{BB962C8B-B14F-4D97-AF65-F5344CB8AC3E}">
        <p14:creationId xmlns:p14="http://schemas.microsoft.com/office/powerpoint/2010/main" val="9467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28663"/>
            <a:ext cx="7829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09600"/>
            <a:ext cx="77819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61963"/>
            <a:ext cx="86487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85775"/>
            <a:ext cx="863917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428625"/>
            <a:ext cx="85439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732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11414</TotalTime>
  <Words>1824</Words>
  <Application>Microsoft Office PowerPoint</Application>
  <PresentationFormat>On-screen Show (4:3)</PresentationFormat>
  <Paragraphs>265</Paragraphs>
  <Slides>46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Artificial Intelligence #15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Silly Sentences</vt:lpstr>
      <vt:lpstr>Ambiguous Recommendations</vt:lpstr>
      <vt:lpstr>Ambiguous Recommendations</vt:lpstr>
      <vt:lpstr>Ambiguous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Synonyms and paraphrases</vt:lpstr>
      <vt:lpstr>Synonyms</vt:lpstr>
      <vt:lpstr>Polysemy</vt:lpstr>
      <vt:lpstr>Polysemy</vt:lpstr>
      <vt:lpstr>Other Semantic Relations</vt:lpstr>
      <vt:lpstr>Synsets</vt:lpstr>
      <vt:lpstr>Wordnet</vt:lpstr>
      <vt:lpstr>Tree-like structure of Wordnet</vt:lpstr>
      <vt:lpstr>Wordnet Example (1/6)</vt:lpstr>
      <vt:lpstr>Wordnet Example (2/6)</vt:lpstr>
      <vt:lpstr>Wordnet Example (3/6)</vt:lpstr>
      <vt:lpstr>Wordnet Example (4/6)</vt:lpstr>
      <vt:lpstr>Wordnet Example (5/6)</vt:lpstr>
      <vt:lpstr>Wordnet Example (6/6)</vt:lpstr>
      <vt:lpstr>External links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41</cp:revision>
  <cp:lastPrinted>2013-01-05T22:03:00Z</cp:lastPrinted>
  <dcterms:created xsi:type="dcterms:W3CDTF">2003-12-17T02:04:52Z</dcterms:created>
  <dcterms:modified xsi:type="dcterms:W3CDTF">2014-10-22T15:55:23Z</dcterms:modified>
</cp:coreProperties>
</file>