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3"/>
  </p:notesMasterIdLst>
  <p:handoutMasterIdLst>
    <p:handoutMasterId r:id="rId124"/>
  </p:handoutMasterIdLst>
  <p:sldIdLst>
    <p:sldId id="257" r:id="rId2"/>
    <p:sldId id="259" r:id="rId3"/>
    <p:sldId id="434" r:id="rId4"/>
    <p:sldId id="436" r:id="rId5"/>
    <p:sldId id="437" r:id="rId6"/>
    <p:sldId id="438" r:id="rId7"/>
    <p:sldId id="439" r:id="rId8"/>
    <p:sldId id="442" r:id="rId9"/>
    <p:sldId id="443" r:id="rId10"/>
    <p:sldId id="444" r:id="rId11"/>
    <p:sldId id="445" r:id="rId12"/>
    <p:sldId id="446" r:id="rId13"/>
    <p:sldId id="449" r:id="rId14"/>
    <p:sldId id="450" r:id="rId15"/>
    <p:sldId id="455" r:id="rId16"/>
    <p:sldId id="456" r:id="rId17"/>
    <p:sldId id="457" r:id="rId18"/>
    <p:sldId id="458" r:id="rId19"/>
    <p:sldId id="459" r:id="rId20"/>
    <p:sldId id="460" r:id="rId21"/>
    <p:sldId id="461" r:id="rId22"/>
    <p:sldId id="462" r:id="rId23"/>
    <p:sldId id="463" r:id="rId24"/>
    <p:sldId id="464" r:id="rId25"/>
    <p:sldId id="466" r:id="rId26"/>
    <p:sldId id="474" r:id="rId27"/>
    <p:sldId id="477" r:id="rId28"/>
    <p:sldId id="478" r:id="rId29"/>
    <p:sldId id="479" r:id="rId30"/>
    <p:sldId id="480" r:id="rId31"/>
    <p:sldId id="481" r:id="rId32"/>
    <p:sldId id="482" r:id="rId33"/>
    <p:sldId id="483" r:id="rId34"/>
    <p:sldId id="484" r:id="rId35"/>
    <p:sldId id="485" r:id="rId36"/>
    <p:sldId id="486" r:id="rId37"/>
    <p:sldId id="487" r:id="rId38"/>
    <p:sldId id="488" r:id="rId39"/>
    <p:sldId id="489" r:id="rId40"/>
    <p:sldId id="490" r:id="rId41"/>
    <p:sldId id="491" r:id="rId42"/>
    <p:sldId id="492" r:id="rId43"/>
    <p:sldId id="493" r:id="rId44"/>
    <p:sldId id="494" r:id="rId45"/>
    <p:sldId id="495" r:id="rId46"/>
    <p:sldId id="496" r:id="rId47"/>
    <p:sldId id="497" r:id="rId48"/>
    <p:sldId id="498" r:id="rId49"/>
    <p:sldId id="499" r:id="rId50"/>
    <p:sldId id="500" r:id="rId51"/>
    <p:sldId id="501" r:id="rId52"/>
    <p:sldId id="502" r:id="rId53"/>
    <p:sldId id="504" r:id="rId54"/>
    <p:sldId id="505" r:id="rId55"/>
    <p:sldId id="506" r:id="rId56"/>
    <p:sldId id="507" r:id="rId57"/>
    <p:sldId id="511" r:id="rId58"/>
    <p:sldId id="508" r:id="rId59"/>
    <p:sldId id="509" r:id="rId60"/>
    <p:sldId id="510" r:id="rId61"/>
    <p:sldId id="512" r:id="rId62"/>
    <p:sldId id="515" r:id="rId63"/>
    <p:sldId id="516" r:id="rId64"/>
    <p:sldId id="517" r:id="rId65"/>
    <p:sldId id="518" r:id="rId66"/>
    <p:sldId id="519" r:id="rId67"/>
    <p:sldId id="520" r:id="rId68"/>
    <p:sldId id="521" r:id="rId69"/>
    <p:sldId id="522" r:id="rId70"/>
    <p:sldId id="523" r:id="rId71"/>
    <p:sldId id="526" r:id="rId72"/>
    <p:sldId id="527" r:id="rId73"/>
    <p:sldId id="528" r:id="rId74"/>
    <p:sldId id="529" r:id="rId75"/>
    <p:sldId id="534" r:id="rId76"/>
    <p:sldId id="536" r:id="rId77"/>
    <p:sldId id="537" r:id="rId78"/>
    <p:sldId id="538" r:id="rId79"/>
    <p:sldId id="539" r:id="rId80"/>
    <p:sldId id="540" r:id="rId81"/>
    <p:sldId id="541" r:id="rId82"/>
    <p:sldId id="550" r:id="rId83"/>
    <p:sldId id="551" r:id="rId84"/>
    <p:sldId id="554" r:id="rId85"/>
    <p:sldId id="555" r:id="rId86"/>
    <p:sldId id="556" r:id="rId87"/>
    <p:sldId id="557" r:id="rId88"/>
    <p:sldId id="558" r:id="rId89"/>
    <p:sldId id="559" r:id="rId90"/>
    <p:sldId id="560" r:id="rId91"/>
    <p:sldId id="561" r:id="rId92"/>
    <p:sldId id="562" r:id="rId93"/>
    <p:sldId id="563" r:id="rId94"/>
    <p:sldId id="564" r:id="rId95"/>
    <p:sldId id="565" r:id="rId96"/>
    <p:sldId id="566" r:id="rId97"/>
    <p:sldId id="567" r:id="rId98"/>
    <p:sldId id="569" r:id="rId99"/>
    <p:sldId id="570" r:id="rId100"/>
    <p:sldId id="571" r:id="rId101"/>
    <p:sldId id="572" r:id="rId102"/>
    <p:sldId id="573" r:id="rId103"/>
    <p:sldId id="574" r:id="rId104"/>
    <p:sldId id="575" r:id="rId105"/>
    <p:sldId id="576" r:id="rId106"/>
    <p:sldId id="577" r:id="rId107"/>
    <p:sldId id="578" r:id="rId108"/>
    <p:sldId id="582" r:id="rId109"/>
    <p:sldId id="583" r:id="rId110"/>
    <p:sldId id="590" r:id="rId111"/>
    <p:sldId id="622" r:id="rId112"/>
    <p:sldId id="623" r:id="rId113"/>
    <p:sldId id="624" r:id="rId114"/>
    <p:sldId id="625" r:id="rId115"/>
    <p:sldId id="626" r:id="rId116"/>
    <p:sldId id="627" r:id="rId117"/>
    <p:sldId id="634" r:id="rId118"/>
    <p:sldId id="636" r:id="rId119"/>
    <p:sldId id="432" r:id="rId120"/>
    <p:sldId id="637" r:id="rId121"/>
    <p:sldId id="638" r:id="rId1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60" autoAdjust="0"/>
    <p:restoredTop sz="99765" autoAdjust="0"/>
  </p:normalViewPr>
  <p:slideViewPr>
    <p:cSldViewPr>
      <p:cViewPr varScale="1">
        <p:scale>
          <a:sx n="118" d="100"/>
          <a:sy n="118" d="100"/>
        </p:scale>
        <p:origin x="-72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2574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notesMaster" Target="notesMasters/notesMaster1.xml"/><Relationship Id="rId128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B4BB419-50A5-4A48-87A7-113451A3F76D}" type="datetimeFigureOut">
              <a:rPr lang="en-US"/>
              <a:pPr>
                <a:defRPr/>
              </a:pPr>
              <a:t>11/4/2014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777743D-963A-49FE-91F4-870E0AB18E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357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1E2AE39-6538-4600-AEA9-13D6613B82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622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A2E47F3-0162-43F6-AF39-FBBC48629C4A}" type="slidenum">
              <a:rPr lang="en-US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en-US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54330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721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PROVENANCE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8792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JM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688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8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58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9pPr>
          </a:lstStyle>
          <a:p>
            <a:pPr eaLnBrk="1" hangingPunct="1"/>
            <a:fld id="{FDA3AE34-98D5-437E-B213-12AAA1530A4E}" type="slidenum">
              <a:rPr lang="en-US" altLang="en-US" sz="1200" b="0" smtClean="0"/>
              <a:pPr eaLnBrk="1" hangingPunct="1"/>
              <a:t>27</a:t>
            </a:fld>
            <a:endParaRPr lang="en-US" altLang="en-US" sz="1200" b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9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59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9pPr>
          </a:lstStyle>
          <a:p>
            <a:pPr eaLnBrk="1" hangingPunct="1"/>
            <a:fld id="{47EE5ABD-51B3-4ACA-8F9A-CA1871527B9A}" type="slidenum">
              <a:rPr lang="en-US" altLang="en-US" sz="1200" b="0" smtClean="0"/>
              <a:pPr eaLnBrk="1" hangingPunct="1"/>
              <a:t>28</a:t>
            </a:fld>
            <a:endParaRPr lang="en-US" altLang="en-US" sz="1200" b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721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8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78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9pPr>
          </a:lstStyle>
          <a:p>
            <a:pPr eaLnBrk="1" hangingPunct="1"/>
            <a:fld id="{3B03CAEB-7248-413E-AE50-11D5F0435EA1}" type="slidenum">
              <a:rPr lang="en-US" altLang="en-US" sz="1200" b="0" smtClean="0"/>
              <a:pPr eaLnBrk="1" hangingPunct="1"/>
              <a:t>53</a:t>
            </a:fld>
            <a:endParaRPr lang="en-US" altLang="en-US" sz="1200" b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721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721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1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61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9pPr>
          </a:lstStyle>
          <a:p>
            <a:pPr eaLnBrk="1" hangingPunct="1"/>
            <a:fld id="{E05A6D36-353E-474B-9292-C0ABEE8D95F1}" type="slidenum">
              <a:rPr lang="en-US" altLang="en-US" sz="1200" b="0" smtClean="0"/>
              <a:pPr eaLnBrk="1" hangingPunct="1"/>
              <a:t>58</a:t>
            </a:fld>
            <a:endParaRPr lang="en-US" altLang="en-US" sz="1200" b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9282AA4-254E-4CB2-A239-B7468A3C794F}" type="slidenum">
              <a:rPr lang="en-US" altLang="en-US" smtClean="0"/>
              <a:pPr eaLnBrk="1" hangingPunct="1">
                <a:spcBef>
                  <a:spcPct val="0"/>
                </a:spcBef>
              </a:pPr>
              <a:t>2</a:t>
            </a:fld>
            <a:endParaRPr lang="en-US" altLang="en-US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68326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1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61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9pPr>
          </a:lstStyle>
          <a:p>
            <a:pPr eaLnBrk="1" hangingPunct="1"/>
            <a:fld id="{E05A6D36-353E-474B-9292-C0ABEE8D95F1}" type="slidenum">
              <a:rPr lang="en-US" altLang="en-US" sz="1200" b="0" smtClean="0"/>
              <a:pPr eaLnBrk="1" hangingPunct="1"/>
              <a:t>59</a:t>
            </a:fld>
            <a:endParaRPr lang="en-US" altLang="en-US" sz="1200" b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1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61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9pPr>
          </a:lstStyle>
          <a:p>
            <a:pPr eaLnBrk="1" hangingPunct="1"/>
            <a:fld id="{E05A6D36-353E-474B-9292-C0ABEE8D95F1}" type="slidenum">
              <a:rPr lang="en-US" altLang="en-US" sz="1200" b="0" smtClean="0"/>
              <a:pPr eaLnBrk="1" hangingPunct="1"/>
              <a:t>60</a:t>
            </a:fld>
            <a:endParaRPr lang="en-US" altLang="en-US" sz="1200" b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0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80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9pPr>
          </a:lstStyle>
          <a:p>
            <a:pPr eaLnBrk="1" hangingPunct="1"/>
            <a:fld id="{EB4D2634-795C-49DF-9676-D83F46236F8C}" type="slidenum">
              <a:rPr lang="en-US" altLang="en-US" sz="1200" b="0" smtClean="0"/>
              <a:pPr eaLnBrk="1" hangingPunct="1"/>
              <a:t>61</a:t>
            </a:fld>
            <a:endParaRPr lang="en-US" altLang="en-US" sz="1200" b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3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83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9pPr>
          </a:lstStyle>
          <a:p>
            <a:pPr eaLnBrk="1" hangingPunct="1"/>
            <a:fld id="{3DD4FA4A-23B4-42A5-BCC0-C1C2E79611AD}" type="slidenum">
              <a:rPr lang="en-US" altLang="en-US" sz="1200" b="0" smtClean="0"/>
              <a:pPr eaLnBrk="1" hangingPunct="1"/>
              <a:t>71</a:t>
            </a:fld>
            <a:endParaRPr lang="en-US" altLang="en-US" sz="1200" b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CHECK PROVENANCE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997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PRECISION AND RECALL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8979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1551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721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pPr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721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pPr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72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4352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721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pPr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721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pPr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721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pPr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721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pPr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7215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pPr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7215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pPr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7215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7942" indent="-279978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19911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67876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5841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3805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1770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59734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07699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989FC31-0569-4029-935C-66C5A1D0D016}" type="slidenum">
              <a:rPr lang="en-US" altLang="en-US" smtClean="0"/>
              <a:pPr eaLnBrk="1" hangingPunct="1">
                <a:spcBef>
                  <a:spcPct val="0"/>
                </a:spcBef>
              </a:pPr>
              <a:t>98</a:t>
            </a:fld>
            <a:endParaRPr lang="en-US" alt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3430648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AFEDC85-5937-42DE-AA0D-95CA74969607}" type="slidenum">
              <a:rPr lang="en-US"/>
              <a:pPr/>
              <a:t>99</a:t>
            </a:fld>
            <a:endParaRPr lang="en-US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pPr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70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90827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7942" indent="-279978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19911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67876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5841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3805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1770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59734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07699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9B102D8-C1B6-48BC-92D5-D8EF5D7AB4F8}" type="slidenum">
              <a:rPr lang="en-US" altLang="en-US" smtClean="0"/>
              <a:pPr eaLnBrk="1" hangingPunct="1">
                <a:spcBef>
                  <a:spcPct val="0"/>
                </a:spcBef>
              </a:pPr>
              <a:t>101</a:t>
            </a:fld>
            <a:endParaRPr lang="en-US" alt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Replace!!!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639681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pPr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7215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Combine</a:t>
            </a:r>
            <a:r>
              <a:rPr lang="en-US" baseline="0" dirty="0" smtClean="0"/>
              <a:t> with next slide and reorder the bullets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pPr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0644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26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-48" charset="0"/>
              </a:defRPr>
            </a:lvl1pPr>
            <a:lvl2pPr marL="727942" indent="-279978" defTabSz="90526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-48" charset="0"/>
              </a:defRPr>
            </a:lvl2pPr>
            <a:lvl3pPr marL="1119911" indent="-223982" defTabSz="90526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-48" charset="0"/>
              </a:defRPr>
            </a:lvl3pPr>
            <a:lvl4pPr marL="1567876" indent="-223982" defTabSz="90526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-48" charset="0"/>
              </a:defRPr>
            </a:lvl4pPr>
            <a:lvl5pPr marL="2015841" indent="-223982" defTabSz="90526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-48" charset="0"/>
              </a:defRPr>
            </a:lvl5pPr>
            <a:lvl6pPr marL="2463805" indent="-223982" defTabSz="90526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-48" charset="0"/>
              </a:defRPr>
            </a:lvl6pPr>
            <a:lvl7pPr marL="2911770" indent="-223982" defTabSz="90526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-48" charset="0"/>
              </a:defRPr>
            </a:lvl7pPr>
            <a:lvl8pPr marL="3359734" indent="-223982" defTabSz="90526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-48" charset="0"/>
              </a:defRPr>
            </a:lvl8pPr>
            <a:lvl9pPr marL="3807699" indent="-223982" defTabSz="90526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-4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092D1E6-CF6B-4714-9F3D-C750C2815A7B}" type="slidenum">
              <a:rPr lang="en-US" altLang="en-US" smtClean="0"/>
              <a:pPr eaLnBrk="1" hangingPunct="1">
                <a:spcBef>
                  <a:spcPct val="0"/>
                </a:spcBef>
              </a:pPr>
              <a:t>111</a:t>
            </a:fld>
            <a:endParaRPr lang="en-US" alt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-4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5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A9CF67-2FBA-4A12-ABFA-2EBF4575F627}" type="slidenum">
              <a:rPr lang="en-US" smtClean="0"/>
              <a:pPr>
                <a:defRPr/>
              </a:pPr>
              <a:t>112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26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-48" charset="0"/>
              </a:defRPr>
            </a:lvl1pPr>
            <a:lvl2pPr marL="727942" indent="-279978" defTabSz="90526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-48" charset="0"/>
              </a:defRPr>
            </a:lvl2pPr>
            <a:lvl3pPr marL="1119911" indent="-223982" defTabSz="90526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-48" charset="0"/>
              </a:defRPr>
            </a:lvl3pPr>
            <a:lvl4pPr marL="1567876" indent="-223982" defTabSz="90526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-48" charset="0"/>
              </a:defRPr>
            </a:lvl4pPr>
            <a:lvl5pPr marL="2015841" indent="-223982" defTabSz="90526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-48" charset="0"/>
              </a:defRPr>
            </a:lvl5pPr>
            <a:lvl6pPr marL="2463805" indent="-223982" defTabSz="90526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-48" charset="0"/>
              </a:defRPr>
            </a:lvl6pPr>
            <a:lvl7pPr marL="2911770" indent="-223982" defTabSz="90526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-48" charset="0"/>
              </a:defRPr>
            </a:lvl7pPr>
            <a:lvl8pPr marL="3359734" indent="-223982" defTabSz="90526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-48" charset="0"/>
              </a:defRPr>
            </a:lvl8pPr>
            <a:lvl9pPr marL="3807699" indent="-223982" defTabSz="90526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-4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8E37C11-FF19-47C2-AABA-B4D9A520B008}" type="slidenum">
              <a:rPr lang="en-US" altLang="en-US" smtClean="0"/>
              <a:pPr eaLnBrk="1" hangingPunct="1">
                <a:spcBef>
                  <a:spcPct val="0"/>
                </a:spcBef>
              </a:pPr>
              <a:t>113</a:t>
            </a:fld>
            <a:endParaRPr lang="en-US" alt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-4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26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-48" charset="0"/>
              </a:defRPr>
            </a:lvl1pPr>
            <a:lvl2pPr marL="727942" indent="-279978" defTabSz="90526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-48" charset="0"/>
              </a:defRPr>
            </a:lvl2pPr>
            <a:lvl3pPr marL="1119911" indent="-223982" defTabSz="90526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-48" charset="0"/>
              </a:defRPr>
            </a:lvl3pPr>
            <a:lvl4pPr marL="1567876" indent="-223982" defTabSz="90526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-48" charset="0"/>
              </a:defRPr>
            </a:lvl4pPr>
            <a:lvl5pPr marL="2015841" indent="-223982" defTabSz="90526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-48" charset="0"/>
              </a:defRPr>
            </a:lvl5pPr>
            <a:lvl6pPr marL="2463805" indent="-223982" defTabSz="90526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-48" charset="0"/>
              </a:defRPr>
            </a:lvl6pPr>
            <a:lvl7pPr marL="2911770" indent="-223982" defTabSz="90526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-48" charset="0"/>
              </a:defRPr>
            </a:lvl7pPr>
            <a:lvl8pPr marL="3359734" indent="-223982" defTabSz="90526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-48" charset="0"/>
              </a:defRPr>
            </a:lvl8pPr>
            <a:lvl9pPr marL="3807699" indent="-223982" defTabSz="90526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-4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8E37C11-FF19-47C2-AABA-B4D9A520B008}" type="slidenum">
              <a:rPr lang="en-US" altLang="en-US" smtClean="0"/>
              <a:pPr eaLnBrk="1" hangingPunct="1">
                <a:spcBef>
                  <a:spcPct val="0"/>
                </a:spcBef>
              </a:pPr>
              <a:t>114</a:t>
            </a:fld>
            <a:endParaRPr lang="en-US" alt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-4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26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-48" charset="0"/>
              </a:defRPr>
            </a:lvl1pPr>
            <a:lvl2pPr marL="727942" indent="-279978" defTabSz="90526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-48" charset="0"/>
              </a:defRPr>
            </a:lvl2pPr>
            <a:lvl3pPr marL="1119911" indent="-223982" defTabSz="90526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-48" charset="0"/>
              </a:defRPr>
            </a:lvl3pPr>
            <a:lvl4pPr marL="1567876" indent="-223982" defTabSz="90526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-48" charset="0"/>
              </a:defRPr>
            </a:lvl4pPr>
            <a:lvl5pPr marL="2015841" indent="-223982" defTabSz="90526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-48" charset="0"/>
              </a:defRPr>
            </a:lvl5pPr>
            <a:lvl6pPr marL="2463805" indent="-223982" defTabSz="90526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-48" charset="0"/>
              </a:defRPr>
            </a:lvl6pPr>
            <a:lvl7pPr marL="2911770" indent="-223982" defTabSz="90526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-48" charset="0"/>
              </a:defRPr>
            </a:lvl7pPr>
            <a:lvl8pPr marL="3359734" indent="-223982" defTabSz="90526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-48" charset="0"/>
              </a:defRPr>
            </a:lvl8pPr>
            <a:lvl9pPr marL="3807699" indent="-223982" defTabSz="90526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-4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32B6B4C-A37E-4D27-9B6F-E887874ABC2A}" type="slidenum">
              <a:rPr lang="en-US" altLang="en-US" smtClean="0"/>
              <a:pPr eaLnBrk="1" hangingPunct="1">
                <a:spcBef>
                  <a:spcPct val="0"/>
                </a:spcBef>
              </a:pPr>
              <a:t>115</a:t>
            </a:fld>
            <a:endParaRPr lang="en-US" altLang="en-US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-4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26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-48" charset="0"/>
              </a:defRPr>
            </a:lvl1pPr>
            <a:lvl2pPr marL="727942" indent="-279978" defTabSz="90526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-48" charset="0"/>
              </a:defRPr>
            </a:lvl2pPr>
            <a:lvl3pPr marL="1119911" indent="-223982" defTabSz="90526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-48" charset="0"/>
              </a:defRPr>
            </a:lvl3pPr>
            <a:lvl4pPr marL="1567876" indent="-223982" defTabSz="90526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-48" charset="0"/>
              </a:defRPr>
            </a:lvl4pPr>
            <a:lvl5pPr marL="2015841" indent="-223982" defTabSz="90526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-48" charset="0"/>
              </a:defRPr>
            </a:lvl5pPr>
            <a:lvl6pPr marL="2463805" indent="-223982" defTabSz="90526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-48" charset="0"/>
              </a:defRPr>
            </a:lvl6pPr>
            <a:lvl7pPr marL="2911770" indent="-223982" defTabSz="90526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-48" charset="0"/>
              </a:defRPr>
            </a:lvl7pPr>
            <a:lvl8pPr marL="3359734" indent="-223982" defTabSz="90526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-48" charset="0"/>
              </a:defRPr>
            </a:lvl8pPr>
            <a:lvl9pPr marL="3807699" indent="-223982" defTabSz="90526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-4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99D25E0-EF8A-49F1-9BEF-C1B22C8A6871}" type="slidenum">
              <a:rPr lang="en-US" altLang="en-US" smtClean="0"/>
              <a:pPr eaLnBrk="1" hangingPunct="1">
                <a:spcBef>
                  <a:spcPct val="0"/>
                </a:spcBef>
              </a:pPr>
              <a:t>116</a:t>
            </a:fld>
            <a:endParaRPr lang="en-US" altLang="en-US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-4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03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72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72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7942" indent="-279978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19911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67876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5841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3805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1770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59734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07699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5925018-CE27-473A-9898-7BB2A5A879E1}" type="slidenum">
              <a:rPr lang="en-US" altLang="en-US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6000" cy="3429000"/>
          </a:xfrm>
          <a:solidFill>
            <a:srgbClr val="FFFFFF"/>
          </a:solidFill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583" tIns="44791" rIns="89583" bIns="44791"/>
          <a:lstStyle/>
          <a:p>
            <a:pPr eaLnBrk="1" hangingPunct="1"/>
            <a:r>
              <a:rPr lang="en-US" altLang="en-US" dirty="0" smtClean="0"/>
              <a:t>REPEATED?</a:t>
            </a:r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397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7942" indent="-279978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19911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67876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5841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3805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1770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59734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07699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5925018-CE27-473A-9898-7BB2A5A879E1}" type="slidenum">
              <a:rPr lang="en-US" altLang="en-US" smtClean="0"/>
              <a:pPr eaLnBrk="1" hangingPunct="1">
                <a:spcBef>
                  <a:spcPct val="0"/>
                </a:spcBef>
              </a:pPr>
              <a:t>12</a:t>
            </a:fld>
            <a:endParaRPr lang="en-US" alt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6000" cy="3429000"/>
          </a:xfrm>
          <a:solidFill>
            <a:srgbClr val="FFFFFF"/>
          </a:solidFill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583" tIns="44791" rIns="89583" bIns="44791"/>
          <a:lstStyle/>
          <a:p>
            <a:pPr eaLnBrk="1" hangingPunct="1"/>
            <a:r>
              <a:rPr lang="en-US" altLang="en-US" dirty="0" smtClean="0"/>
              <a:t>REPEATED?</a:t>
            </a:r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397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CCC62B-16CC-4011-B6C6-C7C46B33D5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162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599C00-EF22-48F7-BAB4-5FE3956485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75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296B43-8FE6-45D2-A7EB-937BDCCBB9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15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57E648-312F-423A-A7E8-556ECD8AF2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72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56F6E0-CB91-405E-8948-4154B1FD6E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77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A0B54D-6C61-40E9-AF86-EA38A2EE7E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867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D7D0B8-5B65-4157-94A0-D093443546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65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8EF1B8-F3EB-4722-833E-1C3D751DA4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47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B8BD19-E57B-4D39-A3FE-E58C28E3B5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68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2CF18E-11D1-464C-871E-6119CA6052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143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D2F38-1327-4556-9C6B-58CC6034AF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474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9BE33E48-64FE-4359-B6F4-DF0A22902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cloweb.org/resources/problems/2012/N2012-R.pdf" TargetMode="External"/><Relationship Id="rId7" Type="http://schemas.openxmlformats.org/officeDocument/2006/relationships/hyperlink" Target="http://www.nacloweb.org/resources/problems/2009/N2009-G.pdf" TargetMode="External"/><Relationship Id="rId2" Type="http://schemas.openxmlformats.org/officeDocument/2006/relationships/hyperlink" Target="http://nacloweb.org/resources/problems/2013/N2013-H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nacloweb.org/resources/problems/2013/N2013-F.pdf" TargetMode="External"/><Relationship Id="rId5" Type="http://schemas.openxmlformats.org/officeDocument/2006/relationships/hyperlink" Target="http://www.nacloweb.org/resources/problems/2014/N2014-P.pdf" TargetMode="External"/><Relationship Id="rId4" Type="http://schemas.openxmlformats.org/officeDocument/2006/relationships/hyperlink" Target="http://www.nacloweb.org/resources/problems/2014/N2014-O.pdf" TargetMode="Externa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jpeg"/><Relationship Id="rId4" Type="http://schemas.openxmlformats.org/officeDocument/2006/relationships/image" Target="../media/image2.jpeg"/><Relationship Id="rId9" Type="http://schemas.openxmlformats.org/officeDocument/2006/relationships/image" Target="../media/image7.wmf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35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3.jpeg"/><Relationship Id="rId4" Type="http://schemas.openxmlformats.org/officeDocument/2006/relationships/image" Target="../media/image2.jpeg"/><Relationship Id="rId9" Type="http://schemas.openxmlformats.org/officeDocument/2006/relationships/image" Target="../media/image7.wmf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36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3.jpeg"/><Relationship Id="rId4" Type="http://schemas.openxmlformats.org/officeDocument/2006/relationships/image" Target="../media/image2.jpeg"/><Relationship Id="rId9" Type="http://schemas.openxmlformats.org/officeDocument/2006/relationships/image" Target="../media/image7.wmf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Artificial Intelligence</a:t>
            </a:r>
            <a:br>
              <a:rPr lang="en-US" altLang="en-US" dirty="0" smtClean="0"/>
            </a:br>
            <a:r>
              <a:rPr lang="en-US" altLang="en-US" dirty="0" smtClean="0"/>
              <a:t>#16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886200"/>
            <a:ext cx="6934200" cy="1752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COMS W4701</a:t>
            </a:r>
          </a:p>
          <a:p>
            <a:pPr eaLnBrk="1" hangingPunct="1"/>
            <a:r>
              <a:rPr lang="en-US" altLang="en-US" dirty="0" smtClean="0"/>
              <a:t>Fall 2014</a:t>
            </a:r>
          </a:p>
          <a:p>
            <a:pPr eaLnBrk="1" hangingPunct="1"/>
            <a:r>
              <a:rPr lang="en-US" altLang="en-US" dirty="0" smtClean="0"/>
              <a:t>NL for Communication (Ch. 23)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0771" y="1891719"/>
            <a:ext cx="885932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the", "child", "ate", "the", "cake", "with", "the", "fork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-&gt; NP VP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NP -&gt; DT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 NP PP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PP -&gt;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VP -&gt;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NP | VP PP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DT -&gt; 'a' | 'the'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N -&gt; 'child' | 'cake' | 'fork'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PRP -&gt; 'with' | 'to'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V -&gt; 'saw' | 'ate'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18249" y="6072996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Heads marked in bold face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361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likelihood estimates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the parsed training set for getting the counts</a:t>
            </a:r>
          </a:p>
          <a:p>
            <a:pPr lvl="1"/>
            <a:r>
              <a:rPr lang="en-US" sz="2400" i="1" dirty="0"/>
              <a:t>P</a:t>
            </a:r>
            <a:r>
              <a:rPr lang="en-US" sz="2400" i="1" baseline="-25000" dirty="0"/>
              <a:t>ML</a:t>
            </a:r>
            <a:r>
              <a:rPr lang="en-US" sz="2400" dirty="0" smtClean="0"/>
              <a:t>(α</a:t>
            </a:r>
            <a:r>
              <a:rPr lang="en-US" sz="2400" dirty="0" smtClean="0">
                <a:sym typeface="Wingdings" pitchFamily="2" charset="2"/>
              </a:rPr>
              <a:t>β) </a:t>
            </a:r>
            <a:r>
              <a:rPr lang="en-US" sz="2400" dirty="0">
                <a:sym typeface="Wingdings" pitchFamily="2" charset="2"/>
              </a:rPr>
              <a:t>= </a:t>
            </a:r>
            <a:r>
              <a:rPr lang="en-US" sz="2400" i="1" dirty="0"/>
              <a:t>Count</a:t>
            </a:r>
            <a:r>
              <a:rPr lang="en-US" sz="2400" dirty="0"/>
              <a:t> </a:t>
            </a:r>
            <a:r>
              <a:rPr lang="en-US" sz="2400" dirty="0" smtClean="0"/>
              <a:t>(α</a:t>
            </a:r>
            <a:r>
              <a:rPr lang="en-US" sz="2400" dirty="0" smtClean="0">
                <a:sym typeface="Wingdings" pitchFamily="2" charset="2"/>
              </a:rPr>
              <a:t>β)</a:t>
            </a:r>
            <a:r>
              <a:rPr lang="en-US" sz="2400" dirty="0">
                <a:sym typeface="Wingdings" pitchFamily="2" charset="2"/>
              </a:rPr>
              <a:t>/</a:t>
            </a:r>
            <a:r>
              <a:rPr lang="en-US" sz="2400" i="1" dirty="0">
                <a:sym typeface="Wingdings" pitchFamily="2" charset="2"/>
              </a:rPr>
              <a:t>Count</a:t>
            </a:r>
            <a:r>
              <a:rPr lang="en-US" sz="2400" dirty="0" smtClean="0">
                <a:sym typeface="Wingdings" pitchFamily="2" charset="2"/>
              </a:rPr>
              <a:t>(α)</a:t>
            </a:r>
            <a:endParaRPr lang="en-US" sz="2400" dirty="0" smtClean="0"/>
          </a:p>
          <a:p>
            <a:endParaRPr lang="en-US" dirty="0" smtClean="0"/>
          </a:p>
          <a:p>
            <a:r>
              <a:rPr lang="en-US" dirty="0" smtClean="0"/>
              <a:t>Example: </a:t>
            </a:r>
          </a:p>
          <a:p>
            <a:pPr lvl="1"/>
            <a:r>
              <a:rPr lang="en-US" sz="2400" i="1" dirty="0" smtClean="0"/>
              <a:t>P</a:t>
            </a:r>
            <a:r>
              <a:rPr lang="en-US" sz="2400" i="1" baseline="-25000" dirty="0" smtClean="0"/>
              <a:t>ML</a:t>
            </a:r>
            <a:r>
              <a:rPr lang="en-US" sz="2400" dirty="0" smtClean="0"/>
              <a:t>(S</a:t>
            </a:r>
            <a:r>
              <a:rPr lang="en-US" sz="2400" dirty="0" smtClean="0">
                <a:sym typeface="Wingdings" pitchFamily="2" charset="2"/>
              </a:rPr>
              <a:t>NP VP) = </a:t>
            </a:r>
            <a:r>
              <a:rPr lang="en-US" sz="2400" i="1" dirty="0" smtClean="0"/>
              <a:t>Count</a:t>
            </a:r>
            <a:r>
              <a:rPr lang="en-US" sz="2400" dirty="0" smtClean="0"/>
              <a:t> (S</a:t>
            </a:r>
            <a:r>
              <a:rPr lang="en-US" sz="2400" dirty="0" smtClean="0">
                <a:sym typeface="Wingdings" pitchFamily="2" charset="2"/>
              </a:rPr>
              <a:t>NP VP)/</a:t>
            </a:r>
            <a:r>
              <a:rPr lang="en-US" sz="2400" i="1" dirty="0" smtClean="0">
                <a:sym typeface="Wingdings" pitchFamily="2" charset="2"/>
              </a:rPr>
              <a:t>Count</a:t>
            </a:r>
            <a:r>
              <a:rPr lang="en-US" sz="2400" dirty="0" smtClean="0">
                <a:sym typeface="Wingdings" pitchFamily="2" charset="2"/>
              </a:rPr>
              <a:t>(S</a:t>
            </a:r>
            <a:r>
              <a:rPr lang="en-US" dirty="0" smtClean="0">
                <a:sym typeface="Wingdings" pitchFamily="2" charset="2"/>
              </a:rPr>
              <a:t>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41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fig 14.1.jpg" descr="fig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8954"/>
            <a:ext cx="7715707" cy="485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498461" y="6178141"/>
            <a:ext cx="368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from </a:t>
            </a:r>
            <a:r>
              <a:rPr lang="en-US" dirty="0" err="1" smtClean="0"/>
              <a:t>Jurafsky</a:t>
            </a:r>
            <a:r>
              <a:rPr lang="en-US" dirty="0" smtClean="0"/>
              <a:t> and Martin</a:t>
            </a:r>
          </a:p>
        </p:txBody>
      </p:sp>
    </p:spTree>
    <p:extLst>
      <p:ext uri="{BB962C8B-B14F-4D97-AF65-F5344CB8AC3E}">
        <p14:creationId xmlns:p14="http://schemas.microsoft.com/office/powerpoint/2010/main" val="42687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0771" y="1891719"/>
            <a:ext cx="278868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S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-&gt; NP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VP    [p0=1]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NP -&gt; DT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   [p1=.8]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NP -&gt; NP PP   [p2=.2]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PP -&gt; PRP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  [p3=1]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VP -&gt; V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    [p4=.7]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VP -&gt; VP PP   [p5=.3]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DT -&gt;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'a'     [p6=.25]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DT -&gt; 'the'   [p7=.75]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 -&gt;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'child'  [p8=.5]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N -&gt; 'cake'   [p9=.3]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N -&gt; 'fork'   [p10=.2]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PRP -&gt; 'with'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[p11=.1]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PRP -&gt; 'to'   [p12=.9]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V -&gt;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'saw'    [p13=.4]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V -&gt; 'ate'    [p14=.6]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53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748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510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4272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5034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5796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6558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0" name="Rectangle 3"/>
          <p:cNvSpPr>
            <a:spLocks noChangeArrowheads="1"/>
          </p:cNvSpPr>
          <p:nvPr/>
        </p:nvSpPr>
        <p:spPr bwMode="auto">
          <a:xfrm>
            <a:off x="1226375" y="686195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61" name="Rectangle 4"/>
          <p:cNvSpPr>
            <a:spLocks noChangeArrowheads="1"/>
          </p:cNvSpPr>
          <p:nvPr/>
        </p:nvSpPr>
        <p:spPr bwMode="auto">
          <a:xfrm>
            <a:off x="1988375" y="686195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2" name="Rectangle 3"/>
          <p:cNvSpPr>
            <a:spLocks noChangeArrowheads="1"/>
          </p:cNvSpPr>
          <p:nvPr/>
        </p:nvSpPr>
        <p:spPr bwMode="auto">
          <a:xfrm>
            <a:off x="3513782" y="1444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3" name="Rectangle 4"/>
          <p:cNvSpPr>
            <a:spLocks noChangeArrowheads="1"/>
          </p:cNvSpPr>
          <p:nvPr/>
        </p:nvSpPr>
        <p:spPr bwMode="auto">
          <a:xfrm>
            <a:off x="4275782" y="1444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4" name="Rectangle 5"/>
          <p:cNvSpPr>
            <a:spLocks noChangeArrowheads="1"/>
          </p:cNvSpPr>
          <p:nvPr/>
        </p:nvSpPr>
        <p:spPr bwMode="auto">
          <a:xfrm>
            <a:off x="5037782" y="1444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5" name="Rectangle 6"/>
          <p:cNvSpPr>
            <a:spLocks noChangeArrowheads="1"/>
          </p:cNvSpPr>
          <p:nvPr/>
        </p:nvSpPr>
        <p:spPr bwMode="auto">
          <a:xfrm>
            <a:off x="5799782" y="1444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6" name="Rectangle 7"/>
          <p:cNvSpPr>
            <a:spLocks noChangeArrowheads="1"/>
          </p:cNvSpPr>
          <p:nvPr/>
        </p:nvSpPr>
        <p:spPr bwMode="auto">
          <a:xfrm>
            <a:off x="6561782" y="1444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8" name="Rectangle 3"/>
          <p:cNvSpPr>
            <a:spLocks noChangeArrowheads="1"/>
          </p:cNvSpPr>
          <p:nvPr/>
        </p:nvSpPr>
        <p:spPr bwMode="auto">
          <a:xfrm>
            <a:off x="1991221" y="144504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9" name="Rectangle 4"/>
          <p:cNvSpPr>
            <a:spLocks noChangeArrowheads="1"/>
          </p:cNvSpPr>
          <p:nvPr/>
        </p:nvSpPr>
        <p:spPr bwMode="auto">
          <a:xfrm>
            <a:off x="2753221" y="144504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0" name="Rectangle 3"/>
          <p:cNvSpPr>
            <a:spLocks noChangeArrowheads="1"/>
          </p:cNvSpPr>
          <p:nvPr/>
        </p:nvSpPr>
        <p:spPr bwMode="auto">
          <a:xfrm>
            <a:off x="4278628" y="2211096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1" name="Rectangle 4"/>
          <p:cNvSpPr>
            <a:spLocks noChangeArrowheads="1"/>
          </p:cNvSpPr>
          <p:nvPr/>
        </p:nvSpPr>
        <p:spPr bwMode="auto">
          <a:xfrm>
            <a:off x="5040628" y="2211096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2" name="Rectangle 5"/>
          <p:cNvSpPr>
            <a:spLocks noChangeArrowheads="1"/>
          </p:cNvSpPr>
          <p:nvPr/>
        </p:nvSpPr>
        <p:spPr bwMode="auto">
          <a:xfrm>
            <a:off x="5802628" y="2211096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3" name="Rectangle 6"/>
          <p:cNvSpPr>
            <a:spLocks noChangeArrowheads="1"/>
          </p:cNvSpPr>
          <p:nvPr/>
        </p:nvSpPr>
        <p:spPr bwMode="auto">
          <a:xfrm>
            <a:off x="6564628" y="2211096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6" name="Rectangle 3"/>
          <p:cNvSpPr>
            <a:spLocks noChangeArrowheads="1"/>
          </p:cNvSpPr>
          <p:nvPr/>
        </p:nvSpPr>
        <p:spPr bwMode="auto">
          <a:xfrm>
            <a:off x="2756067" y="2211808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7" name="Rectangle 4"/>
          <p:cNvSpPr>
            <a:spLocks noChangeArrowheads="1"/>
          </p:cNvSpPr>
          <p:nvPr/>
        </p:nvSpPr>
        <p:spPr bwMode="auto">
          <a:xfrm>
            <a:off x="3518067" y="2211808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8" name="Rectangle 3"/>
          <p:cNvSpPr>
            <a:spLocks noChangeArrowheads="1"/>
          </p:cNvSpPr>
          <p:nvPr/>
        </p:nvSpPr>
        <p:spPr bwMode="auto">
          <a:xfrm>
            <a:off x="5043474" y="2966360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9" name="Rectangle 4"/>
          <p:cNvSpPr>
            <a:spLocks noChangeArrowheads="1"/>
          </p:cNvSpPr>
          <p:nvPr/>
        </p:nvSpPr>
        <p:spPr bwMode="auto">
          <a:xfrm>
            <a:off x="5805474" y="2966360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0" name="Rectangle 5"/>
          <p:cNvSpPr>
            <a:spLocks noChangeArrowheads="1"/>
          </p:cNvSpPr>
          <p:nvPr/>
        </p:nvSpPr>
        <p:spPr bwMode="auto">
          <a:xfrm>
            <a:off x="6567474" y="2966360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4" name="Rectangle 3"/>
          <p:cNvSpPr>
            <a:spLocks noChangeArrowheads="1"/>
          </p:cNvSpPr>
          <p:nvPr/>
        </p:nvSpPr>
        <p:spPr bwMode="auto">
          <a:xfrm>
            <a:off x="3520913" y="2967072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5" name="Rectangle 4"/>
          <p:cNvSpPr>
            <a:spLocks noChangeArrowheads="1"/>
          </p:cNvSpPr>
          <p:nvPr/>
        </p:nvSpPr>
        <p:spPr bwMode="auto">
          <a:xfrm>
            <a:off x="4282913" y="2967072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6" name="Rectangle 3"/>
          <p:cNvSpPr>
            <a:spLocks noChangeArrowheads="1"/>
          </p:cNvSpPr>
          <p:nvPr/>
        </p:nvSpPr>
        <p:spPr bwMode="auto">
          <a:xfrm>
            <a:off x="5802382" y="3733125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7" name="Rectangle 4"/>
          <p:cNvSpPr>
            <a:spLocks noChangeArrowheads="1"/>
          </p:cNvSpPr>
          <p:nvPr/>
        </p:nvSpPr>
        <p:spPr bwMode="auto">
          <a:xfrm>
            <a:off x="6564382" y="3733125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2" name="Rectangle 3"/>
          <p:cNvSpPr>
            <a:spLocks noChangeArrowheads="1"/>
          </p:cNvSpPr>
          <p:nvPr/>
        </p:nvSpPr>
        <p:spPr bwMode="auto">
          <a:xfrm>
            <a:off x="4279821" y="373383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5041821" y="373383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4" name="Rectangle 3"/>
          <p:cNvSpPr>
            <a:spLocks noChangeArrowheads="1"/>
          </p:cNvSpPr>
          <p:nvPr/>
        </p:nvSpPr>
        <p:spPr bwMode="auto">
          <a:xfrm>
            <a:off x="6567228" y="449989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0" name="Rectangle 3"/>
          <p:cNvSpPr>
            <a:spLocks noChangeArrowheads="1"/>
          </p:cNvSpPr>
          <p:nvPr/>
        </p:nvSpPr>
        <p:spPr bwMode="auto">
          <a:xfrm>
            <a:off x="5044667" y="450060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1" name="Rectangle 4"/>
          <p:cNvSpPr>
            <a:spLocks noChangeArrowheads="1"/>
          </p:cNvSpPr>
          <p:nvPr/>
        </p:nvSpPr>
        <p:spPr bwMode="auto">
          <a:xfrm>
            <a:off x="5806667" y="450060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8" name="Rectangle 3"/>
          <p:cNvSpPr>
            <a:spLocks noChangeArrowheads="1"/>
          </p:cNvSpPr>
          <p:nvPr/>
        </p:nvSpPr>
        <p:spPr bwMode="auto">
          <a:xfrm>
            <a:off x="5800887" y="525586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9" name="Rectangle 4"/>
          <p:cNvSpPr>
            <a:spLocks noChangeArrowheads="1"/>
          </p:cNvSpPr>
          <p:nvPr/>
        </p:nvSpPr>
        <p:spPr bwMode="auto">
          <a:xfrm>
            <a:off x="6562887" y="525586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6" name="Rectangle 3"/>
          <p:cNvSpPr>
            <a:spLocks noChangeArrowheads="1"/>
          </p:cNvSpPr>
          <p:nvPr/>
        </p:nvSpPr>
        <p:spPr bwMode="auto">
          <a:xfrm>
            <a:off x="6565733" y="6022632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9" name="Rectangle 3"/>
          <p:cNvSpPr>
            <a:spLocks noChangeArrowheads="1"/>
          </p:cNvSpPr>
          <p:nvPr/>
        </p:nvSpPr>
        <p:spPr bwMode="auto">
          <a:xfrm>
            <a:off x="1991221" y="144504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39" name="Rectangle 3"/>
          <p:cNvSpPr>
            <a:spLocks noChangeArrowheads="1"/>
          </p:cNvSpPr>
          <p:nvPr/>
        </p:nvSpPr>
        <p:spPr bwMode="auto">
          <a:xfrm>
            <a:off x="2758913" y="222097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0" name="Rectangle 3"/>
          <p:cNvSpPr>
            <a:spLocks noChangeArrowheads="1"/>
          </p:cNvSpPr>
          <p:nvPr/>
        </p:nvSpPr>
        <p:spPr bwMode="auto">
          <a:xfrm>
            <a:off x="3516628" y="296108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4272936" y="3728360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5043474" y="4490360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3" name="Rectangle 3"/>
          <p:cNvSpPr>
            <a:spLocks noChangeArrowheads="1"/>
          </p:cNvSpPr>
          <p:nvPr/>
        </p:nvSpPr>
        <p:spPr bwMode="auto">
          <a:xfrm>
            <a:off x="5796936" y="526189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4" name="Rectangle 3"/>
          <p:cNvSpPr>
            <a:spLocks noChangeArrowheads="1"/>
          </p:cNvSpPr>
          <p:nvPr/>
        </p:nvSpPr>
        <p:spPr bwMode="auto">
          <a:xfrm>
            <a:off x="6558936" y="602564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706582" y="82026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284909" y="157982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child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046209" y="233275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ate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816747" y="310185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587286" y="387094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cake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357824" y="464004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128361" y="540914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898900" y="617824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43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748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510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4272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5034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5796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6558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0" name="Rectangle 3"/>
          <p:cNvSpPr>
            <a:spLocks noChangeArrowheads="1"/>
          </p:cNvSpPr>
          <p:nvPr/>
        </p:nvSpPr>
        <p:spPr bwMode="auto">
          <a:xfrm>
            <a:off x="1226375" y="686195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61" name="Rectangle 4"/>
          <p:cNvSpPr>
            <a:spLocks noChangeArrowheads="1"/>
          </p:cNvSpPr>
          <p:nvPr/>
        </p:nvSpPr>
        <p:spPr bwMode="auto">
          <a:xfrm>
            <a:off x="1988375" y="686195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2" name="Rectangle 3"/>
          <p:cNvSpPr>
            <a:spLocks noChangeArrowheads="1"/>
          </p:cNvSpPr>
          <p:nvPr/>
        </p:nvSpPr>
        <p:spPr bwMode="auto">
          <a:xfrm>
            <a:off x="3513782" y="1444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3" name="Rectangle 4"/>
          <p:cNvSpPr>
            <a:spLocks noChangeArrowheads="1"/>
          </p:cNvSpPr>
          <p:nvPr/>
        </p:nvSpPr>
        <p:spPr bwMode="auto">
          <a:xfrm>
            <a:off x="4275782" y="1444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4" name="Rectangle 5"/>
          <p:cNvSpPr>
            <a:spLocks noChangeArrowheads="1"/>
          </p:cNvSpPr>
          <p:nvPr/>
        </p:nvSpPr>
        <p:spPr bwMode="auto">
          <a:xfrm>
            <a:off x="5037782" y="1444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5" name="Rectangle 6"/>
          <p:cNvSpPr>
            <a:spLocks noChangeArrowheads="1"/>
          </p:cNvSpPr>
          <p:nvPr/>
        </p:nvSpPr>
        <p:spPr bwMode="auto">
          <a:xfrm>
            <a:off x="5799782" y="1444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6" name="Rectangle 7"/>
          <p:cNvSpPr>
            <a:spLocks noChangeArrowheads="1"/>
          </p:cNvSpPr>
          <p:nvPr/>
        </p:nvSpPr>
        <p:spPr bwMode="auto">
          <a:xfrm>
            <a:off x="6561782" y="1444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8" name="Rectangle 3"/>
          <p:cNvSpPr>
            <a:spLocks noChangeArrowheads="1"/>
          </p:cNvSpPr>
          <p:nvPr/>
        </p:nvSpPr>
        <p:spPr bwMode="auto">
          <a:xfrm>
            <a:off x="1991221" y="144504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9" name="Rectangle 4"/>
          <p:cNvSpPr>
            <a:spLocks noChangeArrowheads="1"/>
          </p:cNvSpPr>
          <p:nvPr/>
        </p:nvSpPr>
        <p:spPr bwMode="auto">
          <a:xfrm>
            <a:off x="2753221" y="144504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0" name="Rectangle 3"/>
          <p:cNvSpPr>
            <a:spLocks noChangeArrowheads="1"/>
          </p:cNvSpPr>
          <p:nvPr/>
        </p:nvSpPr>
        <p:spPr bwMode="auto">
          <a:xfrm>
            <a:off x="4278628" y="2211096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1" name="Rectangle 4"/>
          <p:cNvSpPr>
            <a:spLocks noChangeArrowheads="1"/>
          </p:cNvSpPr>
          <p:nvPr/>
        </p:nvSpPr>
        <p:spPr bwMode="auto">
          <a:xfrm>
            <a:off x="5040628" y="2211096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2" name="Rectangle 5"/>
          <p:cNvSpPr>
            <a:spLocks noChangeArrowheads="1"/>
          </p:cNvSpPr>
          <p:nvPr/>
        </p:nvSpPr>
        <p:spPr bwMode="auto">
          <a:xfrm>
            <a:off x="5802628" y="2211096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3" name="Rectangle 6"/>
          <p:cNvSpPr>
            <a:spLocks noChangeArrowheads="1"/>
          </p:cNvSpPr>
          <p:nvPr/>
        </p:nvSpPr>
        <p:spPr bwMode="auto">
          <a:xfrm>
            <a:off x="6564628" y="2211096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6" name="Rectangle 3"/>
          <p:cNvSpPr>
            <a:spLocks noChangeArrowheads="1"/>
          </p:cNvSpPr>
          <p:nvPr/>
        </p:nvSpPr>
        <p:spPr bwMode="auto">
          <a:xfrm>
            <a:off x="2756067" y="2211808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7" name="Rectangle 4"/>
          <p:cNvSpPr>
            <a:spLocks noChangeArrowheads="1"/>
          </p:cNvSpPr>
          <p:nvPr/>
        </p:nvSpPr>
        <p:spPr bwMode="auto">
          <a:xfrm>
            <a:off x="3518067" y="2211808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8" name="Rectangle 3"/>
          <p:cNvSpPr>
            <a:spLocks noChangeArrowheads="1"/>
          </p:cNvSpPr>
          <p:nvPr/>
        </p:nvSpPr>
        <p:spPr bwMode="auto">
          <a:xfrm>
            <a:off x="5043474" y="2966360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9" name="Rectangle 4"/>
          <p:cNvSpPr>
            <a:spLocks noChangeArrowheads="1"/>
          </p:cNvSpPr>
          <p:nvPr/>
        </p:nvSpPr>
        <p:spPr bwMode="auto">
          <a:xfrm>
            <a:off x="5805474" y="2966360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0" name="Rectangle 5"/>
          <p:cNvSpPr>
            <a:spLocks noChangeArrowheads="1"/>
          </p:cNvSpPr>
          <p:nvPr/>
        </p:nvSpPr>
        <p:spPr bwMode="auto">
          <a:xfrm>
            <a:off x="6567474" y="2966360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4" name="Rectangle 3"/>
          <p:cNvSpPr>
            <a:spLocks noChangeArrowheads="1"/>
          </p:cNvSpPr>
          <p:nvPr/>
        </p:nvSpPr>
        <p:spPr bwMode="auto">
          <a:xfrm>
            <a:off x="3520913" y="2990075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5" name="Rectangle 4"/>
          <p:cNvSpPr>
            <a:spLocks noChangeArrowheads="1"/>
          </p:cNvSpPr>
          <p:nvPr/>
        </p:nvSpPr>
        <p:spPr bwMode="auto">
          <a:xfrm>
            <a:off x="4282913" y="2967072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6" name="Rectangle 3"/>
          <p:cNvSpPr>
            <a:spLocks noChangeArrowheads="1"/>
          </p:cNvSpPr>
          <p:nvPr/>
        </p:nvSpPr>
        <p:spPr bwMode="auto">
          <a:xfrm>
            <a:off x="5802382" y="3733125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7" name="Rectangle 4"/>
          <p:cNvSpPr>
            <a:spLocks noChangeArrowheads="1"/>
          </p:cNvSpPr>
          <p:nvPr/>
        </p:nvSpPr>
        <p:spPr bwMode="auto">
          <a:xfrm>
            <a:off x="6564382" y="3733125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2" name="Rectangle 3"/>
          <p:cNvSpPr>
            <a:spLocks noChangeArrowheads="1"/>
          </p:cNvSpPr>
          <p:nvPr/>
        </p:nvSpPr>
        <p:spPr bwMode="auto">
          <a:xfrm>
            <a:off x="4279821" y="373383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5041821" y="373383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4" name="Rectangle 3"/>
          <p:cNvSpPr>
            <a:spLocks noChangeArrowheads="1"/>
          </p:cNvSpPr>
          <p:nvPr/>
        </p:nvSpPr>
        <p:spPr bwMode="auto">
          <a:xfrm>
            <a:off x="6567228" y="449989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0" name="Rectangle 3"/>
          <p:cNvSpPr>
            <a:spLocks noChangeArrowheads="1"/>
          </p:cNvSpPr>
          <p:nvPr/>
        </p:nvSpPr>
        <p:spPr bwMode="auto">
          <a:xfrm>
            <a:off x="5044667" y="450060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1" name="Rectangle 4"/>
          <p:cNvSpPr>
            <a:spLocks noChangeArrowheads="1"/>
          </p:cNvSpPr>
          <p:nvPr/>
        </p:nvSpPr>
        <p:spPr bwMode="auto">
          <a:xfrm>
            <a:off x="5806667" y="450060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8" name="Rectangle 3"/>
          <p:cNvSpPr>
            <a:spLocks noChangeArrowheads="1"/>
          </p:cNvSpPr>
          <p:nvPr/>
        </p:nvSpPr>
        <p:spPr bwMode="auto">
          <a:xfrm>
            <a:off x="5800887" y="525586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9" name="Rectangle 4"/>
          <p:cNvSpPr>
            <a:spLocks noChangeArrowheads="1"/>
          </p:cNvSpPr>
          <p:nvPr/>
        </p:nvSpPr>
        <p:spPr bwMode="auto">
          <a:xfrm>
            <a:off x="6562887" y="525586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6" name="Rectangle 3"/>
          <p:cNvSpPr>
            <a:spLocks noChangeArrowheads="1"/>
          </p:cNvSpPr>
          <p:nvPr/>
        </p:nvSpPr>
        <p:spPr bwMode="auto">
          <a:xfrm>
            <a:off x="6565733" y="6022632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9" name="Rectangle 3"/>
          <p:cNvSpPr>
            <a:spLocks noChangeArrowheads="1"/>
          </p:cNvSpPr>
          <p:nvPr/>
        </p:nvSpPr>
        <p:spPr bwMode="auto">
          <a:xfrm>
            <a:off x="1991221" y="144504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39" name="Rectangle 3"/>
          <p:cNvSpPr>
            <a:spLocks noChangeArrowheads="1"/>
          </p:cNvSpPr>
          <p:nvPr/>
        </p:nvSpPr>
        <p:spPr bwMode="auto">
          <a:xfrm>
            <a:off x="2758913" y="222097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0" name="Rectangle 3"/>
          <p:cNvSpPr>
            <a:spLocks noChangeArrowheads="1"/>
          </p:cNvSpPr>
          <p:nvPr/>
        </p:nvSpPr>
        <p:spPr bwMode="auto">
          <a:xfrm>
            <a:off x="3516628" y="2984084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4272936" y="3728360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5043474" y="4490360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3" name="Rectangle 3"/>
          <p:cNvSpPr>
            <a:spLocks noChangeArrowheads="1"/>
          </p:cNvSpPr>
          <p:nvPr/>
        </p:nvSpPr>
        <p:spPr bwMode="auto">
          <a:xfrm>
            <a:off x="5796936" y="526189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4" name="Rectangle 3"/>
          <p:cNvSpPr>
            <a:spLocks noChangeArrowheads="1"/>
          </p:cNvSpPr>
          <p:nvPr/>
        </p:nvSpPr>
        <p:spPr bwMode="auto">
          <a:xfrm>
            <a:off x="6558936" y="602564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706582" y="82026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284909" y="157982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child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046209" y="233275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ate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816747" y="310185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587286" y="387094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cake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357824" y="464004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128361" y="540914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898900" y="617824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fork</a:t>
            </a:r>
            <a:endParaRPr lang="en-US" dirty="0"/>
          </a:p>
        </p:txBody>
      </p:sp>
      <p:sp>
        <p:nvSpPr>
          <p:cNvPr id="53" name="Rectangle 3"/>
          <p:cNvSpPr>
            <a:spLocks noChangeArrowheads="1"/>
          </p:cNvSpPr>
          <p:nvPr/>
        </p:nvSpPr>
        <p:spPr bwMode="auto">
          <a:xfrm>
            <a:off x="1227593" y="687716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DT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.75</a:t>
            </a:r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6793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748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510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4272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5034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5796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6558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0" name="Rectangle 3"/>
          <p:cNvSpPr>
            <a:spLocks noChangeArrowheads="1"/>
          </p:cNvSpPr>
          <p:nvPr/>
        </p:nvSpPr>
        <p:spPr bwMode="auto">
          <a:xfrm>
            <a:off x="1226375" y="686195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DT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.75</a:t>
            </a:r>
            <a:endParaRPr lang="en-US" altLang="en-US" sz="1400" dirty="0"/>
          </a:p>
        </p:txBody>
      </p:sp>
      <p:sp>
        <p:nvSpPr>
          <p:cNvPr id="61" name="Rectangle 4"/>
          <p:cNvSpPr>
            <a:spLocks noChangeArrowheads="1"/>
          </p:cNvSpPr>
          <p:nvPr/>
        </p:nvSpPr>
        <p:spPr bwMode="auto">
          <a:xfrm>
            <a:off x="1994313" y="686195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2" name="Rectangle 3"/>
          <p:cNvSpPr>
            <a:spLocks noChangeArrowheads="1"/>
          </p:cNvSpPr>
          <p:nvPr/>
        </p:nvSpPr>
        <p:spPr bwMode="auto">
          <a:xfrm>
            <a:off x="3513782" y="1444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3" name="Rectangle 4"/>
          <p:cNvSpPr>
            <a:spLocks noChangeArrowheads="1"/>
          </p:cNvSpPr>
          <p:nvPr/>
        </p:nvSpPr>
        <p:spPr bwMode="auto">
          <a:xfrm>
            <a:off x="4275782" y="1444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4" name="Rectangle 5"/>
          <p:cNvSpPr>
            <a:spLocks noChangeArrowheads="1"/>
          </p:cNvSpPr>
          <p:nvPr/>
        </p:nvSpPr>
        <p:spPr bwMode="auto">
          <a:xfrm>
            <a:off x="5037782" y="1444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5" name="Rectangle 6"/>
          <p:cNvSpPr>
            <a:spLocks noChangeArrowheads="1"/>
          </p:cNvSpPr>
          <p:nvPr/>
        </p:nvSpPr>
        <p:spPr bwMode="auto">
          <a:xfrm>
            <a:off x="5799782" y="1444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6" name="Rectangle 7"/>
          <p:cNvSpPr>
            <a:spLocks noChangeArrowheads="1"/>
          </p:cNvSpPr>
          <p:nvPr/>
        </p:nvSpPr>
        <p:spPr bwMode="auto">
          <a:xfrm>
            <a:off x="6561782" y="1444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8" name="Rectangle 3"/>
          <p:cNvSpPr>
            <a:spLocks noChangeArrowheads="1"/>
          </p:cNvSpPr>
          <p:nvPr/>
        </p:nvSpPr>
        <p:spPr bwMode="auto">
          <a:xfrm>
            <a:off x="1991221" y="144504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9" name="Rectangle 4"/>
          <p:cNvSpPr>
            <a:spLocks noChangeArrowheads="1"/>
          </p:cNvSpPr>
          <p:nvPr/>
        </p:nvSpPr>
        <p:spPr bwMode="auto">
          <a:xfrm>
            <a:off x="2753221" y="144504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0" name="Rectangle 3"/>
          <p:cNvSpPr>
            <a:spLocks noChangeArrowheads="1"/>
          </p:cNvSpPr>
          <p:nvPr/>
        </p:nvSpPr>
        <p:spPr bwMode="auto">
          <a:xfrm>
            <a:off x="4278628" y="2211096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1" name="Rectangle 4"/>
          <p:cNvSpPr>
            <a:spLocks noChangeArrowheads="1"/>
          </p:cNvSpPr>
          <p:nvPr/>
        </p:nvSpPr>
        <p:spPr bwMode="auto">
          <a:xfrm>
            <a:off x="5040628" y="2211096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2" name="Rectangle 5"/>
          <p:cNvSpPr>
            <a:spLocks noChangeArrowheads="1"/>
          </p:cNvSpPr>
          <p:nvPr/>
        </p:nvSpPr>
        <p:spPr bwMode="auto">
          <a:xfrm>
            <a:off x="5802628" y="2211096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3" name="Rectangle 6"/>
          <p:cNvSpPr>
            <a:spLocks noChangeArrowheads="1"/>
          </p:cNvSpPr>
          <p:nvPr/>
        </p:nvSpPr>
        <p:spPr bwMode="auto">
          <a:xfrm>
            <a:off x="6558690" y="2211096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6" name="Rectangle 3"/>
          <p:cNvSpPr>
            <a:spLocks noChangeArrowheads="1"/>
          </p:cNvSpPr>
          <p:nvPr/>
        </p:nvSpPr>
        <p:spPr bwMode="auto">
          <a:xfrm>
            <a:off x="2756067" y="2211808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7" name="Rectangle 4"/>
          <p:cNvSpPr>
            <a:spLocks noChangeArrowheads="1"/>
          </p:cNvSpPr>
          <p:nvPr/>
        </p:nvSpPr>
        <p:spPr bwMode="auto">
          <a:xfrm>
            <a:off x="3518067" y="2211808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8" name="Rectangle 3"/>
          <p:cNvSpPr>
            <a:spLocks noChangeArrowheads="1"/>
          </p:cNvSpPr>
          <p:nvPr/>
        </p:nvSpPr>
        <p:spPr bwMode="auto">
          <a:xfrm>
            <a:off x="5043474" y="2966360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9" name="Rectangle 4"/>
          <p:cNvSpPr>
            <a:spLocks noChangeArrowheads="1"/>
          </p:cNvSpPr>
          <p:nvPr/>
        </p:nvSpPr>
        <p:spPr bwMode="auto">
          <a:xfrm>
            <a:off x="5805474" y="2966360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0" name="Rectangle 5"/>
          <p:cNvSpPr>
            <a:spLocks noChangeArrowheads="1"/>
          </p:cNvSpPr>
          <p:nvPr/>
        </p:nvSpPr>
        <p:spPr bwMode="auto">
          <a:xfrm>
            <a:off x="6567474" y="2966360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4" name="Rectangle 3"/>
          <p:cNvSpPr>
            <a:spLocks noChangeArrowheads="1"/>
          </p:cNvSpPr>
          <p:nvPr/>
        </p:nvSpPr>
        <p:spPr bwMode="auto">
          <a:xfrm>
            <a:off x="3520913" y="2967072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5" name="Rectangle 4"/>
          <p:cNvSpPr>
            <a:spLocks noChangeArrowheads="1"/>
          </p:cNvSpPr>
          <p:nvPr/>
        </p:nvSpPr>
        <p:spPr bwMode="auto">
          <a:xfrm>
            <a:off x="4282913" y="2967072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6" name="Rectangle 3"/>
          <p:cNvSpPr>
            <a:spLocks noChangeArrowheads="1"/>
          </p:cNvSpPr>
          <p:nvPr/>
        </p:nvSpPr>
        <p:spPr bwMode="auto">
          <a:xfrm>
            <a:off x="5802382" y="3733125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7" name="Rectangle 4"/>
          <p:cNvSpPr>
            <a:spLocks noChangeArrowheads="1"/>
          </p:cNvSpPr>
          <p:nvPr/>
        </p:nvSpPr>
        <p:spPr bwMode="auto">
          <a:xfrm>
            <a:off x="6564382" y="3733125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2" name="Rectangle 3"/>
          <p:cNvSpPr>
            <a:spLocks noChangeArrowheads="1"/>
          </p:cNvSpPr>
          <p:nvPr/>
        </p:nvSpPr>
        <p:spPr bwMode="auto">
          <a:xfrm>
            <a:off x="4279821" y="373383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5041821" y="373383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4" name="Rectangle 3"/>
          <p:cNvSpPr>
            <a:spLocks noChangeArrowheads="1"/>
          </p:cNvSpPr>
          <p:nvPr/>
        </p:nvSpPr>
        <p:spPr bwMode="auto">
          <a:xfrm>
            <a:off x="6567228" y="449989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0" name="Rectangle 3"/>
          <p:cNvSpPr>
            <a:spLocks noChangeArrowheads="1"/>
          </p:cNvSpPr>
          <p:nvPr/>
        </p:nvSpPr>
        <p:spPr bwMode="auto">
          <a:xfrm>
            <a:off x="5044667" y="450060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1" name="Rectangle 4"/>
          <p:cNvSpPr>
            <a:spLocks noChangeArrowheads="1"/>
          </p:cNvSpPr>
          <p:nvPr/>
        </p:nvSpPr>
        <p:spPr bwMode="auto">
          <a:xfrm>
            <a:off x="5806667" y="450060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8" name="Rectangle 3"/>
          <p:cNvSpPr>
            <a:spLocks noChangeArrowheads="1"/>
          </p:cNvSpPr>
          <p:nvPr/>
        </p:nvSpPr>
        <p:spPr bwMode="auto">
          <a:xfrm>
            <a:off x="5800887" y="525586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9" name="Rectangle 4"/>
          <p:cNvSpPr>
            <a:spLocks noChangeArrowheads="1"/>
          </p:cNvSpPr>
          <p:nvPr/>
        </p:nvSpPr>
        <p:spPr bwMode="auto">
          <a:xfrm>
            <a:off x="6562887" y="525586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6" name="Rectangle 3"/>
          <p:cNvSpPr>
            <a:spLocks noChangeArrowheads="1"/>
          </p:cNvSpPr>
          <p:nvPr/>
        </p:nvSpPr>
        <p:spPr bwMode="auto">
          <a:xfrm>
            <a:off x="6565733" y="6022632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9" name="Rectangle 3"/>
          <p:cNvSpPr>
            <a:spLocks noChangeArrowheads="1"/>
          </p:cNvSpPr>
          <p:nvPr/>
        </p:nvSpPr>
        <p:spPr bwMode="auto">
          <a:xfrm>
            <a:off x="1991221" y="144504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.5</a:t>
            </a:r>
            <a:endParaRPr lang="en-US" altLang="en-US" sz="1400" dirty="0"/>
          </a:p>
        </p:txBody>
      </p:sp>
      <p:sp>
        <p:nvSpPr>
          <p:cNvPr id="39" name="Rectangle 3"/>
          <p:cNvSpPr>
            <a:spLocks noChangeArrowheads="1"/>
          </p:cNvSpPr>
          <p:nvPr/>
        </p:nvSpPr>
        <p:spPr bwMode="auto">
          <a:xfrm>
            <a:off x="2758913" y="222097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0" name="Rectangle 3"/>
          <p:cNvSpPr>
            <a:spLocks noChangeArrowheads="1"/>
          </p:cNvSpPr>
          <p:nvPr/>
        </p:nvSpPr>
        <p:spPr bwMode="auto">
          <a:xfrm>
            <a:off x="3516628" y="296108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4272936" y="3728360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5043474" y="4490360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3" name="Rectangle 3"/>
          <p:cNvSpPr>
            <a:spLocks noChangeArrowheads="1"/>
          </p:cNvSpPr>
          <p:nvPr/>
        </p:nvSpPr>
        <p:spPr bwMode="auto">
          <a:xfrm>
            <a:off x="5796936" y="526189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4" name="Rectangle 3"/>
          <p:cNvSpPr>
            <a:spLocks noChangeArrowheads="1"/>
          </p:cNvSpPr>
          <p:nvPr/>
        </p:nvSpPr>
        <p:spPr bwMode="auto">
          <a:xfrm>
            <a:off x="6564874" y="602564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5" name="Rectangle 3"/>
          <p:cNvSpPr>
            <a:spLocks noChangeArrowheads="1"/>
          </p:cNvSpPr>
          <p:nvPr/>
        </p:nvSpPr>
        <p:spPr bwMode="auto">
          <a:xfrm>
            <a:off x="1990479" y="687716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6" name="Rectangle 3"/>
          <p:cNvSpPr>
            <a:spLocks noChangeArrowheads="1"/>
          </p:cNvSpPr>
          <p:nvPr/>
        </p:nvSpPr>
        <p:spPr bwMode="auto">
          <a:xfrm>
            <a:off x="4275782" y="688899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auto">
          <a:xfrm>
            <a:off x="6558936" y="682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8" name="Rectangle 3"/>
          <p:cNvSpPr>
            <a:spLocks noChangeArrowheads="1"/>
          </p:cNvSpPr>
          <p:nvPr/>
        </p:nvSpPr>
        <p:spPr bwMode="auto">
          <a:xfrm>
            <a:off x="4279821" y="2206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auto">
          <a:xfrm>
            <a:off x="6558489" y="2206249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0" name="Rectangle 3"/>
          <p:cNvSpPr>
            <a:spLocks noChangeArrowheads="1"/>
          </p:cNvSpPr>
          <p:nvPr/>
        </p:nvSpPr>
        <p:spPr bwMode="auto">
          <a:xfrm>
            <a:off x="4282913" y="2971048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1" name="Rectangle 3"/>
          <p:cNvSpPr>
            <a:spLocks noChangeArrowheads="1"/>
          </p:cNvSpPr>
          <p:nvPr/>
        </p:nvSpPr>
        <p:spPr bwMode="auto">
          <a:xfrm>
            <a:off x="6564427" y="297616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2" name="Rectangle 3"/>
          <p:cNvSpPr>
            <a:spLocks noChangeArrowheads="1"/>
          </p:cNvSpPr>
          <p:nvPr/>
        </p:nvSpPr>
        <p:spPr bwMode="auto">
          <a:xfrm>
            <a:off x="6568667" y="4490360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3" name="Rectangle 3"/>
          <p:cNvSpPr>
            <a:spLocks noChangeArrowheads="1"/>
          </p:cNvSpPr>
          <p:nvPr/>
        </p:nvSpPr>
        <p:spPr bwMode="auto">
          <a:xfrm>
            <a:off x="6562729" y="525844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06582" y="82026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284909" y="157982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child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046209" y="233275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ate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816747" y="310185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587286" y="387094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cake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4357824" y="464004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128361" y="540914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898900" y="617824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22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748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510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4272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5034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5796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6558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0" name="Rectangle 3"/>
          <p:cNvSpPr>
            <a:spLocks noChangeArrowheads="1"/>
          </p:cNvSpPr>
          <p:nvPr/>
        </p:nvSpPr>
        <p:spPr bwMode="auto">
          <a:xfrm>
            <a:off x="1226375" y="686195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DT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.75</a:t>
            </a:r>
            <a:endParaRPr lang="en-US" altLang="en-US" sz="1400" dirty="0"/>
          </a:p>
        </p:txBody>
      </p:sp>
      <p:sp>
        <p:nvSpPr>
          <p:cNvPr id="61" name="Rectangle 4"/>
          <p:cNvSpPr>
            <a:spLocks noChangeArrowheads="1"/>
          </p:cNvSpPr>
          <p:nvPr/>
        </p:nvSpPr>
        <p:spPr bwMode="auto">
          <a:xfrm>
            <a:off x="1994313" y="686195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2" name="Rectangle 3"/>
          <p:cNvSpPr>
            <a:spLocks noChangeArrowheads="1"/>
          </p:cNvSpPr>
          <p:nvPr/>
        </p:nvSpPr>
        <p:spPr bwMode="auto">
          <a:xfrm>
            <a:off x="3513782" y="1444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3" name="Rectangle 4"/>
          <p:cNvSpPr>
            <a:spLocks noChangeArrowheads="1"/>
          </p:cNvSpPr>
          <p:nvPr/>
        </p:nvSpPr>
        <p:spPr bwMode="auto">
          <a:xfrm>
            <a:off x="4275782" y="1444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4" name="Rectangle 5"/>
          <p:cNvSpPr>
            <a:spLocks noChangeArrowheads="1"/>
          </p:cNvSpPr>
          <p:nvPr/>
        </p:nvSpPr>
        <p:spPr bwMode="auto">
          <a:xfrm>
            <a:off x="5037782" y="1444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5" name="Rectangle 6"/>
          <p:cNvSpPr>
            <a:spLocks noChangeArrowheads="1"/>
          </p:cNvSpPr>
          <p:nvPr/>
        </p:nvSpPr>
        <p:spPr bwMode="auto">
          <a:xfrm>
            <a:off x="5799782" y="1444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6" name="Rectangle 7"/>
          <p:cNvSpPr>
            <a:spLocks noChangeArrowheads="1"/>
          </p:cNvSpPr>
          <p:nvPr/>
        </p:nvSpPr>
        <p:spPr bwMode="auto">
          <a:xfrm>
            <a:off x="6561782" y="1444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8" name="Rectangle 3"/>
          <p:cNvSpPr>
            <a:spLocks noChangeArrowheads="1"/>
          </p:cNvSpPr>
          <p:nvPr/>
        </p:nvSpPr>
        <p:spPr bwMode="auto">
          <a:xfrm>
            <a:off x="1991221" y="144504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9" name="Rectangle 4"/>
          <p:cNvSpPr>
            <a:spLocks noChangeArrowheads="1"/>
          </p:cNvSpPr>
          <p:nvPr/>
        </p:nvSpPr>
        <p:spPr bwMode="auto">
          <a:xfrm>
            <a:off x="2753221" y="144504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0" name="Rectangle 3"/>
          <p:cNvSpPr>
            <a:spLocks noChangeArrowheads="1"/>
          </p:cNvSpPr>
          <p:nvPr/>
        </p:nvSpPr>
        <p:spPr bwMode="auto">
          <a:xfrm>
            <a:off x="4278628" y="2211096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1" name="Rectangle 4"/>
          <p:cNvSpPr>
            <a:spLocks noChangeArrowheads="1"/>
          </p:cNvSpPr>
          <p:nvPr/>
        </p:nvSpPr>
        <p:spPr bwMode="auto">
          <a:xfrm>
            <a:off x="5040628" y="2211096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2" name="Rectangle 5"/>
          <p:cNvSpPr>
            <a:spLocks noChangeArrowheads="1"/>
          </p:cNvSpPr>
          <p:nvPr/>
        </p:nvSpPr>
        <p:spPr bwMode="auto">
          <a:xfrm>
            <a:off x="5802628" y="2211096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3" name="Rectangle 6"/>
          <p:cNvSpPr>
            <a:spLocks noChangeArrowheads="1"/>
          </p:cNvSpPr>
          <p:nvPr/>
        </p:nvSpPr>
        <p:spPr bwMode="auto">
          <a:xfrm>
            <a:off x="6558690" y="2211096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6" name="Rectangle 3"/>
          <p:cNvSpPr>
            <a:spLocks noChangeArrowheads="1"/>
          </p:cNvSpPr>
          <p:nvPr/>
        </p:nvSpPr>
        <p:spPr bwMode="auto">
          <a:xfrm>
            <a:off x="2756067" y="2211808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7" name="Rectangle 4"/>
          <p:cNvSpPr>
            <a:spLocks noChangeArrowheads="1"/>
          </p:cNvSpPr>
          <p:nvPr/>
        </p:nvSpPr>
        <p:spPr bwMode="auto">
          <a:xfrm>
            <a:off x="3518067" y="2211808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8" name="Rectangle 3"/>
          <p:cNvSpPr>
            <a:spLocks noChangeArrowheads="1"/>
          </p:cNvSpPr>
          <p:nvPr/>
        </p:nvSpPr>
        <p:spPr bwMode="auto">
          <a:xfrm>
            <a:off x="5043474" y="2966360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9" name="Rectangle 4"/>
          <p:cNvSpPr>
            <a:spLocks noChangeArrowheads="1"/>
          </p:cNvSpPr>
          <p:nvPr/>
        </p:nvSpPr>
        <p:spPr bwMode="auto">
          <a:xfrm>
            <a:off x="5805474" y="2966360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0" name="Rectangle 5"/>
          <p:cNvSpPr>
            <a:spLocks noChangeArrowheads="1"/>
          </p:cNvSpPr>
          <p:nvPr/>
        </p:nvSpPr>
        <p:spPr bwMode="auto">
          <a:xfrm>
            <a:off x="6567474" y="2966360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4" name="Rectangle 3"/>
          <p:cNvSpPr>
            <a:spLocks noChangeArrowheads="1"/>
          </p:cNvSpPr>
          <p:nvPr/>
        </p:nvSpPr>
        <p:spPr bwMode="auto">
          <a:xfrm>
            <a:off x="3520913" y="2990075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5" name="Rectangle 4"/>
          <p:cNvSpPr>
            <a:spLocks noChangeArrowheads="1"/>
          </p:cNvSpPr>
          <p:nvPr/>
        </p:nvSpPr>
        <p:spPr bwMode="auto">
          <a:xfrm>
            <a:off x="4282913" y="2967072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6" name="Rectangle 3"/>
          <p:cNvSpPr>
            <a:spLocks noChangeArrowheads="1"/>
          </p:cNvSpPr>
          <p:nvPr/>
        </p:nvSpPr>
        <p:spPr bwMode="auto">
          <a:xfrm>
            <a:off x="5802382" y="3733125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7" name="Rectangle 4"/>
          <p:cNvSpPr>
            <a:spLocks noChangeArrowheads="1"/>
          </p:cNvSpPr>
          <p:nvPr/>
        </p:nvSpPr>
        <p:spPr bwMode="auto">
          <a:xfrm>
            <a:off x="6564382" y="3733125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2" name="Rectangle 3"/>
          <p:cNvSpPr>
            <a:spLocks noChangeArrowheads="1"/>
          </p:cNvSpPr>
          <p:nvPr/>
        </p:nvSpPr>
        <p:spPr bwMode="auto">
          <a:xfrm>
            <a:off x="4279821" y="373383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5041821" y="373383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4" name="Rectangle 3"/>
          <p:cNvSpPr>
            <a:spLocks noChangeArrowheads="1"/>
          </p:cNvSpPr>
          <p:nvPr/>
        </p:nvSpPr>
        <p:spPr bwMode="auto">
          <a:xfrm>
            <a:off x="6567228" y="449989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0" name="Rectangle 3"/>
          <p:cNvSpPr>
            <a:spLocks noChangeArrowheads="1"/>
          </p:cNvSpPr>
          <p:nvPr/>
        </p:nvSpPr>
        <p:spPr bwMode="auto">
          <a:xfrm>
            <a:off x="5044667" y="450060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1" name="Rectangle 4"/>
          <p:cNvSpPr>
            <a:spLocks noChangeArrowheads="1"/>
          </p:cNvSpPr>
          <p:nvPr/>
        </p:nvSpPr>
        <p:spPr bwMode="auto">
          <a:xfrm>
            <a:off x="5806667" y="450060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8" name="Rectangle 3"/>
          <p:cNvSpPr>
            <a:spLocks noChangeArrowheads="1"/>
          </p:cNvSpPr>
          <p:nvPr/>
        </p:nvSpPr>
        <p:spPr bwMode="auto">
          <a:xfrm>
            <a:off x="5800887" y="525586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9" name="Rectangle 4"/>
          <p:cNvSpPr>
            <a:spLocks noChangeArrowheads="1"/>
          </p:cNvSpPr>
          <p:nvPr/>
        </p:nvSpPr>
        <p:spPr bwMode="auto">
          <a:xfrm>
            <a:off x="6562887" y="525586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6" name="Rectangle 3"/>
          <p:cNvSpPr>
            <a:spLocks noChangeArrowheads="1"/>
          </p:cNvSpPr>
          <p:nvPr/>
        </p:nvSpPr>
        <p:spPr bwMode="auto">
          <a:xfrm>
            <a:off x="6565733" y="6022632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9" name="Rectangle 3"/>
          <p:cNvSpPr>
            <a:spLocks noChangeArrowheads="1"/>
          </p:cNvSpPr>
          <p:nvPr/>
        </p:nvSpPr>
        <p:spPr bwMode="auto">
          <a:xfrm>
            <a:off x="1991221" y="144504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.5</a:t>
            </a:r>
            <a:endParaRPr lang="en-US" altLang="en-US" sz="1400" dirty="0"/>
          </a:p>
        </p:txBody>
      </p:sp>
      <p:sp>
        <p:nvSpPr>
          <p:cNvPr id="39" name="Rectangle 3"/>
          <p:cNvSpPr>
            <a:spLocks noChangeArrowheads="1"/>
          </p:cNvSpPr>
          <p:nvPr/>
        </p:nvSpPr>
        <p:spPr bwMode="auto">
          <a:xfrm>
            <a:off x="2758913" y="222097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0" name="Rectangle 3"/>
          <p:cNvSpPr>
            <a:spLocks noChangeArrowheads="1"/>
          </p:cNvSpPr>
          <p:nvPr/>
        </p:nvSpPr>
        <p:spPr bwMode="auto">
          <a:xfrm>
            <a:off x="3516628" y="2984084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4272936" y="3728360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5043474" y="4490360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3" name="Rectangle 3"/>
          <p:cNvSpPr>
            <a:spLocks noChangeArrowheads="1"/>
          </p:cNvSpPr>
          <p:nvPr/>
        </p:nvSpPr>
        <p:spPr bwMode="auto">
          <a:xfrm>
            <a:off x="5796936" y="526189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4" name="Rectangle 3"/>
          <p:cNvSpPr>
            <a:spLocks noChangeArrowheads="1"/>
          </p:cNvSpPr>
          <p:nvPr/>
        </p:nvSpPr>
        <p:spPr bwMode="auto">
          <a:xfrm>
            <a:off x="6564874" y="602564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5" name="Rectangle 3"/>
          <p:cNvSpPr>
            <a:spLocks noChangeArrowheads="1"/>
          </p:cNvSpPr>
          <p:nvPr/>
        </p:nvSpPr>
        <p:spPr bwMode="auto">
          <a:xfrm>
            <a:off x="1990479" y="687716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NP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.8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6" name="Rectangle 3"/>
          <p:cNvSpPr>
            <a:spLocks noChangeArrowheads="1"/>
          </p:cNvSpPr>
          <p:nvPr/>
        </p:nvSpPr>
        <p:spPr bwMode="auto">
          <a:xfrm>
            <a:off x="4275782" y="688899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auto">
          <a:xfrm>
            <a:off x="6558936" y="682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8" name="Rectangle 3"/>
          <p:cNvSpPr>
            <a:spLocks noChangeArrowheads="1"/>
          </p:cNvSpPr>
          <p:nvPr/>
        </p:nvSpPr>
        <p:spPr bwMode="auto">
          <a:xfrm>
            <a:off x="4279821" y="2206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auto">
          <a:xfrm>
            <a:off x="6558489" y="2206249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0" name="Rectangle 3"/>
          <p:cNvSpPr>
            <a:spLocks noChangeArrowheads="1"/>
          </p:cNvSpPr>
          <p:nvPr/>
        </p:nvSpPr>
        <p:spPr bwMode="auto">
          <a:xfrm>
            <a:off x="4282913" y="2971048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1" name="Rectangle 3"/>
          <p:cNvSpPr>
            <a:spLocks noChangeArrowheads="1"/>
          </p:cNvSpPr>
          <p:nvPr/>
        </p:nvSpPr>
        <p:spPr bwMode="auto">
          <a:xfrm>
            <a:off x="6564427" y="297616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2" name="Rectangle 3"/>
          <p:cNvSpPr>
            <a:spLocks noChangeArrowheads="1"/>
          </p:cNvSpPr>
          <p:nvPr/>
        </p:nvSpPr>
        <p:spPr bwMode="auto">
          <a:xfrm>
            <a:off x="6568667" y="4490360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3" name="Rectangle 3"/>
          <p:cNvSpPr>
            <a:spLocks noChangeArrowheads="1"/>
          </p:cNvSpPr>
          <p:nvPr/>
        </p:nvSpPr>
        <p:spPr bwMode="auto">
          <a:xfrm>
            <a:off x="6562729" y="525844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06582" y="82026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284909" y="157982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child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046209" y="233275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ate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816747" y="310185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587286" y="387094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cake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4357824" y="464004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128361" y="540914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898900" y="617824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7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748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510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4272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5034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5796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6558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0" name="Rectangle 3"/>
          <p:cNvSpPr>
            <a:spLocks noChangeArrowheads="1"/>
          </p:cNvSpPr>
          <p:nvPr/>
        </p:nvSpPr>
        <p:spPr bwMode="auto">
          <a:xfrm>
            <a:off x="1226375" y="686195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DT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.75</a:t>
            </a:r>
            <a:endParaRPr lang="en-US" altLang="en-US" sz="1400" dirty="0"/>
          </a:p>
        </p:txBody>
      </p:sp>
      <p:sp>
        <p:nvSpPr>
          <p:cNvPr id="61" name="Rectangle 4"/>
          <p:cNvSpPr>
            <a:spLocks noChangeArrowheads="1"/>
          </p:cNvSpPr>
          <p:nvPr/>
        </p:nvSpPr>
        <p:spPr bwMode="auto">
          <a:xfrm>
            <a:off x="1994313" y="686195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2" name="Rectangle 3"/>
          <p:cNvSpPr>
            <a:spLocks noChangeArrowheads="1"/>
          </p:cNvSpPr>
          <p:nvPr/>
        </p:nvSpPr>
        <p:spPr bwMode="auto">
          <a:xfrm>
            <a:off x="3513782" y="1444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3" name="Rectangle 4"/>
          <p:cNvSpPr>
            <a:spLocks noChangeArrowheads="1"/>
          </p:cNvSpPr>
          <p:nvPr/>
        </p:nvSpPr>
        <p:spPr bwMode="auto">
          <a:xfrm>
            <a:off x="4275782" y="1444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4" name="Rectangle 5"/>
          <p:cNvSpPr>
            <a:spLocks noChangeArrowheads="1"/>
          </p:cNvSpPr>
          <p:nvPr/>
        </p:nvSpPr>
        <p:spPr bwMode="auto">
          <a:xfrm>
            <a:off x="5037782" y="1444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5" name="Rectangle 6"/>
          <p:cNvSpPr>
            <a:spLocks noChangeArrowheads="1"/>
          </p:cNvSpPr>
          <p:nvPr/>
        </p:nvSpPr>
        <p:spPr bwMode="auto">
          <a:xfrm>
            <a:off x="5799782" y="1444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6" name="Rectangle 7"/>
          <p:cNvSpPr>
            <a:spLocks noChangeArrowheads="1"/>
          </p:cNvSpPr>
          <p:nvPr/>
        </p:nvSpPr>
        <p:spPr bwMode="auto">
          <a:xfrm>
            <a:off x="6561782" y="1444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8" name="Rectangle 3"/>
          <p:cNvSpPr>
            <a:spLocks noChangeArrowheads="1"/>
          </p:cNvSpPr>
          <p:nvPr/>
        </p:nvSpPr>
        <p:spPr bwMode="auto">
          <a:xfrm>
            <a:off x="1991221" y="144504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9" name="Rectangle 4"/>
          <p:cNvSpPr>
            <a:spLocks noChangeArrowheads="1"/>
          </p:cNvSpPr>
          <p:nvPr/>
        </p:nvSpPr>
        <p:spPr bwMode="auto">
          <a:xfrm>
            <a:off x="2753221" y="144504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0" name="Rectangle 3"/>
          <p:cNvSpPr>
            <a:spLocks noChangeArrowheads="1"/>
          </p:cNvSpPr>
          <p:nvPr/>
        </p:nvSpPr>
        <p:spPr bwMode="auto">
          <a:xfrm>
            <a:off x="4278628" y="2211096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1" name="Rectangle 4"/>
          <p:cNvSpPr>
            <a:spLocks noChangeArrowheads="1"/>
          </p:cNvSpPr>
          <p:nvPr/>
        </p:nvSpPr>
        <p:spPr bwMode="auto">
          <a:xfrm>
            <a:off x="5040628" y="2211096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2" name="Rectangle 5"/>
          <p:cNvSpPr>
            <a:spLocks noChangeArrowheads="1"/>
          </p:cNvSpPr>
          <p:nvPr/>
        </p:nvSpPr>
        <p:spPr bwMode="auto">
          <a:xfrm>
            <a:off x="5802628" y="2211096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3" name="Rectangle 6"/>
          <p:cNvSpPr>
            <a:spLocks noChangeArrowheads="1"/>
          </p:cNvSpPr>
          <p:nvPr/>
        </p:nvSpPr>
        <p:spPr bwMode="auto">
          <a:xfrm>
            <a:off x="6558690" y="2211096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6" name="Rectangle 3"/>
          <p:cNvSpPr>
            <a:spLocks noChangeArrowheads="1"/>
          </p:cNvSpPr>
          <p:nvPr/>
        </p:nvSpPr>
        <p:spPr bwMode="auto">
          <a:xfrm>
            <a:off x="2756067" y="2211808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7" name="Rectangle 4"/>
          <p:cNvSpPr>
            <a:spLocks noChangeArrowheads="1"/>
          </p:cNvSpPr>
          <p:nvPr/>
        </p:nvSpPr>
        <p:spPr bwMode="auto">
          <a:xfrm>
            <a:off x="3518067" y="2211808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8" name="Rectangle 3"/>
          <p:cNvSpPr>
            <a:spLocks noChangeArrowheads="1"/>
          </p:cNvSpPr>
          <p:nvPr/>
        </p:nvSpPr>
        <p:spPr bwMode="auto">
          <a:xfrm>
            <a:off x="5043474" y="2966360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9" name="Rectangle 4"/>
          <p:cNvSpPr>
            <a:spLocks noChangeArrowheads="1"/>
          </p:cNvSpPr>
          <p:nvPr/>
        </p:nvSpPr>
        <p:spPr bwMode="auto">
          <a:xfrm>
            <a:off x="5805474" y="2966360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0" name="Rectangle 5"/>
          <p:cNvSpPr>
            <a:spLocks noChangeArrowheads="1"/>
          </p:cNvSpPr>
          <p:nvPr/>
        </p:nvSpPr>
        <p:spPr bwMode="auto">
          <a:xfrm>
            <a:off x="6567474" y="2966360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4" name="Rectangle 3"/>
          <p:cNvSpPr>
            <a:spLocks noChangeArrowheads="1"/>
          </p:cNvSpPr>
          <p:nvPr/>
        </p:nvSpPr>
        <p:spPr bwMode="auto">
          <a:xfrm>
            <a:off x="3520913" y="2990075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5" name="Rectangle 4"/>
          <p:cNvSpPr>
            <a:spLocks noChangeArrowheads="1"/>
          </p:cNvSpPr>
          <p:nvPr/>
        </p:nvSpPr>
        <p:spPr bwMode="auto">
          <a:xfrm>
            <a:off x="4282913" y="2967072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6" name="Rectangle 3"/>
          <p:cNvSpPr>
            <a:spLocks noChangeArrowheads="1"/>
          </p:cNvSpPr>
          <p:nvPr/>
        </p:nvSpPr>
        <p:spPr bwMode="auto">
          <a:xfrm>
            <a:off x="5802382" y="3733125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7" name="Rectangle 4"/>
          <p:cNvSpPr>
            <a:spLocks noChangeArrowheads="1"/>
          </p:cNvSpPr>
          <p:nvPr/>
        </p:nvSpPr>
        <p:spPr bwMode="auto">
          <a:xfrm>
            <a:off x="6564382" y="3733125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2" name="Rectangle 3"/>
          <p:cNvSpPr>
            <a:spLocks noChangeArrowheads="1"/>
          </p:cNvSpPr>
          <p:nvPr/>
        </p:nvSpPr>
        <p:spPr bwMode="auto">
          <a:xfrm>
            <a:off x="4279821" y="373383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5041821" y="373383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4" name="Rectangle 3"/>
          <p:cNvSpPr>
            <a:spLocks noChangeArrowheads="1"/>
          </p:cNvSpPr>
          <p:nvPr/>
        </p:nvSpPr>
        <p:spPr bwMode="auto">
          <a:xfrm>
            <a:off x="6567228" y="449989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0" name="Rectangle 3"/>
          <p:cNvSpPr>
            <a:spLocks noChangeArrowheads="1"/>
          </p:cNvSpPr>
          <p:nvPr/>
        </p:nvSpPr>
        <p:spPr bwMode="auto">
          <a:xfrm>
            <a:off x="5044667" y="450060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1" name="Rectangle 4"/>
          <p:cNvSpPr>
            <a:spLocks noChangeArrowheads="1"/>
          </p:cNvSpPr>
          <p:nvPr/>
        </p:nvSpPr>
        <p:spPr bwMode="auto">
          <a:xfrm>
            <a:off x="5806667" y="450060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8" name="Rectangle 3"/>
          <p:cNvSpPr>
            <a:spLocks noChangeArrowheads="1"/>
          </p:cNvSpPr>
          <p:nvPr/>
        </p:nvSpPr>
        <p:spPr bwMode="auto">
          <a:xfrm>
            <a:off x="5800887" y="525586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9" name="Rectangle 4"/>
          <p:cNvSpPr>
            <a:spLocks noChangeArrowheads="1"/>
          </p:cNvSpPr>
          <p:nvPr/>
        </p:nvSpPr>
        <p:spPr bwMode="auto">
          <a:xfrm>
            <a:off x="6562887" y="525586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6" name="Rectangle 3"/>
          <p:cNvSpPr>
            <a:spLocks noChangeArrowheads="1"/>
          </p:cNvSpPr>
          <p:nvPr/>
        </p:nvSpPr>
        <p:spPr bwMode="auto">
          <a:xfrm>
            <a:off x="6565733" y="6022632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9" name="Rectangle 3"/>
          <p:cNvSpPr>
            <a:spLocks noChangeArrowheads="1"/>
          </p:cNvSpPr>
          <p:nvPr/>
        </p:nvSpPr>
        <p:spPr bwMode="auto">
          <a:xfrm>
            <a:off x="1991221" y="144504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.5</a:t>
            </a:r>
            <a:endParaRPr lang="en-US" altLang="en-US" sz="1400" dirty="0"/>
          </a:p>
        </p:txBody>
      </p:sp>
      <p:sp>
        <p:nvSpPr>
          <p:cNvPr id="39" name="Rectangle 3"/>
          <p:cNvSpPr>
            <a:spLocks noChangeArrowheads="1"/>
          </p:cNvSpPr>
          <p:nvPr/>
        </p:nvSpPr>
        <p:spPr bwMode="auto">
          <a:xfrm>
            <a:off x="2758913" y="222097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0" name="Rectangle 3"/>
          <p:cNvSpPr>
            <a:spLocks noChangeArrowheads="1"/>
          </p:cNvSpPr>
          <p:nvPr/>
        </p:nvSpPr>
        <p:spPr bwMode="auto">
          <a:xfrm>
            <a:off x="3516628" y="2984084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4272936" y="3728360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5043474" y="4490360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3" name="Rectangle 3"/>
          <p:cNvSpPr>
            <a:spLocks noChangeArrowheads="1"/>
          </p:cNvSpPr>
          <p:nvPr/>
        </p:nvSpPr>
        <p:spPr bwMode="auto">
          <a:xfrm>
            <a:off x="5796936" y="526189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4" name="Rectangle 3"/>
          <p:cNvSpPr>
            <a:spLocks noChangeArrowheads="1"/>
          </p:cNvSpPr>
          <p:nvPr/>
        </p:nvSpPr>
        <p:spPr bwMode="auto">
          <a:xfrm>
            <a:off x="6564874" y="602564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5" name="Rectangle 3"/>
          <p:cNvSpPr>
            <a:spLocks noChangeArrowheads="1"/>
          </p:cNvSpPr>
          <p:nvPr/>
        </p:nvSpPr>
        <p:spPr bwMode="auto">
          <a:xfrm>
            <a:off x="1990479" y="687716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NP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smtClean="0"/>
              <a:t>.8*.5*.75</a:t>
            </a:r>
            <a:endParaRPr lang="en-US" altLang="en-US" sz="1200" dirty="0"/>
          </a:p>
        </p:txBody>
      </p:sp>
      <p:sp>
        <p:nvSpPr>
          <p:cNvPr id="46" name="Rectangle 3"/>
          <p:cNvSpPr>
            <a:spLocks noChangeArrowheads="1"/>
          </p:cNvSpPr>
          <p:nvPr/>
        </p:nvSpPr>
        <p:spPr bwMode="auto">
          <a:xfrm>
            <a:off x="4275782" y="688899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auto">
          <a:xfrm>
            <a:off x="6558936" y="682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8" name="Rectangle 3"/>
          <p:cNvSpPr>
            <a:spLocks noChangeArrowheads="1"/>
          </p:cNvSpPr>
          <p:nvPr/>
        </p:nvSpPr>
        <p:spPr bwMode="auto">
          <a:xfrm>
            <a:off x="4279821" y="2206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auto">
          <a:xfrm>
            <a:off x="6558489" y="2206249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0" name="Rectangle 3"/>
          <p:cNvSpPr>
            <a:spLocks noChangeArrowheads="1"/>
          </p:cNvSpPr>
          <p:nvPr/>
        </p:nvSpPr>
        <p:spPr bwMode="auto">
          <a:xfrm>
            <a:off x="4282913" y="2971048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1" name="Rectangle 3"/>
          <p:cNvSpPr>
            <a:spLocks noChangeArrowheads="1"/>
          </p:cNvSpPr>
          <p:nvPr/>
        </p:nvSpPr>
        <p:spPr bwMode="auto">
          <a:xfrm>
            <a:off x="6564427" y="297616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2" name="Rectangle 3"/>
          <p:cNvSpPr>
            <a:spLocks noChangeArrowheads="1"/>
          </p:cNvSpPr>
          <p:nvPr/>
        </p:nvSpPr>
        <p:spPr bwMode="auto">
          <a:xfrm>
            <a:off x="6568667" y="4490360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3" name="Rectangle 3"/>
          <p:cNvSpPr>
            <a:spLocks noChangeArrowheads="1"/>
          </p:cNvSpPr>
          <p:nvPr/>
        </p:nvSpPr>
        <p:spPr bwMode="auto">
          <a:xfrm>
            <a:off x="6562729" y="525844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06582" y="82026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284909" y="157982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child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046209" y="233275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ate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816747" y="310185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587286" y="387094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cake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4357824" y="464004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128361" y="540914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898900" y="617824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fork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1607375" y="918359"/>
            <a:ext cx="438834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>
            <a:off x="2149435" y="1063331"/>
            <a:ext cx="49174" cy="456711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72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PCFGs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probabilities don’t depend on the specific words</a:t>
            </a:r>
          </a:p>
          <a:p>
            <a:pPr lvl="1"/>
            <a:r>
              <a:rPr lang="en-US" dirty="0" smtClean="0"/>
              <a:t>E.g., </a:t>
            </a:r>
            <a:r>
              <a:rPr lang="en-US" i="1" dirty="0" smtClean="0"/>
              <a:t>give</a:t>
            </a:r>
            <a:r>
              <a:rPr lang="en-US" dirty="0" smtClean="0"/>
              <a:t> someone something (2 arguments) vs. </a:t>
            </a:r>
            <a:r>
              <a:rPr lang="en-US" i="1" dirty="0" smtClean="0"/>
              <a:t>see</a:t>
            </a:r>
            <a:r>
              <a:rPr lang="en-US" dirty="0" smtClean="0"/>
              <a:t> something (1 argument)</a:t>
            </a:r>
          </a:p>
          <a:p>
            <a:r>
              <a:rPr lang="en-US" dirty="0" smtClean="0"/>
              <a:t>It is not possible to disambiguate sentences based on semantic information</a:t>
            </a:r>
          </a:p>
          <a:p>
            <a:pPr lvl="1"/>
            <a:r>
              <a:rPr lang="en-US" dirty="0" smtClean="0"/>
              <a:t>E.g., eat pizza with </a:t>
            </a:r>
            <a:r>
              <a:rPr lang="en-US" i="1" dirty="0" smtClean="0"/>
              <a:t>pepperoni</a:t>
            </a:r>
            <a:r>
              <a:rPr lang="en-US" dirty="0" smtClean="0"/>
              <a:t> vs. eat pizza with </a:t>
            </a:r>
            <a:r>
              <a:rPr lang="en-US" i="1" dirty="0" smtClean="0"/>
              <a:t>fork</a:t>
            </a:r>
          </a:p>
          <a:p>
            <a:r>
              <a:rPr lang="en-US" dirty="0" smtClean="0"/>
              <a:t>Lexicalized grammars - idea</a:t>
            </a:r>
          </a:p>
          <a:p>
            <a:pPr lvl="1"/>
            <a:r>
              <a:rPr lang="en-US" dirty="0" smtClean="0"/>
              <a:t>Use the head of a phrase as an additional source of information</a:t>
            </a:r>
          </a:p>
          <a:p>
            <a:pPr lvl="1"/>
            <a:r>
              <a:rPr lang="en-US" altLang="en-US" dirty="0" smtClean="0"/>
              <a:t>VP[ate] -&gt; V[ate]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623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Lexicalization example</a:t>
            </a:r>
            <a:endParaRPr lang="en-US" dirty="0"/>
          </a:p>
        </p:txBody>
      </p:sp>
      <p:pic>
        <p:nvPicPr>
          <p:cNvPr id="7" name="Picture 6" descr="C:\Users\radev\Dropbox\Drago\tree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2469" y="2179250"/>
            <a:ext cx="3625690" cy="3724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:\Users\radev\Dropbox\Drago\tree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50" y="2163909"/>
            <a:ext cx="3625690" cy="3724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ight Arrow 8"/>
          <p:cNvSpPr/>
          <p:nvPr/>
        </p:nvSpPr>
        <p:spPr>
          <a:xfrm>
            <a:off x="4217037" y="3577415"/>
            <a:ext cx="733993" cy="487248"/>
          </a:xfrm>
          <a:prstGeom prst="rightArrow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602450" y="4373902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+mj-lt"/>
              </a:rPr>
              <a:t>cake</a:t>
            </a:r>
            <a:endParaRPr lang="en-US" sz="12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37181" y="3702357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+mj-lt"/>
              </a:rPr>
              <a:t>with</a:t>
            </a:r>
            <a:endParaRPr lang="en-US" sz="12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957754" y="4350905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+mj-lt"/>
              </a:rPr>
              <a:t>fork</a:t>
            </a:r>
            <a:endParaRPr lang="en-US" sz="1200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08138" y="3702357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+mj-lt"/>
              </a:rPr>
              <a:t>ate</a:t>
            </a:r>
            <a:endParaRPr lang="en-US" sz="12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61467" y="3088923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+mj-lt"/>
              </a:rPr>
              <a:t>child</a:t>
            </a:r>
            <a:endParaRPr lang="en-US" sz="1200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10922" y="3060834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+mj-lt"/>
              </a:rPr>
              <a:t>ate</a:t>
            </a:r>
            <a:endParaRPr lang="en-US" sz="1200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75004" y="2424398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+mj-lt"/>
              </a:rPr>
              <a:t>ate</a:t>
            </a:r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7957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Phrase-structure grammars (1/2)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 smtClean="0"/>
              <a:t>Sentences are not just bags of words</a:t>
            </a:r>
          </a:p>
          <a:p>
            <a:pPr lvl="1">
              <a:lnSpc>
                <a:spcPct val="90000"/>
              </a:lnSpc>
            </a:pPr>
            <a:r>
              <a:rPr lang="en-US" altLang="en-US" sz="2300" dirty="0" smtClean="0"/>
              <a:t>Alice bought Bob flowers</a:t>
            </a:r>
          </a:p>
          <a:p>
            <a:pPr lvl="1">
              <a:lnSpc>
                <a:spcPct val="90000"/>
              </a:lnSpc>
            </a:pPr>
            <a:r>
              <a:rPr lang="en-US" altLang="en-US" sz="2300" dirty="0" smtClean="0"/>
              <a:t>Bob bought Alice flowers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Context-free </a:t>
            </a:r>
            <a:r>
              <a:rPr lang="en-US" altLang="en-US" sz="2800" dirty="0"/>
              <a:t>view of </a:t>
            </a:r>
            <a:r>
              <a:rPr lang="en-US" altLang="en-US" sz="2800" dirty="0" smtClean="0"/>
              <a:t>language</a:t>
            </a:r>
          </a:p>
          <a:p>
            <a:pPr lvl="1">
              <a:lnSpc>
                <a:spcPct val="90000"/>
              </a:lnSpc>
            </a:pPr>
            <a:r>
              <a:rPr lang="en-US" altLang="en-US" sz="2300" dirty="0" smtClean="0"/>
              <a:t>A prepositional phrase looks the same whether it is part of the subject NP or part of the VP</a:t>
            </a:r>
            <a:endParaRPr lang="en-US" altLang="en-US" sz="23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Constituent order</a:t>
            </a:r>
          </a:p>
          <a:p>
            <a:pPr lvl="1">
              <a:lnSpc>
                <a:spcPct val="90000"/>
              </a:lnSpc>
            </a:pPr>
            <a:r>
              <a:rPr lang="en-US" altLang="en-US" sz="2300" dirty="0" smtClean="0"/>
              <a:t>SVO (subject verb object)</a:t>
            </a:r>
          </a:p>
          <a:p>
            <a:pPr lvl="1">
              <a:lnSpc>
                <a:spcPct val="90000"/>
              </a:lnSpc>
            </a:pPr>
            <a:r>
              <a:rPr lang="en-US" altLang="en-US" sz="2300" dirty="0" smtClean="0"/>
              <a:t>SOV (subject object verb)</a:t>
            </a:r>
          </a:p>
        </p:txBody>
      </p:sp>
    </p:spTree>
    <p:extLst>
      <p:ext uri="{BB962C8B-B14F-4D97-AF65-F5344CB8AC3E}">
        <p14:creationId xmlns:p14="http://schemas.microsoft.com/office/powerpoint/2010/main" val="4189317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build="p" bldLvl="2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performances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F1 (sentences &lt;= 40 words)</a:t>
            </a:r>
          </a:p>
          <a:p>
            <a:pPr lvl="1"/>
            <a:r>
              <a:rPr lang="en-US" dirty="0" smtClean="0"/>
              <a:t>Charniak (2000) – 90.1%</a:t>
            </a:r>
          </a:p>
          <a:p>
            <a:pPr lvl="1"/>
            <a:r>
              <a:rPr lang="en-US" dirty="0" smtClean="0"/>
              <a:t>Charniak and Johnson (2005) – 92% (discriminative reranking)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150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Need for feature-based grammars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800" dirty="0" smtClean="0"/>
              <a:t>Example</a:t>
            </a:r>
          </a:p>
          <a:p>
            <a:pPr lvl="1"/>
            <a:r>
              <a:rPr lang="en-US" altLang="en-US" sz="2300" i="1" dirty="0" smtClean="0"/>
              <a:t>The dogs bites </a:t>
            </a:r>
            <a:r>
              <a:rPr lang="en-US" altLang="en-US" sz="2300" dirty="0" smtClean="0"/>
              <a:t>(agreement)</a:t>
            </a:r>
          </a:p>
          <a:p>
            <a:pPr eaLnBrk="1" hangingPunct="1"/>
            <a:r>
              <a:rPr lang="en-US" altLang="en-US" sz="2800" dirty="0" smtClean="0"/>
              <a:t>Example</a:t>
            </a:r>
          </a:p>
          <a:p>
            <a:pPr lvl="1"/>
            <a:r>
              <a:rPr lang="en-US" altLang="en-US" sz="2300" i="1" dirty="0" smtClean="0"/>
              <a:t>many water</a:t>
            </a:r>
            <a:r>
              <a:rPr lang="en-US" altLang="en-US" sz="2300" dirty="0" smtClean="0"/>
              <a:t> (count/mass nouns)</a:t>
            </a:r>
          </a:p>
          <a:p>
            <a:pPr eaLnBrk="1" hangingPunct="1"/>
            <a:r>
              <a:rPr lang="en-US" altLang="en-US" sz="2800" dirty="0" smtClean="0"/>
              <a:t>Idea</a:t>
            </a:r>
          </a:p>
          <a:p>
            <a:pPr lvl="1" eaLnBrk="1" hangingPunct="1"/>
            <a:r>
              <a:rPr lang="en-US" altLang="en-US" sz="2400" i="1" dirty="0" smtClean="0"/>
              <a:t>S </a:t>
            </a:r>
            <a:r>
              <a:rPr lang="en-US" altLang="en-US" sz="2400" dirty="0" smtClean="0">
                <a:sym typeface="Symbol" pitchFamily="18" charset="2"/>
              </a:rPr>
              <a:t> NP VP (if the person of the NP is equal to the person of the VP)</a:t>
            </a:r>
          </a:p>
          <a:p>
            <a:pPr eaLnBrk="1" hangingPunct="1"/>
            <a:endParaRPr lang="en-US" altLang="en-US" sz="2800" dirty="0" smtClean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73699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 bldLvl="2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Unification Grammars</a:t>
            </a:r>
          </a:p>
        </p:txBody>
      </p:sp>
      <p:sp>
        <p:nvSpPr>
          <p:cNvPr id="7782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Types of unification grammars</a:t>
            </a:r>
          </a:p>
          <a:p>
            <a:pPr lvl="1"/>
            <a:r>
              <a:rPr lang="en-US" sz="2300" dirty="0"/>
              <a:t>LFG, HPSG, FUG</a:t>
            </a:r>
          </a:p>
          <a:p>
            <a:r>
              <a:rPr lang="en-US" sz="2800" dirty="0" smtClean="0"/>
              <a:t>Handle agreement</a:t>
            </a:r>
          </a:p>
          <a:p>
            <a:pPr lvl="1"/>
            <a:r>
              <a:rPr lang="en-US" sz="2300" dirty="0" smtClean="0"/>
              <a:t>e.g., number, gender, person</a:t>
            </a:r>
          </a:p>
          <a:p>
            <a:r>
              <a:rPr lang="en-US" sz="2800" dirty="0" smtClean="0"/>
              <a:t>Unification</a:t>
            </a:r>
          </a:p>
          <a:p>
            <a:pPr lvl="1"/>
            <a:r>
              <a:rPr lang="en-US" sz="2300" dirty="0" smtClean="0"/>
              <a:t>Two constituents can be combined only if their features can unify</a:t>
            </a:r>
          </a:p>
        </p:txBody>
      </p:sp>
    </p:spTree>
    <p:extLst>
      <p:ext uri="{BB962C8B-B14F-4D97-AF65-F5344CB8AC3E}">
        <p14:creationId xmlns:p14="http://schemas.microsoft.com/office/powerpoint/2010/main" val="3857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 bldLvl="2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Feature unification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881331" y="2155148"/>
            <a:ext cx="2529421" cy="923330"/>
            <a:chOff x="881330" y="1616360"/>
            <a:chExt cx="2529421" cy="692497"/>
          </a:xfrm>
        </p:grpSpPr>
        <p:sp>
          <p:nvSpPr>
            <p:cNvPr id="46083" name="Text Box 3"/>
            <p:cNvSpPr txBox="1">
              <a:spLocks noChangeArrowheads="1"/>
            </p:cNvSpPr>
            <p:nvPr/>
          </p:nvSpPr>
          <p:spPr bwMode="auto">
            <a:xfrm>
              <a:off x="898525" y="1616360"/>
              <a:ext cx="2512226" cy="6924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-4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-4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-4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-4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-4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4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4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4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4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/>
                <a:t>CAT            NP</a:t>
              </a:r>
            </a:p>
            <a:p>
              <a:pPr>
                <a:spcBef>
                  <a:spcPct val="0"/>
                </a:spcBef>
                <a:buNone/>
              </a:pPr>
              <a:r>
                <a:rPr lang="en-US" altLang="en-US" sz="1800" dirty="0" smtClean="0"/>
                <a:t>PERSON     3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 smtClean="0">
                  <a:solidFill>
                    <a:schemeClr val="bg2"/>
                  </a:solidFill>
                </a:rPr>
                <a:t>NUMBER   SINGULAR</a:t>
              </a:r>
            </a:p>
          </p:txBody>
        </p:sp>
        <p:sp>
          <p:nvSpPr>
            <p:cNvPr id="46084" name="Line 4"/>
            <p:cNvSpPr>
              <a:spLocks noChangeShapeType="1"/>
            </p:cNvSpPr>
            <p:nvPr/>
          </p:nvSpPr>
          <p:spPr bwMode="auto">
            <a:xfrm>
              <a:off x="881330" y="1659490"/>
              <a:ext cx="0" cy="5812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85" name="Line 5"/>
            <p:cNvSpPr>
              <a:spLocks noChangeShapeType="1"/>
            </p:cNvSpPr>
            <p:nvPr/>
          </p:nvSpPr>
          <p:spPr bwMode="auto">
            <a:xfrm>
              <a:off x="881330" y="2240708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86" name="Line 6"/>
            <p:cNvSpPr>
              <a:spLocks noChangeShapeType="1"/>
            </p:cNvSpPr>
            <p:nvPr/>
          </p:nvSpPr>
          <p:spPr bwMode="auto">
            <a:xfrm>
              <a:off x="881330" y="165949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4"/>
            <p:cNvSpPr>
              <a:spLocks noChangeShapeType="1"/>
            </p:cNvSpPr>
            <p:nvPr/>
          </p:nvSpPr>
          <p:spPr bwMode="auto">
            <a:xfrm>
              <a:off x="3382005" y="1685542"/>
              <a:ext cx="0" cy="578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5"/>
            <p:cNvSpPr>
              <a:spLocks noChangeShapeType="1"/>
            </p:cNvSpPr>
            <p:nvPr/>
          </p:nvSpPr>
          <p:spPr bwMode="auto">
            <a:xfrm>
              <a:off x="3229605" y="2263658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6"/>
            <p:cNvSpPr>
              <a:spLocks noChangeShapeType="1"/>
            </p:cNvSpPr>
            <p:nvPr/>
          </p:nvSpPr>
          <p:spPr bwMode="auto">
            <a:xfrm>
              <a:off x="3229605" y="168244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398255" y="2196853"/>
            <a:ext cx="2529421" cy="923330"/>
            <a:chOff x="5398254" y="1647639"/>
            <a:chExt cx="2529421" cy="692497"/>
          </a:xfrm>
        </p:grpSpPr>
        <p:sp>
          <p:nvSpPr>
            <p:cNvPr id="25" name="Text Box 3"/>
            <p:cNvSpPr txBox="1">
              <a:spLocks noChangeArrowheads="1"/>
            </p:cNvSpPr>
            <p:nvPr/>
          </p:nvSpPr>
          <p:spPr bwMode="auto">
            <a:xfrm>
              <a:off x="5415449" y="1647639"/>
              <a:ext cx="2512226" cy="6924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-4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-4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-4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-4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-4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4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4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4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4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/>
                <a:t>CAT            NP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 smtClean="0"/>
                <a:t>NUMBER   SINGULAR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 smtClean="0">
                  <a:solidFill>
                    <a:schemeClr val="bg2"/>
                  </a:solidFill>
                </a:rPr>
                <a:t>PERSON     </a:t>
              </a:r>
              <a:r>
                <a:rPr lang="en-US" altLang="en-US" sz="1800" dirty="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26" name="Line 4"/>
            <p:cNvSpPr>
              <a:spLocks noChangeShapeType="1"/>
            </p:cNvSpPr>
            <p:nvPr/>
          </p:nvSpPr>
          <p:spPr bwMode="auto">
            <a:xfrm>
              <a:off x="5398254" y="1690769"/>
              <a:ext cx="0" cy="5294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5"/>
            <p:cNvSpPr>
              <a:spLocks noChangeShapeType="1"/>
            </p:cNvSpPr>
            <p:nvPr/>
          </p:nvSpPr>
          <p:spPr bwMode="auto">
            <a:xfrm>
              <a:off x="5398254" y="2220231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6"/>
            <p:cNvSpPr>
              <a:spLocks noChangeShapeType="1"/>
            </p:cNvSpPr>
            <p:nvPr/>
          </p:nvSpPr>
          <p:spPr bwMode="auto">
            <a:xfrm>
              <a:off x="5398254" y="1690769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4"/>
            <p:cNvSpPr>
              <a:spLocks noChangeShapeType="1"/>
            </p:cNvSpPr>
            <p:nvPr/>
          </p:nvSpPr>
          <p:spPr bwMode="auto">
            <a:xfrm>
              <a:off x="7898929" y="1716821"/>
              <a:ext cx="0" cy="526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5"/>
            <p:cNvSpPr>
              <a:spLocks noChangeShapeType="1"/>
            </p:cNvSpPr>
            <p:nvPr/>
          </p:nvSpPr>
          <p:spPr bwMode="auto">
            <a:xfrm>
              <a:off x="7746529" y="2243181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6"/>
            <p:cNvSpPr>
              <a:spLocks noChangeShapeType="1"/>
            </p:cNvSpPr>
            <p:nvPr/>
          </p:nvSpPr>
          <p:spPr bwMode="auto">
            <a:xfrm>
              <a:off x="7746529" y="1713719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173634" y="4117676"/>
            <a:ext cx="2529421" cy="1242608"/>
            <a:chOff x="3173633" y="3088257"/>
            <a:chExt cx="2529421" cy="931956"/>
          </a:xfrm>
        </p:grpSpPr>
        <p:sp>
          <p:nvSpPr>
            <p:cNvPr id="32" name="Text Box 3"/>
            <p:cNvSpPr txBox="1">
              <a:spLocks noChangeArrowheads="1"/>
            </p:cNvSpPr>
            <p:nvPr/>
          </p:nvSpPr>
          <p:spPr bwMode="auto">
            <a:xfrm>
              <a:off x="3190828" y="3088257"/>
              <a:ext cx="2512226" cy="692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-4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-4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-4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-4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-4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4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4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4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4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/>
                <a:t>CAT            NP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 smtClean="0"/>
                <a:t>NUMBER   SINGULAR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 smtClean="0"/>
                <a:t>PERSON     </a:t>
              </a:r>
              <a:r>
                <a:rPr lang="en-US" altLang="en-US" sz="1800" dirty="0"/>
                <a:t>3</a:t>
              </a:r>
            </a:p>
          </p:txBody>
        </p:sp>
        <p:sp>
          <p:nvSpPr>
            <p:cNvPr id="33" name="Line 4"/>
            <p:cNvSpPr>
              <a:spLocks noChangeShapeType="1"/>
            </p:cNvSpPr>
            <p:nvPr/>
          </p:nvSpPr>
          <p:spPr bwMode="auto">
            <a:xfrm>
              <a:off x="3173633" y="3131387"/>
              <a:ext cx="0" cy="8658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5"/>
            <p:cNvSpPr>
              <a:spLocks noChangeShapeType="1"/>
            </p:cNvSpPr>
            <p:nvPr/>
          </p:nvSpPr>
          <p:spPr bwMode="auto">
            <a:xfrm>
              <a:off x="3173633" y="3997263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6"/>
            <p:cNvSpPr>
              <a:spLocks noChangeShapeType="1"/>
            </p:cNvSpPr>
            <p:nvPr/>
          </p:nvSpPr>
          <p:spPr bwMode="auto">
            <a:xfrm>
              <a:off x="3173633" y="3131387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4"/>
            <p:cNvSpPr>
              <a:spLocks noChangeShapeType="1"/>
            </p:cNvSpPr>
            <p:nvPr/>
          </p:nvSpPr>
          <p:spPr bwMode="auto">
            <a:xfrm>
              <a:off x="5674308" y="3157439"/>
              <a:ext cx="0" cy="8627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5"/>
            <p:cNvSpPr>
              <a:spLocks noChangeShapeType="1"/>
            </p:cNvSpPr>
            <p:nvPr/>
          </p:nvSpPr>
          <p:spPr bwMode="auto">
            <a:xfrm>
              <a:off x="5521908" y="4020213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6"/>
            <p:cNvSpPr>
              <a:spLocks noChangeShapeType="1"/>
            </p:cNvSpPr>
            <p:nvPr/>
          </p:nvSpPr>
          <p:spPr bwMode="auto">
            <a:xfrm>
              <a:off x="5521908" y="3154337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4270076" y="1964988"/>
            <a:ext cx="5434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Arial Unicode MS"/>
                <a:cs typeface="Arial Unicode MS"/>
              </a:rPr>
              <a:t>U</a:t>
            </a:r>
            <a:endParaRPr lang="en-US" sz="4400" dirty="0">
              <a:latin typeface="Arial Unicode MS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279462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Feature unification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881331" y="2155148"/>
            <a:ext cx="2529421" cy="923330"/>
            <a:chOff x="881330" y="1616360"/>
            <a:chExt cx="2529421" cy="692497"/>
          </a:xfrm>
        </p:grpSpPr>
        <p:sp>
          <p:nvSpPr>
            <p:cNvPr id="46083" name="Text Box 3"/>
            <p:cNvSpPr txBox="1">
              <a:spLocks noChangeArrowheads="1"/>
            </p:cNvSpPr>
            <p:nvPr/>
          </p:nvSpPr>
          <p:spPr bwMode="auto">
            <a:xfrm>
              <a:off x="898525" y="1616360"/>
              <a:ext cx="2512226" cy="6924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-4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-4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-4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-4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-4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4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4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4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4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/>
                <a:t>CAT            NP</a:t>
              </a:r>
            </a:p>
            <a:p>
              <a:pPr>
                <a:spcBef>
                  <a:spcPct val="0"/>
                </a:spcBef>
                <a:buNone/>
              </a:pPr>
              <a:r>
                <a:rPr lang="en-US" altLang="en-US" sz="1800" dirty="0" smtClean="0"/>
                <a:t>PERSON     3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 smtClean="0">
                  <a:solidFill>
                    <a:schemeClr val="bg2"/>
                  </a:solidFill>
                </a:rPr>
                <a:t>NUMBER   SINGULAR</a:t>
              </a:r>
            </a:p>
          </p:txBody>
        </p:sp>
        <p:sp>
          <p:nvSpPr>
            <p:cNvPr id="46084" name="Line 4"/>
            <p:cNvSpPr>
              <a:spLocks noChangeShapeType="1"/>
            </p:cNvSpPr>
            <p:nvPr/>
          </p:nvSpPr>
          <p:spPr bwMode="auto">
            <a:xfrm>
              <a:off x="881330" y="1659490"/>
              <a:ext cx="0" cy="5812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85" name="Line 5"/>
            <p:cNvSpPr>
              <a:spLocks noChangeShapeType="1"/>
            </p:cNvSpPr>
            <p:nvPr/>
          </p:nvSpPr>
          <p:spPr bwMode="auto">
            <a:xfrm>
              <a:off x="881330" y="2240708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86" name="Line 6"/>
            <p:cNvSpPr>
              <a:spLocks noChangeShapeType="1"/>
            </p:cNvSpPr>
            <p:nvPr/>
          </p:nvSpPr>
          <p:spPr bwMode="auto">
            <a:xfrm>
              <a:off x="881330" y="165949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4"/>
            <p:cNvSpPr>
              <a:spLocks noChangeShapeType="1"/>
            </p:cNvSpPr>
            <p:nvPr/>
          </p:nvSpPr>
          <p:spPr bwMode="auto">
            <a:xfrm>
              <a:off x="3382005" y="1685542"/>
              <a:ext cx="0" cy="578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5"/>
            <p:cNvSpPr>
              <a:spLocks noChangeShapeType="1"/>
            </p:cNvSpPr>
            <p:nvPr/>
          </p:nvSpPr>
          <p:spPr bwMode="auto">
            <a:xfrm>
              <a:off x="3229605" y="2263658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6"/>
            <p:cNvSpPr>
              <a:spLocks noChangeShapeType="1"/>
            </p:cNvSpPr>
            <p:nvPr/>
          </p:nvSpPr>
          <p:spPr bwMode="auto">
            <a:xfrm>
              <a:off x="3229605" y="168244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398255" y="2196853"/>
            <a:ext cx="1722753" cy="923330"/>
            <a:chOff x="5398254" y="1647639"/>
            <a:chExt cx="1722753" cy="692497"/>
          </a:xfrm>
        </p:grpSpPr>
        <p:sp>
          <p:nvSpPr>
            <p:cNvPr id="25" name="Text Box 3"/>
            <p:cNvSpPr txBox="1">
              <a:spLocks noChangeArrowheads="1"/>
            </p:cNvSpPr>
            <p:nvPr/>
          </p:nvSpPr>
          <p:spPr bwMode="auto">
            <a:xfrm>
              <a:off x="5415449" y="1647639"/>
              <a:ext cx="1604029" cy="6924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-4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-4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-4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-4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-4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4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4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4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4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/>
                <a:t>CAT            NP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 smtClean="0"/>
                <a:t>PERSON    1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 smtClean="0">
                  <a:solidFill>
                    <a:schemeClr val="bg2"/>
                  </a:solidFill>
                </a:rPr>
                <a:t>PERSON     </a:t>
              </a:r>
              <a:r>
                <a:rPr lang="en-US" altLang="en-US" sz="1800" dirty="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26" name="Line 4"/>
            <p:cNvSpPr>
              <a:spLocks noChangeShapeType="1"/>
            </p:cNvSpPr>
            <p:nvPr/>
          </p:nvSpPr>
          <p:spPr bwMode="auto">
            <a:xfrm>
              <a:off x="5398254" y="1690769"/>
              <a:ext cx="0" cy="5294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5"/>
            <p:cNvSpPr>
              <a:spLocks noChangeShapeType="1"/>
            </p:cNvSpPr>
            <p:nvPr/>
          </p:nvSpPr>
          <p:spPr bwMode="auto">
            <a:xfrm>
              <a:off x="5398254" y="2220231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6"/>
            <p:cNvSpPr>
              <a:spLocks noChangeShapeType="1"/>
            </p:cNvSpPr>
            <p:nvPr/>
          </p:nvSpPr>
          <p:spPr bwMode="auto">
            <a:xfrm>
              <a:off x="5398254" y="1690769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4"/>
            <p:cNvSpPr>
              <a:spLocks noChangeShapeType="1"/>
            </p:cNvSpPr>
            <p:nvPr/>
          </p:nvSpPr>
          <p:spPr bwMode="auto">
            <a:xfrm>
              <a:off x="7121007" y="1708466"/>
              <a:ext cx="0" cy="526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5"/>
            <p:cNvSpPr>
              <a:spLocks noChangeShapeType="1"/>
            </p:cNvSpPr>
            <p:nvPr/>
          </p:nvSpPr>
          <p:spPr bwMode="auto">
            <a:xfrm>
              <a:off x="6968607" y="2234826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6"/>
            <p:cNvSpPr>
              <a:spLocks noChangeShapeType="1"/>
            </p:cNvSpPr>
            <p:nvPr/>
          </p:nvSpPr>
          <p:spPr bwMode="auto">
            <a:xfrm>
              <a:off x="6968607" y="1705364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4270076" y="1964988"/>
            <a:ext cx="5434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Arial Unicode MS"/>
                <a:cs typeface="Arial Unicode MS"/>
              </a:rPr>
              <a:t>U</a:t>
            </a:r>
            <a:endParaRPr lang="en-US" sz="4400" dirty="0">
              <a:latin typeface="Arial Unicode MS"/>
              <a:cs typeface="Arial Unicode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48670" y="4276299"/>
            <a:ext cx="1296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FAILURE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79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Agreement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400" dirty="0" smtClean="0"/>
              <a:t>S </a:t>
            </a:r>
            <a:r>
              <a:rPr lang="en-US" altLang="en-US" sz="2400" dirty="0" smtClean="0">
                <a:sym typeface="Symbol" pitchFamily="18" charset="2"/>
              </a:rPr>
              <a:t> NP VP</a:t>
            </a:r>
          </a:p>
          <a:p>
            <a:pPr marL="457200" lvl="1" indent="0">
              <a:buNone/>
            </a:pPr>
            <a:r>
              <a:rPr lang="en-US" altLang="en-US" sz="1900" dirty="0">
                <a:sym typeface="Symbol" pitchFamily="18" charset="2"/>
              </a:rPr>
              <a:t>	</a:t>
            </a:r>
            <a:r>
              <a:rPr lang="en-US" altLang="en-US" sz="1900" dirty="0" smtClean="0">
                <a:sym typeface="Symbol" pitchFamily="18" charset="2"/>
              </a:rPr>
              <a:t>{NP PERSON} = {VP PERSON}</a:t>
            </a:r>
            <a:r>
              <a:rPr lang="en-US" altLang="en-US" sz="1900" dirty="0" smtClean="0"/>
              <a:t> </a:t>
            </a:r>
          </a:p>
          <a:p>
            <a:pPr eaLnBrk="1" hangingPunct="1"/>
            <a:r>
              <a:rPr lang="en-US" altLang="en-US" sz="2400" dirty="0" smtClean="0"/>
              <a:t>S </a:t>
            </a:r>
            <a:r>
              <a:rPr lang="en-US" altLang="en-US" sz="2400" dirty="0" smtClean="0">
                <a:sym typeface="Symbol" pitchFamily="18" charset="2"/>
              </a:rPr>
              <a:t> Aux NP VP</a:t>
            </a:r>
          </a:p>
          <a:p>
            <a:pPr marL="457200" lvl="1" indent="0">
              <a:buNone/>
            </a:pPr>
            <a:r>
              <a:rPr lang="en-US" altLang="en-US" sz="1900" dirty="0" smtClean="0">
                <a:sym typeface="Symbol" pitchFamily="18" charset="2"/>
              </a:rPr>
              <a:t>	{Aux PERSON} = {NP PERSON}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>
                <a:sym typeface="Symbol" pitchFamily="18" charset="2"/>
              </a:rPr>
              <a:t>Verb  bites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sz="1900" dirty="0">
                <a:sym typeface="Symbol" pitchFamily="18" charset="2"/>
              </a:rPr>
              <a:t>	</a:t>
            </a:r>
            <a:r>
              <a:rPr lang="en-US" altLang="en-US" sz="1900" dirty="0" smtClean="0">
                <a:sym typeface="Symbol" pitchFamily="18" charset="2"/>
              </a:rPr>
              <a:t>{Verb PERSON} = 3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>
                <a:sym typeface="Symbol" pitchFamily="18" charset="2"/>
              </a:rPr>
              <a:t>Verb  bite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en-US" sz="1700" dirty="0" smtClean="0">
                <a:sym typeface="Symbol" pitchFamily="18" charset="2"/>
              </a:rPr>
              <a:t>{Verb PERSON} = 1 </a:t>
            </a:r>
          </a:p>
          <a:p>
            <a:pPr eaLnBrk="1" hangingPunct="1"/>
            <a:endParaRPr lang="en-US" altLang="en-US" sz="2400" dirty="0" smtClean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24830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Subcategorization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800" dirty="0" smtClean="0"/>
              <a:t>VP </a:t>
            </a:r>
            <a:r>
              <a:rPr lang="en-US" altLang="en-US" sz="2800" dirty="0" smtClean="0">
                <a:sym typeface="Symbol" pitchFamily="18" charset="2"/>
              </a:rPr>
              <a:t> Verb</a:t>
            </a:r>
            <a:endParaRPr lang="en-US" altLang="en-US" sz="2800" dirty="0">
              <a:sym typeface="Symbol" pitchFamily="18" charset="2"/>
            </a:endParaRPr>
          </a:p>
          <a:p>
            <a:pPr marL="457200" lvl="1" indent="0">
              <a:buNone/>
            </a:pPr>
            <a:r>
              <a:rPr lang="en-US" altLang="en-US" sz="2300" dirty="0" smtClean="0">
                <a:sym typeface="Symbol" pitchFamily="18" charset="2"/>
              </a:rPr>
              <a:t>	{VP SUBCAT} = {Verb SUBCAT}</a:t>
            </a:r>
            <a:br>
              <a:rPr lang="en-US" altLang="en-US" sz="2300" dirty="0" smtClean="0">
                <a:sym typeface="Symbol" pitchFamily="18" charset="2"/>
              </a:rPr>
            </a:br>
            <a:r>
              <a:rPr lang="en-US" altLang="en-US" sz="2300" dirty="0" smtClean="0">
                <a:sym typeface="Symbol" pitchFamily="18" charset="2"/>
              </a:rPr>
              <a:t>	{VP SUBCAT} = INTRANS</a:t>
            </a:r>
          </a:p>
          <a:p>
            <a:pPr eaLnBrk="1" hangingPunct="1"/>
            <a:r>
              <a:rPr lang="en-US" altLang="en-US" sz="2800" dirty="0" smtClean="0">
                <a:sym typeface="Symbol" pitchFamily="18" charset="2"/>
              </a:rPr>
              <a:t>VP  Verb NP</a:t>
            </a:r>
            <a:endParaRPr lang="en-US" altLang="en-US" sz="2800" dirty="0">
              <a:sym typeface="Symbol" pitchFamily="18" charset="2"/>
            </a:endParaRPr>
          </a:p>
          <a:p>
            <a:pPr marL="914400" lvl="2" indent="0">
              <a:buNone/>
            </a:pPr>
            <a:r>
              <a:rPr lang="en-US" altLang="en-US" sz="2100" dirty="0" smtClean="0">
                <a:sym typeface="Symbol" pitchFamily="18" charset="2"/>
              </a:rPr>
              <a:t>{VP SUBCAT} = {Verb SUBCAT}</a:t>
            </a:r>
            <a:br>
              <a:rPr lang="en-US" altLang="en-US" sz="2100" dirty="0" smtClean="0">
                <a:sym typeface="Symbol" pitchFamily="18" charset="2"/>
              </a:rPr>
            </a:br>
            <a:r>
              <a:rPr lang="en-US" altLang="en-US" sz="2100" dirty="0" smtClean="0">
                <a:sym typeface="Symbol" pitchFamily="18" charset="2"/>
              </a:rPr>
              <a:t>{VP SUBCAT} = TRANS</a:t>
            </a:r>
          </a:p>
          <a:p>
            <a:pPr eaLnBrk="1" hangingPunct="1"/>
            <a:r>
              <a:rPr lang="en-US" altLang="en-US" sz="2800" dirty="0" smtClean="0">
                <a:sym typeface="Symbol" pitchFamily="18" charset="2"/>
              </a:rPr>
              <a:t>VP  Verb NP </a:t>
            </a:r>
            <a:r>
              <a:rPr lang="en-US" altLang="en-US" sz="2800" dirty="0" err="1" smtClean="0">
                <a:sym typeface="Symbol" pitchFamily="18" charset="2"/>
              </a:rPr>
              <a:t>NP</a:t>
            </a:r>
            <a:endParaRPr lang="en-US" altLang="en-US" sz="2800" dirty="0">
              <a:sym typeface="Symbol" pitchFamily="18" charset="2"/>
            </a:endParaRPr>
          </a:p>
          <a:p>
            <a:pPr marL="914400" lvl="2" indent="0">
              <a:buNone/>
            </a:pPr>
            <a:r>
              <a:rPr lang="en-US" altLang="en-US" sz="2100" dirty="0" smtClean="0">
                <a:sym typeface="Symbol" pitchFamily="18" charset="2"/>
              </a:rPr>
              <a:t>{VP SUBCAT} = {Verb SUBCAT}</a:t>
            </a:r>
            <a:br>
              <a:rPr lang="en-US" altLang="en-US" sz="2100" dirty="0" smtClean="0">
                <a:sym typeface="Symbol" pitchFamily="18" charset="2"/>
              </a:rPr>
            </a:br>
            <a:r>
              <a:rPr lang="en-US" altLang="en-US" sz="2100" dirty="0" smtClean="0">
                <a:sym typeface="Symbol" pitchFamily="18" charset="2"/>
              </a:rPr>
              <a:t>{VP SUBCAT} = DITRANS</a:t>
            </a:r>
          </a:p>
        </p:txBody>
      </p:sp>
    </p:spTree>
    <p:extLst>
      <p:ext uri="{BB962C8B-B14F-4D97-AF65-F5344CB8AC3E}">
        <p14:creationId xmlns:p14="http://schemas.microsoft.com/office/powerpoint/2010/main" val="1772325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Semantic Parsing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898373"/>
            <a:ext cx="8229600" cy="3603988"/>
          </a:xfrm>
        </p:spPr>
        <p:txBody>
          <a:bodyPr/>
          <a:lstStyle/>
          <a:p>
            <a:r>
              <a:rPr lang="en-US" dirty="0" smtClean="0"/>
              <a:t>Associate a semantic expression with each node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97872" y="486263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Javier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08700" y="5844575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81998" y="5801553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pizza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36223" y="4862635"/>
            <a:ext cx="176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V: </a:t>
            </a:r>
            <a:r>
              <a:rPr lang="el-GR" i="1" dirty="0" smtClean="0"/>
              <a:t>λ </a:t>
            </a:r>
            <a:r>
              <a:rPr lang="en-US" i="1" dirty="0" smtClean="0"/>
              <a:t>x,y eat(x,y)</a:t>
            </a:r>
            <a:endParaRPr lang="en-US" i="1" dirty="0"/>
          </a:p>
        </p:txBody>
      </p:sp>
      <p:sp>
        <p:nvSpPr>
          <p:cNvPr id="9" name="TextBox 8"/>
          <p:cNvSpPr txBox="1"/>
          <p:nvPr/>
        </p:nvSpPr>
        <p:spPr>
          <a:xfrm>
            <a:off x="5737728" y="4862635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N: </a:t>
            </a:r>
            <a:r>
              <a:rPr lang="en-US" i="1" dirty="0" smtClean="0"/>
              <a:t>pizza</a:t>
            </a:r>
            <a:endParaRPr lang="en-US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4378216" y="3714320"/>
            <a:ext cx="228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VP: </a:t>
            </a:r>
            <a:r>
              <a:rPr lang="el-GR" i="1" dirty="0" smtClean="0"/>
              <a:t>λ</a:t>
            </a:r>
            <a:r>
              <a:rPr lang="en-US" i="1" dirty="0" smtClean="0"/>
              <a:t>x,y eat(x,pizza)</a:t>
            </a:r>
            <a:endParaRPr 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1440777" y="3714320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N: </a:t>
            </a:r>
            <a:r>
              <a:rPr lang="en-US" i="1" dirty="0" smtClean="0"/>
              <a:t>Javier</a:t>
            </a:r>
            <a:endParaRPr lang="en-US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2875376" y="2707771"/>
            <a:ext cx="221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S: </a:t>
            </a:r>
            <a:r>
              <a:rPr lang="en-US" i="1" dirty="0" smtClean="0"/>
              <a:t>eat(Javier, pizza)</a:t>
            </a:r>
            <a:endParaRPr lang="en-US" i="1" dirty="0"/>
          </a:p>
        </p:txBody>
      </p:sp>
      <p:cxnSp>
        <p:nvCxnSpPr>
          <p:cNvPr id="17" name="Straight Connector 16"/>
          <p:cNvCxnSpPr>
            <a:stCxn id="11" idx="0"/>
            <a:endCxn id="12" idx="2"/>
          </p:cNvCxnSpPr>
          <p:nvPr/>
        </p:nvCxnSpPr>
        <p:spPr>
          <a:xfrm flipV="1">
            <a:off x="1988363" y="3077103"/>
            <a:ext cx="1992476" cy="6372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0"/>
            <a:endCxn id="12" idx="2"/>
          </p:cNvCxnSpPr>
          <p:nvPr/>
        </p:nvCxnSpPr>
        <p:spPr>
          <a:xfrm flipH="1" flipV="1">
            <a:off x="3980839" y="3077103"/>
            <a:ext cx="1540479" cy="6372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0"/>
            <a:endCxn id="10" idx="2"/>
          </p:cNvCxnSpPr>
          <p:nvPr/>
        </p:nvCxnSpPr>
        <p:spPr>
          <a:xfrm flipV="1">
            <a:off x="4418548" y="4083652"/>
            <a:ext cx="1102770" cy="778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9" idx="0"/>
            <a:endCxn id="10" idx="2"/>
          </p:cNvCxnSpPr>
          <p:nvPr/>
        </p:nvCxnSpPr>
        <p:spPr>
          <a:xfrm flipH="1" flipV="1">
            <a:off x="5521318" y="4083652"/>
            <a:ext cx="725524" cy="778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5" idx="0"/>
            <a:endCxn id="11" idx="2"/>
          </p:cNvCxnSpPr>
          <p:nvPr/>
        </p:nvCxnSpPr>
        <p:spPr>
          <a:xfrm flipH="1" flipV="1">
            <a:off x="1988363" y="4083652"/>
            <a:ext cx="9619" cy="778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0"/>
            <a:endCxn id="8" idx="2"/>
          </p:cNvCxnSpPr>
          <p:nvPr/>
        </p:nvCxnSpPr>
        <p:spPr>
          <a:xfrm flipH="1" flipV="1">
            <a:off x="4418548" y="5231967"/>
            <a:ext cx="494" cy="6126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0"/>
            <a:endCxn id="9" idx="2"/>
          </p:cNvCxnSpPr>
          <p:nvPr/>
        </p:nvCxnSpPr>
        <p:spPr>
          <a:xfrm flipV="1">
            <a:off x="6243636" y="5231967"/>
            <a:ext cx="3206" cy="5695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26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 smtClean="0"/>
              <a:t>Twodee</a:t>
            </a:r>
            <a:r>
              <a:rPr lang="en-US" sz="1800" dirty="0" smtClean="0"/>
              <a:t> (by Jason Eisner)</a:t>
            </a:r>
          </a:p>
          <a:p>
            <a:pPr lvl="1"/>
            <a:r>
              <a:rPr lang="en-US" sz="1600" dirty="0" smtClean="0">
                <a:hlinkClick r:id="rId2"/>
              </a:rPr>
              <a:t>http://nacloweb.org/resources/problems/2013/N2013-H.pdf</a:t>
            </a:r>
            <a:r>
              <a:rPr lang="en-US" sz="1600" dirty="0" smtClean="0"/>
              <a:t> </a:t>
            </a:r>
          </a:p>
          <a:p>
            <a:r>
              <a:rPr lang="en-US" sz="1800" dirty="0" smtClean="0"/>
              <a:t>One, Two, Tree (by Noah Smith, </a:t>
            </a:r>
            <a:r>
              <a:rPr lang="en-US" sz="1800" dirty="0"/>
              <a:t>Kevin </a:t>
            </a:r>
            <a:r>
              <a:rPr lang="en-US" sz="1800" dirty="0" err="1"/>
              <a:t>Gimbel</a:t>
            </a:r>
            <a:r>
              <a:rPr lang="en-US" sz="1800" dirty="0" smtClean="0"/>
              <a:t>, and Jason Eisner)</a:t>
            </a:r>
          </a:p>
          <a:p>
            <a:pPr lvl="1"/>
            <a:r>
              <a:rPr lang="en-US" sz="1600" dirty="0">
                <a:hlinkClick r:id="rId3"/>
              </a:rPr>
              <a:t>http://</a:t>
            </a:r>
            <a:r>
              <a:rPr lang="en-US" sz="1600" dirty="0" smtClean="0">
                <a:hlinkClick r:id="rId3"/>
              </a:rPr>
              <a:t>www.nacloweb.org/resources/problems/2012/N2012-R.pdf</a:t>
            </a:r>
            <a:r>
              <a:rPr lang="en-US" sz="1600" dirty="0" smtClean="0"/>
              <a:t> </a:t>
            </a:r>
          </a:p>
          <a:p>
            <a:r>
              <a:rPr lang="en-US" sz="1800" dirty="0" smtClean="0"/>
              <a:t>CCG </a:t>
            </a:r>
            <a:r>
              <a:rPr lang="en-US" sz="1800" dirty="0"/>
              <a:t>(by Jonathan </a:t>
            </a:r>
            <a:r>
              <a:rPr lang="en-US" sz="1800" dirty="0" err="1"/>
              <a:t>Kummerfeld</a:t>
            </a:r>
            <a:r>
              <a:rPr lang="en-US" sz="1800" dirty="0"/>
              <a:t>, </a:t>
            </a:r>
            <a:r>
              <a:rPr lang="en-US" sz="1800" dirty="0" err="1"/>
              <a:t>Aleka</a:t>
            </a:r>
            <a:r>
              <a:rPr lang="en-US" sz="1800" dirty="0"/>
              <a:t> Blackwell, and Patrick </a:t>
            </a:r>
            <a:r>
              <a:rPr lang="en-US" sz="1800" dirty="0" err="1" smtClean="0"/>
              <a:t>Littell</a:t>
            </a:r>
            <a:r>
              <a:rPr lang="en-US" sz="1800" dirty="0" smtClean="0"/>
              <a:t>)</a:t>
            </a:r>
          </a:p>
          <a:p>
            <a:pPr lvl="1"/>
            <a:r>
              <a:rPr lang="en-US" sz="1600" dirty="0">
                <a:hlinkClick r:id="rId4"/>
              </a:rPr>
              <a:t>http://</a:t>
            </a:r>
            <a:r>
              <a:rPr lang="en-US" sz="1600" dirty="0" smtClean="0">
                <a:hlinkClick r:id="rId4"/>
              </a:rPr>
              <a:t>www.nacloweb.org/resources/problems/2014/N2014-O.pdf</a:t>
            </a:r>
            <a:endParaRPr lang="en-US" sz="1600" dirty="0" smtClean="0"/>
          </a:p>
          <a:p>
            <a:r>
              <a:rPr lang="en-US" sz="1800" dirty="0" smtClean="0"/>
              <a:t>Combining categories in </a:t>
            </a:r>
            <a:r>
              <a:rPr lang="en-US" sz="1800" dirty="0" err="1" smtClean="0"/>
              <a:t>Tok</a:t>
            </a:r>
            <a:r>
              <a:rPr lang="en-US" sz="1800" dirty="0" smtClean="0"/>
              <a:t> </a:t>
            </a:r>
            <a:r>
              <a:rPr lang="en-US" sz="1800" dirty="0" err="1" smtClean="0"/>
              <a:t>Pisin</a:t>
            </a:r>
            <a:r>
              <a:rPr lang="en-US" sz="1800" dirty="0" smtClean="0"/>
              <a:t> (same authors)</a:t>
            </a:r>
          </a:p>
          <a:p>
            <a:pPr lvl="1"/>
            <a:r>
              <a:rPr lang="en-US" sz="1600" dirty="0">
                <a:hlinkClick r:id="rId5"/>
              </a:rPr>
              <a:t>http://</a:t>
            </a:r>
            <a:r>
              <a:rPr lang="en-US" sz="1600" dirty="0" smtClean="0">
                <a:hlinkClick r:id="rId5"/>
              </a:rPr>
              <a:t>www.nacloweb.org/resources/problems/2014/N2014-P.pdf</a:t>
            </a:r>
            <a:r>
              <a:rPr lang="en-US" sz="1600" dirty="0" smtClean="0"/>
              <a:t> </a:t>
            </a:r>
          </a:p>
          <a:p>
            <a:r>
              <a:rPr lang="en-US" sz="1800" dirty="0" smtClean="0"/>
              <a:t>Grammar Rules (Andrea </a:t>
            </a:r>
            <a:r>
              <a:rPr lang="en-US" sz="1800" dirty="0" err="1" smtClean="0"/>
              <a:t>Schalley</a:t>
            </a:r>
            <a:r>
              <a:rPr lang="en-US" sz="1800" dirty="0" smtClean="0"/>
              <a:t> and Pat </a:t>
            </a:r>
            <a:r>
              <a:rPr lang="en-US" sz="1800" dirty="0" err="1" smtClean="0"/>
              <a:t>Littell</a:t>
            </a:r>
            <a:r>
              <a:rPr lang="en-US" sz="1800" dirty="0" smtClean="0"/>
              <a:t>)</a:t>
            </a:r>
          </a:p>
          <a:p>
            <a:pPr lvl="1"/>
            <a:r>
              <a:rPr lang="en-US" sz="1600" dirty="0">
                <a:hlinkClick r:id="rId6"/>
              </a:rPr>
              <a:t>http://</a:t>
            </a:r>
            <a:r>
              <a:rPr lang="en-US" sz="1600" dirty="0" smtClean="0">
                <a:hlinkClick r:id="rId6"/>
              </a:rPr>
              <a:t>www.nacloweb.org/resources/problems/2013/N2013-F.pdf</a:t>
            </a:r>
            <a:r>
              <a:rPr lang="en-US" sz="1600" dirty="0" smtClean="0"/>
              <a:t> </a:t>
            </a:r>
          </a:p>
          <a:p>
            <a:r>
              <a:rPr lang="en-US" sz="1800" dirty="0" smtClean="0"/>
              <a:t>Sk8 Parser (Pat </a:t>
            </a:r>
            <a:r>
              <a:rPr lang="en-US" sz="1800" dirty="0" err="1" smtClean="0"/>
              <a:t>Littell</a:t>
            </a:r>
            <a:r>
              <a:rPr lang="en-US" sz="1800" dirty="0" smtClean="0"/>
              <a:t>)</a:t>
            </a:r>
          </a:p>
          <a:p>
            <a:pPr lvl="1"/>
            <a:r>
              <a:rPr lang="en-US" sz="1600" dirty="0">
                <a:hlinkClick r:id="rId7"/>
              </a:rPr>
              <a:t>http://</a:t>
            </a:r>
            <a:r>
              <a:rPr lang="en-US" sz="1600" dirty="0" smtClean="0">
                <a:hlinkClick r:id="rId7"/>
              </a:rPr>
              <a:t>www.nacloweb.org/resources/problems/2009/N2009-G.pdf</a:t>
            </a:r>
            <a:r>
              <a:rPr lang="en-US" sz="1600" dirty="0" smtClean="0"/>
              <a:t> </a:t>
            </a:r>
          </a:p>
          <a:p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02274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81200"/>
            <a:ext cx="8528697" cy="35052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Translation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19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Phrase-structure grammars (2/2)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Auxiliary verbs</a:t>
            </a:r>
          </a:p>
          <a:p>
            <a:pPr lvl="1">
              <a:lnSpc>
                <a:spcPct val="90000"/>
              </a:lnSpc>
            </a:pPr>
            <a:r>
              <a:rPr lang="en-US" altLang="en-US" sz="2300" dirty="0"/>
              <a:t>The dog may have eaten my homework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Imperative sentences</a:t>
            </a:r>
          </a:p>
          <a:p>
            <a:pPr lvl="1">
              <a:lnSpc>
                <a:spcPct val="90000"/>
              </a:lnSpc>
            </a:pPr>
            <a:r>
              <a:rPr lang="en-US" altLang="en-US" sz="2300" dirty="0" smtClean="0"/>
              <a:t>Leave the book on the table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Interrogative sentences</a:t>
            </a:r>
          </a:p>
          <a:p>
            <a:pPr lvl="1">
              <a:lnSpc>
                <a:spcPct val="90000"/>
              </a:lnSpc>
            </a:pPr>
            <a:r>
              <a:rPr lang="en-US" altLang="en-US" sz="2300" dirty="0" smtClean="0"/>
              <a:t>Did the customer have a complaint?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Negative sentences</a:t>
            </a:r>
          </a:p>
          <a:p>
            <a:pPr lvl="1">
              <a:lnSpc>
                <a:spcPct val="90000"/>
              </a:lnSpc>
            </a:pPr>
            <a:r>
              <a:rPr lang="en-US" altLang="en-US" sz="2300" dirty="0" smtClean="0"/>
              <a:t>The customer didn’t have a complaint</a:t>
            </a:r>
          </a:p>
        </p:txBody>
      </p:sp>
    </p:spTree>
    <p:extLst>
      <p:ext uri="{BB962C8B-B14F-4D97-AF65-F5344CB8AC3E}">
        <p14:creationId xmlns:p14="http://schemas.microsoft.com/office/powerpoint/2010/main" val="18827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build="p" bldLvl="2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nltk</a:t>
            </a:r>
            <a:r>
              <a:rPr lang="en-US" dirty="0" smtClean="0"/>
              <a:t> examples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nltk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nltk.corpus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wordnet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wn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noun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='cat.n.01'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print noun," ",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wn.synset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(noun)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hyper = lambda s: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s.hypernyms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for l in list(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result.closure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(hyper)):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" ",l,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  <a:p>
            <a:pPr marL="0" indent="0">
              <a:buNone/>
            </a:pP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wfst0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init_wfst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(tokens1, grammar1)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display(wfst0, tokens1)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wfst2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complete_wfst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(wfst0,tokens1,grammar1,trace=True)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display(wfst2, tokens1)</a:t>
            </a:r>
          </a:p>
        </p:txBody>
      </p:sp>
    </p:spTree>
    <p:extLst>
      <p:ext uri="{BB962C8B-B14F-4D97-AF65-F5344CB8AC3E}">
        <p14:creationId xmlns:p14="http://schemas.microsoft.com/office/powerpoint/2010/main" val="301500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nltk</a:t>
            </a:r>
            <a:r>
              <a:rPr lang="en-US" dirty="0" smtClean="0"/>
              <a:t> examples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earley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EarleyChartParser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(grammar, trace=True)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chart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earley.chart_parse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(tokens2)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parses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 list(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chart.parses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grammar.start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()))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tree in parses: print(tree)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print("#trees ",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(parses))</a:t>
            </a:r>
          </a:p>
          <a:p>
            <a:pPr marL="0" indent="0">
              <a:buNone/>
            </a:pP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sr_parser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nltk.ShiftReduceParser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(grammar1, trace=2)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sent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 'the child ate the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cake'.split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tree in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sr_parser.parse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(sent):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print(tree)</a:t>
            </a:r>
          </a:p>
        </p:txBody>
      </p:sp>
    </p:spTree>
    <p:extLst>
      <p:ext uri="{BB962C8B-B14F-4D97-AF65-F5344CB8AC3E}">
        <p14:creationId xmlns:p14="http://schemas.microsoft.com/office/powerpoint/2010/main" val="405144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0771" y="1844843"/>
            <a:ext cx="885932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 NP VP |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Aux NP VP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| VP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NP -&gt; PRON |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Nom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Nom -&gt;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| Nom N | Nom PP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PP -&gt; PRP NP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VP -&gt; V | V NP | VP PP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-&gt; 'the' | 'a' | 'this'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PRON -&gt; 'he' | 'she'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N -&gt; 'book' | 'boys' | 'girl'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PRP -&gt; 'with' | 'in'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 -&gt; 'takes' | 'take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longer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32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254000" y="748186"/>
            <a:ext cx="8432800" cy="935791"/>
          </a:xfrm>
        </p:spPr>
        <p:txBody>
          <a:bodyPr/>
          <a:lstStyle/>
          <a:p>
            <a:r>
              <a:rPr lang="en-US" altLang="en-US" dirty="0" smtClean="0"/>
              <a:t>Penn Treebank </a:t>
            </a:r>
            <a:r>
              <a:rPr lang="en-US" altLang="en-US" dirty="0"/>
              <a:t>E</a:t>
            </a:r>
            <a:r>
              <a:rPr lang="en-US" altLang="en-US" dirty="0" smtClean="0"/>
              <a:t>xample</a:t>
            </a:r>
          </a:p>
        </p:txBody>
      </p:sp>
      <p:sp>
        <p:nvSpPr>
          <p:cNvPr id="37891" name="Rectangle 2"/>
          <p:cNvSpPr>
            <a:spLocks noChangeArrowheads="1"/>
          </p:cNvSpPr>
          <p:nvPr/>
        </p:nvSpPr>
        <p:spPr bwMode="auto">
          <a:xfrm>
            <a:off x="1799539" y="1400096"/>
            <a:ext cx="6382435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>
                <a:latin typeface="Courier New" pitchFamily="49" charset="0"/>
                <a:cs typeface="Courier New" pitchFamily="49" charset="0"/>
              </a:rPr>
              <a:t>( (S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>
                <a:latin typeface="Courier New" pitchFamily="49" charset="0"/>
                <a:cs typeface="Courier New" pitchFamily="49" charset="0"/>
              </a:rPr>
              <a:t>    (NP-SBJ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>
                <a:latin typeface="Courier New" pitchFamily="49" charset="0"/>
                <a:cs typeface="Courier New" pitchFamily="49" charset="0"/>
              </a:rPr>
              <a:t>      (NP (NNP Pierre) (NNP </a:t>
            </a:r>
            <a:r>
              <a:rPr lang="en-US" altLang="en-US" sz="1000" dirty="0" err="1">
                <a:latin typeface="Courier New" pitchFamily="49" charset="0"/>
                <a:cs typeface="Courier New" pitchFamily="49" charset="0"/>
              </a:rPr>
              <a:t>Vinken</a:t>
            </a:r>
            <a:r>
              <a:rPr lang="en-US" altLang="en-US" sz="1000" dirty="0">
                <a:latin typeface="Courier New" pitchFamily="49" charset="0"/>
                <a:cs typeface="Courier New" pitchFamily="49" charset="0"/>
              </a:rPr>
              <a:t>)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>
                <a:latin typeface="Courier New" pitchFamily="49" charset="0"/>
                <a:cs typeface="Courier New" pitchFamily="49" charset="0"/>
              </a:rPr>
              <a:t>      (, ,)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>
                <a:latin typeface="Courier New" pitchFamily="49" charset="0"/>
                <a:cs typeface="Courier New" pitchFamily="49" charset="0"/>
              </a:rPr>
              <a:t>      (ADJP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>
                <a:latin typeface="Courier New" pitchFamily="49" charset="0"/>
                <a:cs typeface="Courier New" pitchFamily="49" charset="0"/>
              </a:rPr>
              <a:t>        (NP (CD 61) (NNS years)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>
                <a:latin typeface="Courier New" pitchFamily="49" charset="0"/>
                <a:cs typeface="Courier New" pitchFamily="49" charset="0"/>
              </a:rPr>
              <a:t>        (JJ old)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>
                <a:latin typeface="Courier New" pitchFamily="49" charset="0"/>
                <a:cs typeface="Courier New" pitchFamily="49" charset="0"/>
              </a:rPr>
              <a:t>      (, ,)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>
                <a:latin typeface="Courier New" pitchFamily="49" charset="0"/>
                <a:cs typeface="Courier New" pitchFamily="49" charset="0"/>
              </a:rPr>
              <a:t>    (VP (MD will)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>
                <a:latin typeface="Courier New" pitchFamily="49" charset="0"/>
                <a:cs typeface="Courier New" pitchFamily="49" charset="0"/>
              </a:rPr>
              <a:t>      (VP (VB join)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>
                <a:latin typeface="Courier New" pitchFamily="49" charset="0"/>
                <a:cs typeface="Courier New" pitchFamily="49" charset="0"/>
              </a:rPr>
              <a:t>        (NP (DT the) (NN board)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>
                <a:latin typeface="Courier New" pitchFamily="49" charset="0"/>
                <a:cs typeface="Courier New" pitchFamily="49" charset="0"/>
              </a:rPr>
              <a:t>        (PP-CLR (IN as)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>
                <a:latin typeface="Courier New" pitchFamily="49" charset="0"/>
                <a:cs typeface="Courier New" pitchFamily="49" charset="0"/>
              </a:rPr>
              <a:t>          (NP (DT a) (JJ nonexecutive) (NN director) 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>
                <a:latin typeface="Courier New" pitchFamily="49" charset="0"/>
                <a:cs typeface="Courier New" pitchFamily="49" charset="0"/>
              </a:rPr>
              <a:t>        (NP-TMP (NNP Nov.) (CD 29) )))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>
                <a:latin typeface="Courier New" pitchFamily="49" charset="0"/>
                <a:cs typeface="Courier New" pitchFamily="49" charset="0"/>
              </a:rPr>
              <a:t>    (. .) 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>
                <a:latin typeface="Courier New" pitchFamily="49" charset="0"/>
                <a:cs typeface="Courier New" pitchFamily="49" charset="0"/>
              </a:rPr>
              <a:t>( (S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>
                <a:latin typeface="Courier New" pitchFamily="49" charset="0"/>
                <a:cs typeface="Courier New" pitchFamily="49" charset="0"/>
              </a:rPr>
              <a:t>    (NP-SBJ (NNP Mr.) (NNP </a:t>
            </a:r>
            <a:r>
              <a:rPr lang="en-US" altLang="en-US" sz="1000" dirty="0" err="1">
                <a:latin typeface="Courier New" pitchFamily="49" charset="0"/>
                <a:cs typeface="Courier New" pitchFamily="49" charset="0"/>
              </a:rPr>
              <a:t>Vinken</a:t>
            </a:r>
            <a:r>
              <a:rPr lang="en-US" altLang="en-US" sz="1000" dirty="0">
                <a:latin typeface="Courier New" pitchFamily="49" charset="0"/>
                <a:cs typeface="Courier New" pitchFamily="49" charset="0"/>
              </a:rPr>
              <a:t>)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>
                <a:latin typeface="Courier New" pitchFamily="49" charset="0"/>
                <a:cs typeface="Courier New" pitchFamily="49" charset="0"/>
              </a:rPr>
              <a:t>    (VP (VBZ is)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>
                <a:latin typeface="Courier New" pitchFamily="49" charset="0"/>
                <a:cs typeface="Courier New" pitchFamily="49" charset="0"/>
              </a:rPr>
              <a:t>      (NP-PRD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>
                <a:latin typeface="Courier New" pitchFamily="49" charset="0"/>
                <a:cs typeface="Courier New" pitchFamily="49" charset="0"/>
              </a:rPr>
              <a:t>        (NP (NN chairman)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>
                <a:latin typeface="Courier New" pitchFamily="49" charset="0"/>
                <a:cs typeface="Courier New" pitchFamily="49" charset="0"/>
              </a:rPr>
              <a:t>        (PP (IN of)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>
                <a:latin typeface="Courier New" pitchFamily="49" charset="0"/>
                <a:cs typeface="Courier New" pitchFamily="49" charset="0"/>
              </a:rPr>
              <a:t>          (NP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>
                <a:latin typeface="Courier New" pitchFamily="49" charset="0"/>
                <a:cs typeface="Courier New" pitchFamily="49" charset="0"/>
              </a:rPr>
              <a:t>            (NP (NNP Elsevier) (NNP N.V.)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>
                <a:latin typeface="Courier New" pitchFamily="49" charset="0"/>
                <a:cs typeface="Courier New" pitchFamily="49" charset="0"/>
              </a:rPr>
              <a:t>            (, ,)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>
                <a:latin typeface="Courier New" pitchFamily="49" charset="0"/>
                <a:cs typeface="Courier New" pitchFamily="49" charset="0"/>
              </a:rPr>
              <a:t>            (NP (DT the) (NNP Dutch) (VBG publishing) (NN group) )))))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>
                <a:latin typeface="Courier New" pitchFamily="49" charset="0"/>
                <a:cs typeface="Courier New" pitchFamily="49" charset="0"/>
              </a:rPr>
              <a:t>    (. .) ))</a:t>
            </a:r>
          </a:p>
        </p:txBody>
      </p:sp>
    </p:spTree>
    <p:extLst>
      <p:ext uri="{BB962C8B-B14F-4D97-AF65-F5344CB8AC3E}">
        <p14:creationId xmlns:p14="http://schemas.microsoft.com/office/powerpoint/2010/main" val="95714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://ironcreek.net/phpsyntaxtree/stgraph.png.php?"/>
          <p:cNvSpPr>
            <a:spLocks noChangeAspect="1" noChangeArrowheads="1"/>
          </p:cNvSpPr>
          <p:nvPr/>
        </p:nvSpPr>
        <p:spPr bwMode="auto">
          <a:xfrm>
            <a:off x="155575" y="-192617"/>
            <a:ext cx="3048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http://ironcreek.net/phpsyntaxtree/stgraph.png.php?"/>
          <p:cNvSpPr>
            <a:spLocks noChangeAspect="1" noChangeArrowheads="1"/>
          </p:cNvSpPr>
          <p:nvPr/>
        </p:nvSpPr>
        <p:spPr bwMode="auto">
          <a:xfrm>
            <a:off x="307975" y="10584"/>
            <a:ext cx="3048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http://ironcreek.net/phpsyntaxtree/stgraph.png.php?"/>
          <p:cNvSpPr>
            <a:spLocks noChangeAspect="1" noChangeArrowheads="1"/>
          </p:cNvSpPr>
          <p:nvPr/>
        </p:nvSpPr>
        <p:spPr bwMode="auto">
          <a:xfrm>
            <a:off x="460375" y="213784"/>
            <a:ext cx="3048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28" y="804497"/>
            <a:ext cx="4859676" cy="399610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340097" y="2385537"/>
            <a:ext cx="36502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S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-&gt; NP VP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NP -&gt; DT N | NP PP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PP -&gt; PRP NP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VP -&gt; V NP | VP PP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DT -&gt; 'a' | 'the'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N -&gt; 'child' | 'cake' | 'fork'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PRP -&gt; 'with' | 'to'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V -&gt; 'saw' | 'ate'</a:t>
            </a:r>
          </a:p>
        </p:txBody>
      </p:sp>
    </p:spTree>
    <p:extLst>
      <p:ext uri="{BB962C8B-B14F-4D97-AF65-F5344CB8AC3E}">
        <p14:creationId xmlns:p14="http://schemas.microsoft.com/office/powerpoint/2010/main" val="232857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Parsing as search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two types of constraints on the parses</a:t>
            </a:r>
          </a:p>
          <a:p>
            <a:pPr lvl="1"/>
            <a:r>
              <a:rPr lang="en-US" dirty="0" smtClean="0"/>
              <a:t>From the input sentence</a:t>
            </a:r>
          </a:p>
          <a:p>
            <a:pPr lvl="1"/>
            <a:r>
              <a:rPr lang="en-US" dirty="0" smtClean="0"/>
              <a:t>From the grammar</a:t>
            </a:r>
          </a:p>
          <a:p>
            <a:r>
              <a:rPr lang="en-US" dirty="0" smtClean="0"/>
              <a:t>Therefore, two general approaches to parsing</a:t>
            </a:r>
          </a:p>
          <a:p>
            <a:pPr lvl="1"/>
            <a:r>
              <a:rPr lang="en-US" dirty="0" smtClean="0"/>
              <a:t>Top-down</a:t>
            </a:r>
          </a:p>
          <a:p>
            <a:pPr lvl="1"/>
            <a:r>
              <a:rPr lang="en-US" dirty="0" smtClean="0"/>
              <a:t>Bottom-up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091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3887121" y="133888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92" name="Title 91"/>
          <p:cNvSpPr>
            <a:spLocks noGrp="1"/>
          </p:cNvSpPr>
          <p:nvPr>
            <p:ph type="title"/>
          </p:nvPr>
        </p:nvSpPr>
        <p:spPr>
          <a:xfrm>
            <a:off x="457200" y="711248"/>
            <a:ext cx="8229600" cy="919629"/>
          </a:xfrm>
        </p:spPr>
        <p:txBody>
          <a:bodyPr/>
          <a:lstStyle/>
          <a:p>
            <a:r>
              <a:rPr lang="en-US" dirty="0" smtClean="0"/>
              <a:t>Top down parsing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62328" y="1005473"/>
            <a:ext cx="36502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S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-&gt; NP VP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NP -&gt; DT N | NP PP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PP -&gt; PRP NP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VP -&gt; V NP | VP PP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DT -&gt; 'a' | 'the'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N -&gt; 'child' | 'cake' | 'fork'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PRP -&gt; 'with' | 'to'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V -&gt; 'saw' | 'ate'</a:t>
            </a:r>
          </a:p>
        </p:txBody>
      </p:sp>
    </p:spTree>
    <p:extLst>
      <p:ext uri="{BB962C8B-B14F-4D97-AF65-F5344CB8AC3E}">
        <p14:creationId xmlns:p14="http://schemas.microsoft.com/office/powerpoint/2010/main" val="69814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3887121" y="133888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849350" y="2225421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VP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00797" y="2230139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NP</a:t>
            </a:r>
            <a:endParaRPr lang="en-US" dirty="0"/>
          </a:p>
        </p:txBody>
      </p:sp>
      <p:cxnSp>
        <p:nvCxnSpPr>
          <p:cNvPr id="37" name="Straight Connector 36"/>
          <p:cNvCxnSpPr>
            <a:stCxn id="39" idx="2"/>
          </p:cNvCxnSpPr>
          <p:nvPr/>
        </p:nvCxnSpPr>
        <p:spPr>
          <a:xfrm>
            <a:off x="4056398" y="1708213"/>
            <a:ext cx="1032762" cy="5583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39" idx="2"/>
          </p:cNvCxnSpPr>
          <p:nvPr/>
        </p:nvCxnSpPr>
        <p:spPr>
          <a:xfrm flipH="1">
            <a:off x="1640606" y="1708213"/>
            <a:ext cx="2415792" cy="6315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2" name="Title 91"/>
          <p:cNvSpPr>
            <a:spLocks noGrp="1"/>
          </p:cNvSpPr>
          <p:nvPr>
            <p:ph type="title"/>
          </p:nvPr>
        </p:nvSpPr>
        <p:spPr>
          <a:xfrm>
            <a:off x="457200" y="711248"/>
            <a:ext cx="8229600" cy="919629"/>
          </a:xfrm>
        </p:spPr>
        <p:txBody>
          <a:bodyPr/>
          <a:lstStyle/>
          <a:p>
            <a:r>
              <a:rPr lang="en-US" dirty="0" smtClean="0"/>
              <a:t>Top down parsing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562328" y="1005473"/>
            <a:ext cx="36502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S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-&gt; NP VP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NP -&gt; DT N | NP PP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PP -&gt; PRP NP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VP -&gt; V NP | VP PP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DT -&gt; 'a' | 'the'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N -&gt; 'child' | 'cake' | 'fork'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PRP -&gt; 'with' | 'to'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V -&gt; 'saw' | 'ate'</a:t>
            </a:r>
          </a:p>
        </p:txBody>
      </p:sp>
    </p:spTree>
    <p:extLst>
      <p:ext uri="{BB962C8B-B14F-4D97-AF65-F5344CB8AC3E}">
        <p14:creationId xmlns:p14="http://schemas.microsoft.com/office/powerpoint/2010/main" val="90288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3887121" y="133888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cxnSp>
        <p:nvCxnSpPr>
          <p:cNvPr id="78" name="Straight Connector 77"/>
          <p:cNvCxnSpPr>
            <a:stCxn id="38" idx="2"/>
            <a:endCxn id="84" idx="0"/>
          </p:cNvCxnSpPr>
          <p:nvPr/>
        </p:nvCxnSpPr>
        <p:spPr>
          <a:xfrm flipH="1">
            <a:off x="1246191" y="2599471"/>
            <a:ext cx="407240" cy="5059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849350" y="2225421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VP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00797" y="2230139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NP</a:t>
            </a:r>
            <a:endParaRPr lang="en-US" dirty="0"/>
          </a:p>
        </p:txBody>
      </p:sp>
      <p:cxnSp>
        <p:nvCxnSpPr>
          <p:cNvPr id="37" name="Straight Connector 36"/>
          <p:cNvCxnSpPr>
            <a:stCxn id="39" idx="2"/>
          </p:cNvCxnSpPr>
          <p:nvPr/>
        </p:nvCxnSpPr>
        <p:spPr>
          <a:xfrm>
            <a:off x="4056398" y="1708213"/>
            <a:ext cx="1032762" cy="5583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39" idx="2"/>
          </p:cNvCxnSpPr>
          <p:nvPr/>
        </p:nvCxnSpPr>
        <p:spPr>
          <a:xfrm flipH="1">
            <a:off x="1640606" y="1708213"/>
            <a:ext cx="2415792" cy="6315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2" name="Title 91"/>
          <p:cNvSpPr>
            <a:spLocks noGrp="1"/>
          </p:cNvSpPr>
          <p:nvPr>
            <p:ph type="title"/>
          </p:nvPr>
        </p:nvSpPr>
        <p:spPr>
          <a:xfrm>
            <a:off x="457200" y="711248"/>
            <a:ext cx="8229600" cy="919629"/>
          </a:xfrm>
        </p:spPr>
        <p:txBody>
          <a:bodyPr/>
          <a:lstStyle/>
          <a:p>
            <a:r>
              <a:rPr lang="en-US" dirty="0" smtClean="0"/>
              <a:t>Top down parsing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1661212" y="3106331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PP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993557" y="310543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NP</a:t>
            </a:r>
            <a:endParaRPr lang="en-US" dirty="0"/>
          </a:p>
        </p:txBody>
      </p:sp>
      <p:cxnSp>
        <p:nvCxnSpPr>
          <p:cNvPr id="93" name="Straight Connector 92"/>
          <p:cNvCxnSpPr>
            <a:stCxn id="38" idx="2"/>
            <a:endCxn id="80" idx="0"/>
          </p:cNvCxnSpPr>
          <p:nvPr/>
        </p:nvCxnSpPr>
        <p:spPr>
          <a:xfrm>
            <a:off x="1653431" y="2599471"/>
            <a:ext cx="254003" cy="506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562328" y="1005473"/>
            <a:ext cx="36502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S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-&gt; NP VP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NP -&gt; DT N | NP PP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PP -&gt; PRP NP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VP -&gt; V NP | VP PP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DT -&gt; 'a' | 'the'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N -&gt; 'child' | 'cake' | 'fork'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PRP -&gt; 'with' | 'to'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V -&gt; 'saw' | 'ate'</a:t>
            </a:r>
          </a:p>
        </p:txBody>
      </p:sp>
    </p:spTree>
    <p:extLst>
      <p:ext uri="{BB962C8B-B14F-4D97-AF65-F5344CB8AC3E}">
        <p14:creationId xmlns:p14="http://schemas.microsoft.com/office/powerpoint/2010/main" val="329085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Outline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22375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Phrase-structure grammars</a:t>
            </a:r>
          </a:p>
          <a:p>
            <a:pPr eaLnBrk="1" hangingPunct="1"/>
            <a:r>
              <a:rPr lang="en-US" altLang="en-US" sz="2400" dirty="0" smtClean="0"/>
              <a:t>Parsing with phrase-structure grammars</a:t>
            </a:r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Statistical parsing</a:t>
            </a:r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Machine translation</a:t>
            </a:r>
          </a:p>
          <a:p>
            <a:pPr marL="0" indent="0" eaLnBrk="1" hangingPunct="1">
              <a:buNone/>
            </a:pPr>
            <a:endParaRPr lang="en-US" altLang="en-US" sz="2400" dirty="0" smtClean="0"/>
          </a:p>
        </p:txBody>
      </p:sp>
      <p:pic>
        <p:nvPicPr>
          <p:cNvPr id="307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063" y="3471863"/>
            <a:ext cx="14287" cy="14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286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3887121" y="133888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cxnSp>
        <p:nvCxnSpPr>
          <p:cNvPr id="78" name="Straight Connector 77"/>
          <p:cNvCxnSpPr>
            <a:stCxn id="38" idx="2"/>
            <a:endCxn id="84" idx="0"/>
          </p:cNvCxnSpPr>
          <p:nvPr/>
        </p:nvCxnSpPr>
        <p:spPr>
          <a:xfrm flipH="1">
            <a:off x="1246191" y="2599471"/>
            <a:ext cx="407240" cy="5059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849350" y="2225421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VP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00797" y="2230139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NP</a:t>
            </a:r>
            <a:endParaRPr lang="en-US" dirty="0"/>
          </a:p>
        </p:txBody>
      </p:sp>
      <p:cxnSp>
        <p:nvCxnSpPr>
          <p:cNvPr id="37" name="Straight Connector 36"/>
          <p:cNvCxnSpPr>
            <a:stCxn id="39" idx="2"/>
          </p:cNvCxnSpPr>
          <p:nvPr/>
        </p:nvCxnSpPr>
        <p:spPr>
          <a:xfrm>
            <a:off x="4056398" y="1708213"/>
            <a:ext cx="1032762" cy="5583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39" idx="2"/>
          </p:cNvCxnSpPr>
          <p:nvPr/>
        </p:nvCxnSpPr>
        <p:spPr>
          <a:xfrm flipH="1">
            <a:off x="1640606" y="1708213"/>
            <a:ext cx="2415792" cy="6315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2" name="Title 91"/>
          <p:cNvSpPr>
            <a:spLocks noGrp="1"/>
          </p:cNvSpPr>
          <p:nvPr>
            <p:ph type="title"/>
          </p:nvPr>
        </p:nvSpPr>
        <p:spPr>
          <a:xfrm>
            <a:off x="457200" y="711248"/>
            <a:ext cx="8229600" cy="919629"/>
          </a:xfrm>
        </p:spPr>
        <p:txBody>
          <a:bodyPr/>
          <a:lstStyle/>
          <a:p>
            <a:r>
              <a:rPr lang="en-US" dirty="0" smtClean="0"/>
              <a:t>Top down parsing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1661212" y="3106331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>
                <a:solidFill>
                  <a:srgbClr val="FF0000"/>
                </a:solidFill>
              </a:rPr>
              <a:t>PP</a:t>
            </a:r>
            <a:endParaRPr lang="en-US" strike="sngStrike" dirty="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993557" y="310543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>
                <a:solidFill>
                  <a:srgbClr val="FF0000"/>
                </a:solidFill>
              </a:rPr>
              <a:t>NP</a:t>
            </a:r>
            <a:endParaRPr lang="en-US" strike="sngStrike" dirty="0">
              <a:solidFill>
                <a:srgbClr val="FF0000"/>
              </a:solidFill>
            </a:endParaRPr>
          </a:p>
        </p:txBody>
      </p:sp>
      <p:cxnSp>
        <p:nvCxnSpPr>
          <p:cNvPr id="93" name="Straight Connector 92"/>
          <p:cNvCxnSpPr>
            <a:stCxn id="38" idx="2"/>
            <a:endCxn id="80" idx="0"/>
          </p:cNvCxnSpPr>
          <p:nvPr/>
        </p:nvCxnSpPr>
        <p:spPr>
          <a:xfrm>
            <a:off x="1653431" y="2599471"/>
            <a:ext cx="254003" cy="506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562328" y="1005473"/>
            <a:ext cx="36502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S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-&gt; NP VP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NP -&gt; DT N | NP PP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PP -&gt; PRP NP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VP -&gt; V NP | VP PP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DT -&gt; 'a' | 'the'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N -&gt; 'child' | 'cake' | 'fork'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PRP -&gt; 'with' | 'to'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V -&gt; 'saw' | 'ate'</a:t>
            </a:r>
          </a:p>
        </p:txBody>
      </p:sp>
    </p:spTree>
    <p:extLst>
      <p:ext uri="{BB962C8B-B14F-4D97-AF65-F5344CB8AC3E}">
        <p14:creationId xmlns:p14="http://schemas.microsoft.com/office/powerpoint/2010/main" val="322898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3887121" y="133888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cxnSp>
        <p:nvCxnSpPr>
          <p:cNvPr id="78" name="Straight Connector 77"/>
          <p:cNvCxnSpPr>
            <a:stCxn id="38" idx="2"/>
            <a:endCxn id="84" idx="0"/>
          </p:cNvCxnSpPr>
          <p:nvPr/>
        </p:nvCxnSpPr>
        <p:spPr>
          <a:xfrm flipH="1">
            <a:off x="1239780" y="2599471"/>
            <a:ext cx="413651" cy="5059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849350" y="2225421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VP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00797" y="2230139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NP</a:t>
            </a:r>
            <a:endParaRPr lang="en-US" dirty="0"/>
          </a:p>
        </p:txBody>
      </p:sp>
      <p:cxnSp>
        <p:nvCxnSpPr>
          <p:cNvPr id="37" name="Straight Connector 36"/>
          <p:cNvCxnSpPr>
            <a:stCxn id="39" idx="2"/>
          </p:cNvCxnSpPr>
          <p:nvPr/>
        </p:nvCxnSpPr>
        <p:spPr>
          <a:xfrm>
            <a:off x="4056398" y="1708213"/>
            <a:ext cx="1032762" cy="5583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39" idx="2"/>
          </p:cNvCxnSpPr>
          <p:nvPr/>
        </p:nvCxnSpPr>
        <p:spPr>
          <a:xfrm flipH="1">
            <a:off x="1640606" y="1708213"/>
            <a:ext cx="2415792" cy="6315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2" name="Title 91"/>
          <p:cNvSpPr>
            <a:spLocks noGrp="1"/>
          </p:cNvSpPr>
          <p:nvPr>
            <p:ph type="title"/>
          </p:nvPr>
        </p:nvSpPr>
        <p:spPr>
          <a:xfrm>
            <a:off x="457200" y="711248"/>
            <a:ext cx="8229600" cy="919629"/>
          </a:xfrm>
        </p:spPr>
        <p:txBody>
          <a:bodyPr/>
          <a:lstStyle/>
          <a:p>
            <a:r>
              <a:rPr lang="en-US" dirty="0" smtClean="0"/>
              <a:t>Top down parsing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1661212" y="310633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993558" y="3105435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DT</a:t>
            </a:r>
            <a:endParaRPr lang="en-US" dirty="0"/>
          </a:p>
        </p:txBody>
      </p:sp>
      <p:cxnSp>
        <p:nvCxnSpPr>
          <p:cNvPr id="93" name="Straight Connector 92"/>
          <p:cNvCxnSpPr>
            <a:stCxn id="38" idx="2"/>
            <a:endCxn id="80" idx="0"/>
          </p:cNvCxnSpPr>
          <p:nvPr/>
        </p:nvCxnSpPr>
        <p:spPr>
          <a:xfrm>
            <a:off x="1653431" y="2599471"/>
            <a:ext cx="183470" cy="506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562328" y="1005473"/>
            <a:ext cx="36502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S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-&gt; NP VP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NP -&gt; DT N | NP PP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PP -&gt; PRP NP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VP -&gt; V NP | VP PP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DT -&gt; 'a' | 'the'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N -&gt; 'child' | 'cake' | 'fork'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PRP -&gt; 'with' | 'to'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V -&gt; 'saw' | 'ate'</a:t>
            </a:r>
          </a:p>
        </p:txBody>
      </p:sp>
    </p:spTree>
    <p:extLst>
      <p:ext uri="{BB962C8B-B14F-4D97-AF65-F5344CB8AC3E}">
        <p14:creationId xmlns:p14="http://schemas.microsoft.com/office/powerpoint/2010/main" val="380954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106"/>
          <p:cNvGrpSpPr/>
          <p:nvPr/>
        </p:nvGrpSpPr>
        <p:grpSpPr>
          <a:xfrm>
            <a:off x="6995500" y="5981799"/>
            <a:ext cx="505267" cy="732500"/>
            <a:chOff x="6995500" y="4486349"/>
            <a:chExt cx="505267" cy="549375"/>
          </a:xfrm>
        </p:grpSpPr>
        <p:sp>
          <p:nvSpPr>
            <p:cNvPr id="2" name="TextBox 1"/>
            <p:cNvSpPr txBox="1"/>
            <p:nvPr/>
          </p:nvSpPr>
          <p:spPr>
            <a:xfrm>
              <a:off x="6995500" y="4758725"/>
              <a:ext cx="5052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the</a:t>
              </a:r>
              <a:endParaRPr lang="en-US" dirty="0"/>
            </a:p>
          </p:txBody>
        </p:sp>
        <p:cxnSp>
          <p:nvCxnSpPr>
            <p:cNvPr id="9" name="Straight Connector 8"/>
            <p:cNvCxnSpPr>
              <a:stCxn id="4" idx="2"/>
              <a:endCxn id="2" idx="0"/>
            </p:cNvCxnSpPr>
            <p:nvPr/>
          </p:nvCxnSpPr>
          <p:spPr>
            <a:xfrm>
              <a:off x="7234987" y="4486349"/>
              <a:ext cx="13147" cy="2723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7931844" y="5981799"/>
            <a:ext cx="564884" cy="743809"/>
            <a:chOff x="7931844" y="4486349"/>
            <a:chExt cx="564884" cy="557857"/>
          </a:xfrm>
        </p:grpSpPr>
        <p:sp>
          <p:nvSpPr>
            <p:cNvPr id="3" name="TextBox 2"/>
            <p:cNvSpPr txBox="1"/>
            <p:nvPr/>
          </p:nvSpPr>
          <p:spPr>
            <a:xfrm>
              <a:off x="7931844" y="4767207"/>
              <a:ext cx="5648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fork</a:t>
              </a:r>
              <a:endParaRPr lang="en-US" dirty="0"/>
            </a:p>
          </p:txBody>
        </p:sp>
        <p:cxnSp>
          <p:nvCxnSpPr>
            <p:cNvPr id="10" name="Straight Connector 9"/>
            <p:cNvCxnSpPr>
              <a:stCxn id="5" idx="2"/>
              <a:endCxn id="3" idx="0"/>
            </p:cNvCxnSpPr>
            <p:nvPr/>
          </p:nvCxnSpPr>
          <p:spPr>
            <a:xfrm>
              <a:off x="8213811" y="4486349"/>
              <a:ext cx="475" cy="28085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3887121" y="133888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grpSp>
        <p:nvGrpSpPr>
          <p:cNvPr id="98" name="Group 97"/>
          <p:cNvGrpSpPr/>
          <p:nvPr/>
        </p:nvGrpSpPr>
        <p:grpSpPr>
          <a:xfrm>
            <a:off x="1054311" y="3475662"/>
            <a:ext cx="505267" cy="847357"/>
            <a:chOff x="1054311" y="2606748"/>
            <a:chExt cx="505267" cy="635518"/>
          </a:xfrm>
        </p:grpSpPr>
        <p:sp>
          <p:nvSpPr>
            <p:cNvPr id="28" name="TextBox 27"/>
            <p:cNvSpPr txBox="1"/>
            <p:nvPr/>
          </p:nvSpPr>
          <p:spPr>
            <a:xfrm>
              <a:off x="1054311" y="2965267"/>
              <a:ext cx="5052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the</a:t>
              </a:r>
              <a:endParaRPr lang="en-US" dirty="0"/>
            </a:p>
          </p:txBody>
        </p:sp>
        <p:cxnSp>
          <p:nvCxnSpPr>
            <p:cNvPr id="34" name="Straight Connector 33"/>
            <p:cNvCxnSpPr>
              <a:stCxn id="33" idx="2"/>
              <a:endCxn id="28" idx="0"/>
            </p:cNvCxnSpPr>
            <p:nvPr/>
          </p:nvCxnSpPr>
          <p:spPr>
            <a:xfrm>
              <a:off x="1283884" y="2606748"/>
              <a:ext cx="23061" cy="3585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1698032" y="3470943"/>
            <a:ext cx="659155" cy="847360"/>
            <a:chOff x="1698031" y="2603208"/>
            <a:chExt cx="659155" cy="635520"/>
          </a:xfrm>
        </p:grpSpPr>
        <p:sp>
          <p:nvSpPr>
            <p:cNvPr id="26" name="TextBox 25"/>
            <p:cNvSpPr txBox="1"/>
            <p:nvPr/>
          </p:nvSpPr>
          <p:spPr>
            <a:xfrm>
              <a:off x="1698031" y="2961729"/>
              <a:ext cx="6591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child</a:t>
              </a:r>
              <a:endParaRPr lang="en-US" dirty="0"/>
            </a:p>
          </p:txBody>
        </p:sp>
        <p:cxnSp>
          <p:nvCxnSpPr>
            <p:cNvPr id="35" name="Straight Connector 34"/>
            <p:cNvCxnSpPr>
              <a:stCxn id="31" idx="2"/>
              <a:endCxn id="26" idx="0"/>
            </p:cNvCxnSpPr>
            <p:nvPr/>
          </p:nvCxnSpPr>
          <p:spPr>
            <a:xfrm>
              <a:off x="2011180" y="2603208"/>
              <a:ext cx="16429" cy="3585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2993966" y="3470946"/>
            <a:ext cx="505267" cy="847359"/>
            <a:chOff x="2993966" y="2603209"/>
            <a:chExt cx="505267" cy="635519"/>
          </a:xfrm>
        </p:grpSpPr>
        <p:sp>
          <p:nvSpPr>
            <p:cNvPr id="27" name="TextBox 26"/>
            <p:cNvSpPr txBox="1"/>
            <p:nvPr/>
          </p:nvSpPr>
          <p:spPr>
            <a:xfrm>
              <a:off x="2993966" y="2961729"/>
              <a:ext cx="5052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ate</a:t>
              </a:r>
              <a:endParaRPr lang="en-US" dirty="0"/>
            </a:p>
          </p:txBody>
        </p:sp>
        <p:cxnSp>
          <p:nvCxnSpPr>
            <p:cNvPr id="40" name="Straight Connector 39"/>
            <p:cNvCxnSpPr>
              <a:stCxn id="32" idx="2"/>
              <a:endCxn id="27" idx="0"/>
            </p:cNvCxnSpPr>
            <p:nvPr/>
          </p:nvCxnSpPr>
          <p:spPr>
            <a:xfrm>
              <a:off x="3233818" y="2603209"/>
              <a:ext cx="12782" cy="3585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2987596" y="2594754"/>
            <a:ext cx="3330557" cy="876192"/>
            <a:chOff x="2987596" y="1946065"/>
            <a:chExt cx="3330557" cy="657144"/>
          </a:xfrm>
        </p:grpSpPr>
        <p:sp>
          <p:nvSpPr>
            <p:cNvPr id="29" name="TextBox 28"/>
            <p:cNvSpPr txBox="1"/>
            <p:nvPr/>
          </p:nvSpPr>
          <p:spPr>
            <a:xfrm>
              <a:off x="5812886" y="2322672"/>
              <a:ext cx="5052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NP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987596" y="2326210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VP</a:t>
              </a:r>
              <a:endParaRPr lang="en-US" dirty="0"/>
            </a:p>
          </p:txBody>
        </p:sp>
        <p:cxnSp>
          <p:nvCxnSpPr>
            <p:cNvPr id="41" name="Straight Connector 40"/>
            <p:cNvCxnSpPr>
              <a:stCxn id="36" idx="2"/>
              <a:endCxn id="32" idx="0"/>
            </p:cNvCxnSpPr>
            <p:nvPr/>
          </p:nvCxnSpPr>
          <p:spPr>
            <a:xfrm flipH="1">
              <a:off x="3233818" y="1946065"/>
              <a:ext cx="1861754" cy="3801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36" idx="2"/>
              <a:endCxn id="29" idx="0"/>
            </p:cNvCxnSpPr>
            <p:nvPr/>
          </p:nvCxnSpPr>
          <p:spPr>
            <a:xfrm>
              <a:off x="5095572" y="1946065"/>
              <a:ext cx="969948" cy="3766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4706611" y="5211473"/>
            <a:ext cx="671979" cy="775034"/>
            <a:chOff x="4706610" y="3908608"/>
            <a:chExt cx="671979" cy="581276"/>
          </a:xfrm>
        </p:grpSpPr>
        <p:sp>
          <p:nvSpPr>
            <p:cNvPr id="13" name="TextBox 12"/>
            <p:cNvSpPr txBox="1"/>
            <p:nvPr/>
          </p:nvSpPr>
          <p:spPr>
            <a:xfrm>
              <a:off x="4706610" y="4212885"/>
              <a:ext cx="6719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cake</a:t>
              </a:r>
              <a:endParaRPr lang="en-US" dirty="0"/>
            </a:p>
          </p:txBody>
        </p:sp>
        <p:cxnSp>
          <p:nvCxnSpPr>
            <p:cNvPr id="43" name="Straight Connector 42"/>
            <p:cNvCxnSpPr>
              <a:stCxn id="13" idx="0"/>
              <a:endCxn id="22" idx="2"/>
            </p:cNvCxnSpPr>
            <p:nvPr/>
          </p:nvCxnSpPr>
          <p:spPr>
            <a:xfrm flipH="1" flipV="1">
              <a:off x="5009084" y="3908608"/>
              <a:ext cx="33516" cy="3042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4001246" y="5211471"/>
            <a:ext cx="505267" cy="779749"/>
            <a:chOff x="4001246" y="3908609"/>
            <a:chExt cx="505267" cy="584813"/>
          </a:xfrm>
        </p:grpSpPr>
        <p:sp>
          <p:nvSpPr>
            <p:cNvPr id="16" name="TextBox 15"/>
            <p:cNvSpPr txBox="1"/>
            <p:nvPr/>
          </p:nvSpPr>
          <p:spPr>
            <a:xfrm>
              <a:off x="4001246" y="4216423"/>
              <a:ext cx="5052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the</a:t>
              </a:r>
              <a:endParaRPr lang="en-US" dirty="0"/>
            </a:p>
          </p:txBody>
        </p:sp>
        <p:cxnSp>
          <p:nvCxnSpPr>
            <p:cNvPr id="44" name="Straight Connector 43"/>
            <p:cNvCxnSpPr>
              <a:stCxn id="21" idx="2"/>
              <a:endCxn id="16" idx="0"/>
            </p:cNvCxnSpPr>
            <p:nvPr/>
          </p:nvCxnSpPr>
          <p:spPr>
            <a:xfrm>
              <a:off x="4225469" y="3908609"/>
              <a:ext cx="28411" cy="3078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03" name="Group 102"/>
          <p:cNvGrpSpPr/>
          <p:nvPr/>
        </p:nvGrpSpPr>
        <p:grpSpPr>
          <a:xfrm>
            <a:off x="3979247" y="4313588"/>
            <a:ext cx="1205527" cy="897889"/>
            <a:chOff x="3979246" y="3235190"/>
            <a:chExt cx="1205527" cy="673417"/>
          </a:xfrm>
        </p:grpSpPr>
        <p:sp>
          <p:nvSpPr>
            <p:cNvPr id="21" name="TextBox 20"/>
            <p:cNvSpPr txBox="1"/>
            <p:nvPr/>
          </p:nvSpPr>
          <p:spPr>
            <a:xfrm>
              <a:off x="3979246" y="3631608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DT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833395" y="3631608"/>
              <a:ext cx="351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</a:t>
              </a:r>
              <a:endParaRPr lang="en-US" dirty="0"/>
            </a:p>
          </p:txBody>
        </p:sp>
        <p:cxnSp>
          <p:nvCxnSpPr>
            <p:cNvPr id="45" name="Straight Connector 44"/>
            <p:cNvCxnSpPr>
              <a:stCxn id="24" idx="2"/>
              <a:endCxn id="22" idx="0"/>
            </p:cNvCxnSpPr>
            <p:nvPr/>
          </p:nvCxnSpPr>
          <p:spPr>
            <a:xfrm>
              <a:off x="4612969" y="3235192"/>
              <a:ext cx="396115" cy="3964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24" idx="2"/>
              <a:endCxn id="21" idx="0"/>
            </p:cNvCxnSpPr>
            <p:nvPr/>
          </p:nvCxnSpPr>
          <p:spPr>
            <a:xfrm flipH="1">
              <a:off x="4225468" y="3235190"/>
              <a:ext cx="387501" cy="39641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4360336" y="3466226"/>
            <a:ext cx="3000726" cy="847357"/>
            <a:chOff x="4360335" y="2599672"/>
            <a:chExt cx="3000726" cy="635518"/>
          </a:xfrm>
        </p:grpSpPr>
        <p:sp>
          <p:nvSpPr>
            <p:cNvPr id="24" name="TextBox 23"/>
            <p:cNvSpPr txBox="1"/>
            <p:nvPr/>
          </p:nvSpPr>
          <p:spPr>
            <a:xfrm>
              <a:off x="4360335" y="2958191"/>
              <a:ext cx="5052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NP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868618" y="2958191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PP</a:t>
              </a:r>
              <a:endParaRPr lang="en-US" dirty="0"/>
            </a:p>
          </p:txBody>
        </p:sp>
        <p:cxnSp>
          <p:nvCxnSpPr>
            <p:cNvPr id="47" name="Straight Connector 46"/>
            <p:cNvCxnSpPr>
              <a:stCxn id="29" idx="2"/>
              <a:endCxn id="24" idx="0"/>
            </p:cNvCxnSpPr>
            <p:nvPr/>
          </p:nvCxnSpPr>
          <p:spPr>
            <a:xfrm flipH="1">
              <a:off x="4612969" y="2599672"/>
              <a:ext cx="1452550" cy="3585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29" idx="2"/>
              <a:endCxn id="25" idx="0"/>
            </p:cNvCxnSpPr>
            <p:nvPr/>
          </p:nvCxnSpPr>
          <p:spPr>
            <a:xfrm>
              <a:off x="6065519" y="2599673"/>
              <a:ext cx="1049321" cy="35851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06" name="Group 105"/>
          <p:cNvGrpSpPr/>
          <p:nvPr/>
        </p:nvGrpSpPr>
        <p:grpSpPr>
          <a:xfrm>
            <a:off x="5899804" y="5206759"/>
            <a:ext cx="595035" cy="779756"/>
            <a:chOff x="5899804" y="3905067"/>
            <a:chExt cx="595035" cy="584817"/>
          </a:xfrm>
        </p:grpSpPr>
        <p:sp>
          <p:nvSpPr>
            <p:cNvPr id="14" name="TextBox 13"/>
            <p:cNvSpPr txBox="1"/>
            <p:nvPr/>
          </p:nvSpPr>
          <p:spPr>
            <a:xfrm>
              <a:off x="5899804" y="4212885"/>
              <a:ext cx="5950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with</a:t>
              </a:r>
              <a:endParaRPr lang="en-US" dirty="0"/>
            </a:p>
          </p:txBody>
        </p:sp>
        <p:cxnSp>
          <p:nvCxnSpPr>
            <p:cNvPr id="49" name="Straight Connector 48"/>
            <p:cNvCxnSpPr>
              <a:stCxn id="19" idx="2"/>
              <a:endCxn id="14" idx="0"/>
            </p:cNvCxnSpPr>
            <p:nvPr/>
          </p:nvCxnSpPr>
          <p:spPr>
            <a:xfrm flipH="1">
              <a:off x="6197322" y="3905067"/>
              <a:ext cx="34067" cy="3078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5901811" y="4313581"/>
            <a:ext cx="2119699" cy="893174"/>
            <a:chOff x="5901811" y="3235188"/>
            <a:chExt cx="2119699" cy="669881"/>
          </a:xfrm>
        </p:grpSpPr>
        <p:sp>
          <p:nvSpPr>
            <p:cNvPr id="19" name="TextBox 18"/>
            <p:cNvSpPr txBox="1"/>
            <p:nvPr/>
          </p:nvSpPr>
          <p:spPr>
            <a:xfrm>
              <a:off x="5901811" y="3628070"/>
              <a:ext cx="6591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PRP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516243" y="3628070"/>
              <a:ext cx="5052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NP</a:t>
              </a:r>
              <a:endParaRPr lang="en-US" dirty="0"/>
            </a:p>
          </p:txBody>
        </p:sp>
        <p:cxnSp>
          <p:nvCxnSpPr>
            <p:cNvPr id="50" name="Straight Connector 49"/>
            <p:cNvCxnSpPr>
              <a:stCxn id="25" idx="2"/>
              <a:endCxn id="19" idx="0"/>
            </p:cNvCxnSpPr>
            <p:nvPr/>
          </p:nvCxnSpPr>
          <p:spPr>
            <a:xfrm flipH="1">
              <a:off x="6231389" y="3235188"/>
              <a:ext cx="883452" cy="3928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20" idx="0"/>
              <a:endCxn id="25" idx="2"/>
            </p:cNvCxnSpPr>
            <p:nvPr/>
          </p:nvCxnSpPr>
          <p:spPr>
            <a:xfrm flipH="1" flipV="1">
              <a:off x="7114841" y="3235190"/>
              <a:ext cx="654036" cy="3928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6988765" y="5206756"/>
            <a:ext cx="1400735" cy="775040"/>
            <a:chOff x="6988764" y="3905066"/>
            <a:chExt cx="1400735" cy="581280"/>
          </a:xfrm>
        </p:grpSpPr>
        <p:sp>
          <p:nvSpPr>
            <p:cNvPr id="4" name="TextBox 3"/>
            <p:cNvSpPr txBox="1"/>
            <p:nvPr/>
          </p:nvSpPr>
          <p:spPr>
            <a:xfrm>
              <a:off x="6988764" y="4209347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DT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038121" y="4209347"/>
              <a:ext cx="351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</a:t>
              </a:r>
              <a:endParaRPr lang="en-US" dirty="0"/>
            </a:p>
          </p:txBody>
        </p:sp>
        <p:cxnSp>
          <p:nvCxnSpPr>
            <p:cNvPr id="30" name="Straight Connector 29"/>
            <p:cNvCxnSpPr>
              <a:stCxn id="20" idx="2"/>
              <a:endCxn id="4" idx="0"/>
            </p:cNvCxnSpPr>
            <p:nvPr/>
          </p:nvCxnSpPr>
          <p:spPr>
            <a:xfrm flipH="1">
              <a:off x="7234986" y="3905066"/>
              <a:ext cx="533890" cy="3042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20" idx="2"/>
              <a:endCxn id="5" idx="0"/>
            </p:cNvCxnSpPr>
            <p:nvPr/>
          </p:nvCxnSpPr>
          <p:spPr>
            <a:xfrm>
              <a:off x="7768876" y="3905067"/>
              <a:ext cx="444934" cy="3042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1037662" y="2599469"/>
            <a:ext cx="1149208" cy="876193"/>
            <a:chOff x="1037662" y="1949602"/>
            <a:chExt cx="1149208" cy="657145"/>
          </a:xfrm>
        </p:grpSpPr>
        <p:sp>
          <p:nvSpPr>
            <p:cNvPr id="31" name="TextBox 30"/>
            <p:cNvSpPr txBox="1"/>
            <p:nvPr/>
          </p:nvSpPr>
          <p:spPr>
            <a:xfrm>
              <a:off x="1835492" y="2326210"/>
              <a:ext cx="351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37662" y="2329748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DT</a:t>
              </a:r>
              <a:endParaRPr lang="en-US" dirty="0"/>
            </a:p>
          </p:txBody>
        </p:sp>
        <p:cxnSp>
          <p:nvCxnSpPr>
            <p:cNvPr id="77" name="Straight Connector 76"/>
            <p:cNvCxnSpPr>
              <a:stCxn id="38" idx="2"/>
              <a:endCxn id="31" idx="0"/>
            </p:cNvCxnSpPr>
            <p:nvPr/>
          </p:nvCxnSpPr>
          <p:spPr>
            <a:xfrm>
              <a:off x="1653431" y="1949602"/>
              <a:ext cx="357750" cy="3766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38" idx="2"/>
              <a:endCxn id="33" idx="0"/>
            </p:cNvCxnSpPr>
            <p:nvPr/>
          </p:nvCxnSpPr>
          <p:spPr>
            <a:xfrm flipH="1">
              <a:off x="1283884" y="1949603"/>
              <a:ext cx="369547" cy="3801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1400797" y="1708212"/>
            <a:ext cx="3940996" cy="891258"/>
            <a:chOff x="1400797" y="1281159"/>
            <a:chExt cx="3940996" cy="668444"/>
          </a:xfrm>
        </p:grpSpPr>
        <p:sp>
          <p:nvSpPr>
            <p:cNvPr id="36" name="TextBox 35"/>
            <p:cNvSpPr txBox="1"/>
            <p:nvPr/>
          </p:nvSpPr>
          <p:spPr>
            <a:xfrm>
              <a:off x="4849350" y="1669066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VP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00797" y="1672604"/>
              <a:ext cx="5052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NP</a:t>
              </a:r>
              <a:endParaRPr lang="en-US" dirty="0"/>
            </a:p>
          </p:txBody>
        </p:sp>
        <p:cxnSp>
          <p:nvCxnSpPr>
            <p:cNvPr id="37" name="Straight Connector 36"/>
            <p:cNvCxnSpPr>
              <a:stCxn id="39" idx="2"/>
            </p:cNvCxnSpPr>
            <p:nvPr/>
          </p:nvCxnSpPr>
          <p:spPr>
            <a:xfrm>
              <a:off x="4056398" y="1281159"/>
              <a:ext cx="1032761" cy="4187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39" idx="2"/>
            </p:cNvCxnSpPr>
            <p:nvPr/>
          </p:nvCxnSpPr>
          <p:spPr>
            <a:xfrm flipH="1">
              <a:off x="1640606" y="1281159"/>
              <a:ext cx="2415792" cy="4736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92" name="Title 91"/>
          <p:cNvSpPr>
            <a:spLocks noGrp="1"/>
          </p:cNvSpPr>
          <p:nvPr>
            <p:ph type="title"/>
          </p:nvPr>
        </p:nvSpPr>
        <p:spPr>
          <a:xfrm>
            <a:off x="457200" y="711248"/>
            <a:ext cx="8229600" cy="919629"/>
          </a:xfrm>
        </p:spPr>
        <p:txBody>
          <a:bodyPr/>
          <a:lstStyle/>
          <a:p>
            <a:r>
              <a:rPr lang="en-US" dirty="0" smtClean="0"/>
              <a:t>Top down parsing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5562328" y="1005473"/>
            <a:ext cx="36502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S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-&gt; NP VP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NP -&gt; DT N | NP PP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PP -&gt; PRP NP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VP -&gt; V NP | VP PP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DT -&gt; 'a' | 'the'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N -&gt; 'child' | 'cake' | 'fork'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PRP -&gt; 'with' | 'to'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V -&gt; 'saw' | 'ate'</a:t>
            </a:r>
          </a:p>
        </p:txBody>
      </p:sp>
    </p:spTree>
    <p:extLst>
      <p:ext uri="{BB962C8B-B14F-4D97-AF65-F5344CB8AC3E}">
        <p14:creationId xmlns:p14="http://schemas.microsoft.com/office/powerpoint/2010/main" val="1446419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95500" y="634496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931844" y="6356276"/>
            <a:ext cx="564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fork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054311" y="629618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698032" y="629146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child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993966" y="629146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ate</a:t>
            </a:r>
            <a:endParaRPr lang="en-US" dirty="0"/>
          </a:p>
        </p:txBody>
      </p:sp>
      <p:grpSp>
        <p:nvGrpSpPr>
          <p:cNvPr id="62" name="Group 61"/>
          <p:cNvGrpSpPr/>
          <p:nvPr/>
        </p:nvGrpSpPr>
        <p:grpSpPr>
          <a:xfrm>
            <a:off x="2977322" y="5585810"/>
            <a:ext cx="492443" cy="705651"/>
            <a:chOff x="2977322" y="4189357"/>
            <a:chExt cx="492443" cy="529238"/>
          </a:xfrm>
        </p:grpSpPr>
        <p:cxnSp>
          <p:nvCxnSpPr>
            <p:cNvPr id="40" name="Straight Connector 39"/>
            <p:cNvCxnSpPr>
              <a:stCxn id="32" idx="2"/>
              <a:endCxn id="27" idx="0"/>
            </p:cNvCxnSpPr>
            <p:nvPr/>
          </p:nvCxnSpPr>
          <p:spPr>
            <a:xfrm>
              <a:off x="3223544" y="4466356"/>
              <a:ext cx="23056" cy="25223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977322" y="4189357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VP</a:t>
              </a:r>
              <a:endParaRPr lang="en-US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706611" y="631581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cake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001246" y="6320529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grpSp>
        <p:nvGrpSpPr>
          <p:cNvPr id="63" name="Group 62"/>
          <p:cNvGrpSpPr/>
          <p:nvPr/>
        </p:nvGrpSpPr>
        <p:grpSpPr>
          <a:xfrm>
            <a:off x="3989625" y="5624700"/>
            <a:ext cx="492443" cy="695829"/>
            <a:chOff x="3989624" y="4218525"/>
            <a:chExt cx="492443" cy="521872"/>
          </a:xfrm>
        </p:grpSpPr>
        <p:cxnSp>
          <p:nvCxnSpPr>
            <p:cNvPr id="44" name="Straight Connector 43"/>
            <p:cNvCxnSpPr>
              <a:stCxn id="21" idx="2"/>
              <a:endCxn id="16" idx="0"/>
            </p:cNvCxnSpPr>
            <p:nvPr/>
          </p:nvCxnSpPr>
          <p:spPr>
            <a:xfrm>
              <a:off x="4235846" y="4495524"/>
              <a:ext cx="18033" cy="2448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989624" y="4218525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DT</a:t>
              </a:r>
              <a:endParaRPr lang="en-US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833395" y="5636671"/>
            <a:ext cx="351378" cy="679144"/>
            <a:chOff x="4833395" y="4227500"/>
            <a:chExt cx="351378" cy="509358"/>
          </a:xfrm>
        </p:grpSpPr>
        <p:cxnSp>
          <p:nvCxnSpPr>
            <p:cNvPr id="43" name="Straight Connector 42"/>
            <p:cNvCxnSpPr>
              <a:stCxn id="13" idx="0"/>
              <a:endCxn id="22" idx="2"/>
            </p:cNvCxnSpPr>
            <p:nvPr/>
          </p:nvCxnSpPr>
          <p:spPr>
            <a:xfrm flipH="1" flipV="1">
              <a:off x="5009084" y="4504499"/>
              <a:ext cx="33517" cy="2323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4833395" y="4227500"/>
              <a:ext cx="351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4235847" y="4218230"/>
            <a:ext cx="773237" cy="1418442"/>
            <a:chOff x="4235847" y="3163671"/>
            <a:chExt cx="773237" cy="1063831"/>
          </a:xfrm>
        </p:grpSpPr>
        <p:cxnSp>
          <p:nvCxnSpPr>
            <p:cNvPr id="45" name="Straight Connector 44"/>
            <p:cNvCxnSpPr>
              <a:stCxn id="24" idx="2"/>
              <a:endCxn id="22" idx="0"/>
            </p:cNvCxnSpPr>
            <p:nvPr/>
          </p:nvCxnSpPr>
          <p:spPr>
            <a:xfrm>
              <a:off x="4612969" y="3440670"/>
              <a:ext cx="396115" cy="7868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24" idx="2"/>
              <a:endCxn id="21" idx="0"/>
            </p:cNvCxnSpPr>
            <p:nvPr/>
          </p:nvCxnSpPr>
          <p:spPr>
            <a:xfrm flipH="1">
              <a:off x="4235847" y="3440670"/>
              <a:ext cx="377122" cy="7778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360335" y="3163671"/>
              <a:ext cx="5052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NP</a:t>
              </a:r>
              <a:endParaRPr lang="en-US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612969" y="3329770"/>
            <a:ext cx="2501872" cy="888458"/>
            <a:chOff x="4612968" y="2497329"/>
            <a:chExt cx="2501872" cy="666344"/>
          </a:xfrm>
        </p:grpSpPr>
        <p:sp>
          <p:nvSpPr>
            <p:cNvPr id="29" name="TextBox 28"/>
            <p:cNvSpPr txBox="1"/>
            <p:nvPr/>
          </p:nvSpPr>
          <p:spPr>
            <a:xfrm>
              <a:off x="5812886" y="2497329"/>
              <a:ext cx="5052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NP</a:t>
              </a:r>
              <a:endParaRPr lang="en-US" dirty="0"/>
            </a:p>
          </p:txBody>
        </p:sp>
        <p:cxnSp>
          <p:nvCxnSpPr>
            <p:cNvPr id="47" name="Straight Connector 46"/>
            <p:cNvCxnSpPr>
              <a:stCxn id="29" idx="2"/>
              <a:endCxn id="24" idx="0"/>
            </p:cNvCxnSpPr>
            <p:nvPr/>
          </p:nvCxnSpPr>
          <p:spPr>
            <a:xfrm flipH="1">
              <a:off x="4612968" y="2774328"/>
              <a:ext cx="1452552" cy="3893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29" idx="2"/>
              <a:endCxn id="25" idx="0"/>
            </p:cNvCxnSpPr>
            <p:nvPr/>
          </p:nvCxnSpPr>
          <p:spPr>
            <a:xfrm>
              <a:off x="6065520" y="2774328"/>
              <a:ext cx="1049320" cy="3893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5899804" y="631581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</a:t>
            </a:r>
            <a:endParaRPr lang="en-US" dirty="0"/>
          </a:p>
        </p:txBody>
      </p:sp>
      <p:grpSp>
        <p:nvGrpSpPr>
          <p:cNvPr id="65" name="Group 64"/>
          <p:cNvGrpSpPr/>
          <p:nvPr/>
        </p:nvGrpSpPr>
        <p:grpSpPr>
          <a:xfrm>
            <a:off x="5901812" y="5618271"/>
            <a:ext cx="659155" cy="697541"/>
            <a:chOff x="5901811" y="4213703"/>
            <a:chExt cx="659155" cy="523156"/>
          </a:xfrm>
        </p:grpSpPr>
        <p:cxnSp>
          <p:nvCxnSpPr>
            <p:cNvPr id="49" name="Straight Connector 48"/>
            <p:cNvCxnSpPr>
              <a:stCxn id="19" idx="2"/>
              <a:endCxn id="14" idx="0"/>
            </p:cNvCxnSpPr>
            <p:nvPr/>
          </p:nvCxnSpPr>
          <p:spPr>
            <a:xfrm flipH="1">
              <a:off x="6197321" y="4490702"/>
              <a:ext cx="34068" cy="24615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901811" y="4213703"/>
              <a:ext cx="6591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PRP</a:t>
              </a:r>
              <a:endParaRPr lang="en-US" dirty="0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6231390" y="4218228"/>
            <a:ext cx="1537487" cy="1400043"/>
            <a:chOff x="6231389" y="3163671"/>
            <a:chExt cx="1537487" cy="1050032"/>
          </a:xfrm>
        </p:grpSpPr>
        <p:sp>
          <p:nvSpPr>
            <p:cNvPr id="25" name="TextBox 24"/>
            <p:cNvSpPr txBox="1"/>
            <p:nvPr/>
          </p:nvSpPr>
          <p:spPr>
            <a:xfrm>
              <a:off x="6868618" y="3163671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PP</a:t>
              </a:r>
              <a:endParaRPr lang="en-US" dirty="0"/>
            </a:p>
          </p:txBody>
        </p:sp>
        <p:cxnSp>
          <p:nvCxnSpPr>
            <p:cNvPr id="50" name="Straight Connector 49"/>
            <p:cNvCxnSpPr>
              <a:stCxn id="25" idx="2"/>
              <a:endCxn id="19" idx="0"/>
            </p:cNvCxnSpPr>
            <p:nvPr/>
          </p:nvCxnSpPr>
          <p:spPr>
            <a:xfrm flipH="1">
              <a:off x="6231389" y="3440670"/>
              <a:ext cx="883451" cy="7730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20" idx="0"/>
              <a:endCxn id="25" idx="2"/>
            </p:cNvCxnSpPr>
            <p:nvPr/>
          </p:nvCxnSpPr>
          <p:spPr>
            <a:xfrm flipH="1" flipV="1">
              <a:off x="7114840" y="3440670"/>
              <a:ext cx="654036" cy="17712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6988765" y="5612463"/>
            <a:ext cx="492443" cy="732504"/>
            <a:chOff x="6988764" y="4209347"/>
            <a:chExt cx="492443" cy="549378"/>
          </a:xfrm>
        </p:grpSpPr>
        <p:cxnSp>
          <p:nvCxnSpPr>
            <p:cNvPr id="9" name="Straight Connector 8"/>
            <p:cNvCxnSpPr>
              <a:stCxn id="4" idx="2"/>
              <a:endCxn id="2" idx="0"/>
            </p:cNvCxnSpPr>
            <p:nvPr/>
          </p:nvCxnSpPr>
          <p:spPr>
            <a:xfrm>
              <a:off x="7234986" y="4486346"/>
              <a:ext cx="13147" cy="2723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6988764" y="4209347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DT</a:t>
              </a:r>
              <a:endParaRPr lang="en-US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038121" y="5612463"/>
            <a:ext cx="351378" cy="743813"/>
            <a:chOff x="8038121" y="4209347"/>
            <a:chExt cx="351378" cy="557860"/>
          </a:xfrm>
        </p:grpSpPr>
        <p:cxnSp>
          <p:nvCxnSpPr>
            <p:cNvPr id="10" name="Straight Connector 9"/>
            <p:cNvCxnSpPr>
              <a:stCxn id="5" idx="2"/>
              <a:endCxn id="3" idx="0"/>
            </p:cNvCxnSpPr>
            <p:nvPr/>
          </p:nvCxnSpPr>
          <p:spPr>
            <a:xfrm>
              <a:off x="8213810" y="4486346"/>
              <a:ext cx="476" cy="2808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8038121" y="4209347"/>
              <a:ext cx="351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7234987" y="4823729"/>
            <a:ext cx="978823" cy="788736"/>
            <a:chOff x="7234987" y="3628070"/>
            <a:chExt cx="978823" cy="591552"/>
          </a:xfrm>
        </p:grpSpPr>
        <p:sp>
          <p:nvSpPr>
            <p:cNvPr id="20" name="TextBox 19"/>
            <p:cNvSpPr txBox="1"/>
            <p:nvPr/>
          </p:nvSpPr>
          <p:spPr>
            <a:xfrm>
              <a:off x="7516243" y="3628070"/>
              <a:ext cx="5052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NP</a:t>
              </a:r>
              <a:endParaRPr lang="en-US" dirty="0"/>
            </a:p>
          </p:txBody>
        </p:sp>
        <p:cxnSp>
          <p:nvCxnSpPr>
            <p:cNvPr id="30" name="Straight Connector 29"/>
            <p:cNvCxnSpPr>
              <a:stCxn id="20" idx="2"/>
              <a:endCxn id="4" idx="0"/>
            </p:cNvCxnSpPr>
            <p:nvPr/>
          </p:nvCxnSpPr>
          <p:spPr>
            <a:xfrm flipH="1">
              <a:off x="7234987" y="3905069"/>
              <a:ext cx="533890" cy="3145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20" idx="2"/>
              <a:endCxn id="5" idx="0"/>
            </p:cNvCxnSpPr>
            <p:nvPr/>
          </p:nvCxnSpPr>
          <p:spPr>
            <a:xfrm>
              <a:off x="7768877" y="3905069"/>
              <a:ext cx="444933" cy="3145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1835492" y="5567394"/>
            <a:ext cx="351378" cy="724067"/>
            <a:chOff x="1835492" y="4175545"/>
            <a:chExt cx="351378" cy="543050"/>
          </a:xfrm>
        </p:grpSpPr>
        <p:cxnSp>
          <p:nvCxnSpPr>
            <p:cNvPr id="35" name="Straight Connector 34"/>
            <p:cNvCxnSpPr>
              <a:stCxn id="31" idx="2"/>
              <a:endCxn id="26" idx="0"/>
            </p:cNvCxnSpPr>
            <p:nvPr/>
          </p:nvCxnSpPr>
          <p:spPr>
            <a:xfrm>
              <a:off x="2011181" y="4452544"/>
              <a:ext cx="16429" cy="26605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835492" y="4175545"/>
              <a:ext cx="351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</a:t>
              </a:r>
              <a:endParaRPr lang="en-US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037663" y="5585810"/>
            <a:ext cx="492443" cy="710368"/>
            <a:chOff x="1037662" y="4189357"/>
            <a:chExt cx="492443" cy="532776"/>
          </a:xfrm>
        </p:grpSpPr>
        <p:cxnSp>
          <p:nvCxnSpPr>
            <p:cNvPr id="34" name="Straight Connector 33"/>
            <p:cNvCxnSpPr>
              <a:stCxn id="33" idx="2"/>
              <a:endCxn id="28" idx="0"/>
            </p:cNvCxnSpPr>
            <p:nvPr/>
          </p:nvCxnSpPr>
          <p:spPr>
            <a:xfrm>
              <a:off x="1283884" y="4466356"/>
              <a:ext cx="23060" cy="2557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037662" y="4189357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DT</a:t>
              </a:r>
              <a:endParaRPr lang="en-US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3223544" y="2321300"/>
            <a:ext cx="2841977" cy="3264510"/>
            <a:chOff x="3223544" y="1740975"/>
            <a:chExt cx="2841977" cy="2448383"/>
          </a:xfrm>
        </p:grpSpPr>
        <p:cxnSp>
          <p:nvCxnSpPr>
            <p:cNvPr id="41" name="Straight Connector 40"/>
            <p:cNvCxnSpPr>
              <a:stCxn id="36" idx="2"/>
              <a:endCxn id="32" idx="0"/>
            </p:cNvCxnSpPr>
            <p:nvPr/>
          </p:nvCxnSpPr>
          <p:spPr>
            <a:xfrm flipH="1">
              <a:off x="3223544" y="2017974"/>
              <a:ext cx="1872028" cy="21713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36" idx="2"/>
              <a:endCxn id="29" idx="0"/>
            </p:cNvCxnSpPr>
            <p:nvPr/>
          </p:nvCxnSpPr>
          <p:spPr>
            <a:xfrm>
              <a:off x="5095572" y="2017974"/>
              <a:ext cx="969949" cy="4793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4849350" y="1740975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VP</a:t>
              </a:r>
              <a:endParaRPr lang="en-US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283885" y="2326017"/>
            <a:ext cx="727296" cy="3259793"/>
            <a:chOff x="1283884" y="1744513"/>
            <a:chExt cx="727296" cy="2444845"/>
          </a:xfrm>
        </p:grpSpPr>
        <p:cxnSp>
          <p:nvCxnSpPr>
            <p:cNvPr id="77" name="Straight Connector 76"/>
            <p:cNvCxnSpPr>
              <a:stCxn id="38" idx="2"/>
              <a:endCxn id="31" idx="0"/>
            </p:cNvCxnSpPr>
            <p:nvPr/>
          </p:nvCxnSpPr>
          <p:spPr>
            <a:xfrm>
              <a:off x="1653431" y="2021512"/>
              <a:ext cx="357749" cy="21540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38" idx="2"/>
              <a:endCxn id="33" idx="0"/>
            </p:cNvCxnSpPr>
            <p:nvPr/>
          </p:nvCxnSpPr>
          <p:spPr>
            <a:xfrm flipH="1">
              <a:off x="1283884" y="2021512"/>
              <a:ext cx="369547" cy="21678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400797" y="1744513"/>
              <a:ext cx="5052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NP</a:t>
              </a:r>
              <a:endParaRPr lang="en-US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640606" y="1338882"/>
            <a:ext cx="3448553" cy="1096725"/>
            <a:chOff x="1640606" y="1004161"/>
            <a:chExt cx="3448553" cy="822544"/>
          </a:xfrm>
        </p:grpSpPr>
        <p:sp>
          <p:nvSpPr>
            <p:cNvPr id="39" name="TextBox 38"/>
            <p:cNvSpPr txBox="1"/>
            <p:nvPr/>
          </p:nvSpPr>
          <p:spPr>
            <a:xfrm>
              <a:off x="3887121" y="1004161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</a:t>
              </a:r>
              <a:endParaRPr lang="en-US" dirty="0"/>
            </a:p>
          </p:txBody>
        </p:sp>
        <p:cxnSp>
          <p:nvCxnSpPr>
            <p:cNvPr id="37" name="Straight Connector 36"/>
            <p:cNvCxnSpPr>
              <a:stCxn id="39" idx="2"/>
            </p:cNvCxnSpPr>
            <p:nvPr/>
          </p:nvCxnSpPr>
          <p:spPr>
            <a:xfrm>
              <a:off x="4056398" y="1281160"/>
              <a:ext cx="1032761" cy="4906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39" idx="2"/>
            </p:cNvCxnSpPr>
            <p:nvPr/>
          </p:nvCxnSpPr>
          <p:spPr>
            <a:xfrm flipH="1">
              <a:off x="1640606" y="1281160"/>
              <a:ext cx="2415792" cy="5455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92" name="Title 91"/>
          <p:cNvSpPr>
            <a:spLocks noGrp="1"/>
          </p:cNvSpPr>
          <p:nvPr>
            <p:ph type="title"/>
          </p:nvPr>
        </p:nvSpPr>
        <p:spPr>
          <a:xfrm>
            <a:off x="457200" y="711248"/>
            <a:ext cx="8229600" cy="919629"/>
          </a:xfrm>
        </p:spPr>
        <p:txBody>
          <a:bodyPr/>
          <a:lstStyle/>
          <a:p>
            <a:r>
              <a:rPr lang="en-US" dirty="0" smtClean="0"/>
              <a:t>Bottom up parsing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5562328" y="1005473"/>
            <a:ext cx="36502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S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-&gt; NP VP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NP -&gt; DT N | NP PP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PP -&gt; PRP NP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VP -&gt; V NP | VP PP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DT -&gt; 'a' | 'the'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N -&gt; 'child' | 'cake' | 'fork'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PRP -&gt; 'with' | 'to'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V -&gt; 'saw' | 'ate'</a:t>
            </a:r>
          </a:p>
        </p:txBody>
      </p:sp>
    </p:spTree>
    <p:extLst>
      <p:ext uri="{BB962C8B-B14F-4D97-AF65-F5344CB8AC3E}">
        <p14:creationId xmlns:p14="http://schemas.microsoft.com/office/powerpoint/2010/main" val="370680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28" grpId="0"/>
      <p:bldP spid="26" grpId="0"/>
      <p:bldP spid="27" grpId="0"/>
      <p:bldP spid="13" grpId="0"/>
      <p:bldP spid="16" grpId="0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Bottom </a:t>
            </a:r>
            <a:r>
              <a:rPr lang="en-US" altLang="en-US" dirty="0"/>
              <a:t>up </a:t>
            </a:r>
            <a:r>
              <a:rPr lang="en-US" altLang="en-US" dirty="0" smtClean="0"/>
              <a:t>vs. top </a:t>
            </a:r>
            <a:r>
              <a:rPr lang="en-US" altLang="en-US" dirty="0"/>
              <a:t>down </a:t>
            </a:r>
            <a:r>
              <a:rPr lang="en-US" altLang="en-US" dirty="0" smtClean="0"/>
              <a:t>methods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dirty="0" smtClean="0"/>
              <a:t>Bottom up</a:t>
            </a:r>
          </a:p>
          <a:p>
            <a:pPr lvl="1"/>
            <a:r>
              <a:rPr lang="en-US" altLang="en-US" dirty="0" smtClean="0"/>
              <a:t>explores options that won’t lead to a full parse.</a:t>
            </a:r>
          </a:p>
          <a:p>
            <a:r>
              <a:rPr lang="en-US" altLang="en-US" dirty="0" smtClean="0"/>
              <a:t>Top down</a:t>
            </a:r>
          </a:p>
          <a:p>
            <a:pPr lvl="1"/>
            <a:r>
              <a:rPr lang="en-US" altLang="en-US" dirty="0" smtClean="0"/>
              <a:t>explores options that don’t match the full sentence.</a:t>
            </a:r>
          </a:p>
          <a:p>
            <a:r>
              <a:rPr lang="en-US" altLang="en-US" dirty="0" smtClean="0"/>
              <a:t>Dynamic programming</a:t>
            </a:r>
          </a:p>
          <a:p>
            <a:pPr lvl="1"/>
            <a:r>
              <a:rPr lang="en-US" altLang="en-US" dirty="0" smtClean="0"/>
              <a:t>caches of intermediate results (</a:t>
            </a:r>
            <a:r>
              <a:rPr lang="en-US" altLang="en-US" dirty="0" err="1"/>
              <a:t>memoization</a:t>
            </a:r>
            <a:r>
              <a:rPr lang="en-US" altLang="en-US" dirty="0"/>
              <a:t>) </a:t>
            </a:r>
            <a:endParaRPr lang="en-US" altLang="en-US" dirty="0" smtClean="0"/>
          </a:p>
          <a:p>
            <a:r>
              <a:rPr lang="en-US" altLang="en-US" dirty="0" err="1" smtClean="0"/>
              <a:t>Cocke</a:t>
            </a:r>
            <a:r>
              <a:rPr lang="en-US" altLang="en-US" dirty="0" smtClean="0"/>
              <a:t>-</a:t>
            </a:r>
            <a:r>
              <a:rPr lang="en-US" altLang="en-US" dirty="0" err="1" smtClean="0"/>
              <a:t>Kasami</a:t>
            </a:r>
            <a:r>
              <a:rPr lang="en-US" altLang="en-US" dirty="0" smtClean="0"/>
              <a:t>-Younger (CKY) parser </a:t>
            </a:r>
          </a:p>
          <a:p>
            <a:pPr lvl="1"/>
            <a:r>
              <a:rPr lang="en-US" altLang="en-US" dirty="0" smtClean="0"/>
              <a:t>based on dynamic programming</a:t>
            </a:r>
          </a:p>
        </p:txBody>
      </p:sp>
    </p:spTree>
    <p:extLst>
      <p:ext uri="{BB962C8B-B14F-4D97-AF65-F5344CB8AC3E}">
        <p14:creationId xmlns:p14="http://schemas.microsoft.com/office/powerpoint/2010/main" val="562502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Shift-reduce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22175"/>
            <a:ext cx="8229600" cy="381935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 bottom-up parser</a:t>
            </a:r>
          </a:p>
          <a:p>
            <a:pPr lvl="1"/>
            <a:r>
              <a:rPr lang="en-US" dirty="0" smtClean="0"/>
              <a:t>Tries to match the RHS of a production until it can build an S</a:t>
            </a:r>
          </a:p>
          <a:p>
            <a:r>
              <a:rPr lang="en-US" i="1" dirty="0"/>
              <a:t>S</a:t>
            </a:r>
            <a:r>
              <a:rPr lang="en-US" i="1" dirty="0" smtClean="0"/>
              <a:t>hift</a:t>
            </a:r>
            <a:r>
              <a:rPr lang="en-US" dirty="0" smtClean="0"/>
              <a:t> operation</a:t>
            </a:r>
          </a:p>
          <a:p>
            <a:pPr lvl="1"/>
            <a:r>
              <a:rPr lang="en-US" dirty="0" smtClean="0"/>
              <a:t>Each word in the input sentence is pushed onto a stack</a:t>
            </a:r>
          </a:p>
          <a:p>
            <a:r>
              <a:rPr lang="en-US" i="1" dirty="0" smtClean="0"/>
              <a:t>Reduce</a:t>
            </a:r>
            <a:r>
              <a:rPr lang="en-US" dirty="0" smtClean="0"/>
              <a:t> operation</a:t>
            </a:r>
          </a:p>
          <a:p>
            <a:pPr lvl="1"/>
            <a:r>
              <a:rPr lang="en-US" dirty="0" smtClean="0"/>
              <a:t>If the top n words on the top of the stack match the RHS of a production, then they are popped and replaced by the LHS of the production </a:t>
            </a:r>
          </a:p>
          <a:p>
            <a:r>
              <a:rPr lang="en-US" dirty="0" smtClean="0"/>
              <a:t>Stopping condition</a:t>
            </a:r>
          </a:p>
          <a:p>
            <a:pPr lvl="1"/>
            <a:r>
              <a:rPr lang="en-US" dirty="0" smtClean="0"/>
              <a:t>The process stops when the input sentence has been processed and S has been popped from the stack.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37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Shift-reduce parsing example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99070" y="2090795"/>
            <a:ext cx="7047781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[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* the child ate the cake]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 [ 'the' * child ate the cake]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 [ DT * child ate the cake]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 [ DT 'child' * ate the cake]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 [ DT N * ate the cake]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 [ NP * ate the cake]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 [ NP 'ate' * the cake]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 [ NP V * the cake]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 [ NP V 'the' * cake]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 [ NP V DT * cake]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 [ NP V DT 'cake' * ]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 [ NP V DT N * ]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 [ NP V NP * ]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 [ NP VP * ]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 [ S *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 (NP (DT the) (N child)) (VP (V ate) (NP (DT the) (N cake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))))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006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Dynamic Programming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 smtClean="0"/>
              <a:t>Motivation</a:t>
            </a:r>
          </a:p>
          <a:p>
            <a:pPr lvl="1"/>
            <a:r>
              <a:rPr lang="en-US" altLang="en-US" sz="1900" dirty="0" smtClean="0"/>
              <a:t>A lot of the work is repeated</a:t>
            </a:r>
          </a:p>
          <a:p>
            <a:pPr lvl="1"/>
            <a:r>
              <a:rPr lang="en-US" altLang="en-US" sz="1900" dirty="0" smtClean="0"/>
              <a:t>Caching intermediate results improves the complexity</a:t>
            </a:r>
          </a:p>
          <a:p>
            <a:r>
              <a:rPr lang="en-US" altLang="en-US" sz="2400" dirty="0" smtClean="0"/>
              <a:t>Dynamic programming</a:t>
            </a:r>
          </a:p>
          <a:p>
            <a:pPr lvl="1"/>
            <a:r>
              <a:rPr lang="en-US" altLang="en-US" sz="1900" dirty="0" smtClean="0"/>
              <a:t>Building a </a:t>
            </a:r>
            <a:r>
              <a:rPr lang="en-US" altLang="en-US" sz="1900" dirty="0"/>
              <a:t>parse for a substring [i,j] based on all parses [i,k] and [k, j] that are included in it.</a:t>
            </a:r>
          </a:p>
          <a:p>
            <a:r>
              <a:rPr lang="en-US" altLang="en-US" sz="2400" dirty="0" smtClean="0"/>
              <a:t>Complexity</a:t>
            </a:r>
          </a:p>
          <a:p>
            <a:pPr lvl="1"/>
            <a:r>
              <a:rPr lang="en-US" altLang="en-US" sz="1900" dirty="0" smtClean="0"/>
              <a:t>O(</a:t>
            </a:r>
            <a:r>
              <a:rPr lang="en-US" altLang="en-US" sz="1900" i="1" dirty="0" smtClean="0"/>
              <a:t>n</a:t>
            </a:r>
            <a:r>
              <a:rPr lang="en-US" altLang="en-US" sz="1900" baseline="30000" dirty="0" smtClean="0"/>
              <a:t>3</a:t>
            </a:r>
            <a:r>
              <a:rPr lang="en-US" altLang="en-US" sz="1900" dirty="0" smtClean="0"/>
              <a:t>) for recognizing an input string of length </a:t>
            </a:r>
            <a:r>
              <a:rPr lang="en-US" altLang="en-US" sz="1900" i="1" dirty="0" smtClean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701197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 bldLvl="2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Dynamic Programming</a:t>
            </a:r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solidFill>
                  <a:schemeClr val="tx1"/>
                </a:solidFill>
              </a:rPr>
              <a:t>CKY (</a:t>
            </a:r>
            <a:r>
              <a:rPr lang="en-US" altLang="en-US" dirty="0" err="1" smtClean="0">
                <a:solidFill>
                  <a:schemeClr val="tx1"/>
                </a:solidFill>
              </a:rPr>
              <a:t>Cocke</a:t>
            </a:r>
            <a:r>
              <a:rPr lang="en-US" altLang="en-US" dirty="0" smtClean="0">
                <a:solidFill>
                  <a:schemeClr val="tx1"/>
                </a:solidFill>
              </a:rPr>
              <a:t>-</a:t>
            </a:r>
            <a:r>
              <a:rPr lang="en-US" altLang="en-US" dirty="0" err="1" smtClean="0">
                <a:solidFill>
                  <a:schemeClr val="tx1"/>
                </a:solidFill>
              </a:rPr>
              <a:t>Kasami</a:t>
            </a:r>
            <a:r>
              <a:rPr lang="en-US" altLang="en-US" dirty="0" smtClean="0">
                <a:solidFill>
                  <a:schemeClr val="tx1"/>
                </a:solidFill>
              </a:rPr>
              <a:t>-Younger)</a:t>
            </a:r>
          </a:p>
          <a:p>
            <a:pPr lvl="1"/>
            <a:r>
              <a:rPr lang="en-US" altLang="en-US" dirty="0" smtClean="0">
                <a:solidFill>
                  <a:schemeClr val="tx1"/>
                </a:solidFill>
              </a:rPr>
              <a:t>bottom-up</a:t>
            </a:r>
          </a:p>
          <a:p>
            <a:pPr lvl="1"/>
            <a:r>
              <a:rPr lang="en-US" altLang="en-US" dirty="0" smtClean="0">
                <a:solidFill>
                  <a:schemeClr val="tx1"/>
                </a:solidFill>
              </a:rPr>
              <a:t>requires a normalized (</a:t>
            </a:r>
            <a:r>
              <a:rPr lang="en-US" altLang="en-US" dirty="0" err="1" smtClean="0">
                <a:solidFill>
                  <a:schemeClr val="tx1"/>
                </a:solidFill>
              </a:rPr>
              <a:t>binarized</a:t>
            </a:r>
            <a:r>
              <a:rPr lang="en-US" altLang="en-US" dirty="0" smtClean="0">
                <a:solidFill>
                  <a:schemeClr val="tx1"/>
                </a:solidFill>
              </a:rPr>
              <a:t>) grammar</a:t>
            </a:r>
          </a:p>
          <a:p>
            <a:r>
              <a:rPr lang="en-US" altLang="en-US" dirty="0" err="1" smtClean="0">
                <a:solidFill>
                  <a:schemeClr val="tx1"/>
                </a:solidFill>
              </a:rPr>
              <a:t>Earley</a:t>
            </a:r>
            <a:r>
              <a:rPr lang="en-US" altLang="en-US" dirty="0" smtClean="0">
                <a:solidFill>
                  <a:schemeClr val="tx1"/>
                </a:solidFill>
              </a:rPr>
              <a:t> parser</a:t>
            </a:r>
          </a:p>
          <a:p>
            <a:pPr lvl="1"/>
            <a:r>
              <a:rPr lang="en-US" altLang="en-US" dirty="0" smtClean="0">
                <a:solidFill>
                  <a:schemeClr val="tx1"/>
                </a:solidFill>
              </a:rPr>
              <a:t>top-down</a:t>
            </a:r>
          </a:p>
          <a:p>
            <a:pPr lvl="1"/>
            <a:r>
              <a:rPr lang="en-US" altLang="en-US" dirty="0" smtClean="0">
                <a:solidFill>
                  <a:schemeClr val="tx1"/>
                </a:solidFill>
              </a:rPr>
              <a:t>more complicated</a:t>
            </a:r>
          </a:p>
          <a:p>
            <a:endParaRPr lang="en-US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317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 bldLvl="2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0771" y="1891719"/>
            <a:ext cx="885932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the", "child", "ate", "the", "cake", "with", "the", "fork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-&gt; NP VP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NP -&gt; DT N | NP PP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PP -&gt; PRP NP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VP -&gt; V NP | VP PP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DT -&gt; 'a' | 'the'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N -&gt; 'child' | 'cake' | 'fork'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PRP -&gt; 'with' | 'to'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V -&gt; 'saw' | 'ate'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44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Parsing programming languages</a:t>
            </a: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1954094" y="1810464"/>
            <a:ext cx="5786556" cy="36009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en-US" sz="1200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  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 main()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en-US" sz="1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 n, reverse = 0;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 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en-US" sz="12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("Enter a number to reverse</a:t>
            </a:r>
            <a:r>
              <a:rPr lang="en-US" altLang="en-US" sz="1200" b="1" dirty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en-US" sz="1200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("%</a:t>
            </a:r>
            <a:r>
              <a:rPr lang="en-US" altLang="en-US" sz="1200" dirty="0" err="1">
                <a:latin typeface="Courier New" pitchFamily="49" charset="0"/>
                <a:cs typeface="Courier New" pitchFamily="49" charset="0"/>
              </a:rPr>
              <a:t>d",&amp;n</a:t>
            </a: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);  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  while (n != 0)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  {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    reverse = reverse * 10;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    reverse = reverse + n%10;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    n = n/10;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  }  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en-US" sz="12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("Reverse of entered number is = %d</a:t>
            </a:r>
            <a:r>
              <a:rPr lang="en-US" altLang="en-US" sz="1200" b="1" dirty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", reverse);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  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  return 0;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470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748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510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4272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5034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5796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6558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0" name="Rectangle 3"/>
          <p:cNvSpPr>
            <a:spLocks noChangeArrowheads="1"/>
          </p:cNvSpPr>
          <p:nvPr/>
        </p:nvSpPr>
        <p:spPr bwMode="auto">
          <a:xfrm>
            <a:off x="1226375" y="686195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61" name="Rectangle 4"/>
          <p:cNvSpPr>
            <a:spLocks noChangeArrowheads="1"/>
          </p:cNvSpPr>
          <p:nvPr/>
        </p:nvSpPr>
        <p:spPr bwMode="auto">
          <a:xfrm>
            <a:off x="1988375" y="686195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2" name="Rectangle 3"/>
          <p:cNvSpPr>
            <a:spLocks noChangeArrowheads="1"/>
          </p:cNvSpPr>
          <p:nvPr/>
        </p:nvSpPr>
        <p:spPr bwMode="auto">
          <a:xfrm>
            <a:off x="3513782" y="1444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3" name="Rectangle 4"/>
          <p:cNvSpPr>
            <a:spLocks noChangeArrowheads="1"/>
          </p:cNvSpPr>
          <p:nvPr/>
        </p:nvSpPr>
        <p:spPr bwMode="auto">
          <a:xfrm>
            <a:off x="4275782" y="1444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4" name="Rectangle 5"/>
          <p:cNvSpPr>
            <a:spLocks noChangeArrowheads="1"/>
          </p:cNvSpPr>
          <p:nvPr/>
        </p:nvSpPr>
        <p:spPr bwMode="auto">
          <a:xfrm>
            <a:off x="5037782" y="1444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5" name="Rectangle 6"/>
          <p:cNvSpPr>
            <a:spLocks noChangeArrowheads="1"/>
          </p:cNvSpPr>
          <p:nvPr/>
        </p:nvSpPr>
        <p:spPr bwMode="auto">
          <a:xfrm>
            <a:off x="5799782" y="1444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6" name="Rectangle 7"/>
          <p:cNvSpPr>
            <a:spLocks noChangeArrowheads="1"/>
          </p:cNvSpPr>
          <p:nvPr/>
        </p:nvSpPr>
        <p:spPr bwMode="auto">
          <a:xfrm>
            <a:off x="6561782" y="1444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8" name="Rectangle 3"/>
          <p:cNvSpPr>
            <a:spLocks noChangeArrowheads="1"/>
          </p:cNvSpPr>
          <p:nvPr/>
        </p:nvSpPr>
        <p:spPr bwMode="auto">
          <a:xfrm>
            <a:off x="1991221" y="144504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9" name="Rectangle 4"/>
          <p:cNvSpPr>
            <a:spLocks noChangeArrowheads="1"/>
          </p:cNvSpPr>
          <p:nvPr/>
        </p:nvSpPr>
        <p:spPr bwMode="auto">
          <a:xfrm>
            <a:off x="2753221" y="144504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0" name="Rectangle 3"/>
          <p:cNvSpPr>
            <a:spLocks noChangeArrowheads="1"/>
          </p:cNvSpPr>
          <p:nvPr/>
        </p:nvSpPr>
        <p:spPr bwMode="auto">
          <a:xfrm>
            <a:off x="4278628" y="2211096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1" name="Rectangle 4"/>
          <p:cNvSpPr>
            <a:spLocks noChangeArrowheads="1"/>
          </p:cNvSpPr>
          <p:nvPr/>
        </p:nvSpPr>
        <p:spPr bwMode="auto">
          <a:xfrm>
            <a:off x="5040628" y="2211096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2" name="Rectangle 5"/>
          <p:cNvSpPr>
            <a:spLocks noChangeArrowheads="1"/>
          </p:cNvSpPr>
          <p:nvPr/>
        </p:nvSpPr>
        <p:spPr bwMode="auto">
          <a:xfrm>
            <a:off x="5802628" y="2211096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3" name="Rectangle 6"/>
          <p:cNvSpPr>
            <a:spLocks noChangeArrowheads="1"/>
          </p:cNvSpPr>
          <p:nvPr/>
        </p:nvSpPr>
        <p:spPr bwMode="auto">
          <a:xfrm>
            <a:off x="6564628" y="2211096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6" name="Rectangle 3"/>
          <p:cNvSpPr>
            <a:spLocks noChangeArrowheads="1"/>
          </p:cNvSpPr>
          <p:nvPr/>
        </p:nvSpPr>
        <p:spPr bwMode="auto">
          <a:xfrm>
            <a:off x="2756067" y="2211808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7" name="Rectangle 4"/>
          <p:cNvSpPr>
            <a:spLocks noChangeArrowheads="1"/>
          </p:cNvSpPr>
          <p:nvPr/>
        </p:nvSpPr>
        <p:spPr bwMode="auto">
          <a:xfrm>
            <a:off x="3518067" y="2211808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8" name="Rectangle 3"/>
          <p:cNvSpPr>
            <a:spLocks noChangeArrowheads="1"/>
          </p:cNvSpPr>
          <p:nvPr/>
        </p:nvSpPr>
        <p:spPr bwMode="auto">
          <a:xfrm>
            <a:off x="5043474" y="2966360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9" name="Rectangle 4"/>
          <p:cNvSpPr>
            <a:spLocks noChangeArrowheads="1"/>
          </p:cNvSpPr>
          <p:nvPr/>
        </p:nvSpPr>
        <p:spPr bwMode="auto">
          <a:xfrm>
            <a:off x="5805474" y="2966360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0" name="Rectangle 5"/>
          <p:cNvSpPr>
            <a:spLocks noChangeArrowheads="1"/>
          </p:cNvSpPr>
          <p:nvPr/>
        </p:nvSpPr>
        <p:spPr bwMode="auto">
          <a:xfrm>
            <a:off x="6567474" y="2966360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4" name="Rectangle 3"/>
          <p:cNvSpPr>
            <a:spLocks noChangeArrowheads="1"/>
          </p:cNvSpPr>
          <p:nvPr/>
        </p:nvSpPr>
        <p:spPr bwMode="auto">
          <a:xfrm>
            <a:off x="3520913" y="2967072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5" name="Rectangle 4"/>
          <p:cNvSpPr>
            <a:spLocks noChangeArrowheads="1"/>
          </p:cNvSpPr>
          <p:nvPr/>
        </p:nvSpPr>
        <p:spPr bwMode="auto">
          <a:xfrm>
            <a:off x="4282913" y="2967072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6" name="Rectangle 3"/>
          <p:cNvSpPr>
            <a:spLocks noChangeArrowheads="1"/>
          </p:cNvSpPr>
          <p:nvPr/>
        </p:nvSpPr>
        <p:spPr bwMode="auto">
          <a:xfrm>
            <a:off x="5802382" y="3733125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7" name="Rectangle 4"/>
          <p:cNvSpPr>
            <a:spLocks noChangeArrowheads="1"/>
          </p:cNvSpPr>
          <p:nvPr/>
        </p:nvSpPr>
        <p:spPr bwMode="auto">
          <a:xfrm>
            <a:off x="6564382" y="3733125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2" name="Rectangle 3"/>
          <p:cNvSpPr>
            <a:spLocks noChangeArrowheads="1"/>
          </p:cNvSpPr>
          <p:nvPr/>
        </p:nvSpPr>
        <p:spPr bwMode="auto">
          <a:xfrm>
            <a:off x="4279821" y="373383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5041821" y="373383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4" name="Rectangle 3"/>
          <p:cNvSpPr>
            <a:spLocks noChangeArrowheads="1"/>
          </p:cNvSpPr>
          <p:nvPr/>
        </p:nvSpPr>
        <p:spPr bwMode="auto">
          <a:xfrm>
            <a:off x="6567228" y="449989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0" name="Rectangle 3"/>
          <p:cNvSpPr>
            <a:spLocks noChangeArrowheads="1"/>
          </p:cNvSpPr>
          <p:nvPr/>
        </p:nvSpPr>
        <p:spPr bwMode="auto">
          <a:xfrm>
            <a:off x="5044667" y="450060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1" name="Rectangle 4"/>
          <p:cNvSpPr>
            <a:spLocks noChangeArrowheads="1"/>
          </p:cNvSpPr>
          <p:nvPr/>
        </p:nvSpPr>
        <p:spPr bwMode="auto">
          <a:xfrm>
            <a:off x="5806667" y="450060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8" name="Rectangle 3"/>
          <p:cNvSpPr>
            <a:spLocks noChangeArrowheads="1"/>
          </p:cNvSpPr>
          <p:nvPr/>
        </p:nvSpPr>
        <p:spPr bwMode="auto">
          <a:xfrm>
            <a:off x="5800887" y="525586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9" name="Rectangle 4"/>
          <p:cNvSpPr>
            <a:spLocks noChangeArrowheads="1"/>
          </p:cNvSpPr>
          <p:nvPr/>
        </p:nvSpPr>
        <p:spPr bwMode="auto">
          <a:xfrm>
            <a:off x="6562887" y="525586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6" name="Rectangle 3"/>
          <p:cNvSpPr>
            <a:spLocks noChangeArrowheads="1"/>
          </p:cNvSpPr>
          <p:nvPr/>
        </p:nvSpPr>
        <p:spPr bwMode="auto">
          <a:xfrm>
            <a:off x="6565733" y="6022632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9" name="Rectangle 3"/>
          <p:cNvSpPr>
            <a:spLocks noChangeArrowheads="1"/>
          </p:cNvSpPr>
          <p:nvPr/>
        </p:nvSpPr>
        <p:spPr bwMode="auto">
          <a:xfrm>
            <a:off x="1991221" y="144504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39" name="Rectangle 3"/>
          <p:cNvSpPr>
            <a:spLocks noChangeArrowheads="1"/>
          </p:cNvSpPr>
          <p:nvPr/>
        </p:nvSpPr>
        <p:spPr bwMode="auto">
          <a:xfrm>
            <a:off x="2758913" y="221748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0" name="Rectangle 3"/>
          <p:cNvSpPr>
            <a:spLocks noChangeArrowheads="1"/>
          </p:cNvSpPr>
          <p:nvPr/>
        </p:nvSpPr>
        <p:spPr bwMode="auto">
          <a:xfrm>
            <a:off x="3516628" y="296457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4272936" y="3728360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5043474" y="4490360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3" name="Rectangle 3"/>
          <p:cNvSpPr>
            <a:spLocks noChangeArrowheads="1"/>
          </p:cNvSpPr>
          <p:nvPr/>
        </p:nvSpPr>
        <p:spPr bwMode="auto">
          <a:xfrm>
            <a:off x="5796936" y="526189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4" name="Rectangle 3"/>
          <p:cNvSpPr>
            <a:spLocks noChangeArrowheads="1"/>
          </p:cNvSpPr>
          <p:nvPr/>
        </p:nvSpPr>
        <p:spPr bwMode="auto">
          <a:xfrm>
            <a:off x="6558936" y="602564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706582" y="82026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284909" y="157982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child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046209" y="233275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ate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816747" y="310185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587286" y="387094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cake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357824" y="464004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128361" y="540914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898900" y="617824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18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748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510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4272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5034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5796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6558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0" name="Rectangle 3"/>
          <p:cNvSpPr>
            <a:spLocks noChangeArrowheads="1"/>
          </p:cNvSpPr>
          <p:nvPr/>
        </p:nvSpPr>
        <p:spPr bwMode="auto">
          <a:xfrm>
            <a:off x="1226375" y="686195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61" name="Rectangle 4"/>
          <p:cNvSpPr>
            <a:spLocks noChangeArrowheads="1"/>
          </p:cNvSpPr>
          <p:nvPr/>
        </p:nvSpPr>
        <p:spPr bwMode="auto">
          <a:xfrm>
            <a:off x="1988375" y="686195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2" name="Rectangle 3"/>
          <p:cNvSpPr>
            <a:spLocks noChangeArrowheads="1"/>
          </p:cNvSpPr>
          <p:nvPr/>
        </p:nvSpPr>
        <p:spPr bwMode="auto">
          <a:xfrm>
            <a:off x="3513782" y="1444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3" name="Rectangle 4"/>
          <p:cNvSpPr>
            <a:spLocks noChangeArrowheads="1"/>
          </p:cNvSpPr>
          <p:nvPr/>
        </p:nvSpPr>
        <p:spPr bwMode="auto">
          <a:xfrm>
            <a:off x="4275782" y="1444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4" name="Rectangle 5"/>
          <p:cNvSpPr>
            <a:spLocks noChangeArrowheads="1"/>
          </p:cNvSpPr>
          <p:nvPr/>
        </p:nvSpPr>
        <p:spPr bwMode="auto">
          <a:xfrm>
            <a:off x="5037782" y="1444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5" name="Rectangle 6"/>
          <p:cNvSpPr>
            <a:spLocks noChangeArrowheads="1"/>
          </p:cNvSpPr>
          <p:nvPr/>
        </p:nvSpPr>
        <p:spPr bwMode="auto">
          <a:xfrm>
            <a:off x="5799782" y="1444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6" name="Rectangle 7"/>
          <p:cNvSpPr>
            <a:spLocks noChangeArrowheads="1"/>
          </p:cNvSpPr>
          <p:nvPr/>
        </p:nvSpPr>
        <p:spPr bwMode="auto">
          <a:xfrm>
            <a:off x="6561782" y="1444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8" name="Rectangle 3"/>
          <p:cNvSpPr>
            <a:spLocks noChangeArrowheads="1"/>
          </p:cNvSpPr>
          <p:nvPr/>
        </p:nvSpPr>
        <p:spPr bwMode="auto">
          <a:xfrm>
            <a:off x="1991221" y="144504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9" name="Rectangle 4"/>
          <p:cNvSpPr>
            <a:spLocks noChangeArrowheads="1"/>
          </p:cNvSpPr>
          <p:nvPr/>
        </p:nvSpPr>
        <p:spPr bwMode="auto">
          <a:xfrm>
            <a:off x="2753221" y="144504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0" name="Rectangle 3"/>
          <p:cNvSpPr>
            <a:spLocks noChangeArrowheads="1"/>
          </p:cNvSpPr>
          <p:nvPr/>
        </p:nvSpPr>
        <p:spPr bwMode="auto">
          <a:xfrm>
            <a:off x="4278628" y="2211096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1" name="Rectangle 4"/>
          <p:cNvSpPr>
            <a:spLocks noChangeArrowheads="1"/>
          </p:cNvSpPr>
          <p:nvPr/>
        </p:nvSpPr>
        <p:spPr bwMode="auto">
          <a:xfrm>
            <a:off x="5040628" y="2211096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2" name="Rectangle 5"/>
          <p:cNvSpPr>
            <a:spLocks noChangeArrowheads="1"/>
          </p:cNvSpPr>
          <p:nvPr/>
        </p:nvSpPr>
        <p:spPr bwMode="auto">
          <a:xfrm>
            <a:off x="5802628" y="2211096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3" name="Rectangle 6"/>
          <p:cNvSpPr>
            <a:spLocks noChangeArrowheads="1"/>
          </p:cNvSpPr>
          <p:nvPr/>
        </p:nvSpPr>
        <p:spPr bwMode="auto">
          <a:xfrm>
            <a:off x="6564628" y="2211096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6" name="Rectangle 3"/>
          <p:cNvSpPr>
            <a:spLocks noChangeArrowheads="1"/>
          </p:cNvSpPr>
          <p:nvPr/>
        </p:nvSpPr>
        <p:spPr bwMode="auto">
          <a:xfrm>
            <a:off x="2756067" y="2211808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7" name="Rectangle 4"/>
          <p:cNvSpPr>
            <a:spLocks noChangeArrowheads="1"/>
          </p:cNvSpPr>
          <p:nvPr/>
        </p:nvSpPr>
        <p:spPr bwMode="auto">
          <a:xfrm>
            <a:off x="3518067" y="2211808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8" name="Rectangle 3"/>
          <p:cNvSpPr>
            <a:spLocks noChangeArrowheads="1"/>
          </p:cNvSpPr>
          <p:nvPr/>
        </p:nvSpPr>
        <p:spPr bwMode="auto">
          <a:xfrm>
            <a:off x="5043474" y="2966360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9" name="Rectangle 4"/>
          <p:cNvSpPr>
            <a:spLocks noChangeArrowheads="1"/>
          </p:cNvSpPr>
          <p:nvPr/>
        </p:nvSpPr>
        <p:spPr bwMode="auto">
          <a:xfrm>
            <a:off x="5805474" y="2966360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0" name="Rectangle 5"/>
          <p:cNvSpPr>
            <a:spLocks noChangeArrowheads="1"/>
          </p:cNvSpPr>
          <p:nvPr/>
        </p:nvSpPr>
        <p:spPr bwMode="auto">
          <a:xfrm>
            <a:off x="6567474" y="2966360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4" name="Rectangle 3"/>
          <p:cNvSpPr>
            <a:spLocks noChangeArrowheads="1"/>
          </p:cNvSpPr>
          <p:nvPr/>
        </p:nvSpPr>
        <p:spPr bwMode="auto">
          <a:xfrm>
            <a:off x="3520913" y="2967072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5" name="Rectangle 4"/>
          <p:cNvSpPr>
            <a:spLocks noChangeArrowheads="1"/>
          </p:cNvSpPr>
          <p:nvPr/>
        </p:nvSpPr>
        <p:spPr bwMode="auto">
          <a:xfrm>
            <a:off x="4282913" y="2967072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6" name="Rectangle 3"/>
          <p:cNvSpPr>
            <a:spLocks noChangeArrowheads="1"/>
          </p:cNvSpPr>
          <p:nvPr/>
        </p:nvSpPr>
        <p:spPr bwMode="auto">
          <a:xfrm>
            <a:off x="5802382" y="3733125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7" name="Rectangle 4"/>
          <p:cNvSpPr>
            <a:spLocks noChangeArrowheads="1"/>
          </p:cNvSpPr>
          <p:nvPr/>
        </p:nvSpPr>
        <p:spPr bwMode="auto">
          <a:xfrm>
            <a:off x="6564382" y="3733125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2" name="Rectangle 3"/>
          <p:cNvSpPr>
            <a:spLocks noChangeArrowheads="1"/>
          </p:cNvSpPr>
          <p:nvPr/>
        </p:nvSpPr>
        <p:spPr bwMode="auto">
          <a:xfrm>
            <a:off x="4279821" y="373383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5041821" y="373383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4" name="Rectangle 3"/>
          <p:cNvSpPr>
            <a:spLocks noChangeArrowheads="1"/>
          </p:cNvSpPr>
          <p:nvPr/>
        </p:nvSpPr>
        <p:spPr bwMode="auto">
          <a:xfrm>
            <a:off x="6567228" y="449989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0" name="Rectangle 3"/>
          <p:cNvSpPr>
            <a:spLocks noChangeArrowheads="1"/>
          </p:cNvSpPr>
          <p:nvPr/>
        </p:nvSpPr>
        <p:spPr bwMode="auto">
          <a:xfrm>
            <a:off x="5044667" y="450060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1" name="Rectangle 4"/>
          <p:cNvSpPr>
            <a:spLocks noChangeArrowheads="1"/>
          </p:cNvSpPr>
          <p:nvPr/>
        </p:nvSpPr>
        <p:spPr bwMode="auto">
          <a:xfrm>
            <a:off x="5806667" y="450060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8" name="Rectangle 3"/>
          <p:cNvSpPr>
            <a:spLocks noChangeArrowheads="1"/>
          </p:cNvSpPr>
          <p:nvPr/>
        </p:nvSpPr>
        <p:spPr bwMode="auto">
          <a:xfrm>
            <a:off x="5800887" y="525586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9" name="Rectangle 4"/>
          <p:cNvSpPr>
            <a:spLocks noChangeArrowheads="1"/>
          </p:cNvSpPr>
          <p:nvPr/>
        </p:nvSpPr>
        <p:spPr bwMode="auto">
          <a:xfrm>
            <a:off x="6562887" y="525586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6" name="Rectangle 3"/>
          <p:cNvSpPr>
            <a:spLocks noChangeArrowheads="1"/>
          </p:cNvSpPr>
          <p:nvPr/>
        </p:nvSpPr>
        <p:spPr bwMode="auto">
          <a:xfrm>
            <a:off x="6565733" y="6022632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9" name="Rectangle 3"/>
          <p:cNvSpPr>
            <a:spLocks noChangeArrowheads="1"/>
          </p:cNvSpPr>
          <p:nvPr/>
        </p:nvSpPr>
        <p:spPr bwMode="auto">
          <a:xfrm>
            <a:off x="1991221" y="144504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39" name="Rectangle 3"/>
          <p:cNvSpPr>
            <a:spLocks noChangeArrowheads="1"/>
          </p:cNvSpPr>
          <p:nvPr/>
        </p:nvSpPr>
        <p:spPr bwMode="auto">
          <a:xfrm>
            <a:off x="2758913" y="221748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0" name="Rectangle 3"/>
          <p:cNvSpPr>
            <a:spLocks noChangeArrowheads="1"/>
          </p:cNvSpPr>
          <p:nvPr/>
        </p:nvSpPr>
        <p:spPr bwMode="auto">
          <a:xfrm>
            <a:off x="3516628" y="296457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4272936" y="3728360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5043474" y="4490360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3" name="Rectangle 3"/>
          <p:cNvSpPr>
            <a:spLocks noChangeArrowheads="1"/>
          </p:cNvSpPr>
          <p:nvPr/>
        </p:nvSpPr>
        <p:spPr bwMode="auto">
          <a:xfrm>
            <a:off x="5796936" y="526189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4" name="Rectangle 3"/>
          <p:cNvSpPr>
            <a:spLocks noChangeArrowheads="1"/>
          </p:cNvSpPr>
          <p:nvPr/>
        </p:nvSpPr>
        <p:spPr bwMode="auto">
          <a:xfrm>
            <a:off x="6558936" y="602564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706582" y="82026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284909" y="157982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child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046209" y="233275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ate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816747" y="310185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587286" y="387094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cake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357824" y="464004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128361" y="540914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898900" y="617824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fork</a:t>
            </a:r>
            <a:endParaRPr lang="en-US" dirty="0"/>
          </a:p>
        </p:txBody>
      </p:sp>
      <p:sp>
        <p:nvSpPr>
          <p:cNvPr id="53" name="Rectangle 3"/>
          <p:cNvSpPr>
            <a:spLocks noChangeArrowheads="1"/>
          </p:cNvSpPr>
          <p:nvPr/>
        </p:nvSpPr>
        <p:spPr bwMode="auto">
          <a:xfrm>
            <a:off x="1227593" y="687716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DT</a:t>
            </a:r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7843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748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510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4272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5034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5796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6558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0" name="Rectangle 3"/>
          <p:cNvSpPr>
            <a:spLocks noChangeArrowheads="1"/>
          </p:cNvSpPr>
          <p:nvPr/>
        </p:nvSpPr>
        <p:spPr bwMode="auto">
          <a:xfrm>
            <a:off x="1226375" y="686195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DT</a:t>
            </a:r>
            <a:endParaRPr lang="en-US" altLang="en-US" sz="1400" dirty="0"/>
          </a:p>
        </p:txBody>
      </p:sp>
      <p:sp>
        <p:nvSpPr>
          <p:cNvPr id="61" name="Rectangle 4"/>
          <p:cNvSpPr>
            <a:spLocks noChangeArrowheads="1"/>
          </p:cNvSpPr>
          <p:nvPr/>
        </p:nvSpPr>
        <p:spPr bwMode="auto">
          <a:xfrm>
            <a:off x="1994313" y="686195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2" name="Rectangle 3"/>
          <p:cNvSpPr>
            <a:spLocks noChangeArrowheads="1"/>
          </p:cNvSpPr>
          <p:nvPr/>
        </p:nvSpPr>
        <p:spPr bwMode="auto">
          <a:xfrm>
            <a:off x="3513782" y="1444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3" name="Rectangle 4"/>
          <p:cNvSpPr>
            <a:spLocks noChangeArrowheads="1"/>
          </p:cNvSpPr>
          <p:nvPr/>
        </p:nvSpPr>
        <p:spPr bwMode="auto">
          <a:xfrm>
            <a:off x="4275782" y="1444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4" name="Rectangle 5"/>
          <p:cNvSpPr>
            <a:spLocks noChangeArrowheads="1"/>
          </p:cNvSpPr>
          <p:nvPr/>
        </p:nvSpPr>
        <p:spPr bwMode="auto">
          <a:xfrm>
            <a:off x="5037782" y="1444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5" name="Rectangle 6"/>
          <p:cNvSpPr>
            <a:spLocks noChangeArrowheads="1"/>
          </p:cNvSpPr>
          <p:nvPr/>
        </p:nvSpPr>
        <p:spPr bwMode="auto">
          <a:xfrm>
            <a:off x="5799782" y="1444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6" name="Rectangle 7"/>
          <p:cNvSpPr>
            <a:spLocks noChangeArrowheads="1"/>
          </p:cNvSpPr>
          <p:nvPr/>
        </p:nvSpPr>
        <p:spPr bwMode="auto">
          <a:xfrm>
            <a:off x="6561782" y="1444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8" name="Rectangle 3"/>
          <p:cNvSpPr>
            <a:spLocks noChangeArrowheads="1"/>
          </p:cNvSpPr>
          <p:nvPr/>
        </p:nvSpPr>
        <p:spPr bwMode="auto">
          <a:xfrm>
            <a:off x="1991221" y="144504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9" name="Rectangle 4"/>
          <p:cNvSpPr>
            <a:spLocks noChangeArrowheads="1"/>
          </p:cNvSpPr>
          <p:nvPr/>
        </p:nvSpPr>
        <p:spPr bwMode="auto">
          <a:xfrm>
            <a:off x="2753221" y="144504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0" name="Rectangle 3"/>
          <p:cNvSpPr>
            <a:spLocks noChangeArrowheads="1"/>
          </p:cNvSpPr>
          <p:nvPr/>
        </p:nvSpPr>
        <p:spPr bwMode="auto">
          <a:xfrm>
            <a:off x="4278628" y="2211096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1" name="Rectangle 4"/>
          <p:cNvSpPr>
            <a:spLocks noChangeArrowheads="1"/>
          </p:cNvSpPr>
          <p:nvPr/>
        </p:nvSpPr>
        <p:spPr bwMode="auto">
          <a:xfrm>
            <a:off x="5040628" y="2211096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2" name="Rectangle 5"/>
          <p:cNvSpPr>
            <a:spLocks noChangeArrowheads="1"/>
          </p:cNvSpPr>
          <p:nvPr/>
        </p:nvSpPr>
        <p:spPr bwMode="auto">
          <a:xfrm>
            <a:off x="5802628" y="2211096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3" name="Rectangle 6"/>
          <p:cNvSpPr>
            <a:spLocks noChangeArrowheads="1"/>
          </p:cNvSpPr>
          <p:nvPr/>
        </p:nvSpPr>
        <p:spPr bwMode="auto">
          <a:xfrm>
            <a:off x="6558690" y="2211096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6" name="Rectangle 3"/>
          <p:cNvSpPr>
            <a:spLocks noChangeArrowheads="1"/>
          </p:cNvSpPr>
          <p:nvPr/>
        </p:nvSpPr>
        <p:spPr bwMode="auto">
          <a:xfrm>
            <a:off x="2756067" y="2211808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7" name="Rectangle 4"/>
          <p:cNvSpPr>
            <a:spLocks noChangeArrowheads="1"/>
          </p:cNvSpPr>
          <p:nvPr/>
        </p:nvSpPr>
        <p:spPr bwMode="auto">
          <a:xfrm>
            <a:off x="3518067" y="2211808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8" name="Rectangle 3"/>
          <p:cNvSpPr>
            <a:spLocks noChangeArrowheads="1"/>
          </p:cNvSpPr>
          <p:nvPr/>
        </p:nvSpPr>
        <p:spPr bwMode="auto">
          <a:xfrm>
            <a:off x="5043474" y="2966360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9" name="Rectangle 4"/>
          <p:cNvSpPr>
            <a:spLocks noChangeArrowheads="1"/>
          </p:cNvSpPr>
          <p:nvPr/>
        </p:nvSpPr>
        <p:spPr bwMode="auto">
          <a:xfrm>
            <a:off x="5805474" y="2966360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0" name="Rectangle 5"/>
          <p:cNvSpPr>
            <a:spLocks noChangeArrowheads="1"/>
          </p:cNvSpPr>
          <p:nvPr/>
        </p:nvSpPr>
        <p:spPr bwMode="auto">
          <a:xfrm>
            <a:off x="6567474" y="2966360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4" name="Rectangle 3"/>
          <p:cNvSpPr>
            <a:spLocks noChangeArrowheads="1"/>
          </p:cNvSpPr>
          <p:nvPr/>
        </p:nvSpPr>
        <p:spPr bwMode="auto">
          <a:xfrm>
            <a:off x="3520913" y="2967072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5" name="Rectangle 4"/>
          <p:cNvSpPr>
            <a:spLocks noChangeArrowheads="1"/>
          </p:cNvSpPr>
          <p:nvPr/>
        </p:nvSpPr>
        <p:spPr bwMode="auto">
          <a:xfrm>
            <a:off x="4282913" y="2967072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6" name="Rectangle 3"/>
          <p:cNvSpPr>
            <a:spLocks noChangeArrowheads="1"/>
          </p:cNvSpPr>
          <p:nvPr/>
        </p:nvSpPr>
        <p:spPr bwMode="auto">
          <a:xfrm>
            <a:off x="5802382" y="3733125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7" name="Rectangle 4"/>
          <p:cNvSpPr>
            <a:spLocks noChangeArrowheads="1"/>
          </p:cNvSpPr>
          <p:nvPr/>
        </p:nvSpPr>
        <p:spPr bwMode="auto">
          <a:xfrm>
            <a:off x="6564382" y="3733125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2" name="Rectangle 3"/>
          <p:cNvSpPr>
            <a:spLocks noChangeArrowheads="1"/>
          </p:cNvSpPr>
          <p:nvPr/>
        </p:nvSpPr>
        <p:spPr bwMode="auto">
          <a:xfrm>
            <a:off x="4279821" y="373383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5041821" y="373383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4" name="Rectangle 3"/>
          <p:cNvSpPr>
            <a:spLocks noChangeArrowheads="1"/>
          </p:cNvSpPr>
          <p:nvPr/>
        </p:nvSpPr>
        <p:spPr bwMode="auto">
          <a:xfrm>
            <a:off x="6567228" y="449989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0" name="Rectangle 3"/>
          <p:cNvSpPr>
            <a:spLocks noChangeArrowheads="1"/>
          </p:cNvSpPr>
          <p:nvPr/>
        </p:nvSpPr>
        <p:spPr bwMode="auto">
          <a:xfrm>
            <a:off x="5044667" y="450060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1" name="Rectangle 4"/>
          <p:cNvSpPr>
            <a:spLocks noChangeArrowheads="1"/>
          </p:cNvSpPr>
          <p:nvPr/>
        </p:nvSpPr>
        <p:spPr bwMode="auto">
          <a:xfrm>
            <a:off x="5806667" y="450060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8" name="Rectangle 3"/>
          <p:cNvSpPr>
            <a:spLocks noChangeArrowheads="1"/>
          </p:cNvSpPr>
          <p:nvPr/>
        </p:nvSpPr>
        <p:spPr bwMode="auto">
          <a:xfrm>
            <a:off x="5800887" y="525586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9" name="Rectangle 4"/>
          <p:cNvSpPr>
            <a:spLocks noChangeArrowheads="1"/>
          </p:cNvSpPr>
          <p:nvPr/>
        </p:nvSpPr>
        <p:spPr bwMode="auto">
          <a:xfrm>
            <a:off x="6562887" y="525586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6" name="Rectangle 3"/>
          <p:cNvSpPr>
            <a:spLocks noChangeArrowheads="1"/>
          </p:cNvSpPr>
          <p:nvPr/>
        </p:nvSpPr>
        <p:spPr bwMode="auto">
          <a:xfrm>
            <a:off x="6565733" y="6022632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9" name="Rectangle 3"/>
          <p:cNvSpPr>
            <a:spLocks noChangeArrowheads="1"/>
          </p:cNvSpPr>
          <p:nvPr/>
        </p:nvSpPr>
        <p:spPr bwMode="auto">
          <a:xfrm>
            <a:off x="1991221" y="144504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N</a:t>
            </a:r>
            <a:endParaRPr lang="en-US" altLang="en-US" sz="1400" dirty="0"/>
          </a:p>
        </p:txBody>
      </p:sp>
      <p:sp>
        <p:nvSpPr>
          <p:cNvPr id="39" name="Rectangle 3"/>
          <p:cNvSpPr>
            <a:spLocks noChangeArrowheads="1"/>
          </p:cNvSpPr>
          <p:nvPr/>
        </p:nvSpPr>
        <p:spPr bwMode="auto">
          <a:xfrm>
            <a:off x="2758913" y="221748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0" name="Rectangle 3"/>
          <p:cNvSpPr>
            <a:spLocks noChangeArrowheads="1"/>
          </p:cNvSpPr>
          <p:nvPr/>
        </p:nvSpPr>
        <p:spPr bwMode="auto">
          <a:xfrm>
            <a:off x="3516628" y="296457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4272936" y="3728360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5043474" y="4490360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3" name="Rectangle 3"/>
          <p:cNvSpPr>
            <a:spLocks noChangeArrowheads="1"/>
          </p:cNvSpPr>
          <p:nvPr/>
        </p:nvSpPr>
        <p:spPr bwMode="auto">
          <a:xfrm>
            <a:off x="5796936" y="526189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4" name="Rectangle 3"/>
          <p:cNvSpPr>
            <a:spLocks noChangeArrowheads="1"/>
          </p:cNvSpPr>
          <p:nvPr/>
        </p:nvSpPr>
        <p:spPr bwMode="auto">
          <a:xfrm>
            <a:off x="6564874" y="602564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5" name="Rectangle 3"/>
          <p:cNvSpPr>
            <a:spLocks noChangeArrowheads="1"/>
          </p:cNvSpPr>
          <p:nvPr/>
        </p:nvSpPr>
        <p:spPr bwMode="auto">
          <a:xfrm>
            <a:off x="1990479" y="687716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6" name="Rectangle 3"/>
          <p:cNvSpPr>
            <a:spLocks noChangeArrowheads="1"/>
          </p:cNvSpPr>
          <p:nvPr/>
        </p:nvSpPr>
        <p:spPr bwMode="auto">
          <a:xfrm>
            <a:off x="4275782" y="688899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auto">
          <a:xfrm>
            <a:off x="6558936" y="682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8" name="Rectangle 3"/>
          <p:cNvSpPr>
            <a:spLocks noChangeArrowheads="1"/>
          </p:cNvSpPr>
          <p:nvPr/>
        </p:nvSpPr>
        <p:spPr bwMode="auto">
          <a:xfrm>
            <a:off x="4279821" y="2206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auto">
          <a:xfrm>
            <a:off x="6558489" y="2206249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0" name="Rectangle 3"/>
          <p:cNvSpPr>
            <a:spLocks noChangeArrowheads="1"/>
          </p:cNvSpPr>
          <p:nvPr/>
        </p:nvSpPr>
        <p:spPr bwMode="auto">
          <a:xfrm>
            <a:off x="4282913" y="2971048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1" name="Rectangle 3"/>
          <p:cNvSpPr>
            <a:spLocks noChangeArrowheads="1"/>
          </p:cNvSpPr>
          <p:nvPr/>
        </p:nvSpPr>
        <p:spPr bwMode="auto">
          <a:xfrm>
            <a:off x="6564427" y="297616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2" name="Rectangle 3"/>
          <p:cNvSpPr>
            <a:spLocks noChangeArrowheads="1"/>
          </p:cNvSpPr>
          <p:nvPr/>
        </p:nvSpPr>
        <p:spPr bwMode="auto">
          <a:xfrm>
            <a:off x="6568667" y="4490360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3" name="Rectangle 3"/>
          <p:cNvSpPr>
            <a:spLocks noChangeArrowheads="1"/>
          </p:cNvSpPr>
          <p:nvPr/>
        </p:nvSpPr>
        <p:spPr bwMode="auto">
          <a:xfrm>
            <a:off x="6562729" y="525844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06582" y="82026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284909" y="157982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child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046209" y="233275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ate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816747" y="310185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587286" y="387094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cake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4357824" y="464004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128361" y="540914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898900" y="617824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55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748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510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4272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5034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5796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6558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0" name="Rectangle 3"/>
          <p:cNvSpPr>
            <a:spLocks noChangeArrowheads="1"/>
          </p:cNvSpPr>
          <p:nvPr/>
        </p:nvSpPr>
        <p:spPr bwMode="auto">
          <a:xfrm>
            <a:off x="1226375" y="686195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DT</a:t>
            </a:r>
            <a:endParaRPr lang="en-US" altLang="en-US" sz="1400" dirty="0"/>
          </a:p>
        </p:txBody>
      </p:sp>
      <p:sp>
        <p:nvSpPr>
          <p:cNvPr id="61" name="Rectangle 4"/>
          <p:cNvSpPr>
            <a:spLocks noChangeArrowheads="1"/>
          </p:cNvSpPr>
          <p:nvPr/>
        </p:nvSpPr>
        <p:spPr bwMode="auto">
          <a:xfrm>
            <a:off x="1994313" y="686195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2" name="Rectangle 3"/>
          <p:cNvSpPr>
            <a:spLocks noChangeArrowheads="1"/>
          </p:cNvSpPr>
          <p:nvPr/>
        </p:nvSpPr>
        <p:spPr bwMode="auto">
          <a:xfrm>
            <a:off x="3513782" y="1444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3" name="Rectangle 4"/>
          <p:cNvSpPr>
            <a:spLocks noChangeArrowheads="1"/>
          </p:cNvSpPr>
          <p:nvPr/>
        </p:nvSpPr>
        <p:spPr bwMode="auto">
          <a:xfrm>
            <a:off x="4275782" y="1444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4" name="Rectangle 5"/>
          <p:cNvSpPr>
            <a:spLocks noChangeArrowheads="1"/>
          </p:cNvSpPr>
          <p:nvPr/>
        </p:nvSpPr>
        <p:spPr bwMode="auto">
          <a:xfrm>
            <a:off x="5037782" y="1444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5" name="Rectangle 6"/>
          <p:cNvSpPr>
            <a:spLocks noChangeArrowheads="1"/>
          </p:cNvSpPr>
          <p:nvPr/>
        </p:nvSpPr>
        <p:spPr bwMode="auto">
          <a:xfrm>
            <a:off x="5799782" y="1444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6" name="Rectangle 7"/>
          <p:cNvSpPr>
            <a:spLocks noChangeArrowheads="1"/>
          </p:cNvSpPr>
          <p:nvPr/>
        </p:nvSpPr>
        <p:spPr bwMode="auto">
          <a:xfrm>
            <a:off x="6561782" y="1444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8" name="Rectangle 3"/>
          <p:cNvSpPr>
            <a:spLocks noChangeArrowheads="1"/>
          </p:cNvSpPr>
          <p:nvPr/>
        </p:nvSpPr>
        <p:spPr bwMode="auto">
          <a:xfrm>
            <a:off x="1991221" y="144504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9" name="Rectangle 4"/>
          <p:cNvSpPr>
            <a:spLocks noChangeArrowheads="1"/>
          </p:cNvSpPr>
          <p:nvPr/>
        </p:nvSpPr>
        <p:spPr bwMode="auto">
          <a:xfrm>
            <a:off x="2753221" y="144504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0" name="Rectangle 3"/>
          <p:cNvSpPr>
            <a:spLocks noChangeArrowheads="1"/>
          </p:cNvSpPr>
          <p:nvPr/>
        </p:nvSpPr>
        <p:spPr bwMode="auto">
          <a:xfrm>
            <a:off x="4278628" y="2211096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1" name="Rectangle 4"/>
          <p:cNvSpPr>
            <a:spLocks noChangeArrowheads="1"/>
          </p:cNvSpPr>
          <p:nvPr/>
        </p:nvSpPr>
        <p:spPr bwMode="auto">
          <a:xfrm>
            <a:off x="5040628" y="2211096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2" name="Rectangle 5"/>
          <p:cNvSpPr>
            <a:spLocks noChangeArrowheads="1"/>
          </p:cNvSpPr>
          <p:nvPr/>
        </p:nvSpPr>
        <p:spPr bwMode="auto">
          <a:xfrm>
            <a:off x="5802628" y="2211096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3" name="Rectangle 6"/>
          <p:cNvSpPr>
            <a:spLocks noChangeArrowheads="1"/>
          </p:cNvSpPr>
          <p:nvPr/>
        </p:nvSpPr>
        <p:spPr bwMode="auto">
          <a:xfrm>
            <a:off x="6558690" y="2211096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6" name="Rectangle 3"/>
          <p:cNvSpPr>
            <a:spLocks noChangeArrowheads="1"/>
          </p:cNvSpPr>
          <p:nvPr/>
        </p:nvSpPr>
        <p:spPr bwMode="auto">
          <a:xfrm>
            <a:off x="2756067" y="2211808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7" name="Rectangle 4"/>
          <p:cNvSpPr>
            <a:spLocks noChangeArrowheads="1"/>
          </p:cNvSpPr>
          <p:nvPr/>
        </p:nvSpPr>
        <p:spPr bwMode="auto">
          <a:xfrm>
            <a:off x="3518067" y="2211808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8" name="Rectangle 3"/>
          <p:cNvSpPr>
            <a:spLocks noChangeArrowheads="1"/>
          </p:cNvSpPr>
          <p:nvPr/>
        </p:nvSpPr>
        <p:spPr bwMode="auto">
          <a:xfrm>
            <a:off x="5043474" y="2966360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9" name="Rectangle 4"/>
          <p:cNvSpPr>
            <a:spLocks noChangeArrowheads="1"/>
          </p:cNvSpPr>
          <p:nvPr/>
        </p:nvSpPr>
        <p:spPr bwMode="auto">
          <a:xfrm>
            <a:off x="5805474" y="2966360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0" name="Rectangle 5"/>
          <p:cNvSpPr>
            <a:spLocks noChangeArrowheads="1"/>
          </p:cNvSpPr>
          <p:nvPr/>
        </p:nvSpPr>
        <p:spPr bwMode="auto">
          <a:xfrm>
            <a:off x="6567474" y="2966360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4" name="Rectangle 3"/>
          <p:cNvSpPr>
            <a:spLocks noChangeArrowheads="1"/>
          </p:cNvSpPr>
          <p:nvPr/>
        </p:nvSpPr>
        <p:spPr bwMode="auto">
          <a:xfrm>
            <a:off x="3520913" y="2967072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5" name="Rectangle 4"/>
          <p:cNvSpPr>
            <a:spLocks noChangeArrowheads="1"/>
          </p:cNvSpPr>
          <p:nvPr/>
        </p:nvSpPr>
        <p:spPr bwMode="auto">
          <a:xfrm>
            <a:off x="4282913" y="2967072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6" name="Rectangle 3"/>
          <p:cNvSpPr>
            <a:spLocks noChangeArrowheads="1"/>
          </p:cNvSpPr>
          <p:nvPr/>
        </p:nvSpPr>
        <p:spPr bwMode="auto">
          <a:xfrm>
            <a:off x="5802382" y="3733125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7" name="Rectangle 4"/>
          <p:cNvSpPr>
            <a:spLocks noChangeArrowheads="1"/>
          </p:cNvSpPr>
          <p:nvPr/>
        </p:nvSpPr>
        <p:spPr bwMode="auto">
          <a:xfrm>
            <a:off x="6564382" y="3733125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2" name="Rectangle 3"/>
          <p:cNvSpPr>
            <a:spLocks noChangeArrowheads="1"/>
          </p:cNvSpPr>
          <p:nvPr/>
        </p:nvSpPr>
        <p:spPr bwMode="auto">
          <a:xfrm>
            <a:off x="4279821" y="373383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5041821" y="373383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4" name="Rectangle 3"/>
          <p:cNvSpPr>
            <a:spLocks noChangeArrowheads="1"/>
          </p:cNvSpPr>
          <p:nvPr/>
        </p:nvSpPr>
        <p:spPr bwMode="auto">
          <a:xfrm>
            <a:off x="6567228" y="449989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0" name="Rectangle 3"/>
          <p:cNvSpPr>
            <a:spLocks noChangeArrowheads="1"/>
          </p:cNvSpPr>
          <p:nvPr/>
        </p:nvSpPr>
        <p:spPr bwMode="auto">
          <a:xfrm>
            <a:off x="5044667" y="450060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1" name="Rectangle 4"/>
          <p:cNvSpPr>
            <a:spLocks noChangeArrowheads="1"/>
          </p:cNvSpPr>
          <p:nvPr/>
        </p:nvSpPr>
        <p:spPr bwMode="auto">
          <a:xfrm>
            <a:off x="5806667" y="450060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8" name="Rectangle 3"/>
          <p:cNvSpPr>
            <a:spLocks noChangeArrowheads="1"/>
          </p:cNvSpPr>
          <p:nvPr/>
        </p:nvSpPr>
        <p:spPr bwMode="auto">
          <a:xfrm>
            <a:off x="5800887" y="525586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9" name="Rectangle 4"/>
          <p:cNvSpPr>
            <a:spLocks noChangeArrowheads="1"/>
          </p:cNvSpPr>
          <p:nvPr/>
        </p:nvSpPr>
        <p:spPr bwMode="auto">
          <a:xfrm>
            <a:off x="6562887" y="525586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6" name="Rectangle 3"/>
          <p:cNvSpPr>
            <a:spLocks noChangeArrowheads="1"/>
          </p:cNvSpPr>
          <p:nvPr/>
        </p:nvSpPr>
        <p:spPr bwMode="auto">
          <a:xfrm>
            <a:off x="6565733" y="6022632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9" name="Rectangle 3"/>
          <p:cNvSpPr>
            <a:spLocks noChangeArrowheads="1"/>
          </p:cNvSpPr>
          <p:nvPr/>
        </p:nvSpPr>
        <p:spPr bwMode="auto">
          <a:xfrm>
            <a:off x="1991221" y="144504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N</a:t>
            </a:r>
            <a:endParaRPr lang="en-US" altLang="en-US" sz="1400" dirty="0"/>
          </a:p>
        </p:txBody>
      </p:sp>
      <p:sp>
        <p:nvSpPr>
          <p:cNvPr id="39" name="Rectangle 3"/>
          <p:cNvSpPr>
            <a:spLocks noChangeArrowheads="1"/>
          </p:cNvSpPr>
          <p:nvPr/>
        </p:nvSpPr>
        <p:spPr bwMode="auto">
          <a:xfrm>
            <a:off x="2758913" y="2197975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0" name="Rectangle 3"/>
          <p:cNvSpPr>
            <a:spLocks noChangeArrowheads="1"/>
          </p:cNvSpPr>
          <p:nvPr/>
        </p:nvSpPr>
        <p:spPr bwMode="auto">
          <a:xfrm>
            <a:off x="3516628" y="2984084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4272936" y="3728360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5043474" y="4490360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3" name="Rectangle 3"/>
          <p:cNvSpPr>
            <a:spLocks noChangeArrowheads="1"/>
          </p:cNvSpPr>
          <p:nvPr/>
        </p:nvSpPr>
        <p:spPr bwMode="auto">
          <a:xfrm>
            <a:off x="5796936" y="526189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4" name="Rectangle 3"/>
          <p:cNvSpPr>
            <a:spLocks noChangeArrowheads="1"/>
          </p:cNvSpPr>
          <p:nvPr/>
        </p:nvSpPr>
        <p:spPr bwMode="auto">
          <a:xfrm>
            <a:off x="6564874" y="602564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5" name="Rectangle 3"/>
          <p:cNvSpPr>
            <a:spLocks noChangeArrowheads="1"/>
          </p:cNvSpPr>
          <p:nvPr/>
        </p:nvSpPr>
        <p:spPr bwMode="auto">
          <a:xfrm>
            <a:off x="1990479" y="687716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NP</a:t>
            </a:r>
            <a:endParaRPr lang="en-US" altLang="en-US" sz="1400" dirty="0"/>
          </a:p>
        </p:txBody>
      </p:sp>
      <p:sp>
        <p:nvSpPr>
          <p:cNvPr id="46" name="Rectangle 3"/>
          <p:cNvSpPr>
            <a:spLocks noChangeArrowheads="1"/>
          </p:cNvSpPr>
          <p:nvPr/>
        </p:nvSpPr>
        <p:spPr bwMode="auto">
          <a:xfrm>
            <a:off x="4275782" y="688899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auto">
          <a:xfrm>
            <a:off x="6558936" y="682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8" name="Rectangle 3"/>
          <p:cNvSpPr>
            <a:spLocks noChangeArrowheads="1"/>
          </p:cNvSpPr>
          <p:nvPr/>
        </p:nvSpPr>
        <p:spPr bwMode="auto">
          <a:xfrm>
            <a:off x="4279821" y="2206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auto">
          <a:xfrm>
            <a:off x="6558489" y="2206249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0" name="Rectangle 3"/>
          <p:cNvSpPr>
            <a:spLocks noChangeArrowheads="1"/>
          </p:cNvSpPr>
          <p:nvPr/>
        </p:nvSpPr>
        <p:spPr bwMode="auto">
          <a:xfrm>
            <a:off x="4282913" y="2971048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1" name="Rectangle 3"/>
          <p:cNvSpPr>
            <a:spLocks noChangeArrowheads="1"/>
          </p:cNvSpPr>
          <p:nvPr/>
        </p:nvSpPr>
        <p:spPr bwMode="auto">
          <a:xfrm>
            <a:off x="6564427" y="297616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2" name="Rectangle 3"/>
          <p:cNvSpPr>
            <a:spLocks noChangeArrowheads="1"/>
          </p:cNvSpPr>
          <p:nvPr/>
        </p:nvSpPr>
        <p:spPr bwMode="auto">
          <a:xfrm>
            <a:off x="6568667" y="4490360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3" name="Rectangle 3"/>
          <p:cNvSpPr>
            <a:spLocks noChangeArrowheads="1"/>
          </p:cNvSpPr>
          <p:nvPr/>
        </p:nvSpPr>
        <p:spPr bwMode="auto">
          <a:xfrm>
            <a:off x="6562729" y="525844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06582" y="82026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284909" y="157982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child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046209" y="233275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ate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816747" y="310185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587286" y="387094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cake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4357824" y="464004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128361" y="540914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898900" y="617824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70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748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510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4272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5034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5796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6558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0" name="Rectangle 3"/>
          <p:cNvSpPr>
            <a:spLocks noChangeArrowheads="1"/>
          </p:cNvSpPr>
          <p:nvPr/>
        </p:nvSpPr>
        <p:spPr bwMode="auto">
          <a:xfrm>
            <a:off x="1226375" y="686195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DT</a:t>
            </a:r>
            <a:endParaRPr lang="en-US" altLang="en-US" sz="1400" dirty="0"/>
          </a:p>
        </p:txBody>
      </p:sp>
      <p:sp>
        <p:nvSpPr>
          <p:cNvPr id="61" name="Rectangle 4"/>
          <p:cNvSpPr>
            <a:spLocks noChangeArrowheads="1"/>
          </p:cNvSpPr>
          <p:nvPr/>
        </p:nvSpPr>
        <p:spPr bwMode="auto">
          <a:xfrm>
            <a:off x="1994313" y="686195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2" name="Rectangle 3"/>
          <p:cNvSpPr>
            <a:spLocks noChangeArrowheads="1"/>
          </p:cNvSpPr>
          <p:nvPr/>
        </p:nvSpPr>
        <p:spPr bwMode="auto">
          <a:xfrm>
            <a:off x="3513782" y="1444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3" name="Rectangle 4"/>
          <p:cNvSpPr>
            <a:spLocks noChangeArrowheads="1"/>
          </p:cNvSpPr>
          <p:nvPr/>
        </p:nvSpPr>
        <p:spPr bwMode="auto">
          <a:xfrm>
            <a:off x="4275782" y="1444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4" name="Rectangle 5"/>
          <p:cNvSpPr>
            <a:spLocks noChangeArrowheads="1"/>
          </p:cNvSpPr>
          <p:nvPr/>
        </p:nvSpPr>
        <p:spPr bwMode="auto">
          <a:xfrm>
            <a:off x="5037782" y="1444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5" name="Rectangle 6"/>
          <p:cNvSpPr>
            <a:spLocks noChangeArrowheads="1"/>
          </p:cNvSpPr>
          <p:nvPr/>
        </p:nvSpPr>
        <p:spPr bwMode="auto">
          <a:xfrm>
            <a:off x="5799782" y="1444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6" name="Rectangle 7"/>
          <p:cNvSpPr>
            <a:spLocks noChangeArrowheads="1"/>
          </p:cNvSpPr>
          <p:nvPr/>
        </p:nvSpPr>
        <p:spPr bwMode="auto">
          <a:xfrm>
            <a:off x="6561782" y="1444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8" name="Rectangle 3"/>
          <p:cNvSpPr>
            <a:spLocks noChangeArrowheads="1"/>
          </p:cNvSpPr>
          <p:nvPr/>
        </p:nvSpPr>
        <p:spPr bwMode="auto">
          <a:xfrm>
            <a:off x="1991221" y="144504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9" name="Rectangle 4"/>
          <p:cNvSpPr>
            <a:spLocks noChangeArrowheads="1"/>
          </p:cNvSpPr>
          <p:nvPr/>
        </p:nvSpPr>
        <p:spPr bwMode="auto">
          <a:xfrm>
            <a:off x="2753221" y="144504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0" name="Rectangle 3"/>
          <p:cNvSpPr>
            <a:spLocks noChangeArrowheads="1"/>
          </p:cNvSpPr>
          <p:nvPr/>
        </p:nvSpPr>
        <p:spPr bwMode="auto">
          <a:xfrm>
            <a:off x="4278628" y="2211096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1" name="Rectangle 4"/>
          <p:cNvSpPr>
            <a:spLocks noChangeArrowheads="1"/>
          </p:cNvSpPr>
          <p:nvPr/>
        </p:nvSpPr>
        <p:spPr bwMode="auto">
          <a:xfrm>
            <a:off x="5040628" y="2211096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2" name="Rectangle 5"/>
          <p:cNvSpPr>
            <a:spLocks noChangeArrowheads="1"/>
          </p:cNvSpPr>
          <p:nvPr/>
        </p:nvSpPr>
        <p:spPr bwMode="auto">
          <a:xfrm>
            <a:off x="5802628" y="2211096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3" name="Rectangle 6"/>
          <p:cNvSpPr>
            <a:spLocks noChangeArrowheads="1"/>
          </p:cNvSpPr>
          <p:nvPr/>
        </p:nvSpPr>
        <p:spPr bwMode="auto">
          <a:xfrm>
            <a:off x="6558690" y="2211096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6" name="Rectangle 3"/>
          <p:cNvSpPr>
            <a:spLocks noChangeArrowheads="1"/>
          </p:cNvSpPr>
          <p:nvPr/>
        </p:nvSpPr>
        <p:spPr bwMode="auto">
          <a:xfrm>
            <a:off x="2756067" y="2211808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7" name="Rectangle 4"/>
          <p:cNvSpPr>
            <a:spLocks noChangeArrowheads="1"/>
          </p:cNvSpPr>
          <p:nvPr/>
        </p:nvSpPr>
        <p:spPr bwMode="auto">
          <a:xfrm>
            <a:off x="3518067" y="2211808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8" name="Rectangle 3"/>
          <p:cNvSpPr>
            <a:spLocks noChangeArrowheads="1"/>
          </p:cNvSpPr>
          <p:nvPr/>
        </p:nvSpPr>
        <p:spPr bwMode="auto">
          <a:xfrm>
            <a:off x="5043474" y="2966360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9" name="Rectangle 4"/>
          <p:cNvSpPr>
            <a:spLocks noChangeArrowheads="1"/>
          </p:cNvSpPr>
          <p:nvPr/>
        </p:nvSpPr>
        <p:spPr bwMode="auto">
          <a:xfrm>
            <a:off x="5805474" y="2966360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0" name="Rectangle 5"/>
          <p:cNvSpPr>
            <a:spLocks noChangeArrowheads="1"/>
          </p:cNvSpPr>
          <p:nvPr/>
        </p:nvSpPr>
        <p:spPr bwMode="auto">
          <a:xfrm>
            <a:off x="6567474" y="2966360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4" name="Rectangle 3"/>
          <p:cNvSpPr>
            <a:spLocks noChangeArrowheads="1"/>
          </p:cNvSpPr>
          <p:nvPr/>
        </p:nvSpPr>
        <p:spPr bwMode="auto">
          <a:xfrm>
            <a:off x="3520913" y="2967072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5" name="Rectangle 4"/>
          <p:cNvSpPr>
            <a:spLocks noChangeArrowheads="1"/>
          </p:cNvSpPr>
          <p:nvPr/>
        </p:nvSpPr>
        <p:spPr bwMode="auto">
          <a:xfrm>
            <a:off x="4282913" y="2967072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6" name="Rectangle 3"/>
          <p:cNvSpPr>
            <a:spLocks noChangeArrowheads="1"/>
          </p:cNvSpPr>
          <p:nvPr/>
        </p:nvSpPr>
        <p:spPr bwMode="auto">
          <a:xfrm>
            <a:off x="5802382" y="3733125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7" name="Rectangle 4"/>
          <p:cNvSpPr>
            <a:spLocks noChangeArrowheads="1"/>
          </p:cNvSpPr>
          <p:nvPr/>
        </p:nvSpPr>
        <p:spPr bwMode="auto">
          <a:xfrm>
            <a:off x="6564382" y="3733125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2" name="Rectangle 3"/>
          <p:cNvSpPr>
            <a:spLocks noChangeArrowheads="1"/>
          </p:cNvSpPr>
          <p:nvPr/>
        </p:nvSpPr>
        <p:spPr bwMode="auto">
          <a:xfrm>
            <a:off x="4279821" y="373383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5041821" y="373383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4" name="Rectangle 3"/>
          <p:cNvSpPr>
            <a:spLocks noChangeArrowheads="1"/>
          </p:cNvSpPr>
          <p:nvPr/>
        </p:nvSpPr>
        <p:spPr bwMode="auto">
          <a:xfrm>
            <a:off x="6567228" y="449989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0" name="Rectangle 3"/>
          <p:cNvSpPr>
            <a:spLocks noChangeArrowheads="1"/>
          </p:cNvSpPr>
          <p:nvPr/>
        </p:nvSpPr>
        <p:spPr bwMode="auto">
          <a:xfrm>
            <a:off x="5044667" y="450060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1" name="Rectangle 4"/>
          <p:cNvSpPr>
            <a:spLocks noChangeArrowheads="1"/>
          </p:cNvSpPr>
          <p:nvPr/>
        </p:nvSpPr>
        <p:spPr bwMode="auto">
          <a:xfrm>
            <a:off x="5806667" y="450060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8" name="Rectangle 3"/>
          <p:cNvSpPr>
            <a:spLocks noChangeArrowheads="1"/>
          </p:cNvSpPr>
          <p:nvPr/>
        </p:nvSpPr>
        <p:spPr bwMode="auto">
          <a:xfrm>
            <a:off x="5800887" y="525586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9" name="Rectangle 4"/>
          <p:cNvSpPr>
            <a:spLocks noChangeArrowheads="1"/>
          </p:cNvSpPr>
          <p:nvPr/>
        </p:nvSpPr>
        <p:spPr bwMode="auto">
          <a:xfrm>
            <a:off x="6562887" y="525586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6" name="Rectangle 3"/>
          <p:cNvSpPr>
            <a:spLocks noChangeArrowheads="1"/>
          </p:cNvSpPr>
          <p:nvPr/>
        </p:nvSpPr>
        <p:spPr bwMode="auto">
          <a:xfrm>
            <a:off x="6565733" y="6022632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9" name="Rectangle 3"/>
          <p:cNvSpPr>
            <a:spLocks noChangeArrowheads="1"/>
          </p:cNvSpPr>
          <p:nvPr/>
        </p:nvSpPr>
        <p:spPr bwMode="auto">
          <a:xfrm>
            <a:off x="1991221" y="144504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N</a:t>
            </a:r>
            <a:endParaRPr lang="en-US" altLang="en-US" sz="1400" dirty="0"/>
          </a:p>
        </p:txBody>
      </p:sp>
      <p:sp>
        <p:nvSpPr>
          <p:cNvPr id="39" name="Rectangle 3"/>
          <p:cNvSpPr>
            <a:spLocks noChangeArrowheads="1"/>
          </p:cNvSpPr>
          <p:nvPr/>
        </p:nvSpPr>
        <p:spPr bwMode="auto">
          <a:xfrm>
            <a:off x="2758913" y="2197975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0" name="Rectangle 3"/>
          <p:cNvSpPr>
            <a:spLocks noChangeArrowheads="1"/>
          </p:cNvSpPr>
          <p:nvPr/>
        </p:nvSpPr>
        <p:spPr bwMode="auto">
          <a:xfrm>
            <a:off x="3516628" y="2984084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4272936" y="3728360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5043474" y="4490360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3" name="Rectangle 3"/>
          <p:cNvSpPr>
            <a:spLocks noChangeArrowheads="1"/>
          </p:cNvSpPr>
          <p:nvPr/>
        </p:nvSpPr>
        <p:spPr bwMode="auto">
          <a:xfrm>
            <a:off x="5796936" y="526189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4" name="Rectangle 3"/>
          <p:cNvSpPr>
            <a:spLocks noChangeArrowheads="1"/>
          </p:cNvSpPr>
          <p:nvPr/>
        </p:nvSpPr>
        <p:spPr bwMode="auto">
          <a:xfrm>
            <a:off x="6564874" y="602564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5" name="Rectangle 3"/>
          <p:cNvSpPr>
            <a:spLocks noChangeArrowheads="1"/>
          </p:cNvSpPr>
          <p:nvPr/>
        </p:nvSpPr>
        <p:spPr bwMode="auto">
          <a:xfrm>
            <a:off x="1990479" y="687716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NP</a:t>
            </a:r>
            <a:endParaRPr lang="en-US" altLang="en-US" sz="1400" dirty="0"/>
          </a:p>
        </p:txBody>
      </p:sp>
      <p:sp>
        <p:nvSpPr>
          <p:cNvPr id="46" name="Rectangle 3"/>
          <p:cNvSpPr>
            <a:spLocks noChangeArrowheads="1"/>
          </p:cNvSpPr>
          <p:nvPr/>
        </p:nvSpPr>
        <p:spPr bwMode="auto">
          <a:xfrm>
            <a:off x="4275782" y="688899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auto">
          <a:xfrm>
            <a:off x="6558936" y="682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8" name="Rectangle 3"/>
          <p:cNvSpPr>
            <a:spLocks noChangeArrowheads="1"/>
          </p:cNvSpPr>
          <p:nvPr/>
        </p:nvSpPr>
        <p:spPr bwMode="auto">
          <a:xfrm>
            <a:off x="4279821" y="2206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auto">
          <a:xfrm>
            <a:off x="6558489" y="2206249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0" name="Rectangle 3"/>
          <p:cNvSpPr>
            <a:spLocks noChangeArrowheads="1"/>
          </p:cNvSpPr>
          <p:nvPr/>
        </p:nvSpPr>
        <p:spPr bwMode="auto">
          <a:xfrm>
            <a:off x="4282913" y="2971048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1" name="Rectangle 3"/>
          <p:cNvSpPr>
            <a:spLocks noChangeArrowheads="1"/>
          </p:cNvSpPr>
          <p:nvPr/>
        </p:nvSpPr>
        <p:spPr bwMode="auto">
          <a:xfrm>
            <a:off x="6564427" y="297616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2" name="Rectangle 3"/>
          <p:cNvSpPr>
            <a:spLocks noChangeArrowheads="1"/>
          </p:cNvSpPr>
          <p:nvPr/>
        </p:nvSpPr>
        <p:spPr bwMode="auto">
          <a:xfrm>
            <a:off x="6568667" y="4490360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3" name="Rectangle 3"/>
          <p:cNvSpPr>
            <a:spLocks noChangeArrowheads="1"/>
          </p:cNvSpPr>
          <p:nvPr/>
        </p:nvSpPr>
        <p:spPr bwMode="auto">
          <a:xfrm>
            <a:off x="6562729" y="525844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06582" y="82026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284909" y="157982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child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046209" y="233275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ate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816747" y="310185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587286" y="387094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cake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4357824" y="464004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128361" y="540914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898900" y="617824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fork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1607375" y="918359"/>
            <a:ext cx="438834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>
            <a:off x="2149435" y="1063331"/>
            <a:ext cx="49174" cy="456711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29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748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510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4272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5034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5796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6558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0" name="Rectangle 3"/>
          <p:cNvSpPr>
            <a:spLocks noChangeArrowheads="1"/>
          </p:cNvSpPr>
          <p:nvPr/>
        </p:nvSpPr>
        <p:spPr bwMode="auto">
          <a:xfrm>
            <a:off x="1226375" y="686195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DT</a:t>
            </a:r>
            <a:endParaRPr lang="en-US" altLang="en-US" sz="1400" dirty="0"/>
          </a:p>
        </p:txBody>
      </p:sp>
      <p:sp>
        <p:nvSpPr>
          <p:cNvPr id="61" name="Rectangle 4"/>
          <p:cNvSpPr>
            <a:spLocks noChangeArrowheads="1"/>
          </p:cNvSpPr>
          <p:nvPr/>
        </p:nvSpPr>
        <p:spPr bwMode="auto">
          <a:xfrm>
            <a:off x="1994313" y="686195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2" name="Rectangle 3"/>
          <p:cNvSpPr>
            <a:spLocks noChangeArrowheads="1"/>
          </p:cNvSpPr>
          <p:nvPr/>
        </p:nvSpPr>
        <p:spPr bwMode="auto">
          <a:xfrm>
            <a:off x="3513782" y="1444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3" name="Rectangle 4"/>
          <p:cNvSpPr>
            <a:spLocks noChangeArrowheads="1"/>
          </p:cNvSpPr>
          <p:nvPr/>
        </p:nvSpPr>
        <p:spPr bwMode="auto">
          <a:xfrm>
            <a:off x="4275782" y="1444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4" name="Rectangle 5"/>
          <p:cNvSpPr>
            <a:spLocks noChangeArrowheads="1"/>
          </p:cNvSpPr>
          <p:nvPr/>
        </p:nvSpPr>
        <p:spPr bwMode="auto">
          <a:xfrm>
            <a:off x="5037782" y="1444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5" name="Rectangle 6"/>
          <p:cNvSpPr>
            <a:spLocks noChangeArrowheads="1"/>
          </p:cNvSpPr>
          <p:nvPr/>
        </p:nvSpPr>
        <p:spPr bwMode="auto">
          <a:xfrm>
            <a:off x="5799782" y="1444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6" name="Rectangle 7"/>
          <p:cNvSpPr>
            <a:spLocks noChangeArrowheads="1"/>
          </p:cNvSpPr>
          <p:nvPr/>
        </p:nvSpPr>
        <p:spPr bwMode="auto">
          <a:xfrm>
            <a:off x="6561782" y="1444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8" name="Rectangle 3"/>
          <p:cNvSpPr>
            <a:spLocks noChangeArrowheads="1"/>
          </p:cNvSpPr>
          <p:nvPr/>
        </p:nvSpPr>
        <p:spPr bwMode="auto">
          <a:xfrm>
            <a:off x="1991221" y="144504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9" name="Rectangle 4"/>
          <p:cNvSpPr>
            <a:spLocks noChangeArrowheads="1"/>
          </p:cNvSpPr>
          <p:nvPr/>
        </p:nvSpPr>
        <p:spPr bwMode="auto">
          <a:xfrm>
            <a:off x="2753221" y="144504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0" name="Rectangle 3"/>
          <p:cNvSpPr>
            <a:spLocks noChangeArrowheads="1"/>
          </p:cNvSpPr>
          <p:nvPr/>
        </p:nvSpPr>
        <p:spPr bwMode="auto">
          <a:xfrm>
            <a:off x="4278628" y="2211096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1" name="Rectangle 4"/>
          <p:cNvSpPr>
            <a:spLocks noChangeArrowheads="1"/>
          </p:cNvSpPr>
          <p:nvPr/>
        </p:nvSpPr>
        <p:spPr bwMode="auto">
          <a:xfrm>
            <a:off x="5040628" y="2211096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2" name="Rectangle 5"/>
          <p:cNvSpPr>
            <a:spLocks noChangeArrowheads="1"/>
          </p:cNvSpPr>
          <p:nvPr/>
        </p:nvSpPr>
        <p:spPr bwMode="auto">
          <a:xfrm>
            <a:off x="5802628" y="2211096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3" name="Rectangle 6"/>
          <p:cNvSpPr>
            <a:spLocks noChangeArrowheads="1"/>
          </p:cNvSpPr>
          <p:nvPr/>
        </p:nvSpPr>
        <p:spPr bwMode="auto">
          <a:xfrm>
            <a:off x="6558690" y="2211096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6" name="Rectangle 3"/>
          <p:cNvSpPr>
            <a:spLocks noChangeArrowheads="1"/>
          </p:cNvSpPr>
          <p:nvPr/>
        </p:nvSpPr>
        <p:spPr bwMode="auto">
          <a:xfrm>
            <a:off x="2756067" y="2211808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7" name="Rectangle 4"/>
          <p:cNvSpPr>
            <a:spLocks noChangeArrowheads="1"/>
          </p:cNvSpPr>
          <p:nvPr/>
        </p:nvSpPr>
        <p:spPr bwMode="auto">
          <a:xfrm>
            <a:off x="3518067" y="2211808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8" name="Rectangle 3"/>
          <p:cNvSpPr>
            <a:spLocks noChangeArrowheads="1"/>
          </p:cNvSpPr>
          <p:nvPr/>
        </p:nvSpPr>
        <p:spPr bwMode="auto">
          <a:xfrm>
            <a:off x="5043474" y="2966360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9" name="Rectangle 4"/>
          <p:cNvSpPr>
            <a:spLocks noChangeArrowheads="1"/>
          </p:cNvSpPr>
          <p:nvPr/>
        </p:nvSpPr>
        <p:spPr bwMode="auto">
          <a:xfrm>
            <a:off x="5805474" y="2966360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0" name="Rectangle 5"/>
          <p:cNvSpPr>
            <a:spLocks noChangeArrowheads="1"/>
          </p:cNvSpPr>
          <p:nvPr/>
        </p:nvSpPr>
        <p:spPr bwMode="auto">
          <a:xfrm>
            <a:off x="6567474" y="2966360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4" name="Rectangle 3"/>
          <p:cNvSpPr>
            <a:spLocks noChangeArrowheads="1"/>
          </p:cNvSpPr>
          <p:nvPr/>
        </p:nvSpPr>
        <p:spPr bwMode="auto">
          <a:xfrm>
            <a:off x="3520913" y="2967072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5" name="Rectangle 4"/>
          <p:cNvSpPr>
            <a:spLocks noChangeArrowheads="1"/>
          </p:cNvSpPr>
          <p:nvPr/>
        </p:nvSpPr>
        <p:spPr bwMode="auto">
          <a:xfrm>
            <a:off x="4282913" y="2967072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6" name="Rectangle 3"/>
          <p:cNvSpPr>
            <a:spLocks noChangeArrowheads="1"/>
          </p:cNvSpPr>
          <p:nvPr/>
        </p:nvSpPr>
        <p:spPr bwMode="auto">
          <a:xfrm>
            <a:off x="5802382" y="3733125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7" name="Rectangle 4"/>
          <p:cNvSpPr>
            <a:spLocks noChangeArrowheads="1"/>
          </p:cNvSpPr>
          <p:nvPr/>
        </p:nvSpPr>
        <p:spPr bwMode="auto">
          <a:xfrm>
            <a:off x="6564382" y="3733125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2" name="Rectangle 3"/>
          <p:cNvSpPr>
            <a:spLocks noChangeArrowheads="1"/>
          </p:cNvSpPr>
          <p:nvPr/>
        </p:nvSpPr>
        <p:spPr bwMode="auto">
          <a:xfrm>
            <a:off x="4279821" y="373383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5041821" y="373383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4" name="Rectangle 3"/>
          <p:cNvSpPr>
            <a:spLocks noChangeArrowheads="1"/>
          </p:cNvSpPr>
          <p:nvPr/>
        </p:nvSpPr>
        <p:spPr bwMode="auto">
          <a:xfrm>
            <a:off x="6567228" y="449989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0" name="Rectangle 3"/>
          <p:cNvSpPr>
            <a:spLocks noChangeArrowheads="1"/>
          </p:cNvSpPr>
          <p:nvPr/>
        </p:nvSpPr>
        <p:spPr bwMode="auto">
          <a:xfrm>
            <a:off x="5044667" y="450060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1" name="Rectangle 4"/>
          <p:cNvSpPr>
            <a:spLocks noChangeArrowheads="1"/>
          </p:cNvSpPr>
          <p:nvPr/>
        </p:nvSpPr>
        <p:spPr bwMode="auto">
          <a:xfrm>
            <a:off x="5806667" y="450060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8" name="Rectangle 3"/>
          <p:cNvSpPr>
            <a:spLocks noChangeArrowheads="1"/>
          </p:cNvSpPr>
          <p:nvPr/>
        </p:nvSpPr>
        <p:spPr bwMode="auto">
          <a:xfrm>
            <a:off x="5800887" y="525586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9" name="Rectangle 4"/>
          <p:cNvSpPr>
            <a:spLocks noChangeArrowheads="1"/>
          </p:cNvSpPr>
          <p:nvPr/>
        </p:nvSpPr>
        <p:spPr bwMode="auto">
          <a:xfrm>
            <a:off x="6562887" y="525586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6" name="Rectangle 3"/>
          <p:cNvSpPr>
            <a:spLocks noChangeArrowheads="1"/>
          </p:cNvSpPr>
          <p:nvPr/>
        </p:nvSpPr>
        <p:spPr bwMode="auto">
          <a:xfrm>
            <a:off x="6565733" y="6022632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9" name="Rectangle 3"/>
          <p:cNvSpPr>
            <a:spLocks noChangeArrowheads="1"/>
          </p:cNvSpPr>
          <p:nvPr/>
        </p:nvSpPr>
        <p:spPr bwMode="auto">
          <a:xfrm>
            <a:off x="1991221" y="144504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N</a:t>
            </a:r>
            <a:endParaRPr lang="en-US" altLang="en-US" sz="1400" dirty="0"/>
          </a:p>
        </p:txBody>
      </p:sp>
      <p:sp>
        <p:nvSpPr>
          <p:cNvPr id="39" name="Rectangle 3"/>
          <p:cNvSpPr>
            <a:spLocks noChangeArrowheads="1"/>
          </p:cNvSpPr>
          <p:nvPr/>
        </p:nvSpPr>
        <p:spPr bwMode="auto">
          <a:xfrm>
            <a:off x="2758913" y="2197975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V</a:t>
            </a:r>
            <a:endParaRPr lang="en-US" altLang="en-US" sz="1400" dirty="0"/>
          </a:p>
        </p:txBody>
      </p:sp>
      <p:sp>
        <p:nvSpPr>
          <p:cNvPr id="40" name="Rectangle 3"/>
          <p:cNvSpPr>
            <a:spLocks noChangeArrowheads="1"/>
          </p:cNvSpPr>
          <p:nvPr/>
        </p:nvSpPr>
        <p:spPr bwMode="auto">
          <a:xfrm>
            <a:off x="3516628" y="2984084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4272936" y="3728360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5043474" y="4490360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3" name="Rectangle 3"/>
          <p:cNvSpPr>
            <a:spLocks noChangeArrowheads="1"/>
          </p:cNvSpPr>
          <p:nvPr/>
        </p:nvSpPr>
        <p:spPr bwMode="auto">
          <a:xfrm>
            <a:off x="5796936" y="526189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4" name="Rectangle 3"/>
          <p:cNvSpPr>
            <a:spLocks noChangeArrowheads="1"/>
          </p:cNvSpPr>
          <p:nvPr/>
        </p:nvSpPr>
        <p:spPr bwMode="auto">
          <a:xfrm>
            <a:off x="6564874" y="602564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5" name="Rectangle 3"/>
          <p:cNvSpPr>
            <a:spLocks noChangeArrowheads="1"/>
          </p:cNvSpPr>
          <p:nvPr/>
        </p:nvSpPr>
        <p:spPr bwMode="auto">
          <a:xfrm>
            <a:off x="1990479" y="687716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6" name="Rectangle 3"/>
          <p:cNvSpPr>
            <a:spLocks noChangeArrowheads="1"/>
          </p:cNvSpPr>
          <p:nvPr/>
        </p:nvSpPr>
        <p:spPr bwMode="auto">
          <a:xfrm>
            <a:off x="4275782" y="688899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auto">
          <a:xfrm>
            <a:off x="6558936" y="682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8" name="Rectangle 3"/>
          <p:cNvSpPr>
            <a:spLocks noChangeArrowheads="1"/>
          </p:cNvSpPr>
          <p:nvPr/>
        </p:nvSpPr>
        <p:spPr bwMode="auto">
          <a:xfrm>
            <a:off x="4279821" y="2206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auto">
          <a:xfrm>
            <a:off x="6558489" y="2206249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0" name="Rectangle 3"/>
          <p:cNvSpPr>
            <a:spLocks noChangeArrowheads="1"/>
          </p:cNvSpPr>
          <p:nvPr/>
        </p:nvSpPr>
        <p:spPr bwMode="auto">
          <a:xfrm>
            <a:off x="4282913" y="2971048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1" name="Rectangle 3"/>
          <p:cNvSpPr>
            <a:spLocks noChangeArrowheads="1"/>
          </p:cNvSpPr>
          <p:nvPr/>
        </p:nvSpPr>
        <p:spPr bwMode="auto">
          <a:xfrm>
            <a:off x="6564427" y="297616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2" name="Rectangle 3"/>
          <p:cNvSpPr>
            <a:spLocks noChangeArrowheads="1"/>
          </p:cNvSpPr>
          <p:nvPr/>
        </p:nvSpPr>
        <p:spPr bwMode="auto">
          <a:xfrm>
            <a:off x="6568667" y="4490360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3" name="Rectangle 3"/>
          <p:cNvSpPr>
            <a:spLocks noChangeArrowheads="1"/>
          </p:cNvSpPr>
          <p:nvPr/>
        </p:nvSpPr>
        <p:spPr bwMode="auto">
          <a:xfrm>
            <a:off x="6562729" y="525844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06582" y="82026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284909" y="157982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child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046209" y="233275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ate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816747" y="310185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587286" y="387094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cake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4357824" y="464004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128361" y="540914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898900" y="617824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fork</a:t>
            </a:r>
            <a:endParaRPr lang="en-US" dirty="0"/>
          </a:p>
        </p:txBody>
      </p:sp>
      <p:sp>
        <p:nvSpPr>
          <p:cNvPr id="75" name="Rectangle 3"/>
          <p:cNvSpPr>
            <a:spLocks noChangeArrowheads="1"/>
          </p:cNvSpPr>
          <p:nvPr/>
        </p:nvSpPr>
        <p:spPr bwMode="auto">
          <a:xfrm>
            <a:off x="1996913" y="688899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NP</a:t>
            </a:r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6718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748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510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4272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5034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5796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6558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0" name="Rectangle 3"/>
          <p:cNvSpPr>
            <a:spLocks noChangeArrowheads="1"/>
          </p:cNvSpPr>
          <p:nvPr/>
        </p:nvSpPr>
        <p:spPr bwMode="auto">
          <a:xfrm>
            <a:off x="1226375" y="686195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DT</a:t>
            </a:r>
            <a:endParaRPr lang="en-US" altLang="en-US" sz="1400" dirty="0"/>
          </a:p>
        </p:txBody>
      </p:sp>
      <p:sp>
        <p:nvSpPr>
          <p:cNvPr id="61" name="Rectangle 4"/>
          <p:cNvSpPr>
            <a:spLocks noChangeArrowheads="1"/>
          </p:cNvSpPr>
          <p:nvPr/>
        </p:nvSpPr>
        <p:spPr bwMode="auto">
          <a:xfrm>
            <a:off x="1994313" y="686195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2" name="Rectangle 3"/>
          <p:cNvSpPr>
            <a:spLocks noChangeArrowheads="1"/>
          </p:cNvSpPr>
          <p:nvPr/>
        </p:nvSpPr>
        <p:spPr bwMode="auto">
          <a:xfrm>
            <a:off x="3513782" y="1444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3" name="Rectangle 4"/>
          <p:cNvSpPr>
            <a:spLocks noChangeArrowheads="1"/>
          </p:cNvSpPr>
          <p:nvPr/>
        </p:nvSpPr>
        <p:spPr bwMode="auto">
          <a:xfrm>
            <a:off x="4275782" y="1444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4" name="Rectangle 5"/>
          <p:cNvSpPr>
            <a:spLocks noChangeArrowheads="1"/>
          </p:cNvSpPr>
          <p:nvPr/>
        </p:nvSpPr>
        <p:spPr bwMode="auto">
          <a:xfrm>
            <a:off x="5037782" y="1444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5" name="Rectangle 6"/>
          <p:cNvSpPr>
            <a:spLocks noChangeArrowheads="1"/>
          </p:cNvSpPr>
          <p:nvPr/>
        </p:nvSpPr>
        <p:spPr bwMode="auto">
          <a:xfrm>
            <a:off x="5799782" y="1444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6" name="Rectangle 7"/>
          <p:cNvSpPr>
            <a:spLocks noChangeArrowheads="1"/>
          </p:cNvSpPr>
          <p:nvPr/>
        </p:nvSpPr>
        <p:spPr bwMode="auto">
          <a:xfrm>
            <a:off x="6561782" y="1444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8" name="Rectangle 3"/>
          <p:cNvSpPr>
            <a:spLocks noChangeArrowheads="1"/>
          </p:cNvSpPr>
          <p:nvPr/>
        </p:nvSpPr>
        <p:spPr bwMode="auto">
          <a:xfrm>
            <a:off x="1991221" y="144504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9" name="Rectangle 4"/>
          <p:cNvSpPr>
            <a:spLocks noChangeArrowheads="1"/>
          </p:cNvSpPr>
          <p:nvPr/>
        </p:nvSpPr>
        <p:spPr bwMode="auto">
          <a:xfrm>
            <a:off x="2753221" y="144504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0" name="Rectangle 3"/>
          <p:cNvSpPr>
            <a:spLocks noChangeArrowheads="1"/>
          </p:cNvSpPr>
          <p:nvPr/>
        </p:nvSpPr>
        <p:spPr bwMode="auto">
          <a:xfrm>
            <a:off x="4278628" y="2211096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1" name="Rectangle 4"/>
          <p:cNvSpPr>
            <a:spLocks noChangeArrowheads="1"/>
          </p:cNvSpPr>
          <p:nvPr/>
        </p:nvSpPr>
        <p:spPr bwMode="auto">
          <a:xfrm>
            <a:off x="5040628" y="2211096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2" name="Rectangle 5"/>
          <p:cNvSpPr>
            <a:spLocks noChangeArrowheads="1"/>
          </p:cNvSpPr>
          <p:nvPr/>
        </p:nvSpPr>
        <p:spPr bwMode="auto">
          <a:xfrm>
            <a:off x="5802628" y="2211096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3" name="Rectangle 6"/>
          <p:cNvSpPr>
            <a:spLocks noChangeArrowheads="1"/>
          </p:cNvSpPr>
          <p:nvPr/>
        </p:nvSpPr>
        <p:spPr bwMode="auto">
          <a:xfrm>
            <a:off x="6558690" y="2211096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6" name="Rectangle 3"/>
          <p:cNvSpPr>
            <a:spLocks noChangeArrowheads="1"/>
          </p:cNvSpPr>
          <p:nvPr/>
        </p:nvSpPr>
        <p:spPr bwMode="auto">
          <a:xfrm>
            <a:off x="2756067" y="2211808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7" name="Rectangle 4"/>
          <p:cNvSpPr>
            <a:spLocks noChangeArrowheads="1"/>
          </p:cNvSpPr>
          <p:nvPr/>
        </p:nvSpPr>
        <p:spPr bwMode="auto">
          <a:xfrm>
            <a:off x="3518067" y="2211808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8" name="Rectangle 3"/>
          <p:cNvSpPr>
            <a:spLocks noChangeArrowheads="1"/>
          </p:cNvSpPr>
          <p:nvPr/>
        </p:nvSpPr>
        <p:spPr bwMode="auto">
          <a:xfrm>
            <a:off x="5043474" y="2966360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9" name="Rectangle 4"/>
          <p:cNvSpPr>
            <a:spLocks noChangeArrowheads="1"/>
          </p:cNvSpPr>
          <p:nvPr/>
        </p:nvSpPr>
        <p:spPr bwMode="auto">
          <a:xfrm>
            <a:off x="5805474" y="2966360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0" name="Rectangle 5"/>
          <p:cNvSpPr>
            <a:spLocks noChangeArrowheads="1"/>
          </p:cNvSpPr>
          <p:nvPr/>
        </p:nvSpPr>
        <p:spPr bwMode="auto">
          <a:xfrm>
            <a:off x="6567474" y="2966360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4" name="Rectangle 3"/>
          <p:cNvSpPr>
            <a:spLocks noChangeArrowheads="1"/>
          </p:cNvSpPr>
          <p:nvPr/>
        </p:nvSpPr>
        <p:spPr bwMode="auto">
          <a:xfrm>
            <a:off x="3520913" y="2967072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5" name="Rectangle 4"/>
          <p:cNvSpPr>
            <a:spLocks noChangeArrowheads="1"/>
          </p:cNvSpPr>
          <p:nvPr/>
        </p:nvSpPr>
        <p:spPr bwMode="auto">
          <a:xfrm>
            <a:off x="4282913" y="2967072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6" name="Rectangle 3"/>
          <p:cNvSpPr>
            <a:spLocks noChangeArrowheads="1"/>
          </p:cNvSpPr>
          <p:nvPr/>
        </p:nvSpPr>
        <p:spPr bwMode="auto">
          <a:xfrm>
            <a:off x="5802382" y="3733125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7" name="Rectangle 4"/>
          <p:cNvSpPr>
            <a:spLocks noChangeArrowheads="1"/>
          </p:cNvSpPr>
          <p:nvPr/>
        </p:nvSpPr>
        <p:spPr bwMode="auto">
          <a:xfrm>
            <a:off x="6564382" y="3733125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2" name="Rectangle 3"/>
          <p:cNvSpPr>
            <a:spLocks noChangeArrowheads="1"/>
          </p:cNvSpPr>
          <p:nvPr/>
        </p:nvSpPr>
        <p:spPr bwMode="auto">
          <a:xfrm>
            <a:off x="4279821" y="373383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5041821" y="373383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4" name="Rectangle 3"/>
          <p:cNvSpPr>
            <a:spLocks noChangeArrowheads="1"/>
          </p:cNvSpPr>
          <p:nvPr/>
        </p:nvSpPr>
        <p:spPr bwMode="auto">
          <a:xfrm>
            <a:off x="6567228" y="449989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0" name="Rectangle 3"/>
          <p:cNvSpPr>
            <a:spLocks noChangeArrowheads="1"/>
          </p:cNvSpPr>
          <p:nvPr/>
        </p:nvSpPr>
        <p:spPr bwMode="auto">
          <a:xfrm>
            <a:off x="5044667" y="450060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1" name="Rectangle 4"/>
          <p:cNvSpPr>
            <a:spLocks noChangeArrowheads="1"/>
          </p:cNvSpPr>
          <p:nvPr/>
        </p:nvSpPr>
        <p:spPr bwMode="auto">
          <a:xfrm>
            <a:off x="5806667" y="450060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8" name="Rectangle 3"/>
          <p:cNvSpPr>
            <a:spLocks noChangeArrowheads="1"/>
          </p:cNvSpPr>
          <p:nvPr/>
        </p:nvSpPr>
        <p:spPr bwMode="auto">
          <a:xfrm>
            <a:off x="5800887" y="525586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9" name="Rectangle 4"/>
          <p:cNvSpPr>
            <a:spLocks noChangeArrowheads="1"/>
          </p:cNvSpPr>
          <p:nvPr/>
        </p:nvSpPr>
        <p:spPr bwMode="auto">
          <a:xfrm>
            <a:off x="6562887" y="525586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6" name="Rectangle 3"/>
          <p:cNvSpPr>
            <a:spLocks noChangeArrowheads="1"/>
          </p:cNvSpPr>
          <p:nvPr/>
        </p:nvSpPr>
        <p:spPr bwMode="auto">
          <a:xfrm>
            <a:off x="6565733" y="6022632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9" name="Rectangle 3"/>
          <p:cNvSpPr>
            <a:spLocks noChangeArrowheads="1"/>
          </p:cNvSpPr>
          <p:nvPr/>
        </p:nvSpPr>
        <p:spPr bwMode="auto">
          <a:xfrm>
            <a:off x="1991221" y="144504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N</a:t>
            </a:r>
            <a:endParaRPr lang="en-US" altLang="en-US" sz="1400" dirty="0"/>
          </a:p>
        </p:txBody>
      </p:sp>
      <p:sp>
        <p:nvSpPr>
          <p:cNvPr id="39" name="Rectangle 3"/>
          <p:cNvSpPr>
            <a:spLocks noChangeArrowheads="1"/>
          </p:cNvSpPr>
          <p:nvPr/>
        </p:nvSpPr>
        <p:spPr bwMode="auto">
          <a:xfrm>
            <a:off x="2758913" y="2197975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V</a:t>
            </a:r>
            <a:endParaRPr lang="en-US" altLang="en-US" sz="1400" dirty="0"/>
          </a:p>
        </p:txBody>
      </p:sp>
      <p:sp>
        <p:nvSpPr>
          <p:cNvPr id="40" name="Rectangle 3"/>
          <p:cNvSpPr>
            <a:spLocks noChangeArrowheads="1"/>
          </p:cNvSpPr>
          <p:nvPr/>
        </p:nvSpPr>
        <p:spPr bwMode="auto">
          <a:xfrm>
            <a:off x="3516628" y="2984084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DT</a:t>
            </a:r>
            <a:endParaRPr lang="en-US" altLang="en-US" sz="1400" dirty="0"/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4272936" y="3728360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5043474" y="4490360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3" name="Rectangle 3"/>
          <p:cNvSpPr>
            <a:spLocks noChangeArrowheads="1"/>
          </p:cNvSpPr>
          <p:nvPr/>
        </p:nvSpPr>
        <p:spPr bwMode="auto">
          <a:xfrm>
            <a:off x="5796936" y="526189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4" name="Rectangle 3"/>
          <p:cNvSpPr>
            <a:spLocks noChangeArrowheads="1"/>
          </p:cNvSpPr>
          <p:nvPr/>
        </p:nvSpPr>
        <p:spPr bwMode="auto">
          <a:xfrm>
            <a:off x="6564874" y="602564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5" name="Rectangle 3"/>
          <p:cNvSpPr>
            <a:spLocks noChangeArrowheads="1"/>
          </p:cNvSpPr>
          <p:nvPr/>
        </p:nvSpPr>
        <p:spPr bwMode="auto">
          <a:xfrm>
            <a:off x="1990479" y="687716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6" name="Rectangle 3"/>
          <p:cNvSpPr>
            <a:spLocks noChangeArrowheads="1"/>
          </p:cNvSpPr>
          <p:nvPr/>
        </p:nvSpPr>
        <p:spPr bwMode="auto">
          <a:xfrm>
            <a:off x="4275782" y="688899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auto">
          <a:xfrm>
            <a:off x="6558936" y="682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8" name="Rectangle 3"/>
          <p:cNvSpPr>
            <a:spLocks noChangeArrowheads="1"/>
          </p:cNvSpPr>
          <p:nvPr/>
        </p:nvSpPr>
        <p:spPr bwMode="auto">
          <a:xfrm>
            <a:off x="4279821" y="2206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auto">
          <a:xfrm>
            <a:off x="6558489" y="2206249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0" name="Rectangle 3"/>
          <p:cNvSpPr>
            <a:spLocks noChangeArrowheads="1"/>
          </p:cNvSpPr>
          <p:nvPr/>
        </p:nvSpPr>
        <p:spPr bwMode="auto">
          <a:xfrm>
            <a:off x="4282913" y="2971048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1" name="Rectangle 3"/>
          <p:cNvSpPr>
            <a:spLocks noChangeArrowheads="1"/>
          </p:cNvSpPr>
          <p:nvPr/>
        </p:nvSpPr>
        <p:spPr bwMode="auto">
          <a:xfrm>
            <a:off x="6564427" y="297616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2" name="Rectangle 3"/>
          <p:cNvSpPr>
            <a:spLocks noChangeArrowheads="1"/>
          </p:cNvSpPr>
          <p:nvPr/>
        </p:nvSpPr>
        <p:spPr bwMode="auto">
          <a:xfrm>
            <a:off x="6568667" y="4490360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3" name="Rectangle 3"/>
          <p:cNvSpPr>
            <a:spLocks noChangeArrowheads="1"/>
          </p:cNvSpPr>
          <p:nvPr/>
        </p:nvSpPr>
        <p:spPr bwMode="auto">
          <a:xfrm>
            <a:off x="6562729" y="525844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06582" y="82026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284909" y="157982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child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046209" y="233275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ate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816747" y="310185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587286" y="387094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cake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4357824" y="464004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128361" y="540914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898900" y="617824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fork</a:t>
            </a:r>
            <a:endParaRPr lang="en-US" dirty="0"/>
          </a:p>
        </p:txBody>
      </p:sp>
      <p:sp>
        <p:nvSpPr>
          <p:cNvPr id="75" name="Rectangle 3"/>
          <p:cNvSpPr>
            <a:spLocks noChangeArrowheads="1"/>
          </p:cNvSpPr>
          <p:nvPr/>
        </p:nvSpPr>
        <p:spPr bwMode="auto">
          <a:xfrm>
            <a:off x="1996913" y="688899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NP</a:t>
            </a:r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5687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748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510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4272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5034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5796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6558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0" name="Rectangle 3"/>
          <p:cNvSpPr>
            <a:spLocks noChangeArrowheads="1"/>
          </p:cNvSpPr>
          <p:nvPr/>
        </p:nvSpPr>
        <p:spPr bwMode="auto">
          <a:xfrm>
            <a:off x="1226375" y="686195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DT</a:t>
            </a:r>
            <a:endParaRPr lang="en-US" altLang="en-US" sz="1400" dirty="0"/>
          </a:p>
        </p:txBody>
      </p:sp>
      <p:sp>
        <p:nvSpPr>
          <p:cNvPr id="61" name="Rectangle 4"/>
          <p:cNvSpPr>
            <a:spLocks noChangeArrowheads="1"/>
          </p:cNvSpPr>
          <p:nvPr/>
        </p:nvSpPr>
        <p:spPr bwMode="auto">
          <a:xfrm>
            <a:off x="1994313" y="686195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2" name="Rectangle 3"/>
          <p:cNvSpPr>
            <a:spLocks noChangeArrowheads="1"/>
          </p:cNvSpPr>
          <p:nvPr/>
        </p:nvSpPr>
        <p:spPr bwMode="auto">
          <a:xfrm>
            <a:off x="3513782" y="1444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3" name="Rectangle 4"/>
          <p:cNvSpPr>
            <a:spLocks noChangeArrowheads="1"/>
          </p:cNvSpPr>
          <p:nvPr/>
        </p:nvSpPr>
        <p:spPr bwMode="auto">
          <a:xfrm>
            <a:off x="4275782" y="1444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4" name="Rectangle 5"/>
          <p:cNvSpPr>
            <a:spLocks noChangeArrowheads="1"/>
          </p:cNvSpPr>
          <p:nvPr/>
        </p:nvSpPr>
        <p:spPr bwMode="auto">
          <a:xfrm>
            <a:off x="5037782" y="1444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5" name="Rectangle 6"/>
          <p:cNvSpPr>
            <a:spLocks noChangeArrowheads="1"/>
          </p:cNvSpPr>
          <p:nvPr/>
        </p:nvSpPr>
        <p:spPr bwMode="auto">
          <a:xfrm>
            <a:off x="5799782" y="1444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6" name="Rectangle 7"/>
          <p:cNvSpPr>
            <a:spLocks noChangeArrowheads="1"/>
          </p:cNvSpPr>
          <p:nvPr/>
        </p:nvSpPr>
        <p:spPr bwMode="auto">
          <a:xfrm>
            <a:off x="6561782" y="1444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8" name="Rectangle 3"/>
          <p:cNvSpPr>
            <a:spLocks noChangeArrowheads="1"/>
          </p:cNvSpPr>
          <p:nvPr/>
        </p:nvSpPr>
        <p:spPr bwMode="auto">
          <a:xfrm>
            <a:off x="1991221" y="144504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9" name="Rectangle 4"/>
          <p:cNvSpPr>
            <a:spLocks noChangeArrowheads="1"/>
          </p:cNvSpPr>
          <p:nvPr/>
        </p:nvSpPr>
        <p:spPr bwMode="auto">
          <a:xfrm>
            <a:off x="2753221" y="144504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0" name="Rectangle 3"/>
          <p:cNvSpPr>
            <a:spLocks noChangeArrowheads="1"/>
          </p:cNvSpPr>
          <p:nvPr/>
        </p:nvSpPr>
        <p:spPr bwMode="auto">
          <a:xfrm>
            <a:off x="4278628" y="2211096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1" name="Rectangle 4"/>
          <p:cNvSpPr>
            <a:spLocks noChangeArrowheads="1"/>
          </p:cNvSpPr>
          <p:nvPr/>
        </p:nvSpPr>
        <p:spPr bwMode="auto">
          <a:xfrm>
            <a:off x="5040628" y="2211096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2" name="Rectangle 5"/>
          <p:cNvSpPr>
            <a:spLocks noChangeArrowheads="1"/>
          </p:cNvSpPr>
          <p:nvPr/>
        </p:nvSpPr>
        <p:spPr bwMode="auto">
          <a:xfrm>
            <a:off x="5802628" y="2211096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3" name="Rectangle 6"/>
          <p:cNvSpPr>
            <a:spLocks noChangeArrowheads="1"/>
          </p:cNvSpPr>
          <p:nvPr/>
        </p:nvSpPr>
        <p:spPr bwMode="auto">
          <a:xfrm>
            <a:off x="6558690" y="2211096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6" name="Rectangle 3"/>
          <p:cNvSpPr>
            <a:spLocks noChangeArrowheads="1"/>
          </p:cNvSpPr>
          <p:nvPr/>
        </p:nvSpPr>
        <p:spPr bwMode="auto">
          <a:xfrm>
            <a:off x="2756067" y="2211808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7" name="Rectangle 4"/>
          <p:cNvSpPr>
            <a:spLocks noChangeArrowheads="1"/>
          </p:cNvSpPr>
          <p:nvPr/>
        </p:nvSpPr>
        <p:spPr bwMode="auto">
          <a:xfrm>
            <a:off x="3518067" y="2211808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8" name="Rectangle 3"/>
          <p:cNvSpPr>
            <a:spLocks noChangeArrowheads="1"/>
          </p:cNvSpPr>
          <p:nvPr/>
        </p:nvSpPr>
        <p:spPr bwMode="auto">
          <a:xfrm>
            <a:off x="5043474" y="2966360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9" name="Rectangle 4"/>
          <p:cNvSpPr>
            <a:spLocks noChangeArrowheads="1"/>
          </p:cNvSpPr>
          <p:nvPr/>
        </p:nvSpPr>
        <p:spPr bwMode="auto">
          <a:xfrm>
            <a:off x="5805474" y="2966360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0" name="Rectangle 5"/>
          <p:cNvSpPr>
            <a:spLocks noChangeArrowheads="1"/>
          </p:cNvSpPr>
          <p:nvPr/>
        </p:nvSpPr>
        <p:spPr bwMode="auto">
          <a:xfrm>
            <a:off x="6567474" y="2966360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4" name="Rectangle 3"/>
          <p:cNvSpPr>
            <a:spLocks noChangeArrowheads="1"/>
          </p:cNvSpPr>
          <p:nvPr/>
        </p:nvSpPr>
        <p:spPr bwMode="auto">
          <a:xfrm>
            <a:off x="3520913" y="2967072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5" name="Rectangle 4"/>
          <p:cNvSpPr>
            <a:spLocks noChangeArrowheads="1"/>
          </p:cNvSpPr>
          <p:nvPr/>
        </p:nvSpPr>
        <p:spPr bwMode="auto">
          <a:xfrm>
            <a:off x="4282913" y="2967072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6" name="Rectangle 3"/>
          <p:cNvSpPr>
            <a:spLocks noChangeArrowheads="1"/>
          </p:cNvSpPr>
          <p:nvPr/>
        </p:nvSpPr>
        <p:spPr bwMode="auto">
          <a:xfrm>
            <a:off x="5802382" y="3733125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7" name="Rectangle 4"/>
          <p:cNvSpPr>
            <a:spLocks noChangeArrowheads="1"/>
          </p:cNvSpPr>
          <p:nvPr/>
        </p:nvSpPr>
        <p:spPr bwMode="auto">
          <a:xfrm>
            <a:off x="6564382" y="3733125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2" name="Rectangle 3"/>
          <p:cNvSpPr>
            <a:spLocks noChangeArrowheads="1"/>
          </p:cNvSpPr>
          <p:nvPr/>
        </p:nvSpPr>
        <p:spPr bwMode="auto">
          <a:xfrm>
            <a:off x="4279821" y="373383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5041821" y="373383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4" name="Rectangle 3"/>
          <p:cNvSpPr>
            <a:spLocks noChangeArrowheads="1"/>
          </p:cNvSpPr>
          <p:nvPr/>
        </p:nvSpPr>
        <p:spPr bwMode="auto">
          <a:xfrm>
            <a:off x="6567228" y="449989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0" name="Rectangle 3"/>
          <p:cNvSpPr>
            <a:spLocks noChangeArrowheads="1"/>
          </p:cNvSpPr>
          <p:nvPr/>
        </p:nvSpPr>
        <p:spPr bwMode="auto">
          <a:xfrm>
            <a:off x="5044667" y="450060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1" name="Rectangle 4"/>
          <p:cNvSpPr>
            <a:spLocks noChangeArrowheads="1"/>
          </p:cNvSpPr>
          <p:nvPr/>
        </p:nvSpPr>
        <p:spPr bwMode="auto">
          <a:xfrm>
            <a:off x="5806667" y="450060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8" name="Rectangle 3"/>
          <p:cNvSpPr>
            <a:spLocks noChangeArrowheads="1"/>
          </p:cNvSpPr>
          <p:nvPr/>
        </p:nvSpPr>
        <p:spPr bwMode="auto">
          <a:xfrm>
            <a:off x="5800887" y="525586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9" name="Rectangle 4"/>
          <p:cNvSpPr>
            <a:spLocks noChangeArrowheads="1"/>
          </p:cNvSpPr>
          <p:nvPr/>
        </p:nvSpPr>
        <p:spPr bwMode="auto">
          <a:xfrm>
            <a:off x="6562887" y="525586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6" name="Rectangle 3"/>
          <p:cNvSpPr>
            <a:spLocks noChangeArrowheads="1"/>
          </p:cNvSpPr>
          <p:nvPr/>
        </p:nvSpPr>
        <p:spPr bwMode="auto">
          <a:xfrm>
            <a:off x="6565733" y="6022632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9" name="Rectangle 3"/>
          <p:cNvSpPr>
            <a:spLocks noChangeArrowheads="1"/>
          </p:cNvSpPr>
          <p:nvPr/>
        </p:nvSpPr>
        <p:spPr bwMode="auto">
          <a:xfrm>
            <a:off x="1991221" y="144504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N</a:t>
            </a:r>
            <a:endParaRPr lang="en-US" altLang="en-US" sz="1400" dirty="0"/>
          </a:p>
        </p:txBody>
      </p:sp>
      <p:sp>
        <p:nvSpPr>
          <p:cNvPr id="39" name="Rectangle 3"/>
          <p:cNvSpPr>
            <a:spLocks noChangeArrowheads="1"/>
          </p:cNvSpPr>
          <p:nvPr/>
        </p:nvSpPr>
        <p:spPr bwMode="auto">
          <a:xfrm>
            <a:off x="2758913" y="2197975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V</a:t>
            </a:r>
            <a:endParaRPr lang="en-US" altLang="en-US" sz="1400" dirty="0"/>
          </a:p>
        </p:txBody>
      </p:sp>
      <p:sp>
        <p:nvSpPr>
          <p:cNvPr id="40" name="Rectangle 3"/>
          <p:cNvSpPr>
            <a:spLocks noChangeArrowheads="1"/>
          </p:cNvSpPr>
          <p:nvPr/>
        </p:nvSpPr>
        <p:spPr bwMode="auto">
          <a:xfrm>
            <a:off x="3516628" y="2984084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DT</a:t>
            </a:r>
            <a:endParaRPr lang="en-US" altLang="en-US" sz="1400" dirty="0"/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4272936" y="3728360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N</a:t>
            </a:r>
            <a:endParaRPr lang="en-US" altLang="en-US" sz="1400" dirty="0"/>
          </a:p>
        </p:txBody>
      </p:sp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5043474" y="4490360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3" name="Rectangle 3"/>
          <p:cNvSpPr>
            <a:spLocks noChangeArrowheads="1"/>
          </p:cNvSpPr>
          <p:nvPr/>
        </p:nvSpPr>
        <p:spPr bwMode="auto">
          <a:xfrm>
            <a:off x="5796936" y="526189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4" name="Rectangle 3"/>
          <p:cNvSpPr>
            <a:spLocks noChangeArrowheads="1"/>
          </p:cNvSpPr>
          <p:nvPr/>
        </p:nvSpPr>
        <p:spPr bwMode="auto">
          <a:xfrm>
            <a:off x="6564874" y="602564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5" name="Rectangle 3"/>
          <p:cNvSpPr>
            <a:spLocks noChangeArrowheads="1"/>
          </p:cNvSpPr>
          <p:nvPr/>
        </p:nvSpPr>
        <p:spPr bwMode="auto">
          <a:xfrm>
            <a:off x="1990479" y="687716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NP</a:t>
            </a:r>
            <a:endParaRPr lang="en-US" altLang="en-US" sz="1400" dirty="0"/>
          </a:p>
        </p:txBody>
      </p:sp>
      <p:sp>
        <p:nvSpPr>
          <p:cNvPr id="46" name="Rectangle 3"/>
          <p:cNvSpPr>
            <a:spLocks noChangeArrowheads="1"/>
          </p:cNvSpPr>
          <p:nvPr/>
        </p:nvSpPr>
        <p:spPr bwMode="auto">
          <a:xfrm>
            <a:off x="4275782" y="688899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auto">
          <a:xfrm>
            <a:off x="6558936" y="682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8" name="Rectangle 3"/>
          <p:cNvSpPr>
            <a:spLocks noChangeArrowheads="1"/>
          </p:cNvSpPr>
          <p:nvPr/>
        </p:nvSpPr>
        <p:spPr bwMode="auto">
          <a:xfrm>
            <a:off x="4279821" y="2206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auto">
          <a:xfrm>
            <a:off x="6558489" y="2206249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0" name="Rectangle 3"/>
          <p:cNvSpPr>
            <a:spLocks noChangeArrowheads="1"/>
          </p:cNvSpPr>
          <p:nvPr/>
        </p:nvSpPr>
        <p:spPr bwMode="auto">
          <a:xfrm>
            <a:off x="4282913" y="2971048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1" name="Rectangle 3"/>
          <p:cNvSpPr>
            <a:spLocks noChangeArrowheads="1"/>
          </p:cNvSpPr>
          <p:nvPr/>
        </p:nvSpPr>
        <p:spPr bwMode="auto">
          <a:xfrm>
            <a:off x="6564427" y="297616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2" name="Rectangle 3"/>
          <p:cNvSpPr>
            <a:spLocks noChangeArrowheads="1"/>
          </p:cNvSpPr>
          <p:nvPr/>
        </p:nvSpPr>
        <p:spPr bwMode="auto">
          <a:xfrm>
            <a:off x="6568667" y="4490360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3" name="Rectangle 3"/>
          <p:cNvSpPr>
            <a:spLocks noChangeArrowheads="1"/>
          </p:cNvSpPr>
          <p:nvPr/>
        </p:nvSpPr>
        <p:spPr bwMode="auto">
          <a:xfrm>
            <a:off x="6562729" y="525844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06582" y="82026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284909" y="157982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child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046209" y="233275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ate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816747" y="310185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587286" y="387094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cake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4357824" y="464004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128361" y="540914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898900" y="617824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96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748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510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4272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5034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5796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6558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0" name="Rectangle 3"/>
          <p:cNvSpPr>
            <a:spLocks noChangeArrowheads="1"/>
          </p:cNvSpPr>
          <p:nvPr/>
        </p:nvSpPr>
        <p:spPr bwMode="auto">
          <a:xfrm>
            <a:off x="1226375" y="686195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DT</a:t>
            </a:r>
            <a:endParaRPr lang="en-US" altLang="en-US" sz="1400" dirty="0"/>
          </a:p>
        </p:txBody>
      </p:sp>
      <p:sp>
        <p:nvSpPr>
          <p:cNvPr id="61" name="Rectangle 4"/>
          <p:cNvSpPr>
            <a:spLocks noChangeArrowheads="1"/>
          </p:cNvSpPr>
          <p:nvPr/>
        </p:nvSpPr>
        <p:spPr bwMode="auto">
          <a:xfrm>
            <a:off x="1994313" y="686195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2" name="Rectangle 3"/>
          <p:cNvSpPr>
            <a:spLocks noChangeArrowheads="1"/>
          </p:cNvSpPr>
          <p:nvPr/>
        </p:nvSpPr>
        <p:spPr bwMode="auto">
          <a:xfrm>
            <a:off x="3513782" y="1444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3" name="Rectangle 4"/>
          <p:cNvSpPr>
            <a:spLocks noChangeArrowheads="1"/>
          </p:cNvSpPr>
          <p:nvPr/>
        </p:nvSpPr>
        <p:spPr bwMode="auto">
          <a:xfrm>
            <a:off x="4275782" y="1444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4" name="Rectangle 5"/>
          <p:cNvSpPr>
            <a:spLocks noChangeArrowheads="1"/>
          </p:cNvSpPr>
          <p:nvPr/>
        </p:nvSpPr>
        <p:spPr bwMode="auto">
          <a:xfrm>
            <a:off x="5037782" y="1444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5" name="Rectangle 6"/>
          <p:cNvSpPr>
            <a:spLocks noChangeArrowheads="1"/>
          </p:cNvSpPr>
          <p:nvPr/>
        </p:nvSpPr>
        <p:spPr bwMode="auto">
          <a:xfrm>
            <a:off x="5799782" y="1444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6" name="Rectangle 7"/>
          <p:cNvSpPr>
            <a:spLocks noChangeArrowheads="1"/>
          </p:cNvSpPr>
          <p:nvPr/>
        </p:nvSpPr>
        <p:spPr bwMode="auto">
          <a:xfrm>
            <a:off x="6561782" y="1444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8" name="Rectangle 3"/>
          <p:cNvSpPr>
            <a:spLocks noChangeArrowheads="1"/>
          </p:cNvSpPr>
          <p:nvPr/>
        </p:nvSpPr>
        <p:spPr bwMode="auto">
          <a:xfrm>
            <a:off x="1991221" y="144504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9" name="Rectangle 4"/>
          <p:cNvSpPr>
            <a:spLocks noChangeArrowheads="1"/>
          </p:cNvSpPr>
          <p:nvPr/>
        </p:nvSpPr>
        <p:spPr bwMode="auto">
          <a:xfrm>
            <a:off x="2753221" y="144504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0" name="Rectangle 3"/>
          <p:cNvSpPr>
            <a:spLocks noChangeArrowheads="1"/>
          </p:cNvSpPr>
          <p:nvPr/>
        </p:nvSpPr>
        <p:spPr bwMode="auto">
          <a:xfrm>
            <a:off x="4278628" y="2211096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1" name="Rectangle 4"/>
          <p:cNvSpPr>
            <a:spLocks noChangeArrowheads="1"/>
          </p:cNvSpPr>
          <p:nvPr/>
        </p:nvSpPr>
        <p:spPr bwMode="auto">
          <a:xfrm>
            <a:off x="5040628" y="2211096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2" name="Rectangle 5"/>
          <p:cNvSpPr>
            <a:spLocks noChangeArrowheads="1"/>
          </p:cNvSpPr>
          <p:nvPr/>
        </p:nvSpPr>
        <p:spPr bwMode="auto">
          <a:xfrm>
            <a:off x="5802628" y="2211096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3" name="Rectangle 6"/>
          <p:cNvSpPr>
            <a:spLocks noChangeArrowheads="1"/>
          </p:cNvSpPr>
          <p:nvPr/>
        </p:nvSpPr>
        <p:spPr bwMode="auto">
          <a:xfrm>
            <a:off x="6558690" y="2211096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6" name="Rectangle 3"/>
          <p:cNvSpPr>
            <a:spLocks noChangeArrowheads="1"/>
          </p:cNvSpPr>
          <p:nvPr/>
        </p:nvSpPr>
        <p:spPr bwMode="auto">
          <a:xfrm>
            <a:off x="2756067" y="2211808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7" name="Rectangle 4"/>
          <p:cNvSpPr>
            <a:spLocks noChangeArrowheads="1"/>
          </p:cNvSpPr>
          <p:nvPr/>
        </p:nvSpPr>
        <p:spPr bwMode="auto">
          <a:xfrm>
            <a:off x="3518067" y="2211808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8" name="Rectangle 3"/>
          <p:cNvSpPr>
            <a:spLocks noChangeArrowheads="1"/>
          </p:cNvSpPr>
          <p:nvPr/>
        </p:nvSpPr>
        <p:spPr bwMode="auto">
          <a:xfrm>
            <a:off x="5043474" y="2966360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9" name="Rectangle 4"/>
          <p:cNvSpPr>
            <a:spLocks noChangeArrowheads="1"/>
          </p:cNvSpPr>
          <p:nvPr/>
        </p:nvSpPr>
        <p:spPr bwMode="auto">
          <a:xfrm>
            <a:off x="5805474" y="2966360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0" name="Rectangle 5"/>
          <p:cNvSpPr>
            <a:spLocks noChangeArrowheads="1"/>
          </p:cNvSpPr>
          <p:nvPr/>
        </p:nvSpPr>
        <p:spPr bwMode="auto">
          <a:xfrm>
            <a:off x="6567474" y="2966360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4" name="Rectangle 3"/>
          <p:cNvSpPr>
            <a:spLocks noChangeArrowheads="1"/>
          </p:cNvSpPr>
          <p:nvPr/>
        </p:nvSpPr>
        <p:spPr bwMode="auto">
          <a:xfrm>
            <a:off x="3520913" y="2967072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5" name="Rectangle 4"/>
          <p:cNvSpPr>
            <a:spLocks noChangeArrowheads="1"/>
          </p:cNvSpPr>
          <p:nvPr/>
        </p:nvSpPr>
        <p:spPr bwMode="auto">
          <a:xfrm>
            <a:off x="4282913" y="2967072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6" name="Rectangle 3"/>
          <p:cNvSpPr>
            <a:spLocks noChangeArrowheads="1"/>
          </p:cNvSpPr>
          <p:nvPr/>
        </p:nvSpPr>
        <p:spPr bwMode="auto">
          <a:xfrm>
            <a:off x="5802382" y="3733125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7" name="Rectangle 4"/>
          <p:cNvSpPr>
            <a:spLocks noChangeArrowheads="1"/>
          </p:cNvSpPr>
          <p:nvPr/>
        </p:nvSpPr>
        <p:spPr bwMode="auto">
          <a:xfrm>
            <a:off x="6564382" y="3733125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2" name="Rectangle 3"/>
          <p:cNvSpPr>
            <a:spLocks noChangeArrowheads="1"/>
          </p:cNvSpPr>
          <p:nvPr/>
        </p:nvSpPr>
        <p:spPr bwMode="auto">
          <a:xfrm>
            <a:off x="4279821" y="373383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5041821" y="373383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4" name="Rectangle 3"/>
          <p:cNvSpPr>
            <a:spLocks noChangeArrowheads="1"/>
          </p:cNvSpPr>
          <p:nvPr/>
        </p:nvSpPr>
        <p:spPr bwMode="auto">
          <a:xfrm>
            <a:off x="6567228" y="449989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0" name="Rectangle 3"/>
          <p:cNvSpPr>
            <a:spLocks noChangeArrowheads="1"/>
          </p:cNvSpPr>
          <p:nvPr/>
        </p:nvSpPr>
        <p:spPr bwMode="auto">
          <a:xfrm>
            <a:off x="5044667" y="450060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1" name="Rectangle 4"/>
          <p:cNvSpPr>
            <a:spLocks noChangeArrowheads="1"/>
          </p:cNvSpPr>
          <p:nvPr/>
        </p:nvSpPr>
        <p:spPr bwMode="auto">
          <a:xfrm>
            <a:off x="5806667" y="450060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8" name="Rectangle 3"/>
          <p:cNvSpPr>
            <a:spLocks noChangeArrowheads="1"/>
          </p:cNvSpPr>
          <p:nvPr/>
        </p:nvSpPr>
        <p:spPr bwMode="auto">
          <a:xfrm>
            <a:off x="5800887" y="525586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9" name="Rectangle 4"/>
          <p:cNvSpPr>
            <a:spLocks noChangeArrowheads="1"/>
          </p:cNvSpPr>
          <p:nvPr/>
        </p:nvSpPr>
        <p:spPr bwMode="auto">
          <a:xfrm>
            <a:off x="6562887" y="525586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6" name="Rectangle 3"/>
          <p:cNvSpPr>
            <a:spLocks noChangeArrowheads="1"/>
          </p:cNvSpPr>
          <p:nvPr/>
        </p:nvSpPr>
        <p:spPr bwMode="auto">
          <a:xfrm>
            <a:off x="6565733" y="6022632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9" name="Rectangle 3"/>
          <p:cNvSpPr>
            <a:spLocks noChangeArrowheads="1"/>
          </p:cNvSpPr>
          <p:nvPr/>
        </p:nvSpPr>
        <p:spPr bwMode="auto">
          <a:xfrm>
            <a:off x="1991221" y="144504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N</a:t>
            </a:r>
            <a:endParaRPr lang="en-US" altLang="en-US" sz="1400" dirty="0"/>
          </a:p>
        </p:txBody>
      </p:sp>
      <p:sp>
        <p:nvSpPr>
          <p:cNvPr id="39" name="Rectangle 3"/>
          <p:cNvSpPr>
            <a:spLocks noChangeArrowheads="1"/>
          </p:cNvSpPr>
          <p:nvPr/>
        </p:nvSpPr>
        <p:spPr bwMode="auto">
          <a:xfrm>
            <a:off x="2758913" y="2197975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V</a:t>
            </a:r>
            <a:endParaRPr lang="en-US" altLang="en-US" sz="1400" dirty="0"/>
          </a:p>
        </p:txBody>
      </p:sp>
      <p:sp>
        <p:nvSpPr>
          <p:cNvPr id="40" name="Rectangle 3"/>
          <p:cNvSpPr>
            <a:spLocks noChangeArrowheads="1"/>
          </p:cNvSpPr>
          <p:nvPr/>
        </p:nvSpPr>
        <p:spPr bwMode="auto">
          <a:xfrm>
            <a:off x="3516628" y="2984084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DT</a:t>
            </a:r>
            <a:endParaRPr lang="en-US" altLang="en-US" sz="1400" dirty="0"/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4272936" y="3728360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N</a:t>
            </a:r>
            <a:endParaRPr lang="en-US" altLang="en-US" sz="1400" dirty="0"/>
          </a:p>
        </p:txBody>
      </p:sp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5043474" y="4490360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3" name="Rectangle 3"/>
          <p:cNvSpPr>
            <a:spLocks noChangeArrowheads="1"/>
          </p:cNvSpPr>
          <p:nvPr/>
        </p:nvSpPr>
        <p:spPr bwMode="auto">
          <a:xfrm>
            <a:off x="5796936" y="526189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4" name="Rectangle 3"/>
          <p:cNvSpPr>
            <a:spLocks noChangeArrowheads="1"/>
          </p:cNvSpPr>
          <p:nvPr/>
        </p:nvSpPr>
        <p:spPr bwMode="auto">
          <a:xfrm>
            <a:off x="6564874" y="602564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5" name="Rectangle 3"/>
          <p:cNvSpPr>
            <a:spLocks noChangeArrowheads="1"/>
          </p:cNvSpPr>
          <p:nvPr/>
        </p:nvSpPr>
        <p:spPr bwMode="auto">
          <a:xfrm>
            <a:off x="1990479" y="687716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NP</a:t>
            </a:r>
            <a:endParaRPr lang="en-US" altLang="en-US" sz="1400" dirty="0"/>
          </a:p>
        </p:txBody>
      </p:sp>
      <p:sp>
        <p:nvSpPr>
          <p:cNvPr id="46" name="Rectangle 3"/>
          <p:cNvSpPr>
            <a:spLocks noChangeArrowheads="1"/>
          </p:cNvSpPr>
          <p:nvPr/>
        </p:nvSpPr>
        <p:spPr bwMode="auto">
          <a:xfrm>
            <a:off x="4275782" y="688899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auto">
          <a:xfrm>
            <a:off x="6558936" y="682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8" name="Rectangle 3"/>
          <p:cNvSpPr>
            <a:spLocks noChangeArrowheads="1"/>
          </p:cNvSpPr>
          <p:nvPr/>
        </p:nvSpPr>
        <p:spPr bwMode="auto">
          <a:xfrm>
            <a:off x="4279821" y="2206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auto">
          <a:xfrm>
            <a:off x="6558489" y="2206249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0" name="Rectangle 3"/>
          <p:cNvSpPr>
            <a:spLocks noChangeArrowheads="1"/>
          </p:cNvSpPr>
          <p:nvPr/>
        </p:nvSpPr>
        <p:spPr bwMode="auto">
          <a:xfrm>
            <a:off x="4282913" y="2971048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NP</a:t>
            </a:r>
            <a:endParaRPr lang="en-US" altLang="en-US" sz="1400" dirty="0"/>
          </a:p>
        </p:txBody>
      </p:sp>
      <p:sp>
        <p:nvSpPr>
          <p:cNvPr id="51" name="Rectangle 3"/>
          <p:cNvSpPr>
            <a:spLocks noChangeArrowheads="1"/>
          </p:cNvSpPr>
          <p:nvPr/>
        </p:nvSpPr>
        <p:spPr bwMode="auto">
          <a:xfrm>
            <a:off x="6564427" y="297616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2" name="Rectangle 3"/>
          <p:cNvSpPr>
            <a:spLocks noChangeArrowheads="1"/>
          </p:cNvSpPr>
          <p:nvPr/>
        </p:nvSpPr>
        <p:spPr bwMode="auto">
          <a:xfrm>
            <a:off x="6568667" y="4490360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3" name="Rectangle 3"/>
          <p:cNvSpPr>
            <a:spLocks noChangeArrowheads="1"/>
          </p:cNvSpPr>
          <p:nvPr/>
        </p:nvSpPr>
        <p:spPr bwMode="auto">
          <a:xfrm>
            <a:off x="6562729" y="525844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06582" y="82026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284909" y="157982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child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046209" y="233275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ate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816747" y="310185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587286" y="387094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cake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4357824" y="464004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128361" y="540914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898900" y="617824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12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748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510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4272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5034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5796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6558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0" name="Rectangle 3"/>
          <p:cNvSpPr>
            <a:spLocks noChangeArrowheads="1"/>
          </p:cNvSpPr>
          <p:nvPr/>
        </p:nvSpPr>
        <p:spPr bwMode="auto">
          <a:xfrm>
            <a:off x="1226375" y="686195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DT</a:t>
            </a:r>
            <a:endParaRPr lang="en-US" altLang="en-US" sz="1400" dirty="0"/>
          </a:p>
        </p:txBody>
      </p:sp>
      <p:sp>
        <p:nvSpPr>
          <p:cNvPr id="61" name="Rectangle 4"/>
          <p:cNvSpPr>
            <a:spLocks noChangeArrowheads="1"/>
          </p:cNvSpPr>
          <p:nvPr/>
        </p:nvSpPr>
        <p:spPr bwMode="auto">
          <a:xfrm>
            <a:off x="1994313" y="686195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2" name="Rectangle 3"/>
          <p:cNvSpPr>
            <a:spLocks noChangeArrowheads="1"/>
          </p:cNvSpPr>
          <p:nvPr/>
        </p:nvSpPr>
        <p:spPr bwMode="auto">
          <a:xfrm>
            <a:off x="3513782" y="1444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3" name="Rectangle 4"/>
          <p:cNvSpPr>
            <a:spLocks noChangeArrowheads="1"/>
          </p:cNvSpPr>
          <p:nvPr/>
        </p:nvSpPr>
        <p:spPr bwMode="auto">
          <a:xfrm>
            <a:off x="4275782" y="1444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4" name="Rectangle 5"/>
          <p:cNvSpPr>
            <a:spLocks noChangeArrowheads="1"/>
          </p:cNvSpPr>
          <p:nvPr/>
        </p:nvSpPr>
        <p:spPr bwMode="auto">
          <a:xfrm>
            <a:off x="5037782" y="1444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5" name="Rectangle 6"/>
          <p:cNvSpPr>
            <a:spLocks noChangeArrowheads="1"/>
          </p:cNvSpPr>
          <p:nvPr/>
        </p:nvSpPr>
        <p:spPr bwMode="auto">
          <a:xfrm>
            <a:off x="5799782" y="1444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6" name="Rectangle 7"/>
          <p:cNvSpPr>
            <a:spLocks noChangeArrowheads="1"/>
          </p:cNvSpPr>
          <p:nvPr/>
        </p:nvSpPr>
        <p:spPr bwMode="auto">
          <a:xfrm>
            <a:off x="6561782" y="1444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8" name="Rectangle 3"/>
          <p:cNvSpPr>
            <a:spLocks noChangeArrowheads="1"/>
          </p:cNvSpPr>
          <p:nvPr/>
        </p:nvSpPr>
        <p:spPr bwMode="auto">
          <a:xfrm>
            <a:off x="1991221" y="144504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9" name="Rectangle 4"/>
          <p:cNvSpPr>
            <a:spLocks noChangeArrowheads="1"/>
          </p:cNvSpPr>
          <p:nvPr/>
        </p:nvSpPr>
        <p:spPr bwMode="auto">
          <a:xfrm>
            <a:off x="2753221" y="144504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0" name="Rectangle 3"/>
          <p:cNvSpPr>
            <a:spLocks noChangeArrowheads="1"/>
          </p:cNvSpPr>
          <p:nvPr/>
        </p:nvSpPr>
        <p:spPr bwMode="auto">
          <a:xfrm>
            <a:off x="4278628" y="2211096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1" name="Rectangle 4"/>
          <p:cNvSpPr>
            <a:spLocks noChangeArrowheads="1"/>
          </p:cNvSpPr>
          <p:nvPr/>
        </p:nvSpPr>
        <p:spPr bwMode="auto">
          <a:xfrm>
            <a:off x="5040628" y="2211096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2" name="Rectangle 5"/>
          <p:cNvSpPr>
            <a:spLocks noChangeArrowheads="1"/>
          </p:cNvSpPr>
          <p:nvPr/>
        </p:nvSpPr>
        <p:spPr bwMode="auto">
          <a:xfrm>
            <a:off x="5802628" y="2211096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3" name="Rectangle 6"/>
          <p:cNvSpPr>
            <a:spLocks noChangeArrowheads="1"/>
          </p:cNvSpPr>
          <p:nvPr/>
        </p:nvSpPr>
        <p:spPr bwMode="auto">
          <a:xfrm>
            <a:off x="6558690" y="2211096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6" name="Rectangle 3"/>
          <p:cNvSpPr>
            <a:spLocks noChangeArrowheads="1"/>
          </p:cNvSpPr>
          <p:nvPr/>
        </p:nvSpPr>
        <p:spPr bwMode="auto">
          <a:xfrm>
            <a:off x="2756067" y="2211808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7" name="Rectangle 4"/>
          <p:cNvSpPr>
            <a:spLocks noChangeArrowheads="1"/>
          </p:cNvSpPr>
          <p:nvPr/>
        </p:nvSpPr>
        <p:spPr bwMode="auto">
          <a:xfrm>
            <a:off x="3518067" y="2211808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8" name="Rectangle 3"/>
          <p:cNvSpPr>
            <a:spLocks noChangeArrowheads="1"/>
          </p:cNvSpPr>
          <p:nvPr/>
        </p:nvSpPr>
        <p:spPr bwMode="auto">
          <a:xfrm>
            <a:off x="5043474" y="2966360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9" name="Rectangle 4"/>
          <p:cNvSpPr>
            <a:spLocks noChangeArrowheads="1"/>
          </p:cNvSpPr>
          <p:nvPr/>
        </p:nvSpPr>
        <p:spPr bwMode="auto">
          <a:xfrm>
            <a:off x="5805474" y="2966360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0" name="Rectangle 5"/>
          <p:cNvSpPr>
            <a:spLocks noChangeArrowheads="1"/>
          </p:cNvSpPr>
          <p:nvPr/>
        </p:nvSpPr>
        <p:spPr bwMode="auto">
          <a:xfrm>
            <a:off x="6567474" y="2966360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4" name="Rectangle 3"/>
          <p:cNvSpPr>
            <a:spLocks noChangeArrowheads="1"/>
          </p:cNvSpPr>
          <p:nvPr/>
        </p:nvSpPr>
        <p:spPr bwMode="auto">
          <a:xfrm>
            <a:off x="3520913" y="2967072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5" name="Rectangle 4"/>
          <p:cNvSpPr>
            <a:spLocks noChangeArrowheads="1"/>
          </p:cNvSpPr>
          <p:nvPr/>
        </p:nvSpPr>
        <p:spPr bwMode="auto">
          <a:xfrm>
            <a:off x="4282913" y="2967072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6" name="Rectangle 3"/>
          <p:cNvSpPr>
            <a:spLocks noChangeArrowheads="1"/>
          </p:cNvSpPr>
          <p:nvPr/>
        </p:nvSpPr>
        <p:spPr bwMode="auto">
          <a:xfrm>
            <a:off x="5802382" y="3733125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7" name="Rectangle 4"/>
          <p:cNvSpPr>
            <a:spLocks noChangeArrowheads="1"/>
          </p:cNvSpPr>
          <p:nvPr/>
        </p:nvSpPr>
        <p:spPr bwMode="auto">
          <a:xfrm>
            <a:off x="6564382" y="3733125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2" name="Rectangle 3"/>
          <p:cNvSpPr>
            <a:spLocks noChangeArrowheads="1"/>
          </p:cNvSpPr>
          <p:nvPr/>
        </p:nvSpPr>
        <p:spPr bwMode="auto">
          <a:xfrm>
            <a:off x="4279821" y="373383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5041821" y="373383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4" name="Rectangle 3"/>
          <p:cNvSpPr>
            <a:spLocks noChangeArrowheads="1"/>
          </p:cNvSpPr>
          <p:nvPr/>
        </p:nvSpPr>
        <p:spPr bwMode="auto">
          <a:xfrm>
            <a:off x="6567228" y="449989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0" name="Rectangle 3"/>
          <p:cNvSpPr>
            <a:spLocks noChangeArrowheads="1"/>
          </p:cNvSpPr>
          <p:nvPr/>
        </p:nvSpPr>
        <p:spPr bwMode="auto">
          <a:xfrm>
            <a:off x="5044667" y="450060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1" name="Rectangle 4"/>
          <p:cNvSpPr>
            <a:spLocks noChangeArrowheads="1"/>
          </p:cNvSpPr>
          <p:nvPr/>
        </p:nvSpPr>
        <p:spPr bwMode="auto">
          <a:xfrm>
            <a:off x="5806667" y="450060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8" name="Rectangle 3"/>
          <p:cNvSpPr>
            <a:spLocks noChangeArrowheads="1"/>
          </p:cNvSpPr>
          <p:nvPr/>
        </p:nvSpPr>
        <p:spPr bwMode="auto">
          <a:xfrm>
            <a:off x="5800887" y="525586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9" name="Rectangle 4"/>
          <p:cNvSpPr>
            <a:spLocks noChangeArrowheads="1"/>
          </p:cNvSpPr>
          <p:nvPr/>
        </p:nvSpPr>
        <p:spPr bwMode="auto">
          <a:xfrm>
            <a:off x="6562887" y="525586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6" name="Rectangle 3"/>
          <p:cNvSpPr>
            <a:spLocks noChangeArrowheads="1"/>
          </p:cNvSpPr>
          <p:nvPr/>
        </p:nvSpPr>
        <p:spPr bwMode="auto">
          <a:xfrm>
            <a:off x="6565733" y="6022632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9" name="Rectangle 3"/>
          <p:cNvSpPr>
            <a:spLocks noChangeArrowheads="1"/>
          </p:cNvSpPr>
          <p:nvPr/>
        </p:nvSpPr>
        <p:spPr bwMode="auto">
          <a:xfrm>
            <a:off x="1991221" y="144504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N</a:t>
            </a:r>
            <a:endParaRPr lang="en-US" altLang="en-US" sz="1400" dirty="0"/>
          </a:p>
        </p:txBody>
      </p:sp>
      <p:sp>
        <p:nvSpPr>
          <p:cNvPr id="39" name="Rectangle 3"/>
          <p:cNvSpPr>
            <a:spLocks noChangeArrowheads="1"/>
          </p:cNvSpPr>
          <p:nvPr/>
        </p:nvSpPr>
        <p:spPr bwMode="auto">
          <a:xfrm>
            <a:off x="2758913" y="2197975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V</a:t>
            </a:r>
            <a:endParaRPr lang="en-US" altLang="en-US" sz="1400" dirty="0"/>
          </a:p>
        </p:txBody>
      </p:sp>
      <p:sp>
        <p:nvSpPr>
          <p:cNvPr id="40" name="Rectangle 3"/>
          <p:cNvSpPr>
            <a:spLocks noChangeArrowheads="1"/>
          </p:cNvSpPr>
          <p:nvPr/>
        </p:nvSpPr>
        <p:spPr bwMode="auto">
          <a:xfrm>
            <a:off x="3516628" y="2984084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DT</a:t>
            </a:r>
            <a:endParaRPr lang="en-US" altLang="en-US" sz="1400" dirty="0"/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4272936" y="3728360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N</a:t>
            </a:r>
            <a:endParaRPr lang="en-US" altLang="en-US" sz="1400" dirty="0"/>
          </a:p>
        </p:txBody>
      </p:sp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5043474" y="4490360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3" name="Rectangle 3"/>
          <p:cNvSpPr>
            <a:spLocks noChangeArrowheads="1"/>
          </p:cNvSpPr>
          <p:nvPr/>
        </p:nvSpPr>
        <p:spPr bwMode="auto">
          <a:xfrm>
            <a:off x="5796936" y="526189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4" name="Rectangle 3"/>
          <p:cNvSpPr>
            <a:spLocks noChangeArrowheads="1"/>
          </p:cNvSpPr>
          <p:nvPr/>
        </p:nvSpPr>
        <p:spPr bwMode="auto">
          <a:xfrm>
            <a:off x="6564874" y="602564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5" name="Rectangle 3"/>
          <p:cNvSpPr>
            <a:spLocks noChangeArrowheads="1"/>
          </p:cNvSpPr>
          <p:nvPr/>
        </p:nvSpPr>
        <p:spPr bwMode="auto">
          <a:xfrm>
            <a:off x="1990479" y="687716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NP</a:t>
            </a:r>
            <a:endParaRPr lang="en-US" altLang="en-US" sz="1400" dirty="0"/>
          </a:p>
        </p:txBody>
      </p:sp>
      <p:sp>
        <p:nvSpPr>
          <p:cNvPr id="46" name="Rectangle 3"/>
          <p:cNvSpPr>
            <a:spLocks noChangeArrowheads="1"/>
          </p:cNvSpPr>
          <p:nvPr/>
        </p:nvSpPr>
        <p:spPr bwMode="auto">
          <a:xfrm>
            <a:off x="4275782" y="688899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auto">
          <a:xfrm>
            <a:off x="6558936" y="682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8" name="Rectangle 3"/>
          <p:cNvSpPr>
            <a:spLocks noChangeArrowheads="1"/>
          </p:cNvSpPr>
          <p:nvPr/>
        </p:nvSpPr>
        <p:spPr bwMode="auto">
          <a:xfrm>
            <a:off x="4279821" y="2206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auto">
          <a:xfrm>
            <a:off x="6558489" y="2206249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0" name="Rectangle 3"/>
          <p:cNvSpPr>
            <a:spLocks noChangeArrowheads="1"/>
          </p:cNvSpPr>
          <p:nvPr/>
        </p:nvSpPr>
        <p:spPr bwMode="auto">
          <a:xfrm>
            <a:off x="4282913" y="2971048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NP</a:t>
            </a:r>
            <a:endParaRPr lang="en-US" altLang="en-US" sz="1400" dirty="0"/>
          </a:p>
        </p:txBody>
      </p:sp>
      <p:sp>
        <p:nvSpPr>
          <p:cNvPr id="51" name="Rectangle 3"/>
          <p:cNvSpPr>
            <a:spLocks noChangeArrowheads="1"/>
          </p:cNvSpPr>
          <p:nvPr/>
        </p:nvSpPr>
        <p:spPr bwMode="auto">
          <a:xfrm>
            <a:off x="6564427" y="297616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2" name="Rectangle 3"/>
          <p:cNvSpPr>
            <a:spLocks noChangeArrowheads="1"/>
          </p:cNvSpPr>
          <p:nvPr/>
        </p:nvSpPr>
        <p:spPr bwMode="auto">
          <a:xfrm>
            <a:off x="6568667" y="4490360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3" name="Rectangle 3"/>
          <p:cNvSpPr>
            <a:spLocks noChangeArrowheads="1"/>
          </p:cNvSpPr>
          <p:nvPr/>
        </p:nvSpPr>
        <p:spPr bwMode="auto">
          <a:xfrm>
            <a:off x="6562729" y="525844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06582" y="82026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284909" y="157982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child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046209" y="233275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ate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816747" y="310185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587286" y="387094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cake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4357824" y="464004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128361" y="540914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898900" y="617824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fork</a:t>
            </a:r>
            <a:endParaRPr lang="en-US" dirty="0"/>
          </a:p>
        </p:txBody>
      </p:sp>
      <p:cxnSp>
        <p:nvCxnSpPr>
          <p:cNvPr id="81" name="Straight Arrow Connector 80"/>
          <p:cNvCxnSpPr/>
          <p:nvPr/>
        </p:nvCxnSpPr>
        <p:spPr>
          <a:xfrm flipH="1">
            <a:off x="3899067" y="3190504"/>
            <a:ext cx="438834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4415642" y="3365084"/>
            <a:ext cx="49174" cy="456711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33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Parsing human languages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Rather different than computer languages</a:t>
            </a:r>
          </a:p>
          <a:p>
            <a:pPr lvl="1"/>
            <a:r>
              <a:rPr lang="en-US" dirty="0"/>
              <a:t>No types for words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brackets around phrases</a:t>
            </a:r>
          </a:p>
          <a:p>
            <a:pPr lvl="1"/>
            <a:r>
              <a:rPr lang="en-US" dirty="0" smtClean="0"/>
              <a:t>Ambiguity</a:t>
            </a:r>
          </a:p>
          <a:p>
            <a:pPr lvl="2"/>
            <a:r>
              <a:rPr lang="en-US" dirty="0" smtClean="0"/>
              <a:t>Words</a:t>
            </a:r>
          </a:p>
          <a:p>
            <a:pPr lvl="2"/>
            <a:r>
              <a:rPr lang="en-US" dirty="0" smtClean="0"/>
              <a:t>Parses </a:t>
            </a:r>
          </a:p>
          <a:p>
            <a:pPr lvl="1"/>
            <a:r>
              <a:rPr lang="en-US" dirty="0" smtClean="0"/>
              <a:t>Implied information</a:t>
            </a:r>
          </a:p>
        </p:txBody>
      </p:sp>
    </p:spTree>
    <p:extLst>
      <p:ext uri="{BB962C8B-B14F-4D97-AF65-F5344CB8AC3E}">
        <p14:creationId xmlns:p14="http://schemas.microsoft.com/office/powerpoint/2010/main" val="3016772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3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748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510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4272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5034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5796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6558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0" name="Rectangle 3"/>
          <p:cNvSpPr>
            <a:spLocks noChangeArrowheads="1"/>
          </p:cNvSpPr>
          <p:nvPr/>
        </p:nvSpPr>
        <p:spPr bwMode="auto">
          <a:xfrm>
            <a:off x="1226375" y="686195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DT</a:t>
            </a:r>
            <a:endParaRPr lang="en-US" altLang="en-US" sz="1400" dirty="0"/>
          </a:p>
        </p:txBody>
      </p:sp>
      <p:sp>
        <p:nvSpPr>
          <p:cNvPr id="61" name="Rectangle 4"/>
          <p:cNvSpPr>
            <a:spLocks noChangeArrowheads="1"/>
          </p:cNvSpPr>
          <p:nvPr/>
        </p:nvSpPr>
        <p:spPr bwMode="auto">
          <a:xfrm>
            <a:off x="1994313" y="686195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2" name="Rectangle 3"/>
          <p:cNvSpPr>
            <a:spLocks noChangeArrowheads="1"/>
          </p:cNvSpPr>
          <p:nvPr/>
        </p:nvSpPr>
        <p:spPr bwMode="auto">
          <a:xfrm>
            <a:off x="3513782" y="1444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3" name="Rectangle 4"/>
          <p:cNvSpPr>
            <a:spLocks noChangeArrowheads="1"/>
          </p:cNvSpPr>
          <p:nvPr/>
        </p:nvSpPr>
        <p:spPr bwMode="auto">
          <a:xfrm>
            <a:off x="4275782" y="1444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4" name="Rectangle 5"/>
          <p:cNvSpPr>
            <a:spLocks noChangeArrowheads="1"/>
          </p:cNvSpPr>
          <p:nvPr/>
        </p:nvSpPr>
        <p:spPr bwMode="auto">
          <a:xfrm>
            <a:off x="5037782" y="1444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5" name="Rectangle 6"/>
          <p:cNvSpPr>
            <a:spLocks noChangeArrowheads="1"/>
          </p:cNvSpPr>
          <p:nvPr/>
        </p:nvSpPr>
        <p:spPr bwMode="auto">
          <a:xfrm>
            <a:off x="5799782" y="1444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6" name="Rectangle 7"/>
          <p:cNvSpPr>
            <a:spLocks noChangeArrowheads="1"/>
          </p:cNvSpPr>
          <p:nvPr/>
        </p:nvSpPr>
        <p:spPr bwMode="auto">
          <a:xfrm>
            <a:off x="6561782" y="1444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8" name="Rectangle 3"/>
          <p:cNvSpPr>
            <a:spLocks noChangeArrowheads="1"/>
          </p:cNvSpPr>
          <p:nvPr/>
        </p:nvSpPr>
        <p:spPr bwMode="auto">
          <a:xfrm>
            <a:off x="1991221" y="144504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9" name="Rectangle 4"/>
          <p:cNvSpPr>
            <a:spLocks noChangeArrowheads="1"/>
          </p:cNvSpPr>
          <p:nvPr/>
        </p:nvSpPr>
        <p:spPr bwMode="auto">
          <a:xfrm>
            <a:off x="2753221" y="144504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0" name="Rectangle 3"/>
          <p:cNvSpPr>
            <a:spLocks noChangeArrowheads="1"/>
          </p:cNvSpPr>
          <p:nvPr/>
        </p:nvSpPr>
        <p:spPr bwMode="auto">
          <a:xfrm>
            <a:off x="4278628" y="2211096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1" name="Rectangle 4"/>
          <p:cNvSpPr>
            <a:spLocks noChangeArrowheads="1"/>
          </p:cNvSpPr>
          <p:nvPr/>
        </p:nvSpPr>
        <p:spPr bwMode="auto">
          <a:xfrm>
            <a:off x="5040628" y="2211096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2" name="Rectangle 5"/>
          <p:cNvSpPr>
            <a:spLocks noChangeArrowheads="1"/>
          </p:cNvSpPr>
          <p:nvPr/>
        </p:nvSpPr>
        <p:spPr bwMode="auto">
          <a:xfrm>
            <a:off x="5802628" y="2211096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3" name="Rectangle 6"/>
          <p:cNvSpPr>
            <a:spLocks noChangeArrowheads="1"/>
          </p:cNvSpPr>
          <p:nvPr/>
        </p:nvSpPr>
        <p:spPr bwMode="auto">
          <a:xfrm>
            <a:off x="6558690" y="2211096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6" name="Rectangle 3"/>
          <p:cNvSpPr>
            <a:spLocks noChangeArrowheads="1"/>
          </p:cNvSpPr>
          <p:nvPr/>
        </p:nvSpPr>
        <p:spPr bwMode="auto">
          <a:xfrm>
            <a:off x="2756067" y="2211808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7" name="Rectangle 4"/>
          <p:cNvSpPr>
            <a:spLocks noChangeArrowheads="1"/>
          </p:cNvSpPr>
          <p:nvPr/>
        </p:nvSpPr>
        <p:spPr bwMode="auto">
          <a:xfrm>
            <a:off x="3518067" y="2211808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8" name="Rectangle 3"/>
          <p:cNvSpPr>
            <a:spLocks noChangeArrowheads="1"/>
          </p:cNvSpPr>
          <p:nvPr/>
        </p:nvSpPr>
        <p:spPr bwMode="auto">
          <a:xfrm>
            <a:off x="5043474" y="2966360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9" name="Rectangle 4"/>
          <p:cNvSpPr>
            <a:spLocks noChangeArrowheads="1"/>
          </p:cNvSpPr>
          <p:nvPr/>
        </p:nvSpPr>
        <p:spPr bwMode="auto">
          <a:xfrm>
            <a:off x="5805474" y="2966360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0" name="Rectangle 5"/>
          <p:cNvSpPr>
            <a:spLocks noChangeArrowheads="1"/>
          </p:cNvSpPr>
          <p:nvPr/>
        </p:nvSpPr>
        <p:spPr bwMode="auto">
          <a:xfrm>
            <a:off x="6567474" y="2966360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4" name="Rectangle 3"/>
          <p:cNvSpPr>
            <a:spLocks noChangeArrowheads="1"/>
          </p:cNvSpPr>
          <p:nvPr/>
        </p:nvSpPr>
        <p:spPr bwMode="auto">
          <a:xfrm>
            <a:off x="3520913" y="2967072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5" name="Rectangle 4"/>
          <p:cNvSpPr>
            <a:spLocks noChangeArrowheads="1"/>
          </p:cNvSpPr>
          <p:nvPr/>
        </p:nvSpPr>
        <p:spPr bwMode="auto">
          <a:xfrm>
            <a:off x="4282913" y="2967072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6" name="Rectangle 3"/>
          <p:cNvSpPr>
            <a:spLocks noChangeArrowheads="1"/>
          </p:cNvSpPr>
          <p:nvPr/>
        </p:nvSpPr>
        <p:spPr bwMode="auto">
          <a:xfrm>
            <a:off x="5802382" y="3733125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7" name="Rectangle 4"/>
          <p:cNvSpPr>
            <a:spLocks noChangeArrowheads="1"/>
          </p:cNvSpPr>
          <p:nvPr/>
        </p:nvSpPr>
        <p:spPr bwMode="auto">
          <a:xfrm>
            <a:off x="6564382" y="3733125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2" name="Rectangle 3"/>
          <p:cNvSpPr>
            <a:spLocks noChangeArrowheads="1"/>
          </p:cNvSpPr>
          <p:nvPr/>
        </p:nvSpPr>
        <p:spPr bwMode="auto">
          <a:xfrm>
            <a:off x="4279821" y="373383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5041821" y="373383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4" name="Rectangle 3"/>
          <p:cNvSpPr>
            <a:spLocks noChangeArrowheads="1"/>
          </p:cNvSpPr>
          <p:nvPr/>
        </p:nvSpPr>
        <p:spPr bwMode="auto">
          <a:xfrm>
            <a:off x="6567228" y="449989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0" name="Rectangle 3"/>
          <p:cNvSpPr>
            <a:spLocks noChangeArrowheads="1"/>
          </p:cNvSpPr>
          <p:nvPr/>
        </p:nvSpPr>
        <p:spPr bwMode="auto">
          <a:xfrm>
            <a:off x="5044667" y="450060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1" name="Rectangle 4"/>
          <p:cNvSpPr>
            <a:spLocks noChangeArrowheads="1"/>
          </p:cNvSpPr>
          <p:nvPr/>
        </p:nvSpPr>
        <p:spPr bwMode="auto">
          <a:xfrm>
            <a:off x="5806667" y="450060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8" name="Rectangle 3"/>
          <p:cNvSpPr>
            <a:spLocks noChangeArrowheads="1"/>
          </p:cNvSpPr>
          <p:nvPr/>
        </p:nvSpPr>
        <p:spPr bwMode="auto">
          <a:xfrm>
            <a:off x="5800887" y="525586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9" name="Rectangle 4"/>
          <p:cNvSpPr>
            <a:spLocks noChangeArrowheads="1"/>
          </p:cNvSpPr>
          <p:nvPr/>
        </p:nvSpPr>
        <p:spPr bwMode="auto">
          <a:xfrm>
            <a:off x="6562887" y="525586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6" name="Rectangle 3"/>
          <p:cNvSpPr>
            <a:spLocks noChangeArrowheads="1"/>
          </p:cNvSpPr>
          <p:nvPr/>
        </p:nvSpPr>
        <p:spPr bwMode="auto">
          <a:xfrm>
            <a:off x="6565733" y="6022632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9" name="Rectangle 3"/>
          <p:cNvSpPr>
            <a:spLocks noChangeArrowheads="1"/>
          </p:cNvSpPr>
          <p:nvPr/>
        </p:nvSpPr>
        <p:spPr bwMode="auto">
          <a:xfrm>
            <a:off x="1991221" y="144504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N</a:t>
            </a:r>
            <a:endParaRPr lang="en-US" altLang="en-US" sz="1400" dirty="0"/>
          </a:p>
        </p:txBody>
      </p:sp>
      <p:sp>
        <p:nvSpPr>
          <p:cNvPr id="39" name="Rectangle 3"/>
          <p:cNvSpPr>
            <a:spLocks noChangeArrowheads="1"/>
          </p:cNvSpPr>
          <p:nvPr/>
        </p:nvSpPr>
        <p:spPr bwMode="auto">
          <a:xfrm>
            <a:off x="2758913" y="2197975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V</a:t>
            </a:r>
            <a:endParaRPr lang="en-US" altLang="en-US" sz="1400" dirty="0"/>
          </a:p>
        </p:txBody>
      </p:sp>
      <p:sp>
        <p:nvSpPr>
          <p:cNvPr id="40" name="Rectangle 3"/>
          <p:cNvSpPr>
            <a:spLocks noChangeArrowheads="1"/>
          </p:cNvSpPr>
          <p:nvPr/>
        </p:nvSpPr>
        <p:spPr bwMode="auto">
          <a:xfrm>
            <a:off x="3516628" y="2984084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DT</a:t>
            </a:r>
            <a:endParaRPr lang="en-US" altLang="en-US" sz="1400" dirty="0"/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4272936" y="3728360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N</a:t>
            </a:r>
            <a:endParaRPr lang="en-US" altLang="en-US" sz="1400" dirty="0"/>
          </a:p>
        </p:txBody>
      </p:sp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5043474" y="4490360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3" name="Rectangle 3"/>
          <p:cNvSpPr>
            <a:spLocks noChangeArrowheads="1"/>
          </p:cNvSpPr>
          <p:nvPr/>
        </p:nvSpPr>
        <p:spPr bwMode="auto">
          <a:xfrm>
            <a:off x="5796936" y="526189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4" name="Rectangle 3"/>
          <p:cNvSpPr>
            <a:spLocks noChangeArrowheads="1"/>
          </p:cNvSpPr>
          <p:nvPr/>
        </p:nvSpPr>
        <p:spPr bwMode="auto">
          <a:xfrm>
            <a:off x="6564874" y="602564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5" name="Rectangle 3"/>
          <p:cNvSpPr>
            <a:spLocks noChangeArrowheads="1"/>
          </p:cNvSpPr>
          <p:nvPr/>
        </p:nvSpPr>
        <p:spPr bwMode="auto">
          <a:xfrm>
            <a:off x="1990479" y="687716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NP</a:t>
            </a:r>
            <a:endParaRPr lang="en-US" altLang="en-US" sz="1400" dirty="0"/>
          </a:p>
        </p:txBody>
      </p:sp>
      <p:sp>
        <p:nvSpPr>
          <p:cNvPr id="46" name="Rectangle 3"/>
          <p:cNvSpPr>
            <a:spLocks noChangeArrowheads="1"/>
          </p:cNvSpPr>
          <p:nvPr/>
        </p:nvSpPr>
        <p:spPr bwMode="auto">
          <a:xfrm>
            <a:off x="4275782" y="688899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auto">
          <a:xfrm>
            <a:off x="6558936" y="682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8" name="Rectangle 3"/>
          <p:cNvSpPr>
            <a:spLocks noChangeArrowheads="1"/>
          </p:cNvSpPr>
          <p:nvPr/>
        </p:nvSpPr>
        <p:spPr bwMode="auto">
          <a:xfrm>
            <a:off x="4279821" y="2206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VP</a:t>
            </a:r>
            <a:endParaRPr lang="en-US" altLang="en-US" sz="1400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auto">
          <a:xfrm>
            <a:off x="6558489" y="2206249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0" name="Rectangle 3"/>
          <p:cNvSpPr>
            <a:spLocks noChangeArrowheads="1"/>
          </p:cNvSpPr>
          <p:nvPr/>
        </p:nvSpPr>
        <p:spPr bwMode="auto">
          <a:xfrm>
            <a:off x="4282913" y="2971048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NP</a:t>
            </a:r>
            <a:endParaRPr lang="en-US" altLang="en-US" sz="1400" dirty="0"/>
          </a:p>
        </p:txBody>
      </p:sp>
      <p:sp>
        <p:nvSpPr>
          <p:cNvPr id="51" name="Rectangle 3"/>
          <p:cNvSpPr>
            <a:spLocks noChangeArrowheads="1"/>
          </p:cNvSpPr>
          <p:nvPr/>
        </p:nvSpPr>
        <p:spPr bwMode="auto">
          <a:xfrm>
            <a:off x="6564427" y="297616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2" name="Rectangle 3"/>
          <p:cNvSpPr>
            <a:spLocks noChangeArrowheads="1"/>
          </p:cNvSpPr>
          <p:nvPr/>
        </p:nvSpPr>
        <p:spPr bwMode="auto">
          <a:xfrm>
            <a:off x="6568667" y="4490360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3" name="Rectangle 3"/>
          <p:cNvSpPr>
            <a:spLocks noChangeArrowheads="1"/>
          </p:cNvSpPr>
          <p:nvPr/>
        </p:nvSpPr>
        <p:spPr bwMode="auto">
          <a:xfrm>
            <a:off x="6562729" y="525844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06582" y="82026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284909" y="157982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child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046209" y="233275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ate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816747" y="310185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587286" y="387094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cake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4357824" y="464004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128361" y="540914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898900" y="617824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89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748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510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4272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5034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5796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6558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0" name="Rectangle 3"/>
          <p:cNvSpPr>
            <a:spLocks noChangeArrowheads="1"/>
          </p:cNvSpPr>
          <p:nvPr/>
        </p:nvSpPr>
        <p:spPr bwMode="auto">
          <a:xfrm>
            <a:off x="1226375" y="686195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DT</a:t>
            </a:r>
            <a:endParaRPr lang="en-US" altLang="en-US" sz="1400" dirty="0"/>
          </a:p>
        </p:txBody>
      </p:sp>
      <p:sp>
        <p:nvSpPr>
          <p:cNvPr id="61" name="Rectangle 4"/>
          <p:cNvSpPr>
            <a:spLocks noChangeArrowheads="1"/>
          </p:cNvSpPr>
          <p:nvPr/>
        </p:nvSpPr>
        <p:spPr bwMode="auto">
          <a:xfrm>
            <a:off x="1994313" y="686195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2" name="Rectangle 3"/>
          <p:cNvSpPr>
            <a:spLocks noChangeArrowheads="1"/>
          </p:cNvSpPr>
          <p:nvPr/>
        </p:nvSpPr>
        <p:spPr bwMode="auto">
          <a:xfrm>
            <a:off x="3513782" y="1444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3" name="Rectangle 4"/>
          <p:cNvSpPr>
            <a:spLocks noChangeArrowheads="1"/>
          </p:cNvSpPr>
          <p:nvPr/>
        </p:nvSpPr>
        <p:spPr bwMode="auto">
          <a:xfrm>
            <a:off x="4275782" y="1444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4" name="Rectangle 5"/>
          <p:cNvSpPr>
            <a:spLocks noChangeArrowheads="1"/>
          </p:cNvSpPr>
          <p:nvPr/>
        </p:nvSpPr>
        <p:spPr bwMode="auto">
          <a:xfrm>
            <a:off x="5037782" y="1444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5" name="Rectangle 6"/>
          <p:cNvSpPr>
            <a:spLocks noChangeArrowheads="1"/>
          </p:cNvSpPr>
          <p:nvPr/>
        </p:nvSpPr>
        <p:spPr bwMode="auto">
          <a:xfrm>
            <a:off x="5799782" y="1444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6" name="Rectangle 7"/>
          <p:cNvSpPr>
            <a:spLocks noChangeArrowheads="1"/>
          </p:cNvSpPr>
          <p:nvPr/>
        </p:nvSpPr>
        <p:spPr bwMode="auto">
          <a:xfrm>
            <a:off x="6561782" y="1444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8" name="Rectangle 3"/>
          <p:cNvSpPr>
            <a:spLocks noChangeArrowheads="1"/>
          </p:cNvSpPr>
          <p:nvPr/>
        </p:nvSpPr>
        <p:spPr bwMode="auto">
          <a:xfrm>
            <a:off x="1991221" y="144504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9" name="Rectangle 4"/>
          <p:cNvSpPr>
            <a:spLocks noChangeArrowheads="1"/>
          </p:cNvSpPr>
          <p:nvPr/>
        </p:nvSpPr>
        <p:spPr bwMode="auto">
          <a:xfrm>
            <a:off x="2753221" y="144504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0" name="Rectangle 3"/>
          <p:cNvSpPr>
            <a:spLocks noChangeArrowheads="1"/>
          </p:cNvSpPr>
          <p:nvPr/>
        </p:nvSpPr>
        <p:spPr bwMode="auto">
          <a:xfrm>
            <a:off x="4278628" y="2211096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1" name="Rectangle 4"/>
          <p:cNvSpPr>
            <a:spLocks noChangeArrowheads="1"/>
          </p:cNvSpPr>
          <p:nvPr/>
        </p:nvSpPr>
        <p:spPr bwMode="auto">
          <a:xfrm>
            <a:off x="5040628" y="2211096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2" name="Rectangle 5"/>
          <p:cNvSpPr>
            <a:spLocks noChangeArrowheads="1"/>
          </p:cNvSpPr>
          <p:nvPr/>
        </p:nvSpPr>
        <p:spPr bwMode="auto">
          <a:xfrm>
            <a:off x="5802628" y="2211096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3" name="Rectangle 6"/>
          <p:cNvSpPr>
            <a:spLocks noChangeArrowheads="1"/>
          </p:cNvSpPr>
          <p:nvPr/>
        </p:nvSpPr>
        <p:spPr bwMode="auto">
          <a:xfrm>
            <a:off x="6558690" y="2211096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6" name="Rectangle 3"/>
          <p:cNvSpPr>
            <a:spLocks noChangeArrowheads="1"/>
          </p:cNvSpPr>
          <p:nvPr/>
        </p:nvSpPr>
        <p:spPr bwMode="auto">
          <a:xfrm>
            <a:off x="2756067" y="2211808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7" name="Rectangle 4"/>
          <p:cNvSpPr>
            <a:spLocks noChangeArrowheads="1"/>
          </p:cNvSpPr>
          <p:nvPr/>
        </p:nvSpPr>
        <p:spPr bwMode="auto">
          <a:xfrm>
            <a:off x="3518067" y="2211808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8" name="Rectangle 3"/>
          <p:cNvSpPr>
            <a:spLocks noChangeArrowheads="1"/>
          </p:cNvSpPr>
          <p:nvPr/>
        </p:nvSpPr>
        <p:spPr bwMode="auto">
          <a:xfrm>
            <a:off x="5043474" y="2966360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9" name="Rectangle 4"/>
          <p:cNvSpPr>
            <a:spLocks noChangeArrowheads="1"/>
          </p:cNvSpPr>
          <p:nvPr/>
        </p:nvSpPr>
        <p:spPr bwMode="auto">
          <a:xfrm>
            <a:off x="5805474" y="2966360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0" name="Rectangle 5"/>
          <p:cNvSpPr>
            <a:spLocks noChangeArrowheads="1"/>
          </p:cNvSpPr>
          <p:nvPr/>
        </p:nvSpPr>
        <p:spPr bwMode="auto">
          <a:xfrm>
            <a:off x="6567474" y="2966360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4" name="Rectangle 3"/>
          <p:cNvSpPr>
            <a:spLocks noChangeArrowheads="1"/>
          </p:cNvSpPr>
          <p:nvPr/>
        </p:nvSpPr>
        <p:spPr bwMode="auto">
          <a:xfrm>
            <a:off x="3520913" y="2967072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5" name="Rectangle 4"/>
          <p:cNvSpPr>
            <a:spLocks noChangeArrowheads="1"/>
          </p:cNvSpPr>
          <p:nvPr/>
        </p:nvSpPr>
        <p:spPr bwMode="auto">
          <a:xfrm>
            <a:off x="4282913" y="2967072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6" name="Rectangle 3"/>
          <p:cNvSpPr>
            <a:spLocks noChangeArrowheads="1"/>
          </p:cNvSpPr>
          <p:nvPr/>
        </p:nvSpPr>
        <p:spPr bwMode="auto">
          <a:xfrm>
            <a:off x="5802382" y="3733125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7" name="Rectangle 4"/>
          <p:cNvSpPr>
            <a:spLocks noChangeArrowheads="1"/>
          </p:cNvSpPr>
          <p:nvPr/>
        </p:nvSpPr>
        <p:spPr bwMode="auto">
          <a:xfrm>
            <a:off x="6564382" y="3733125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2" name="Rectangle 3"/>
          <p:cNvSpPr>
            <a:spLocks noChangeArrowheads="1"/>
          </p:cNvSpPr>
          <p:nvPr/>
        </p:nvSpPr>
        <p:spPr bwMode="auto">
          <a:xfrm>
            <a:off x="4279821" y="373383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5041821" y="373383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4" name="Rectangle 3"/>
          <p:cNvSpPr>
            <a:spLocks noChangeArrowheads="1"/>
          </p:cNvSpPr>
          <p:nvPr/>
        </p:nvSpPr>
        <p:spPr bwMode="auto">
          <a:xfrm>
            <a:off x="6567228" y="449989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0" name="Rectangle 3"/>
          <p:cNvSpPr>
            <a:spLocks noChangeArrowheads="1"/>
          </p:cNvSpPr>
          <p:nvPr/>
        </p:nvSpPr>
        <p:spPr bwMode="auto">
          <a:xfrm>
            <a:off x="5044667" y="450060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1" name="Rectangle 4"/>
          <p:cNvSpPr>
            <a:spLocks noChangeArrowheads="1"/>
          </p:cNvSpPr>
          <p:nvPr/>
        </p:nvSpPr>
        <p:spPr bwMode="auto">
          <a:xfrm>
            <a:off x="5806667" y="450060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8" name="Rectangle 3"/>
          <p:cNvSpPr>
            <a:spLocks noChangeArrowheads="1"/>
          </p:cNvSpPr>
          <p:nvPr/>
        </p:nvSpPr>
        <p:spPr bwMode="auto">
          <a:xfrm>
            <a:off x="5800887" y="525586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9" name="Rectangle 4"/>
          <p:cNvSpPr>
            <a:spLocks noChangeArrowheads="1"/>
          </p:cNvSpPr>
          <p:nvPr/>
        </p:nvSpPr>
        <p:spPr bwMode="auto">
          <a:xfrm>
            <a:off x="6562887" y="525586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6" name="Rectangle 3"/>
          <p:cNvSpPr>
            <a:spLocks noChangeArrowheads="1"/>
          </p:cNvSpPr>
          <p:nvPr/>
        </p:nvSpPr>
        <p:spPr bwMode="auto">
          <a:xfrm>
            <a:off x="6565733" y="6022632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9" name="Rectangle 3"/>
          <p:cNvSpPr>
            <a:spLocks noChangeArrowheads="1"/>
          </p:cNvSpPr>
          <p:nvPr/>
        </p:nvSpPr>
        <p:spPr bwMode="auto">
          <a:xfrm>
            <a:off x="1991221" y="144504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N</a:t>
            </a:r>
            <a:endParaRPr lang="en-US" altLang="en-US" sz="1400" dirty="0"/>
          </a:p>
        </p:txBody>
      </p:sp>
      <p:sp>
        <p:nvSpPr>
          <p:cNvPr id="39" name="Rectangle 3"/>
          <p:cNvSpPr>
            <a:spLocks noChangeArrowheads="1"/>
          </p:cNvSpPr>
          <p:nvPr/>
        </p:nvSpPr>
        <p:spPr bwMode="auto">
          <a:xfrm>
            <a:off x="2758913" y="2197975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V</a:t>
            </a:r>
            <a:endParaRPr lang="en-US" altLang="en-US" sz="1400" dirty="0"/>
          </a:p>
        </p:txBody>
      </p:sp>
      <p:sp>
        <p:nvSpPr>
          <p:cNvPr id="40" name="Rectangle 3"/>
          <p:cNvSpPr>
            <a:spLocks noChangeArrowheads="1"/>
          </p:cNvSpPr>
          <p:nvPr/>
        </p:nvSpPr>
        <p:spPr bwMode="auto">
          <a:xfrm>
            <a:off x="3516628" y="2984084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DT</a:t>
            </a:r>
            <a:endParaRPr lang="en-US" altLang="en-US" sz="1400" dirty="0"/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4272936" y="3728360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N</a:t>
            </a:r>
            <a:endParaRPr lang="en-US" altLang="en-US" sz="1400" dirty="0"/>
          </a:p>
        </p:txBody>
      </p:sp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5043474" y="4490360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3" name="Rectangle 3"/>
          <p:cNvSpPr>
            <a:spLocks noChangeArrowheads="1"/>
          </p:cNvSpPr>
          <p:nvPr/>
        </p:nvSpPr>
        <p:spPr bwMode="auto">
          <a:xfrm>
            <a:off x="5796936" y="526189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4" name="Rectangle 3"/>
          <p:cNvSpPr>
            <a:spLocks noChangeArrowheads="1"/>
          </p:cNvSpPr>
          <p:nvPr/>
        </p:nvSpPr>
        <p:spPr bwMode="auto">
          <a:xfrm>
            <a:off x="6564874" y="602564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5" name="Rectangle 3"/>
          <p:cNvSpPr>
            <a:spLocks noChangeArrowheads="1"/>
          </p:cNvSpPr>
          <p:nvPr/>
        </p:nvSpPr>
        <p:spPr bwMode="auto">
          <a:xfrm>
            <a:off x="1990479" y="687716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NP</a:t>
            </a:r>
            <a:endParaRPr lang="en-US" altLang="en-US" sz="1400" dirty="0"/>
          </a:p>
        </p:txBody>
      </p:sp>
      <p:sp>
        <p:nvSpPr>
          <p:cNvPr id="46" name="Rectangle 3"/>
          <p:cNvSpPr>
            <a:spLocks noChangeArrowheads="1"/>
          </p:cNvSpPr>
          <p:nvPr/>
        </p:nvSpPr>
        <p:spPr bwMode="auto">
          <a:xfrm>
            <a:off x="4275782" y="688899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auto">
          <a:xfrm>
            <a:off x="6558936" y="682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8" name="Rectangle 3"/>
          <p:cNvSpPr>
            <a:spLocks noChangeArrowheads="1"/>
          </p:cNvSpPr>
          <p:nvPr/>
        </p:nvSpPr>
        <p:spPr bwMode="auto">
          <a:xfrm>
            <a:off x="4279821" y="2206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VP</a:t>
            </a:r>
            <a:endParaRPr lang="en-US" altLang="en-US" sz="1400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auto">
          <a:xfrm>
            <a:off x="6558489" y="2206249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0" name="Rectangle 3"/>
          <p:cNvSpPr>
            <a:spLocks noChangeArrowheads="1"/>
          </p:cNvSpPr>
          <p:nvPr/>
        </p:nvSpPr>
        <p:spPr bwMode="auto">
          <a:xfrm>
            <a:off x="4282913" y="2971048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NP</a:t>
            </a:r>
            <a:endParaRPr lang="en-US" altLang="en-US" sz="1400" dirty="0"/>
          </a:p>
        </p:txBody>
      </p:sp>
      <p:sp>
        <p:nvSpPr>
          <p:cNvPr id="51" name="Rectangle 3"/>
          <p:cNvSpPr>
            <a:spLocks noChangeArrowheads="1"/>
          </p:cNvSpPr>
          <p:nvPr/>
        </p:nvSpPr>
        <p:spPr bwMode="auto">
          <a:xfrm>
            <a:off x="6564427" y="297616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2" name="Rectangle 3"/>
          <p:cNvSpPr>
            <a:spLocks noChangeArrowheads="1"/>
          </p:cNvSpPr>
          <p:nvPr/>
        </p:nvSpPr>
        <p:spPr bwMode="auto">
          <a:xfrm>
            <a:off x="6568667" y="4490360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3" name="Rectangle 3"/>
          <p:cNvSpPr>
            <a:spLocks noChangeArrowheads="1"/>
          </p:cNvSpPr>
          <p:nvPr/>
        </p:nvSpPr>
        <p:spPr bwMode="auto">
          <a:xfrm>
            <a:off x="6562729" y="525844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06582" y="82026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284909" y="157982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child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046209" y="233275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ate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816747" y="310185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587286" y="387094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cake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4357824" y="464004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128361" y="540914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898900" y="617824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fork</a:t>
            </a:r>
            <a:endParaRPr lang="en-US" dirty="0"/>
          </a:p>
        </p:txBody>
      </p:sp>
      <p:cxnSp>
        <p:nvCxnSpPr>
          <p:cNvPr id="88" name="Straight Arrow Connector 87"/>
          <p:cNvCxnSpPr/>
          <p:nvPr/>
        </p:nvCxnSpPr>
        <p:spPr>
          <a:xfrm flipH="1" flipV="1">
            <a:off x="3050144" y="2418257"/>
            <a:ext cx="1207616" cy="1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4490301" y="2578975"/>
            <a:ext cx="0" cy="40510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86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748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510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4272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5034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5796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6558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0" name="Rectangle 3"/>
          <p:cNvSpPr>
            <a:spLocks noChangeArrowheads="1"/>
          </p:cNvSpPr>
          <p:nvPr/>
        </p:nvSpPr>
        <p:spPr bwMode="auto">
          <a:xfrm>
            <a:off x="1226375" y="686195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DT</a:t>
            </a:r>
            <a:endParaRPr lang="en-US" altLang="en-US" sz="1400" dirty="0"/>
          </a:p>
        </p:txBody>
      </p:sp>
      <p:sp>
        <p:nvSpPr>
          <p:cNvPr id="61" name="Rectangle 4"/>
          <p:cNvSpPr>
            <a:spLocks noChangeArrowheads="1"/>
          </p:cNvSpPr>
          <p:nvPr/>
        </p:nvSpPr>
        <p:spPr bwMode="auto">
          <a:xfrm>
            <a:off x="1994313" y="686195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2" name="Rectangle 3"/>
          <p:cNvSpPr>
            <a:spLocks noChangeArrowheads="1"/>
          </p:cNvSpPr>
          <p:nvPr/>
        </p:nvSpPr>
        <p:spPr bwMode="auto">
          <a:xfrm>
            <a:off x="3513782" y="1444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3" name="Rectangle 4"/>
          <p:cNvSpPr>
            <a:spLocks noChangeArrowheads="1"/>
          </p:cNvSpPr>
          <p:nvPr/>
        </p:nvSpPr>
        <p:spPr bwMode="auto">
          <a:xfrm>
            <a:off x="4275782" y="1444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4" name="Rectangle 5"/>
          <p:cNvSpPr>
            <a:spLocks noChangeArrowheads="1"/>
          </p:cNvSpPr>
          <p:nvPr/>
        </p:nvSpPr>
        <p:spPr bwMode="auto">
          <a:xfrm>
            <a:off x="5037782" y="1444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5" name="Rectangle 6"/>
          <p:cNvSpPr>
            <a:spLocks noChangeArrowheads="1"/>
          </p:cNvSpPr>
          <p:nvPr/>
        </p:nvSpPr>
        <p:spPr bwMode="auto">
          <a:xfrm>
            <a:off x="5799782" y="1444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6" name="Rectangle 7"/>
          <p:cNvSpPr>
            <a:spLocks noChangeArrowheads="1"/>
          </p:cNvSpPr>
          <p:nvPr/>
        </p:nvSpPr>
        <p:spPr bwMode="auto">
          <a:xfrm>
            <a:off x="6561782" y="1444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8" name="Rectangle 3"/>
          <p:cNvSpPr>
            <a:spLocks noChangeArrowheads="1"/>
          </p:cNvSpPr>
          <p:nvPr/>
        </p:nvSpPr>
        <p:spPr bwMode="auto">
          <a:xfrm>
            <a:off x="1991221" y="144504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9" name="Rectangle 4"/>
          <p:cNvSpPr>
            <a:spLocks noChangeArrowheads="1"/>
          </p:cNvSpPr>
          <p:nvPr/>
        </p:nvSpPr>
        <p:spPr bwMode="auto">
          <a:xfrm>
            <a:off x="2753221" y="144504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0" name="Rectangle 3"/>
          <p:cNvSpPr>
            <a:spLocks noChangeArrowheads="1"/>
          </p:cNvSpPr>
          <p:nvPr/>
        </p:nvSpPr>
        <p:spPr bwMode="auto">
          <a:xfrm>
            <a:off x="4278628" y="2211096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1" name="Rectangle 4"/>
          <p:cNvSpPr>
            <a:spLocks noChangeArrowheads="1"/>
          </p:cNvSpPr>
          <p:nvPr/>
        </p:nvSpPr>
        <p:spPr bwMode="auto">
          <a:xfrm>
            <a:off x="5040628" y="2211096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2" name="Rectangle 5"/>
          <p:cNvSpPr>
            <a:spLocks noChangeArrowheads="1"/>
          </p:cNvSpPr>
          <p:nvPr/>
        </p:nvSpPr>
        <p:spPr bwMode="auto">
          <a:xfrm>
            <a:off x="5802628" y="2211096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3" name="Rectangle 6"/>
          <p:cNvSpPr>
            <a:spLocks noChangeArrowheads="1"/>
          </p:cNvSpPr>
          <p:nvPr/>
        </p:nvSpPr>
        <p:spPr bwMode="auto">
          <a:xfrm>
            <a:off x="6558690" y="2211096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6" name="Rectangle 3"/>
          <p:cNvSpPr>
            <a:spLocks noChangeArrowheads="1"/>
          </p:cNvSpPr>
          <p:nvPr/>
        </p:nvSpPr>
        <p:spPr bwMode="auto">
          <a:xfrm>
            <a:off x="2756067" y="2211808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7" name="Rectangle 4"/>
          <p:cNvSpPr>
            <a:spLocks noChangeArrowheads="1"/>
          </p:cNvSpPr>
          <p:nvPr/>
        </p:nvSpPr>
        <p:spPr bwMode="auto">
          <a:xfrm>
            <a:off x="3518067" y="2211808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8" name="Rectangle 3"/>
          <p:cNvSpPr>
            <a:spLocks noChangeArrowheads="1"/>
          </p:cNvSpPr>
          <p:nvPr/>
        </p:nvSpPr>
        <p:spPr bwMode="auto">
          <a:xfrm>
            <a:off x="5043474" y="2966360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9" name="Rectangle 4"/>
          <p:cNvSpPr>
            <a:spLocks noChangeArrowheads="1"/>
          </p:cNvSpPr>
          <p:nvPr/>
        </p:nvSpPr>
        <p:spPr bwMode="auto">
          <a:xfrm>
            <a:off x="5805474" y="2966360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0" name="Rectangle 5"/>
          <p:cNvSpPr>
            <a:spLocks noChangeArrowheads="1"/>
          </p:cNvSpPr>
          <p:nvPr/>
        </p:nvSpPr>
        <p:spPr bwMode="auto">
          <a:xfrm>
            <a:off x="6567474" y="2966360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4" name="Rectangle 3"/>
          <p:cNvSpPr>
            <a:spLocks noChangeArrowheads="1"/>
          </p:cNvSpPr>
          <p:nvPr/>
        </p:nvSpPr>
        <p:spPr bwMode="auto">
          <a:xfrm>
            <a:off x="3520913" y="2967072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5" name="Rectangle 4"/>
          <p:cNvSpPr>
            <a:spLocks noChangeArrowheads="1"/>
          </p:cNvSpPr>
          <p:nvPr/>
        </p:nvSpPr>
        <p:spPr bwMode="auto">
          <a:xfrm>
            <a:off x="4282913" y="2967072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6" name="Rectangle 3"/>
          <p:cNvSpPr>
            <a:spLocks noChangeArrowheads="1"/>
          </p:cNvSpPr>
          <p:nvPr/>
        </p:nvSpPr>
        <p:spPr bwMode="auto">
          <a:xfrm>
            <a:off x="5802382" y="3733125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7" name="Rectangle 4"/>
          <p:cNvSpPr>
            <a:spLocks noChangeArrowheads="1"/>
          </p:cNvSpPr>
          <p:nvPr/>
        </p:nvSpPr>
        <p:spPr bwMode="auto">
          <a:xfrm>
            <a:off x="6564382" y="3733125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2" name="Rectangle 3"/>
          <p:cNvSpPr>
            <a:spLocks noChangeArrowheads="1"/>
          </p:cNvSpPr>
          <p:nvPr/>
        </p:nvSpPr>
        <p:spPr bwMode="auto">
          <a:xfrm>
            <a:off x="4279821" y="373383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5041821" y="373383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4" name="Rectangle 3"/>
          <p:cNvSpPr>
            <a:spLocks noChangeArrowheads="1"/>
          </p:cNvSpPr>
          <p:nvPr/>
        </p:nvSpPr>
        <p:spPr bwMode="auto">
          <a:xfrm>
            <a:off x="6567228" y="449989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0" name="Rectangle 3"/>
          <p:cNvSpPr>
            <a:spLocks noChangeArrowheads="1"/>
          </p:cNvSpPr>
          <p:nvPr/>
        </p:nvSpPr>
        <p:spPr bwMode="auto">
          <a:xfrm>
            <a:off x="5044667" y="450060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1" name="Rectangle 4"/>
          <p:cNvSpPr>
            <a:spLocks noChangeArrowheads="1"/>
          </p:cNvSpPr>
          <p:nvPr/>
        </p:nvSpPr>
        <p:spPr bwMode="auto">
          <a:xfrm>
            <a:off x="5806667" y="450060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8" name="Rectangle 3"/>
          <p:cNvSpPr>
            <a:spLocks noChangeArrowheads="1"/>
          </p:cNvSpPr>
          <p:nvPr/>
        </p:nvSpPr>
        <p:spPr bwMode="auto">
          <a:xfrm>
            <a:off x="5800887" y="525586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9" name="Rectangle 4"/>
          <p:cNvSpPr>
            <a:spLocks noChangeArrowheads="1"/>
          </p:cNvSpPr>
          <p:nvPr/>
        </p:nvSpPr>
        <p:spPr bwMode="auto">
          <a:xfrm>
            <a:off x="6562887" y="525586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6" name="Rectangle 3"/>
          <p:cNvSpPr>
            <a:spLocks noChangeArrowheads="1"/>
          </p:cNvSpPr>
          <p:nvPr/>
        </p:nvSpPr>
        <p:spPr bwMode="auto">
          <a:xfrm>
            <a:off x="6565733" y="6022632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9" name="Rectangle 3"/>
          <p:cNvSpPr>
            <a:spLocks noChangeArrowheads="1"/>
          </p:cNvSpPr>
          <p:nvPr/>
        </p:nvSpPr>
        <p:spPr bwMode="auto">
          <a:xfrm>
            <a:off x="1991221" y="144504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N</a:t>
            </a:r>
            <a:endParaRPr lang="en-US" altLang="en-US" sz="1400" dirty="0"/>
          </a:p>
        </p:txBody>
      </p:sp>
      <p:sp>
        <p:nvSpPr>
          <p:cNvPr id="39" name="Rectangle 3"/>
          <p:cNvSpPr>
            <a:spLocks noChangeArrowheads="1"/>
          </p:cNvSpPr>
          <p:nvPr/>
        </p:nvSpPr>
        <p:spPr bwMode="auto">
          <a:xfrm>
            <a:off x="2758913" y="2197975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V</a:t>
            </a:r>
            <a:endParaRPr lang="en-US" altLang="en-US" sz="1400" dirty="0"/>
          </a:p>
        </p:txBody>
      </p:sp>
      <p:sp>
        <p:nvSpPr>
          <p:cNvPr id="40" name="Rectangle 3"/>
          <p:cNvSpPr>
            <a:spLocks noChangeArrowheads="1"/>
          </p:cNvSpPr>
          <p:nvPr/>
        </p:nvSpPr>
        <p:spPr bwMode="auto">
          <a:xfrm>
            <a:off x="3516628" y="2984084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DT</a:t>
            </a:r>
            <a:endParaRPr lang="en-US" altLang="en-US" sz="1400" dirty="0"/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4272936" y="3728360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N</a:t>
            </a:r>
            <a:endParaRPr lang="en-US" altLang="en-US" sz="1400" dirty="0"/>
          </a:p>
        </p:txBody>
      </p:sp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5043474" y="4490360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3" name="Rectangle 3"/>
          <p:cNvSpPr>
            <a:spLocks noChangeArrowheads="1"/>
          </p:cNvSpPr>
          <p:nvPr/>
        </p:nvSpPr>
        <p:spPr bwMode="auto">
          <a:xfrm>
            <a:off x="5796936" y="526189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4" name="Rectangle 3"/>
          <p:cNvSpPr>
            <a:spLocks noChangeArrowheads="1"/>
          </p:cNvSpPr>
          <p:nvPr/>
        </p:nvSpPr>
        <p:spPr bwMode="auto">
          <a:xfrm>
            <a:off x="6564874" y="602564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5" name="Rectangle 3"/>
          <p:cNvSpPr>
            <a:spLocks noChangeArrowheads="1"/>
          </p:cNvSpPr>
          <p:nvPr/>
        </p:nvSpPr>
        <p:spPr bwMode="auto">
          <a:xfrm>
            <a:off x="1990479" y="687716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NP</a:t>
            </a:r>
            <a:endParaRPr lang="en-US" altLang="en-US" sz="1400" dirty="0"/>
          </a:p>
        </p:txBody>
      </p:sp>
      <p:sp>
        <p:nvSpPr>
          <p:cNvPr id="46" name="Rectangle 3"/>
          <p:cNvSpPr>
            <a:spLocks noChangeArrowheads="1"/>
          </p:cNvSpPr>
          <p:nvPr/>
        </p:nvSpPr>
        <p:spPr bwMode="auto">
          <a:xfrm>
            <a:off x="4275782" y="688899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S</a:t>
            </a:r>
            <a:endParaRPr lang="en-US" altLang="en-US" sz="1400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auto">
          <a:xfrm>
            <a:off x="6558936" y="682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8" name="Rectangle 3"/>
          <p:cNvSpPr>
            <a:spLocks noChangeArrowheads="1"/>
          </p:cNvSpPr>
          <p:nvPr/>
        </p:nvSpPr>
        <p:spPr bwMode="auto">
          <a:xfrm>
            <a:off x="4279821" y="2206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VP</a:t>
            </a:r>
            <a:endParaRPr lang="en-US" altLang="en-US" sz="1400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auto">
          <a:xfrm>
            <a:off x="6558489" y="2206249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0" name="Rectangle 3"/>
          <p:cNvSpPr>
            <a:spLocks noChangeArrowheads="1"/>
          </p:cNvSpPr>
          <p:nvPr/>
        </p:nvSpPr>
        <p:spPr bwMode="auto">
          <a:xfrm>
            <a:off x="4282913" y="2971048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NP</a:t>
            </a:r>
            <a:endParaRPr lang="en-US" altLang="en-US" sz="1400" dirty="0"/>
          </a:p>
        </p:txBody>
      </p:sp>
      <p:sp>
        <p:nvSpPr>
          <p:cNvPr id="51" name="Rectangle 3"/>
          <p:cNvSpPr>
            <a:spLocks noChangeArrowheads="1"/>
          </p:cNvSpPr>
          <p:nvPr/>
        </p:nvSpPr>
        <p:spPr bwMode="auto">
          <a:xfrm>
            <a:off x="6564427" y="297616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2" name="Rectangle 3"/>
          <p:cNvSpPr>
            <a:spLocks noChangeArrowheads="1"/>
          </p:cNvSpPr>
          <p:nvPr/>
        </p:nvSpPr>
        <p:spPr bwMode="auto">
          <a:xfrm>
            <a:off x="6568667" y="4490360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3" name="Rectangle 3"/>
          <p:cNvSpPr>
            <a:spLocks noChangeArrowheads="1"/>
          </p:cNvSpPr>
          <p:nvPr/>
        </p:nvSpPr>
        <p:spPr bwMode="auto">
          <a:xfrm>
            <a:off x="6562729" y="525844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06582" y="82026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284909" y="157982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child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046209" y="233275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ate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816747" y="310185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587286" y="387094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cake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4357824" y="464004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128361" y="540914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898900" y="617824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14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748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510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4272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5034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5796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6558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0" name="Rectangle 3"/>
          <p:cNvSpPr>
            <a:spLocks noChangeArrowheads="1"/>
          </p:cNvSpPr>
          <p:nvPr/>
        </p:nvSpPr>
        <p:spPr bwMode="auto">
          <a:xfrm>
            <a:off x="1226375" y="686195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DT</a:t>
            </a:r>
            <a:endParaRPr lang="en-US" altLang="en-US" sz="1400" dirty="0"/>
          </a:p>
        </p:txBody>
      </p:sp>
      <p:sp>
        <p:nvSpPr>
          <p:cNvPr id="61" name="Rectangle 4"/>
          <p:cNvSpPr>
            <a:spLocks noChangeArrowheads="1"/>
          </p:cNvSpPr>
          <p:nvPr/>
        </p:nvSpPr>
        <p:spPr bwMode="auto">
          <a:xfrm>
            <a:off x="1994313" y="686195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2" name="Rectangle 3"/>
          <p:cNvSpPr>
            <a:spLocks noChangeArrowheads="1"/>
          </p:cNvSpPr>
          <p:nvPr/>
        </p:nvSpPr>
        <p:spPr bwMode="auto">
          <a:xfrm>
            <a:off x="3513782" y="1444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3" name="Rectangle 4"/>
          <p:cNvSpPr>
            <a:spLocks noChangeArrowheads="1"/>
          </p:cNvSpPr>
          <p:nvPr/>
        </p:nvSpPr>
        <p:spPr bwMode="auto">
          <a:xfrm>
            <a:off x="4275782" y="1444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4" name="Rectangle 5"/>
          <p:cNvSpPr>
            <a:spLocks noChangeArrowheads="1"/>
          </p:cNvSpPr>
          <p:nvPr/>
        </p:nvSpPr>
        <p:spPr bwMode="auto">
          <a:xfrm>
            <a:off x="5037782" y="1444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5" name="Rectangle 6"/>
          <p:cNvSpPr>
            <a:spLocks noChangeArrowheads="1"/>
          </p:cNvSpPr>
          <p:nvPr/>
        </p:nvSpPr>
        <p:spPr bwMode="auto">
          <a:xfrm>
            <a:off x="5799782" y="1444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6" name="Rectangle 7"/>
          <p:cNvSpPr>
            <a:spLocks noChangeArrowheads="1"/>
          </p:cNvSpPr>
          <p:nvPr/>
        </p:nvSpPr>
        <p:spPr bwMode="auto">
          <a:xfrm>
            <a:off x="6561782" y="1444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8" name="Rectangle 3"/>
          <p:cNvSpPr>
            <a:spLocks noChangeArrowheads="1"/>
          </p:cNvSpPr>
          <p:nvPr/>
        </p:nvSpPr>
        <p:spPr bwMode="auto">
          <a:xfrm>
            <a:off x="1991221" y="144504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9" name="Rectangle 4"/>
          <p:cNvSpPr>
            <a:spLocks noChangeArrowheads="1"/>
          </p:cNvSpPr>
          <p:nvPr/>
        </p:nvSpPr>
        <p:spPr bwMode="auto">
          <a:xfrm>
            <a:off x="2753221" y="144504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0" name="Rectangle 3"/>
          <p:cNvSpPr>
            <a:spLocks noChangeArrowheads="1"/>
          </p:cNvSpPr>
          <p:nvPr/>
        </p:nvSpPr>
        <p:spPr bwMode="auto">
          <a:xfrm>
            <a:off x="4278628" y="2211096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1" name="Rectangle 4"/>
          <p:cNvSpPr>
            <a:spLocks noChangeArrowheads="1"/>
          </p:cNvSpPr>
          <p:nvPr/>
        </p:nvSpPr>
        <p:spPr bwMode="auto">
          <a:xfrm>
            <a:off x="5040628" y="2211096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2" name="Rectangle 5"/>
          <p:cNvSpPr>
            <a:spLocks noChangeArrowheads="1"/>
          </p:cNvSpPr>
          <p:nvPr/>
        </p:nvSpPr>
        <p:spPr bwMode="auto">
          <a:xfrm>
            <a:off x="5802628" y="2211096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3" name="Rectangle 6"/>
          <p:cNvSpPr>
            <a:spLocks noChangeArrowheads="1"/>
          </p:cNvSpPr>
          <p:nvPr/>
        </p:nvSpPr>
        <p:spPr bwMode="auto">
          <a:xfrm>
            <a:off x="6558690" y="2211096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6" name="Rectangle 3"/>
          <p:cNvSpPr>
            <a:spLocks noChangeArrowheads="1"/>
          </p:cNvSpPr>
          <p:nvPr/>
        </p:nvSpPr>
        <p:spPr bwMode="auto">
          <a:xfrm>
            <a:off x="2756067" y="2211808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7" name="Rectangle 4"/>
          <p:cNvSpPr>
            <a:spLocks noChangeArrowheads="1"/>
          </p:cNvSpPr>
          <p:nvPr/>
        </p:nvSpPr>
        <p:spPr bwMode="auto">
          <a:xfrm>
            <a:off x="3518067" y="2211808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8" name="Rectangle 3"/>
          <p:cNvSpPr>
            <a:spLocks noChangeArrowheads="1"/>
          </p:cNvSpPr>
          <p:nvPr/>
        </p:nvSpPr>
        <p:spPr bwMode="auto">
          <a:xfrm>
            <a:off x="5043474" y="2966360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9" name="Rectangle 4"/>
          <p:cNvSpPr>
            <a:spLocks noChangeArrowheads="1"/>
          </p:cNvSpPr>
          <p:nvPr/>
        </p:nvSpPr>
        <p:spPr bwMode="auto">
          <a:xfrm>
            <a:off x="5805474" y="2966360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0" name="Rectangle 5"/>
          <p:cNvSpPr>
            <a:spLocks noChangeArrowheads="1"/>
          </p:cNvSpPr>
          <p:nvPr/>
        </p:nvSpPr>
        <p:spPr bwMode="auto">
          <a:xfrm>
            <a:off x="6567474" y="2966360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4" name="Rectangle 3"/>
          <p:cNvSpPr>
            <a:spLocks noChangeArrowheads="1"/>
          </p:cNvSpPr>
          <p:nvPr/>
        </p:nvSpPr>
        <p:spPr bwMode="auto">
          <a:xfrm>
            <a:off x="3520913" y="2967072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5" name="Rectangle 4"/>
          <p:cNvSpPr>
            <a:spLocks noChangeArrowheads="1"/>
          </p:cNvSpPr>
          <p:nvPr/>
        </p:nvSpPr>
        <p:spPr bwMode="auto">
          <a:xfrm>
            <a:off x="4282913" y="2967072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6" name="Rectangle 3"/>
          <p:cNvSpPr>
            <a:spLocks noChangeArrowheads="1"/>
          </p:cNvSpPr>
          <p:nvPr/>
        </p:nvSpPr>
        <p:spPr bwMode="auto">
          <a:xfrm>
            <a:off x="5802382" y="3733125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7" name="Rectangle 4"/>
          <p:cNvSpPr>
            <a:spLocks noChangeArrowheads="1"/>
          </p:cNvSpPr>
          <p:nvPr/>
        </p:nvSpPr>
        <p:spPr bwMode="auto">
          <a:xfrm>
            <a:off x="6564382" y="3733125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2" name="Rectangle 3"/>
          <p:cNvSpPr>
            <a:spLocks noChangeArrowheads="1"/>
          </p:cNvSpPr>
          <p:nvPr/>
        </p:nvSpPr>
        <p:spPr bwMode="auto">
          <a:xfrm>
            <a:off x="4279821" y="373383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5041821" y="373383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4" name="Rectangle 3"/>
          <p:cNvSpPr>
            <a:spLocks noChangeArrowheads="1"/>
          </p:cNvSpPr>
          <p:nvPr/>
        </p:nvSpPr>
        <p:spPr bwMode="auto">
          <a:xfrm>
            <a:off x="6567228" y="449989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0" name="Rectangle 3"/>
          <p:cNvSpPr>
            <a:spLocks noChangeArrowheads="1"/>
          </p:cNvSpPr>
          <p:nvPr/>
        </p:nvSpPr>
        <p:spPr bwMode="auto">
          <a:xfrm>
            <a:off x="5044667" y="450060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1" name="Rectangle 4"/>
          <p:cNvSpPr>
            <a:spLocks noChangeArrowheads="1"/>
          </p:cNvSpPr>
          <p:nvPr/>
        </p:nvSpPr>
        <p:spPr bwMode="auto">
          <a:xfrm>
            <a:off x="5806667" y="450060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8" name="Rectangle 3"/>
          <p:cNvSpPr>
            <a:spLocks noChangeArrowheads="1"/>
          </p:cNvSpPr>
          <p:nvPr/>
        </p:nvSpPr>
        <p:spPr bwMode="auto">
          <a:xfrm>
            <a:off x="5800887" y="525586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9" name="Rectangle 4"/>
          <p:cNvSpPr>
            <a:spLocks noChangeArrowheads="1"/>
          </p:cNvSpPr>
          <p:nvPr/>
        </p:nvSpPr>
        <p:spPr bwMode="auto">
          <a:xfrm>
            <a:off x="6562887" y="525586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6" name="Rectangle 3"/>
          <p:cNvSpPr>
            <a:spLocks noChangeArrowheads="1"/>
          </p:cNvSpPr>
          <p:nvPr/>
        </p:nvSpPr>
        <p:spPr bwMode="auto">
          <a:xfrm>
            <a:off x="6565733" y="6022632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9" name="Rectangle 3"/>
          <p:cNvSpPr>
            <a:spLocks noChangeArrowheads="1"/>
          </p:cNvSpPr>
          <p:nvPr/>
        </p:nvSpPr>
        <p:spPr bwMode="auto">
          <a:xfrm>
            <a:off x="1991221" y="144504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N</a:t>
            </a:r>
            <a:endParaRPr lang="en-US" altLang="en-US" sz="1400" dirty="0"/>
          </a:p>
        </p:txBody>
      </p:sp>
      <p:sp>
        <p:nvSpPr>
          <p:cNvPr id="39" name="Rectangle 3"/>
          <p:cNvSpPr>
            <a:spLocks noChangeArrowheads="1"/>
          </p:cNvSpPr>
          <p:nvPr/>
        </p:nvSpPr>
        <p:spPr bwMode="auto">
          <a:xfrm>
            <a:off x="2758913" y="2197975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V</a:t>
            </a:r>
            <a:endParaRPr lang="en-US" altLang="en-US" sz="1400" dirty="0"/>
          </a:p>
        </p:txBody>
      </p:sp>
      <p:sp>
        <p:nvSpPr>
          <p:cNvPr id="40" name="Rectangle 3"/>
          <p:cNvSpPr>
            <a:spLocks noChangeArrowheads="1"/>
          </p:cNvSpPr>
          <p:nvPr/>
        </p:nvSpPr>
        <p:spPr bwMode="auto">
          <a:xfrm>
            <a:off x="3516628" y="2984084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DT</a:t>
            </a:r>
            <a:endParaRPr lang="en-US" altLang="en-US" sz="1400" dirty="0"/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4272936" y="3728360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N</a:t>
            </a:r>
            <a:endParaRPr lang="en-US" altLang="en-US" sz="1400" dirty="0"/>
          </a:p>
        </p:txBody>
      </p:sp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5043474" y="4490360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3" name="Rectangle 3"/>
          <p:cNvSpPr>
            <a:spLocks noChangeArrowheads="1"/>
          </p:cNvSpPr>
          <p:nvPr/>
        </p:nvSpPr>
        <p:spPr bwMode="auto">
          <a:xfrm>
            <a:off x="5796936" y="526189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4" name="Rectangle 3"/>
          <p:cNvSpPr>
            <a:spLocks noChangeArrowheads="1"/>
          </p:cNvSpPr>
          <p:nvPr/>
        </p:nvSpPr>
        <p:spPr bwMode="auto">
          <a:xfrm>
            <a:off x="6564874" y="602564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5" name="Rectangle 3"/>
          <p:cNvSpPr>
            <a:spLocks noChangeArrowheads="1"/>
          </p:cNvSpPr>
          <p:nvPr/>
        </p:nvSpPr>
        <p:spPr bwMode="auto">
          <a:xfrm>
            <a:off x="1990479" y="687716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NP</a:t>
            </a:r>
            <a:endParaRPr lang="en-US" altLang="en-US" sz="1400" dirty="0"/>
          </a:p>
        </p:txBody>
      </p:sp>
      <p:sp>
        <p:nvSpPr>
          <p:cNvPr id="46" name="Rectangle 3"/>
          <p:cNvSpPr>
            <a:spLocks noChangeArrowheads="1"/>
          </p:cNvSpPr>
          <p:nvPr/>
        </p:nvSpPr>
        <p:spPr bwMode="auto">
          <a:xfrm>
            <a:off x="4275782" y="688899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S</a:t>
            </a:r>
            <a:endParaRPr lang="en-US" altLang="en-US" sz="1400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auto">
          <a:xfrm>
            <a:off x="6558936" y="682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8" name="Rectangle 3"/>
          <p:cNvSpPr>
            <a:spLocks noChangeArrowheads="1"/>
          </p:cNvSpPr>
          <p:nvPr/>
        </p:nvSpPr>
        <p:spPr bwMode="auto">
          <a:xfrm>
            <a:off x="4279821" y="2206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VP</a:t>
            </a:r>
            <a:endParaRPr lang="en-US" altLang="en-US" sz="1400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auto">
          <a:xfrm>
            <a:off x="6558489" y="2206249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0" name="Rectangle 3"/>
          <p:cNvSpPr>
            <a:spLocks noChangeArrowheads="1"/>
          </p:cNvSpPr>
          <p:nvPr/>
        </p:nvSpPr>
        <p:spPr bwMode="auto">
          <a:xfrm>
            <a:off x="4282913" y="2971048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NP</a:t>
            </a:r>
            <a:endParaRPr lang="en-US" altLang="en-US" sz="1400" dirty="0"/>
          </a:p>
        </p:txBody>
      </p:sp>
      <p:sp>
        <p:nvSpPr>
          <p:cNvPr id="51" name="Rectangle 3"/>
          <p:cNvSpPr>
            <a:spLocks noChangeArrowheads="1"/>
          </p:cNvSpPr>
          <p:nvPr/>
        </p:nvSpPr>
        <p:spPr bwMode="auto">
          <a:xfrm>
            <a:off x="6564427" y="297616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2" name="Rectangle 3"/>
          <p:cNvSpPr>
            <a:spLocks noChangeArrowheads="1"/>
          </p:cNvSpPr>
          <p:nvPr/>
        </p:nvSpPr>
        <p:spPr bwMode="auto">
          <a:xfrm>
            <a:off x="6568667" y="4490360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3" name="Rectangle 3"/>
          <p:cNvSpPr>
            <a:spLocks noChangeArrowheads="1"/>
          </p:cNvSpPr>
          <p:nvPr/>
        </p:nvSpPr>
        <p:spPr bwMode="auto">
          <a:xfrm>
            <a:off x="6562729" y="525844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06582" y="82026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284909" y="157982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child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046209" y="233275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ate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816747" y="310185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587286" y="387094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cake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4357824" y="464004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128361" y="540914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898900" y="617824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fork</a:t>
            </a:r>
            <a:endParaRPr lang="en-US" dirty="0"/>
          </a:p>
        </p:txBody>
      </p:sp>
      <p:cxnSp>
        <p:nvCxnSpPr>
          <p:cNvPr id="75" name="Straight Arrow Connector 74"/>
          <p:cNvCxnSpPr/>
          <p:nvPr/>
        </p:nvCxnSpPr>
        <p:spPr>
          <a:xfrm flipH="1" flipV="1">
            <a:off x="2375314" y="921965"/>
            <a:ext cx="1962239" cy="3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4427589" y="1067195"/>
            <a:ext cx="0" cy="1144613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01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748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510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4272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5034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5796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6558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0" name="Rectangle 3"/>
          <p:cNvSpPr>
            <a:spLocks noChangeArrowheads="1"/>
          </p:cNvSpPr>
          <p:nvPr/>
        </p:nvSpPr>
        <p:spPr bwMode="auto">
          <a:xfrm>
            <a:off x="1226375" y="686195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DT</a:t>
            </a:r>
            <a:endParaRPr lang="en-US" altLang="en-US" sz="1400" dirty="0"/>
          </a:p>
        </p:txBody>
      </p:sp>
      <p:sp>
        <p:nvSpPr>
          <p:cNvPr id="61" name="Rectangle 4"/>
          <p:cNvSpPr>
            <a:spLocks noChangeArrowheads="1"/>
          </p:cNvSpPr>
          <p:nvPr/>
        </p:nvSpPr>
        <p:spPr bwMode="auto">
          <a:xfrm>
            <a:off x="1994313" y="686195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2" name="Rectangle 3"/>
          <p:cNvSpPr>
            <a:spLocks noChangeArrowheads="1"/>
          </p:cNvSpPr>
          <p:nvPr/>
        </p:nvSpPr>
        <p:spPr bwMode="auto">
          <a:xfrm>
            <a:off x="3513782" y="1444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3" name="Rectangle 4"/>
          <p:cNvSpPr>
            <a:spLocks noChangeArrowheads="1"/>
          </p:cNvSpPr>
          <p:nvPr/>
        </p:nvSpPr>
        <p:spPr bwMode="auto">
          <a:xfrm>
            <a:off x="4275782" y="1444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4" name="Rectangle 5"/>
          <p:cNvSpPr>
            <a:spLocks noChangeArrowheads="1"/>
          </p:cNvSpPr>
          <p:nvPr/>
        </p:nvSpPr>
        <p:spPr bwMode="auto">
          <a:xfrm>
            <a:off x="5037782" y="1444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5" name="Rectangle 6"/>
          <p:cNvSpPr>
            <a:spLocks noChangeArrowheads="1"/>
          </p:cNvSpPr>
          <p:nvPr/>
        </p:nvSpPr>
        <p:spPr bwMode="auto">
          <a:xfrm>
            <a:off x="5799782" y="1444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6" name="Rectangle 7"/>
          <p:cNvSpPr>
            <a:spLocks noChangeArrowheads="1"/>
          </p:cNvSpPr>
          <p:nvPr/>
        </p:nvSpPr>
        <p:spPr bwMode="auto">
          <a:xfrm>
            <a:off x="6561782" y="1444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8" name="Rectangle 3"/>
          <p:cNvSpPr>
            <a:spLocks noChangeArrowheads="1"/>
          </p:cNvSpPr>
          <p:nvPr/>
        </p:nvSpPr>
        <p:spPr bwMode="auto">
          <a:xfrm>
            <a:off x="1991221" y="144504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9" name="Rectangle 4"/>
          <p:cNvSpPr>
            <a:spLocks noChangeArrowheads="1"/>
          </p:cNvSpPr>
          <p:nvPr/>
        </p:nvSpPr>
        <p:spPr bwMode="auto">
          <a:xfrm>
            <a:off x="2753221" y="144504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0" name="Rectangle 3"/>
          <p:cNvSpPr>
            <a:spLocks noChangeArrowheads="1"/>
          </p:cNvSpPr>
          <p:nvPr/>
        </p:nvSpPr>
        <p:spPr bwMode="auto">
          <a:xfrm>
            <a:off x="4278628" y="2211096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1" name="Rectangle 4"/>
          <p:cNvSpPr>
            <a:spLocks noChangeArrowheads="1"/>
          </p:cNvSpPr>
          <p:nvPr/>
        </p:nvSpPr>
        <p:spPr bwMode="auto">
          <a:xfrm>
            <a:off x="5040628" y="2211096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2" name="Rectangle 5"/>
          <p:cNvSpPr>
            <a:spLocks noChangeArrowheads="1"/>
          </p:cNvSpPr>
          <p:nvPr/>
        </p:nvSpPr>
        <p:spPr bwMode="auto">
          <a:xfrm>
            <a:off x="5802628" y="2211096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3" name="Rectangle 6"/>
          <p:cNvSpPr>
            <a:spLocks noChangeArrowheads="1"/>
          </p:cNvSpPr>
          <p:nvPr/>
        </p:nvSpPr>
        <p:spPr bwMode="auto">
          <a:xfrm>
            <a:off x="6558690" y="2211096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6" name="Rectangle 3"/>
          <p:cNvSpPr>
            <a:spLocks noChangeArrowheads="1"/>
          </p:cNvSpPr>
          <p:nvPr/>
        </p:nvSpPr>
        <p:spPr bwMode="auto">
          <a:xfrm>
            <a:off x="2756067" y="2211808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7" name="Rectangle 4"/>
          <p:cNvSpPr>
            <a:spLocks noChangeArrowheads="1"/>
          </p:cNvSpPr>
          <p:nvPr/>
        </p:nvSpPr>
        <p:spPr bwMode="auto">
          <a:xfrm>
            <a:off x="3518067" y="2211808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8" name="Rectangle 3"/>
          <p:cNvSpPr>
            <a:spLocks noChangeArrowheads="1"/>
          </p:cNvSpPr>
          <p:nvPr/>
        </p:nvSpPr>
        <p:spPr bwMode="auto">
          <a:xfrm>
            <a:off x="5043474" y="2966360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9" name="Rectangle 4"/>
          <p:cNvSpPr>
            <a:spLocks noChangeArrowheads="1"/>
          </p:cNvSpPr>
          <p:nvPr/>
        </p:nvSpPr>
        <p:spPr bwMode="auto">
          <a:xfrm>
            <a:off x="5805474" y="2966360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0" name="Rectangle 5"/>
          <p:cNvSpPr>
            <a:spLocks noChangeArrowheads="1"/>
          </p:cNvSpPr>
          <p:nvPr/>
        </p:nvSpPr>
        <p:spPr bwMode="auto">
          <a:xfrm>
            <a:off x="6567474" y="2966360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4" name="Rectangle 3"/>
          <p:cNvSpPr>
            <a:spLocks noChangeArrowheads="1"/>
          </p:cNvSpPr>
          <p:nvPr/>
        </p:nvSpPr>
        <p:spPr bwMode="auto">
          <a:xfrm>
            <a:off x="3520913" y="2967072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5" name="Rectangle 4"/>
          <p:cNvSpPr>
            <a:spLocks noChangeArrowheads="1"/>
          </p:cNvSpPr>
          <p:nvPr/>
        </p:nvSpPr>
        <p:spPr bwMode="auto">
          <a:xfrm>
            <a:off x="4282913" y="2967072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6" name="Rectangle 3"/>
          <p:cNvSpPr>
            <a:spLocks noChangeArrowheads="1"/>
          </p:cNvSpPr>
          <p:nvPr/>
        </p:nvSpPr>
        <p:spPr bwMode="auto">
          <a:xfrm>
            <a:off x="5802382" y="3733125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7" name="Rectangle 4"/>
          <p:cNvSpPr>
            <a:spLocks noChangeArrowheads="1"/>
          </p:cNvSpPr>
          <p:nvPr/>
        </p:nvSpPr>
        <p:spPr bwMode="auto">
          <a:xfrm>
            <a:off x="6564382" y="3733125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2" name="Rectangle 3"/>
          <p:cNvSpPr>
            <a:spLocks noChangeArrowheads="1"/>
          </p:cNvSpPr>
          <p:nvPr/>
        </p:nvSpPr>
        <p:spPr bwMode="auto">
          <a:xfrm>
            <a:off x="4279821" y="373383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5041821" y="373383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4" name="Rectangle 3"/>
          <p:cNvSpPr>
            <a:spLocks noChangeArrowheads="1"/>
          </p:cNvSpPr>
          <p:nvPr/>
        </p:nvSpPr>
        <p:spPr bwMode="auto">
          <a:xfrm>
            <a:off x="6567228" y="449989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0" name="Rectangle 3"/>
          <p:cNvSpPr>
            <a:spLocks noChangeArrowheads="1"/>
          </p:cNvSpPr>
          <p:nvPr/>
        </p:nvSpPr>
        <p:spPr bwMode="auto">
          <a:xfrm>
            <a:off x="5044667" y="450060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1" name="Rectangle 4"/>
          <p:cNvSpPr>
            <a:spLocks noChangeArrowheads="1"/>
          </p:cNvSpPr>
          <p:nvPr/>
        </p:nvSpPr>
        <p:spPr bwMode="auto">
          <a:xfrm>
            <a:off x="5806667" y="450060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8" name="Rectangle 3"/>
          <p:cNvSpPr>
            <a:spLocks noChangeArrowheads="1"/>
          </p:cNvSpPr>
          <p:nvPr/>
        </p:nvSpPr>
        <p:spPr bwMode="auto">
          <a:xfrm>
            <a:off x="5800887" y="525586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9" name="Rectangle 4"/>
          <p:cNvSpPr>
            <a:spLocks noChangeArrowheads="1"/>
          </p:cNvSpPr>
          <p:nvPr/>
        </p:nvSpPr>
        <p:spPr bwMode="auto">
          <a:xfrm>
            <a:off x="6562887" y="525586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6" name="Rectangle 3"/>
          <p:cNvSpPr>
            <a:spLocks noChangeArrowheads="1"/>
          </p:cNvSpPr>
          <p:nvPr/>
        </p:nvSpPr>
        <p:spPr bwMode="auto">
          <a:xfrm>
            <a:off x="6565733" y="6022632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9" name="Rectangle 3"/>
          <p:cNvSpPr>
            <a:spLocks noChangeArrowheads="1"/>
          </p:cNvSpPr>
          <p:nvPr/>
        </p:nvSpPr>
        <p:spPr bwMode="auto">
          <a:xfrm>
            <a:off x="1991221" y="144504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N</a:t>
            </a:r>
            <a:endParaRPr lang="en-US" altLang="en-US" sz="1400" dirty="0"/>
          </a:p>
        </p:txBody>
      </p:sp>
      <p:sp>
        <p:nvSpPr>
          <p:cNvPr id="39" name="Rectangle 3"/>
          <p:cNvSpPr>
            <a:spLocks noChangeArrowheads="1"/>
          </p:cNvSpPr>
          <p:nvPr/>
        </p:nvSpPr>
        <p:spPr bwMode="auto">
          <a:xfrm>
            <a:off x="2758913" y="2197975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V</a:t>
            </a:r>
            <a:endParaRPr lang="en-US" altLang="en-US" sz="1400" dirty="0"/>
          </a:p>
        </p:txBody>
      </p:sp>
      <p:sp>
        <p:nvSpPr>
          <p:cNvPr id="40" name="Rectangle 3"/>
          <p:cNvSpPr>
            <a:spLocks noChangeArrowheads="1"/>
          </p:cNvSpPr>
          <p:nvPr/>
        </p:nvSpPr>
        <p:spPr bwMode="auto">
          <a:xfrm>
            <a:off x="3516628" y="2984084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DT</a:t>
            </a:r>
            <a:endParaRPr lang="en-US" altLang="en-US" sz="1400" dirty="0"/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4272936" y="3728360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N</a:t>
            </a:r>
            <a:endParaRPr lang="en-US" altLang="en-US" sz="1400" dirty="0"/>
          </a:p>
        </p:txBody>
      </p:sp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5043474" y="4490360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PRP</a:t>
            </a:r>
            <a:endParaRPr lang="en-US" altLang="en-US" sz="1400" dirty="0"/>
          </a:p>
        </p:txBody>
      </p:sp>
      <p:sp>
        <p:nvSpPr>
          <p:cNvPr id="43" name="Rectangle 3"/>
          <p:cNvSpPr>
            <a:spLocks noChangeArrowheads="1"/>
          </p:cNvSpPr>
          <p:nvPr/>
        </p:nvSpPr>
        <p:spPr bwMode="auto">
          <a:xfrm>
            <a:off x="5796936" y="526189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4" name="Rectangle 3"/>
          <p:cNvSpPr>
            <a:spLocks noChangeArrowheads="1"/>
          </p:cNvSpPr>
          <p:nvPr/>
        </p:nvSpPr>
        <p:spPr bwMode="auto">
          <a:xfrm>
            <a:off x="6564874" y="602564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5" name="Rectangle 3"/>
          <p:cNvSpPr>
            <a:spLocks noChangeArrowheads="1"/>
          </p:cNvSpPr>
          <p:nvPr/>
        </p:nvSpPr>
        <p:spPr bwMode="auto">
          <a:xfrm>
            <a:off x="1990479" y="687716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NP</a:t>
            </a:r>
            <a:endParaRPr lang="en-US" altLang="en-US" sz="1400" dirty="0"/>
          </a:p>
        </p:txBody>
      </p:sp>
      <p:sp>
        <p:nvSpPr>
          <p:cNvPr id="46" name="Rectangle 3"/>
          <p:cNvSpPr>
            <a:spLocks noChangeArrowheads="1"/>
          </p:cNvSpPr>
          <p:nvPr/>
        </p:nvSpPr>
        <p:spPr bwMode="auto">
          <a:xfrm>
            <a:off x="4275782" y="688899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S</a:t>
            </a:r>
            <a:endParaRPr lang="en-US" altLang="en-US" sz="1400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auto">
          <a:xfrm>
            <a:off x="6558936" y="682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8" name="Rectangle 3"/>
          <p:cNvSpPr>
            <a:spLocks noChangeArrowheads="1"/>
          </p:cNvSpPr>
          <p:nvPr/>
        </p:nvSpPr>
        <p:spPr bwMode="auto">
          <a:xfrm>
            <a:off x="4279821" y="2206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VP</a:t>
            </a:r>
            <a:endParaRPr lang="en-US" altLang="en-US" sz="1400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auto">
          <a:xfrm>
            <a:off x="6558489" y="2206249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0" name="Rectangle 3"/>
          <p:cNvSpPr>
            <a:spLocks noChangeArrowheads="1"/>
          </p:cNvSpPr>
          <p:nvPr/>
        </p:nvSpPr>
        <p:spPr bwMode="auto">
          <a:xfrm>
            <a:off x="4282913" y="2971048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NP</a:t>
            </a:r>
            <a:endParaRPr lang="en-US" altLang="en-US" sz="1400" dirty="0"/>
          </a:p>
        </p:txBody>
      </p:sp>
      <p:sp>
        <p:nvSpPr>
          <p:cNvPr id="51" name="Rectangle 3"/>
          <p:cNvSpPr>
            <a:spLocks noChangeArrowheads="1"/>
          </p:cNvSpPr>
          <p:nvPr/>
        </p:nvSpPr>
        <p:spPr bwMode="auto">
          <a:xfrm>
            <a:off x="6564427" y="297616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2" name="Rectangle 3"/>
          <p:cNvSpPr>
            <a:spLocks noChangeArrowheads="1"/>
          </p:cNvSpPr>
          <p:nvPr/>
        </p:nvSpPr>
        <p:spPr bwMode="auto">
          <a:xfrm>
            <a:off x="6568667" y="4490360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3" name="Rectangle 3"/>
          <p:cNvSpPr>
            <a:spLocks noChangeArrowheads="1"/>
          </p:cNvSpPr>
          <p:nvPr/>
        </p:nvSpPr>
        <p:spPr bwMode="auto">
          <a:xfrm>
            <a:off x="6562729" y="525844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06582" y="82026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284909" y="157982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child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046209" y="233275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ate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816747" y="310185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587286" y="387094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cake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4357824" y="464004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128361" y="540914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898900" y="617824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80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748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510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4272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5034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5796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6558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0" name="Rectangle 3"/>
          <p:cNvSpPr>
            <a:spLocks noChangeArrowheads="1"/>
          </p:cNvSpPr>
          <p:nvPr/>
        </p:nvSpPr>
        <p:spPr bwMode="auto">
          <a:xfrm>
            <a:off x="1226375" y="686195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DT</a:t>
            </a:r>
            <a:endParaRPr lang="en-US" altLang="en-US" sz="1400" dirty="0"/>
          </a:p>
        </p:txBody>
      </p:sp>
      <p:sp>
        <p:nvSpPr>
          <p:cNvPr id="61" name="Rectangle 4"/>
          <p:cNvSpPr>
            <a:spLocks noChangeArrowheads="1"/>
          </p:cNvSpPr>
          <p:nvPr/>
        </p:nvSpPr>
        <p:spPr bwMode="auto">
          <a:xfrm>
            <a:off x="1994313" y="686195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2" name="Rectangle 3"/>
          <p:cNvSpPr>
            <a:spLocks noChangeArrowheads="1"/>
          </p:cNvSpPr>
          <p:nvPr/>
        </p:nvSpPr>
        <p:spPr bwMode="auto">
          <a:xfrm>
            <a:off x="3513782" y="1444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3" name="Rectangle 4"/>
          <p:cNvSpPr>
            <a:spLocks noChangeArrowheads="1"/>
          </p:cNvSpPr>
          <p:nvPr/>
        </p:nvSpPr>
        <p:spPr bwMode="auto">
          <a:xfrm>
            <a:off x="4275782" y="1444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4" name="Rectangle 5"/>
          <p:cNvSpPr>
            <a:spLocks noChangeArrowheads="1"/>
          </p:cNvSpPr>
          <p:nvPr/>
        </p:nvSpPr>
        <p:spPr bwMode="auto">
          <a:xfrm>
            <a:off x="5037782" y="1444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5" name="Rectangle 6"/>
          <p:cNvSpPr>
            <a:spLocks noChangeArrowheads="1"/>
          </p:cNvSpPr>
          <p:nvPr/>
        </p:nvSpPr>
        <p:spPr bwMode="auto">
          <a:xfrm>
            <a:off x="5799782" y="1444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6" name="Rectangle 7"/>
          <p:cNvSpPr>
            <a:spLocks noChangeArrowheads="1"/>
          </p:cNvSpPr>
          <p:nvPr/>
        </p:nvSpPr>
        <p:spPr bwMode="auto">
          <a:xfrm>
            <a:off x="6561782" y="1444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8" name="Rectangle 3"/>
          <p:cNvSpPr>
            <a:spLocks noChangeArrowheads="1"/>
          </p:cNvSpPr>
          <p:nvPr/>
        </p:nvSpPr>
        <p:spPr bwMode="auto">
          <a:xfrm>
            <a:off x="1991221" y="144504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9" name="Rectangle 4"/>
          <p:cNvSpPr>
            <a:spLocks noChangeArrowheads="1"/>
          </p:cNvSpPr>
          <p:nvPr/>
        </p:nvSpPr>
        <p:spPr bwMode="auto">
          <a:xfrm>
            <a:off x="2753221" y="144504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0" name="Rectangle 3"/>
          <p:cNvSpPr>
            <a:spLocks noChangeArrowheads="1"/>
          </p:cNvSpPr>
          <p:nvPr/>
        </p:nvSpPr>
        <p:spPr bwMode="auto">
          <a:xfrm>
            <a:off x="4278628" y="2211096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1" name="Rectangle 4"/>
          <p:cNvSpPr>
            <a:spLocks noChangeArrowheads="1"/>
          </p:cNvSpPr>
          <p:nvPr/>
        </p:nvSpPr>
        <p:spPr bwMode="auto">
          <a:xfrm>
            <a:off x="5040628" y="2211096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2" name="Rectangle 5"/>
          <p:cNvSpPr>
            <a:spLocks noChangeArrowheads="1"/>
          </p:cNvSpPr>
          <p:nvPr/>
        </p:nvSpPr>
        <p:spPr bwMode="auto">
          <a:xfrm>
            <a:off x="5802628" y="2211096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3" name="Rectangle 6"/>
          <p:cNvSpPr>
            <a:spLocks noChangeArrowheads="1"/>
          </p:cNvSpPr>
          <p:nvPr/>
        </p:nvSpPr>
        <p:spPr bwMode="auto">
          <a:xfrm>
            <a:off x="6558690" y="2211096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6" name="Rectangle 3"/>
          <p:cNvSpPr>
            <a:spLocks noChangeArrowheads="1"/>
          </p:cNvSpPr>
          <p:nvPr/>
        </p:nvSpPr>
        <p:spPr bwMode="auto">
          <a:xfrm>
            <a:off x="2756067" y="2211808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7" name="Rectangle 4"/>
          <p:cNvSpPr>
            <a:spLocks noChangeArrowheads="1"/>
          </p:cNvSpPr>
          <p:nvPr/>
        </p:nvSpPr>
        <p:spPr bwMode="auto">
          <a:xfrm>
            <a:off x="3518067" y="2211808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8" name="Rectangle 3"/>
          <p:cNvSpPr>
            <a:spLocks noChangeArrowheads="1"/>
          </p:cNvSpPr>
          <p:nvPr/>
        </p:nvSpPr>
        <p:spPr bwMode="auto">
          <a:xfrm>
            <a:off x="5043474" y="2966360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9" name="Rectangle 4"/>
          <p:cNvSpPr>
            <a:spLocks noChangeArrowheads="1"/>
          </p:cNvSpPr>
          <p:nvPr/>
        </p:nvSpPr>
        <p:spPr bwMode="auto">
          <a:xfrm>
            <a:off x="5805474" y="2966360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0" name="Rectangle 5"/>
          <p:cNvSpPr>
            <a:spLocks noChangeArrowheads="1"/>
          </p:cNvSpPr>
          <p:nvPr/>
        </p:nvSpPr>
        <p:spPr bwMode="auto">
          <a:xfrm>
            <a:off x="6567474" y="2966360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4" name="Rectangle 3"/>
          <p:cNvSpPr>
            <a:spLocks noChangeArrowheads="1"/>
          </p:cNvSpPr>
          <p:nvPr/>
        </p:nvSpPr>
        <p:spPr bwMode="auto">
          <a:xfrm>
            <a:off x="3520913" y="2967072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5" name="Rectangle 4"/>
          <p:cNvSpPr>
            <a:spLocks noChangeArrowheads="1"/>
          </p:cNvSpPr>
          <p:nvPr/>
        </p:nvSpPr>
        <p:spPr bwMode="auto">
          <a:xfrm>
            <a:off x="4282913" y="2967072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6" name="Rectangle 3"/>
          <p:cNvSpPr>
            <a:spLocks noChangeArrowheads="1"/>
          </p:cNvSpPr>
          <p:nvPr/>
        </p:nvSpPr>
        <p:spPr bwMode="auto">
          <a:xfrm>
            <a:off x="5802382" y="3733125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7" name="Rectangle 4"/>
          <p:cNvSpPr>
            <a:spLocks noChangeArrowheads="1"/>
          </p:cNvSpPr>
          <p:nvPr/>
        </p:nvSpPr>
        <p:spPr bwMode="auto">
          <a:xfrm>
            <a:off x="6564382" y="3733125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2" name="Rectangle 3"/>
          <p:cNvSpPr>
            <a:spLocks noChangeArrowheads="1"/>
          </p:cNvSpPr>
          <p:nvPr/>
        </p:nvSpPr>
        <p:spPr bwMode="auto">
          <a:xfrm>
            <a:off x="4279821" y="373383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5041821" y="373383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4" name="Rectangle 3"/>
          <p:cNvSpPr>
            <a:spLocks noChangeArrowheads="1"/>
          </p:cNvSpPr>
          <p:nvPr/>
        </p:nvSpPr>
        <p:spPr bwMode="auto">
          <a:xfrm>
            <a:off x="6567228" y="449989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0" name="Rectangle 3"/>
          <p:cNvSpPr>
            <a:spLocks noChangeArrowheads="1"/>
          </p:cNvSpPr>
          <p:nvPr/>
        </p:nvSpPr>
        <p:spPr bwMode="auto">
          <a:xfrm>
            <a:off x="5044667" y="450060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1" name="Rectangle 4"/>
          <p:cNvSpPr>
            <a:spLocks noChangeArrowheads="1"/>
          </p:cNvSpPr>
          <p:nvPr/>
        </p:nvSpPr>
        <p:spPr bwMode="auto">
          <a:xfrm>
            <a:off x="5806667" y="450060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8" name="Rectangle 3"/>
          <p:cNvSpPr>
            <a:spLocks noChangeArrowheads="1"/>
          </p:cNvSpPr>
          <p:nvPr/>
        </p:nvSpPr>
        <p:spPr bwMode="auto">
          <a:xfrm>
            <a:off x="5800887" y="525586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9" name="Rectangle 4"/>
          <p:cNvSpPr>
            <a:spLocks noChangeArrowheads="1"/>
          </p:cNvSpPr>
          <p:nvPr/>
        </p:nvSpPr>
        <p:spPr bwMode="auto">
          <a:xfrm>
            <a:off x="6562887" y="525586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6" name="Rectangle 3"/>
          <p:cNvSpPr>
            <a:spLocks noChangeArrowheads="1"/>
          </p:cNvSpPr>
          <p:nvPr/>
        </p:nvSpPr>
        <p:spPr bwMode="auto">
          <a:xfrm>
            <a:off x="6565733" y="6022632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9" name="Rectangle 3"/>
          <p:cNvSpPr>
            <a:spLocks noChangeArrowheads="1"/>
          </p:cNvSpPr>
          <p:nvPr/>
        </p:nvSpPr>
        <p:spPr bwMode="auto">
          <a:xfrm>
            <a:off x="1991221" y="144504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N</a:t>
            </a:r>
            <a:endParaRPr lang="en-US" altLang="en-US" sz="1400" dirty="0"/>
          </a:p>
        </p:txBody>
      </p:sp>
      <p:sp>
        <p:nvSpPr>
          <p:cNvPr id="39" name="Rectangle 3"/>
          <p:cNvSpPr>
            <a:spLocks noChangeArrowheads="1"/>
          </p:cNvSpPr>
          <p:nvPr/>
        </p:nvSpPr>
        <p:spPr bwMode="auto">
          <a:xfrm>
            <a:off x="2758913" y="2197975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V</a:t>
            </a:r>
            <a:endParaRPr lang="en-US" altLang="en-US" sz="1400" dirty="0"/>
          </a:p>
        </p:txBody>
      </p:sp>
      <p:sp>
        <p:nvSpPr>
          <p:cNvPr id="40" name="Rectangle 3"/>
          <p:cNvSpPr>
            <a:spLocks noChangeArrowheads="1"/>
          </p:cNvSpPr>
          <p:nvPr/>
        </p:nvSpPr>
        <p:spPr bwMode="auto">
          <a:xfrm>
            <a:off x="3516628" y="2984084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DT</a:t>
            </a:r>
            <a:endParaRPr lang="en-US" altLang="en-US" sz="1400" dirty="0"/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4272936" y="3728360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N</a:t>
            </a:r>
            <a:endParaRPr lang="en-US" altLang="en-US" sz="1400" dirty="0"/>
          </a:p>
        </p:txBody>
      </p:sp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5043474" y="4490360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PRP</a:t>
            </a:r>
            <a:endParaRPr lang="en-US" altLang="en-US" sz="1400" dirty="0"/>
          </a:p>
        </p:txBody>
      </p:sp>
      <p:sp>
        <p:nvSpPr>
          <p:cNvPr id="43" name="Rectangle 3"/>
          <p:cNvSpPr>
            <a:spLocks noChangeArrowheads="1"/>
          </p:cNvSpPr>
          <p:nvPr/>
        </p:nvSpPr>
        <p:spPr bwMode="auto">
          <a:xfrm>
            <a:off x="5796936" y="526189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DT</a:t>
            </a:r>
            <a:endParaRPr lang="en-US" altLang="en-US" sz="1400" dirty="0"/>
          </a:p>
        </p:txBody>
      </p:sp>
      <p:sp>
        <p:nvSpPr>
          <p:cNvPr id="44" name="Rectangle 3"/>
          <p:cNvSpPr>
            <a:spLocks noChangeArrowheads="1"/>
          </p:cNvSpPr>
          <p:nvPr/>
        </p:nvSpPr>
        <p:spPr bwMode="auto">
          <a:xfrm>
            <a:off x="6564874" y="602564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N</a:t>
            </a:r>
            <a:endParaRPr lang="en-US" altLang="en-US" sz="1400" dirty="0"/>
          </a:p>
        </p:txBody>
      </p:sp>
      <p:sp>
        <p:nvSpPr>
          <p:cNvPr id="45" name="Rectangle 3"/>
          <p:cNvSpPr>
            <a:spLocks noChangeArrowheads="1"/>
          </p:cNvSpPr>
          <p:nvPr/>
        </p:nvSpPr>
        <p:spPr bwMode="auto">
          <a:xfrm>
            <a:off x="1990479" y="687716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NP</a:t>
            </a:r>
            <a:endParaRPr lang="en-US" altLang="en-US" sz="1400" dirty="0"/>
          </a:p>
        </p:txBody>
      </p:sp>
      <p:sp>
        <p:nvSpPr>
          <p:cNvPr id="46" name="Rectangle 3"/>
          <p:cNvSpPr>
            <a:spLocks noChangeArrowheads="1"/>
          </p:cNvSpPr>
          <p:nvPr/>
        </p:nvSpPr>
        <p:spPr bwMode="auto">
          <a:xfrm>
            <a:off x="4275782" y="688899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S</a:t>
            </a:r>
            <a:endParaRPr lang="en-US" altLang="en-US" sz="1400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auto">
          <a:xfrm>
            <a:off x="6558936" y="682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8" name="Rectangle 3"/>
          <p:cNvSpPr>
            <a:spLocks noChangeArrowheads="1"/>
          </p:cNvSpPr>
          <p:nvPr/>
        </p:nvSpPr>
        <p:spPr bwMode="auto">
          <a:xfrm>
            <a:off x="4279821" y="2206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VP</a:t>
            </a:r>
            <a:endParaRPr lang="en-US" altLang="en-US" sz="1400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auto">
          <a:xfrm>
            <a:off x="6558489" y="2206249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0" name="Rectangle 3"/>
          <p:cNvSpPr>
            <a:spLocks noChangeArrowheads="1"/>
          </p:cNvSpPr>
          <p:nvPr/>
        </p:nvSpPr>
        <p:spPr bwMode="auto">
          <a:xfrm>
            <a:off x="4282913" y="2971048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NP</a:t>
            </a:r>
            <a:endParaRPr lang="en-US" altLang="en-US" sz="1400" dirty="0"/>
          </a:p>
        </p:txBody>
      </p:sp>
      <p:sp>
        <p:nvSpPr>
          <p:cNvPr id="51" name="Rectangle 3"/>
          <p:cNvSpPr>
            <a:spLocks noChangeArrowheads="1"/>
          </p:cNvSpPr>
          <p:nvPr/>
        </p:nvSpPr>
        <p:spPr bwMode="auto">
          <a:xfrm>
            <a:off x="6564427" y="297616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NP</a:t>
            </a:r>
            <a:endParaRPr lang="en-US" altLang="en-US" sz="1400" dirty="0"/>
          </a:p>
        </p:txBody>
      </p:sp>
      <p:sp>
        <p:nvSpPr>
          <p:cNvPr id="52" name="Rectangle 3"/>
          <p:cNvSpPr>
            <a:spLocks noChangeArrowheads="1"/>
          </p:cNvSpPr>
          <p:nvPr/>
        </p:nvSpPr>
        <p:spPr bwMode="auto">
          <a:xfrm>
            <a:off x="6568667" y="4490360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PP</a:t>
            </a:r>
            <a:endParaRPr lang="en-US" altLang="en-US" sz="1400" dirty="0"/>
          </a:p>
        </p:txBody>
      </p:sp>
      <p:sp>
        <p:nvSpPr>
          <p:cNvPr id="53" name="Rectangle 3"/>
          <p:cNvSpPr>
            <a:spLocks noChangeArrowheads="1"/>
          </p:cNvSpPr>
          <p:nvPr/>
        </p:nvSpPr>
        <p:spPr bwMode="auto">
          <a:xfrm>
            <a:off x="6562729" y="525844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NP</a:t>
            </a:r>
            <a:endParaRPr lang="en-US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06582" y="82026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284909" y="157982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child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046209" y="233275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ate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816747" y="310185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587286" y="387094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cake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4357824" y="464004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128361" y="540914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898900" y="617824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32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748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510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4272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5034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5796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6558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0" name="Rectangle 3"/>
          <p:cNvSpPr>
            <a:spLocks noChangeArrowheads="1"/>
          </p:cNvSpPr>
          <p:nvPr/>
        </p:nvSpPr>
        <p:spPr bwMode="auto">
          <a:xfrm>
            <a:off x="1226375" y="686195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DT</a:t>
            </a:r>
            <a:endParaRPr lang="en-US" altLang="en-US" sz="1400" dirty="0"/>
          </a:p>
        </p:txBody>
      </p:sp>
      <p:sp>
        <p:nvSpPr>
          <p:cNvPr id="61" name="Rectangle 4"/>
          <p:cNvSpPr>
            <a:spLocks noChangeArrowheads="1"/>
          </p:cNvSpPr>
          <p:nvPr/>
        </p:nvSpPr>
        <p:spPr bwMode="auto">
          <a:xfrm>
            <a:off x="1994313" y="686195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2" name="Rectangle 3"/>
          <p:cNvSpPr>
            <a:spLocks noChangeArrowheads="1"/>
          </p:cNvSpPr>
          <p:nvPr/>
        </p:nvSpPr>
        <p:spPr bwMode="auto">
          <a:xfrm>
            <a:off x="3513782" y="1444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3" name="Rectangle 4"/>
          <p:cNvSpPr>
            <a:spLocks noChangeArrowheads="1"/>
          </p:cNvSpPr>
          <p:nvPr/>
        </p:nvSpPr>
        <p:spPr bwMode="auto">
          <a:xfrm>
            <a:off x="4275782" y="1444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4" name="Rectangle 5"/>
          <p:cNvSpPr>
            <a:spLocks noChangeArrowheads="1"/>
          </p:cNvSpPr>
          <p:nvPr/>
        </p:nvSpPr>
        <p:spPr bwMode="auto">
          <a:xfrm>
            <a:off x="5037782" y="1444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5" name="Rectangle 6"/>
          <p:cNvSpPr>
            <a:spLocks noChangeArrowheads="1"/>
          </p:cNvSpPr>
          <p:nvPr/>
        </p:nvSpPr>
        <p:spPr bwMode="auto">
          <a:xfrm>
            <a:off x="5799782" y="1444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6" name="Rectangle 7"/>
          <p:cNvSpPr>
            <a:spLocks noChangeArrowheads="1"/>
          </p:cNvSpPr>
          <p:nvPr/>
        </p:nvSpPr>
        <p:spPr bwMode="auto">
          <a:xfrm>
            <a:off x="6561782" y="1444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8" name="Rectangle 3"/>
          <p:cNvSpPr>
            <a:spLocks noChangeArrowheads="1"/>
          </p:cNvSpPr>
          <p:nvPr/>
        </p:nvSpPr>
        <p:spPr bwMode="auto">
          <a:xfrm>
            <a:off x="1991221" y="144504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9" name="Rectangle 4"/>
          <p:cNvSpPr>
            <a:spLocks noChangeArrowheads="1"/>
          </p:cNvSpPr>
          <p:nvPr/>
        </p:nvSpPr>
        <p:spPr bwMode="auto">
          <a:xfrm>
            <a:off x="2753221" y="144504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0" name="Rectangle 3"/>
          <p:cNvSpPr>
            <a:spLocks noChangeArrowheads="1"/>
          </p:cNvSpPr>
          <p:nvPr/>
        </p:nvSpPr>
        <p:spPr bwMode="auto">
          <a:xfrm>
            <a:off x="4278628" y="2211096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1" name="Rectangle 4"/>
          <p:cNvSpPr>
            <a:spLocks noChangeArrowheads="1"/>
          </p:cNvSpPr>
          <p:nvPr/>
        </p:nvSpPr>
        <p:spPr bwMode="auto">
          <a:xfrm>
            <a:off x="5040628" y="2211096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2" name="Rectangle 5"/>
          <p:cNvSpPr>
            <a:spLocks noChangeArrowheads="1"/>
          </p:cNvSpPr>
          <p:nvPr/>
        </p:nvSpPr>
        <p:spPr bwMode="auto">
          <a:xfrm>
            <a:off x="5802628" y="2211096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3" name="Rectangle 6"/>
          <p:cNvSpPr>
            <a:spLocks noChangeArrowheads="1"/>
          </p:cNvSpPr>
          <p:nvPr/>
        </p:nvSpPr>
        <p:spPr bwMode="auto">
          <a:xfrm>
            <a:off x="6558690" y="2211096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6" name="Rectangle 3"/>
          <p:cNvSpPr>
            <a:spLocks noChangeArrowheads="1"/>
          </p:cNvSpPr>
          <p:nvPr/>
        </p:nvSpPr>
        <p:spPr bwMode="auto">
          <a:xfrm>
            <a:off x="2756067" y="2211808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7" name="Rectangle 4"/>
          <p:cNvSpPr>
            <a:spLocks noChangeArrowheads="1"/>
          </p:cNvSpPr>
          <p:nvPr/>
        </p:nvSpPr>
        <p:spPr bwMode="auto">
          <a:xfrm>
            <a:off x="3518067" y="2211808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8" name="Rectangle 3"/>
          <p:cNvSpPr>
            <a:spLocks noChangeArrowheads="1"/>
          </p:cNvSpPr>
          <p:nvPr/>
        </p:nvSpPr>
        <p:spPr bwMode="auto">
          <a:xfrm>
            <a:off x="5043474" y="2966360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9" name="Rectangle 4"/>
          <p:cNvSpPr>
            <a:spLocks noChangeArrowheads="1"/>
          </p:cNvSpPr>
          <p:nvPr/>
        </p:nvSpPr>
        <p:spPr bwMode="auto">
          <a:xfrm>
            <a:off x="5805474" y="2966360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0" name="Rectangle 5"/>
          <p:cNvSpPr>
            <a:spLocks noChangeArrowheads="1"/>
          </p:cNvSpPr>
          <p:nvPr/>
        </p:nvSpPr>
        <p:spPr bwMode="auto">
          <a:xfrm>
            <a:off x="6567474" y="2966360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4" name="Rectangle 3"/>
          <p:cNvSpPr>
            <a:spLocks noChangeArrowheads="1"/>
          </p:cNvSpPr>
          <p:nvPr/>
        </p:nvSpPr>
        <p:spPr bwMode="auto">
          <a:xfrm>
            <a:off x="3520913" y="2967072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5" name="Rectangle 4"/>
          <p:cNvSpPr>
            <a:spLocks noChangeArrowheads="1"/>
          </p:cNvSpPr>
          <p:nvPr/>
        </p:nvSpPr>
        <p:spPr bwMode="auto">
          <a:xfrm>
            <a:off x="4282913" y="2967072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6" name="Rectangle 3"/>
          <p:cNvSpPr>
            <a:spLocks noChangeArrowheads="1"/>
          </p:cNvSpPr>
          <p:nvPr/>
        </p:nvSpPr>
        <p:spPr bwMode="auto">
          <a:xfrm>
            <a:off x="5802382" y="3733125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7" name="Rectangle 4"/>
          <p:cNvSpPr>
            <a:spLocks noChangeArrowheads="1"/>
          </p:cNvSpPr>
          <p:nvPr/>
        </p:nvSpPr>
        <p:spPr bwMode="auto">
          <a:xfrm>
            <a:off x="6564382" y="3733125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2" name="Rectangle 3"/>
          <p:cNvSpPr>
            <a:spLocks noChangeArrowheads="1"/>
          </p:cNvSpPr>
          <p:nvPr/>
        </p:nvSpPr>
        <p:spPr bwMode="auto">
          <a:xfrm>
            <a:off x="4279821" y="373383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5041821" y="373383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4" name="Rectangle 3"/>
          <p:cNvSpPr>
            <a:spLocks noChangeArrowheads="1"/>
          </p:cNvSpPr>
          <p:nvPr/>
        </p:nvSpPr>
        <p:spPr bwMode="auto">
          <a:xfrm>
            <a:off x="6567228" y="449989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0" name="Rectangle 3"/>
          <p:cNvSpPr>
            <a:spLocks noChangeArrowheads="1"/>
          </p:cNvSpPr>
          <p:nvPr/>
        </p:nvSpPr>
        <p:spPr bwMode="auto">
          <a:xfrm>
            <a:off x="5044667" y="450060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1" name="Rectangle 4"/>
          <p:cNvSpPr>
            <a:spLocks noChangeArrowheads="1"/>
          </p:cNvSpPr>
          <p:nvPr/>
        </p:nvSpPr>
        <p:spPr bwMode="auto">
          <a:xfrm>
            <a:off x="5806667" y="450060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8" name="Rectangle 3"/>
          <p:cNvSpPr>
            <a:spLocks noChangeArrowheads="1"/>
          </p:cNvSpPr>
          <p:nvPr/>
        </p:nvSpPr>
        <p:spPr bwMode="auto">
          <a:xfrm>
            <a:off x="5800887" y="525586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9" name="Rectangle 4"/>
          <p:cNvSpPr>
            <a:spLocks noChangeArrowheads="1"/>
          </p:cNvSpPr>
          <p:nvPr/>
        </p:nvSpPr>
        <p:spPr bwMode="auto">
          <a:xfrm>
            <a:off x="6562887" y="525586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6" name="Rectangle 3"/>
          <p:cNvSpPr>
            <a:spLocks noChangeArrowheads="1"/>
          </p:cNvSpPr>
          <p:nvPr/>
        </p:nvSpPr>
        <p:spPr bwMode="auto">
          <a:xfrm>
            <a:off x="6565733" y="6022632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9" name="Rectangle 3"/>
          <p:cNvSpPr>
            <a:spLocks noChangeArrowheads="1"/>
          </p:cNvSpPr>
          <p:nvPr/>
        </p:nvSpPr>
        <p:spPr bwMode="auto">
          <a:xfrm>
            <a:off x="1991221" y="144504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N</a:t>
            </a:r>
            <a:endParaRPr lang="en-US" altLang="en-US" sz="1400" dirty="0"/>
          </a:p>
        </p:txBody>
      </p:sp>
      <p:sp>
        <p:nvSpPr>
          <p:cNvPr id="39" name="Rectangle 3"/>
          <p:cNvSpPr>
            <a:spLocks noChangeArrowheads="1"/>
          </p:cNvSpPr>
          <p:nvPr/>
        </p:nvSpPr>
        <p:spPr bwMode="auto">
          <a:xfrm>
            <a:off x="2758913" y="2197975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V</a:t>
            </a:r>
            <a:endParaRPr lang="en-US" altLang="en-US" sz="1400" dirty="0"/>
          </a:p>
        </p:txBody>
      </p:sp>
      <p:sp>
        <p:nvSpPr>
          <p:cNvPr id="40" name="Rectangle 3"/>
          <p:cNvSpPr>
            <a:spLocks noChangeArrowheads="1"/>
          </p:cNvSpPr>
          <p:nvPr/>
        </p:nvSpPr>
        <p:spPr bwMode="auto">
          <a:xfrm>
            <a:off x="3516628" y="2984084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DT</a:t>
            </a:r>
            <a:endParaRPr lang="en-US" altLang="en-US" sz="1400" dirty="0"/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4272936" y="3728360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N</a:t>
            </a:r>
            <a:endParaRPr lang="en-US" altLang="en-US" sz="1400" dirty="0"/>
          </a:p>
        </p:txBody>
      </p:sp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5043474" y="4490360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PRP</a:t>
            </a:r>
            <a:endParaRPr lang="en-US" altLang="en-US" sz="1400" dirty="0"/>
          </a:p>
        </p:txBody>
      </p:sp>
      <p:sp>
        <p:nvSpPr>
          <p:cNvPr id="43" name="Rectangle 3"/>
          <p:cNvSpPr>
            <a:spLocks noChangeArrowheads="1"/>
          </p:cNvSpPr>
          <p:nvPr/>
        </p:nvSpPr>
        <p:spPr bwMode="auto">
          <a:xfrm>
            <a:off x="5796936" y="526189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DT</a:t>
            </a:r>
            <a:endParaRPr lang="en-US" altLang="en-US" sz="1400" dirty="0"/>
          </a:p>
        </p:txBody>
      </p:sp>
      <p:sp>
        <p:nvSpPr>
          <p:cNvPr id="44" name="Rectangle 3"/>
          <p:cNvSpPr>
            <a:spLocks noChangeArrowheads="1"/>
          </p:cNvSpPr>
          <p:nvPr/>
        </p:nvSpPr>
        <p:spPr bwMode="auto">
          <a:xfrm>
            <a:off x="6564874" y="602564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N</a:t>
            </a:r>
            <a:endParaRPr lang="en-US" altLang="en-US" sz="1400" dirty="0"/>
          </a:p>
        </p:txBody>
      </p:sp>
      <p:sp>
        <p:nvSpPr>
          <p:cNvPr id="45" name="Rectangle 3"/>
          <p:cNvSpPr>
            <a:spLocks noChangeArrowheads="1"/>
          </p:cNvSpPr>
          <p:nvPr/>
        </p:nvSpPr>
        <p:spPr bwMode="auto">
          <a:xfrm>
            <a:off x="1990479" y="687716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NP</a:t>
            </a:r>
            <a:endParaRPr lang="en-US" altLang="en-US" sz="1400" dirty="0"/>
          </a:p>
        </p:txBody>
      </p:sp>
      <p:sp>
        <p:nvSpPr>
          <p:cNvPr id="46" name="Rectangle 3"/>
          <p:cNvSpPr>
            <a:spLocks noChangeArrowheads="1"/>
          </p:cNvSpPr>
          <p:nvPr/>
        </p:nvSpPr>
        <p:spPr bwMode="auto">
          <a:xfrm>
            <a:off x="4275782" y="688899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S</a:t>
            </a:r>
            <a:endParaRPr lang="en-US" altLang="en-US" sz="1400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auto">
          <a:xfrm>
            <a:off x="6558936" y="682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8" name="Rectangle 3"/>
          <p:cNvSpPr>
            <a:spLocks noChangeArrowheads="1"/>
          </p:cNvSpPr>
          <p:nvPr/>
        </p:nvSpPr>
        <p:spPr bwMode="auto">
          <a:xfrm>
            <a:off x="4279821" y="2206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VP</a:t>
            </a:r>
            <a:endParaRPr lang="en-US" altLang="en-US" sz="1400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auto">
          <a:xfrm>
            <a:off x="6558489" y="2206249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VP</a:t>
            </a:r>
            <a:endParaRPr lang="en-US" altLang="en-US" sz="1400" dirty="0"/>
          </a:p>
        </p:txBody>
      </p:sp>
      <p:sp>
        <p:nvSpPr>
          <p:cNvPr id="50" name="Rectangle 3"/>
          <p:cNvSpPr>
            <a:spLocks noChangeArrowheads="1"/>
          </p:cNvSpPr>
          <p:nvPr/>
        </p:nvSpPr>
        <p:spPr bwMode="auto">
          <a:xfrm>
            <a:off x="4282913" y="2971048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NP</a:t>
            </a:r>
            <a:endParaRPr lang="en-US" altLang="en-US" sz="1400" dirty="0"/>
          </a:p>
        </p:txBody>
      </p:sp>
      <p:sp>
        <p:nvSpPr>
          <p:cNvPr id="51" name="Rectangle 3"/>
          <p:cNvSpPr>
            <a:spLocks noChangeArrowheads="1"/>
          </p:cNvSpPr>
          <p:nvPr/>
        </p:nvSpPr>
        <p:spPr bwMode="auto">
          <a:xfrm>
            <a:off x="6564427" y="297616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NP</a:t>
            </a:r>
            <a:endParaRPr lang="en-US" altLang="en-US" sz="1400" dirty="0"/>
          </a:p>
        </p:txBody>
      </p:sp>
      <p:sp>
        <p:nvSpPr>
          <p:cNvPr id="52" name="Rectangle 3"/>
          <p:cNvSpPr>
            <a:spLocks noChangeArrowheads="1"/>
          </p:cNvSpPr>
          <p:nvPr/>
        </p:nvSpPr>
        <p:spPr bwMode="auto">
          <a:xfrm>
            <a:off x="6568667" y="4490360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PP</a:t>
            </a:r>
            <a:endParaRPr lang="en-US" altLang="en-US" sz="1400" dirty="0"/>
          </a:p>
        </p:txBody>
      </p:sp>
      <p:sp>
        <p:nvSpPr>
          <p:cNvPr id="53" name="Rectangle 3"/>
          <p:cNvSpPr>
            <a:spLocks noChangeArrowheads="1"/>
          </p:cNvSpPr>
          <p:nvPr/>
        </p:nvSpPr>
        <p:spPr bwMode="auto">
          <a:xfrm>
            <a:off x="6562729" y="525844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NP</a:t>
            </a:r>
            <a:endParaRPr lang="en-US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06582" y="82026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284909" y="157982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child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046209" y="233275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ate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816747" y="310185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587286" y="387094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cake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4357824" y="464004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128361" y="540914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898900" y="617824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fork</a:t>
            </a:r>
            <a:endParaRPr lang="en-US" dirty="0"/>
          </a:p>
        </p:txBody>
      </p:sp>
      <p:cxnSp>
        <p:nvCxnSpPr>
          <p:cNvPr id="81" name="Straight Arrow Connector 80"/>
          <p:cNvCxnSpPr/>
          <p:nvPr/>
        </p:nvCxnSpPr>
        <p:spPr>
          <a:xfrm flipH="1">
            <a:off x="4663914" y="2406732"/>
            <a:ext cx="1980331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>
            <a:off x="6764977" y="2578975"/>
            <a:ext cx="31668" cy="192162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42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748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510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4272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5034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5796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6558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0" name="Rectangle 3"/>
          <p:cNvSpPr>
            <a:spLocks noChangeArrowheads="1"/>
          </p:cNvSpPr>
          <p:nvPr/>
        </p:nvSpPr>
        <p:spPr bwMode="auto">
          <a:xfrm>
            <a:off x="1226375" y="686195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DT</a:t>
            </a:r>
            <a:endParaRPr lang="en-US" altLang="en-US" sz="1400" dirty="0"/>
          </a:p>
        </p:txBody>
      </p:sp>
      <p:sp>
        <p:nvSpPr>
          <p:cNvPr id="61" name="Rectangle 4"/>
          <p:cNvSpPr>
            <a:spLocks noChangeArrowheads="1"/>
          </p:cNvSpPr>
          <p:nvPr/>
        </p:nvSpPr>
        <p:spPr bwMode="auto">
          <a:xfrm>
            <a:off x="1994313" y="686195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2" name="Rectangle 3"/>
          <p:cNvSpPr>
            <a:spLocks noChangeArrowheads="1"/>
          </p:cNvSpPr>
          <p:nvPr/>
        </p:nvSpPr>
        <p:spPr bwMode="auto">
          <a:xfrm>
            <a:off x="3513782" y="1444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3" name="Rectangle 4"/>
          <p:cNvSpPr>
            <a:spLocks noChangeArrowheads="1"/>
          </p:cNvSpPr>
          <p:nvPr/>
        </p:nvSpPr>
        <p:spPr bwMode="auto">
          <a:xfrm>
            <a:off x="4275782" y="1444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4" name="Rectangle 5"/>
          <p:cNvSpPr>
            <a:spLocks noChangeArrowheads="1"/>
          </p:cNvSpPr>
          <p:nvPr/>
        </p:nvSpPr>
        <p:spPr bwMode="auto">
          <a:xfrm>
            <a:off x="5037782" y="1444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5" name="Rectangle 6"/>
          <p:cNvSpPr>
            <a:spLocks noChangeArrowheads="1"/>
          </p:cNvSpPr>
          <p:nvPr/>
        </p:nvSpPr>
        <p:spPr bwMode="auto">
          <a:xfrm>
            <a:off x="5799782" y="1444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6" name="Rectangle 7"/>
          <p:cNvSpPr>
            <a:spLocks noChangeArrowheads="1"/>
          </p:cNvSpPr>
          <p:nvPr/>
        </p:nvSpPr>
        <p:spPr bwMode="auto">
          <a:xfrm>
            <a:off x="6561782" y="1444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8" name="Rectangle 3"/>
          <p:cNvSpPr>
            <a:spLocks noChangeArrowheads="1"/>
          </p:cNvSpPr>
          <p:nvPr/>
        </p:nvSpPr>
        <p:spPr bwMode="auto">
          <a:xfrm>
            <a:off x="1991221" y="144504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9" name="Rectangle 4"/>
          <p:cNvSpPr>
            <a:spLocks noChangeArrowheads="1"/>
          </p:cNvSpPr>
          <p:nvPr/>
        </p:nvSpPr>
        <p:spPr bwMode="auto">
          <a:xfrm>
            <a:off x="2753221" y="144504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0" name="Rectangle 3"/>
          <p:cNvSpPr>
            <a:spLocks noChangeArrowheads="1"/>
          </p:cNvSpPr>
          <p:nvPr/>
        </p:nvSpPr>
        <p:spPr bwMode="auto">
          <a:xfrm>
            <a:off x="4278628" y="2211096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1" name="Rectangle 4"/>
          <p:cNvSpPr>
            <a:spLocks noChangeArrowheads="1"/>
          </p:cNvSpPr>
          <p:nvPr/>
        </p:nvSpPr>
        <p:spPr bwMode="auto">
          <a:xfrm>
            <a:off x="5040628" y="2211096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2" name="Rectangle 5"/>
          <p:cNvSpPr>
            <a:spLocks noChangeArrowheads="1"/>
          </p:cNvSpPr>
          <p:nvPr/>
        </p:nvSpPr>
        <p:spPr bwMode="auto">
          <a:xfrm>
            <a:off x="5802628" y="2211096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3" name="Rectangle 6"/>
          <p:cNvSpPr>
            <a:spLocks noChangeArrowheads="1"/>
          </p:cNvSpPr>
          <p:nvPr/>
        </p:nvSpPr>
        <p:spPr bwMode="auto">
          <a:xfrm>
            <a:off x="6558690" y="2211096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6" name="Rectangle 3"/>
          <p:cNvSpPr>
            <a:spLocks noChangeArrowheads="1"/>
          </p:cNvSpPr>
          <p:nvPr/>
        </p:nvSpPr>
        <p:spPr bwMode="auto">
          <a:xfrm>
            <a:off x="2756067" y="2211808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7" name="Rectangle 4"/>
          <p:cNvSpPr>
            <a:spLocks noChangeArrowheads="1"/>
          </p:cNvSpPr>
          <p:nvPr/>
        </p:nvSpPr>
        <p:spPr bwMode="auto">
          <a:xfrm>
            <a:off x="3518067" y="2211808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8" name="Rectangle 3"/>
          <p:cNvSpPr>
            <a:spLocks noChangeArrowheads="1"/>
          </p:cNvSpPr>
          <p:nvPr/>
        </p:nvSpPr>
        <p:spPr bwMode="auto">
          <a:xfrm>
            <a:off x="5043474" y="2966360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9" name="Rectangle 4"/>
          <p:cNvSpPr>
            <a:spLocks noChangeArrowheads="1"/>
          </p:cNvSpPr>
          <p:nvPr/>
        </p:nvSpPr>
        <p:spPr bwMode="auto">
          <a:xfrm>
            <a:off x="5805474" y="2966360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0" name="Rectangle 5"/>
          <p:cNvSpPr>
            <a:spLocks noChangeArrowheads="1"/>
          </p:cNvSpPr>
          <p:nvPr/>
        </p:nvSpPr>
        <p:spPr bwMode="auto">
          <a:xfrm>
            <a:off x="6567474" y="2966360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4" name="Rectangle 3"/>
          <p:cNvSpPr>
            <a:spLocks noChangeArrowheads="1"/>
          </p:cNvSpPr>
          <p:nvPr/>
        </p:nvSpPr>
        <p:spPr bwMode="auto">
          <a:xfrm>
            <a:off x="3520913" y="2967072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5" name="Rectangle 4"/>
          <p:cNvSpPr>
            <a:spLocks noChangeArrowheads="1"/>
          </p:cNvSpPr>
          <p:nvPr/>
        </p:nvSpPr>
        <p:spPr bwMode="auto">
          <a:xfrm>
            <a:off x="4282913" y="2967072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6" name="Rectangle 3"/>
          <p:cNvSpPr>
            <a:spLocks noChangeArrowheads="1"/>
          </p:cNvSpPr>
          <p:nvPr/>
        </p:nvSpPr>
        <p:spPr bwMode="auto">
          <a:xfrm>
            <a:off x="5802382" y="3733125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7" name="Rectangle 4"/>
          <p:cNvSpPr>
            <a:spLocks noChangeArrowheads="1"/>
          </p:cNvSpPr>
          <p:nvPr/>
        </p:nvSpPr>
        <p:spPr bwMode="auto">
          <a:xfrm>
            <a:off x="6564382" y="3733125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2" name="Rectangle 3"/>
          <p:cNvSpPr>
            <a:spLocks noChangeArrowheads="1"/>
          </p:cNvSpPr>
          <p:nvPr/>
        </p:nvSpPr>
        <p:spPr bwMode="auto">
          <a:xfrm>
            <a:off x="4279821" y="373383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5041821" y="373383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4" name="Rectangle 3"/>
          <p:cNvSpPr>
            <a:spLocks noChangeArrowheads="1"/>
          </p:cNvSpPr>
          <p:nvPr/>
        </p:nvSpPr>
        <p:spPr bwMode="auto">
          <a:xfrm>
            <a:off x="6567228" y="449989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0" name="Rectangle 3"/>
          <p:cNvSpPr>
            <a:spLocks noChangeArrowheads="1"/>
          </p:cNvSpPr>
          <p:nvPr/>
        </p:nvSpPr>
        <p:spPr bwMode="auto">
          <a:xfrm>
            <a:off x="5044667" y="450060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1" name="Rectangle 4"/>
          <p:cNvSpPr>
            <a:spLocks noChangeArrowheads="1"/>
          </p:cNvSpPr>
          <p:nvPr/>
        </p:nvSpPr>
        <p:spPr bwMode="auto">
          <a:xfrm>
            <a:off x="5806667" y="450060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8" name="Rectangle 3"/>
          <p:cNvSpPr>
            <a:spLocks noChangeArrowheads="1"/>
          </p:cNvSpPr>
          <p:nvPr/>
        </p:nvSpPr>
        <p:spPr bwMode="auto">
          <a:xfrm>
            <a:off x="5800887" y="525586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9" name="Rectangle 4"/>
          <p:cNvSpPr>
            <a:spLocks noChangeArrowheads="1"/>
          </p:cNvSpPr>
          <p:nvPr/>
        </p:nvSpPr>
        <p:spPr bwMode="auto">
          <a:xfrm>
            <a:off x="6562887" y="525586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6" name="Rectangle 3"/>
          <p:cNvSpPr>
            <a:spLocks noChangeArrowheads="1"/>
          </p:cNvSpPr>
          <p:nvPr/>
        </p:nvSpPr>
        <p:spPr bwMode="auto">
          <a:xfrm>
            <a:off x="6565733" y="6022632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9" name="Rectangle 3"/>
          <p:cNvSpPr>
            <a:spLocks noChangeArrowheads="1"/>
          </p:cNvSpPr>
          <p:nvPr/>
        </p:nvSpPr>
        <p:spPr bwMode="auto">
          <a:xfrm>
            <a:off x="1991221" y="144504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N</a:t>
            </a:r>
            <a:endParaRPr lang="en-US" altLang="en-US" sz="1400" dirty="0"/>
          </a:p>
        </p:txBody>
      </p:sp>
      <p:sp>
        <p:nvSpPr>
          <p:cNvPr id="39" name="Rectangle 3"/>
          <p:cNvSpPr>
            <a:spLocks noChangeArrowheads="1"/>
          </p:cNvSpPr>
          <p:nvPr/>
        </p:nvSpPr>
        <p:spPr bwMode="auto">
          <a:xfrm>
            <a:off x="2758913" y="2197975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V</a:t>
            </a:r>
            <a:endParaRPr lang="en-US" altLang="en-US" sz="1400" dirty="0"/>
          </a:p>
        </p:txBody>
      </p:sp>
      <p:sp>
        <p:nvSpPr>
          <p:cNvPr id="40" name="Rectangle 3"/>
          <p:cNvSpPr>
            <a:spLocks noChangeArrowheads="1"/>
          </p:cNvSpPr>
          <p:nvPr/>
        </p:nvSpPr>
        <p:spPr bwMode="auto">
          <a:xfrm>
            <a:off x="3516628" y="2984084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DT</a:t>
            </a:r>
            <a:endParaRPr lang="en-US" altLang="en-US" sz="1400" dirty="0"/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4272936" y="3728360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N</a:t>
            </a:r>
            <a:endParaRPr lang="en-US" altLang="en-US" sz="1400" dirty="0"/>
          </a:p>
        </p:txBody>
      </p:sp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5043474" y="4490360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PRP</a:t>
            </a:r>
            <a:endParaRPr lang="en-US" altLang="en-US" sz="1400" dirty="0"/>
          </a:p>
        </p:txBody>
      </p:sp>
      <p:sp>
        <p:nvSpPr>
          <p:cNvPr id="43" name="Rectangle 3"/>
          <p:cNvSpPr>
            <a:spLocks noChangeArrowheads="1"/>
          </p:cNvSpPr>
          <p:nvPr/>
        </p:nvSpPr>
        <p:spPr bwMode="auto">
          <a:xfrm>
            <a:off x="5796936" y="526189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DT</a:t>
            </a:r>
            <a:endParaRPr lang="en-US" altLang="en-US" sz="1400" dirty="0"/>
          </a:p>
        </p:txBody>
      </p:sp>
      <p:sp>
        <p:nvSpPr>
          <p:cNvPr id="44" name="Rectangle 3"/>
          <p:cNvSpPr>
            <a:spLocks noChangeArrowheads="1"/>
          </p:cNvSpPr>
          <p:nvPr/>
        </p:nvSpPr>
        <p:spPr bwMode="auto">
          <a:xfrm>
            <a:off x="6564874" y="602564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N</a:t>
            </a:r>
            <a:endParaRPr lang="en-US" altLang="en-US" sz="1400" dirty="0"/>
          </a:p>
        </p:txBody>
      </p:sp>
      <p:sp>
        <p:nvSpPr>
          <p:cNvPr id="45" name="Rectangle 3"/>
          <p:cNvSpPr>
            <a:spLocks noChangeArrowheads="1"/>
          </p:cNvSpPr>
          <p:nvPr/>
        </p:nvSpPr>
        <p:spPr bwMode="auto">
          <a:xfrm>
            <a:off x="1990479" y="687716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NP</a:t>
            </a:r>
            <a:endParaRPr lang="en-US" altLang="en-US" sz="1400" dirty="0"/>
          </a:p>
        </p:txBody>
      </p:sp>
      <p:sp>
        <p:nvSpPr>
          <p:cNvPr id="46" name="Rectangle 3"/>
          <p:cNvSpPr>
            <a:spLocks noChangeArrowheads="1"/>
          </p:cNvSpPr>
          <p:nvPr/>
        </p:nvSpPr>
        <p:spPr bwMode="auto">
          <a:xfrm>
            <a:off x="4275782" y="688899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S</a:t>
            </a:r>
            <a:endParaRPr lang="en-US" altLang="en-US" sz="1400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auto">
          <a:xfrm>
            <a:off x="6558936" y="682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8" name="Rectangle 3"/>
          <p:cNvSpPr>
            <a:spLocks noChangeArrowheads="1"/>
          </p:cNvSpPr>
          <p:nvPr/>
        </p:nvSpPr>
        <p:spPr bwMode="auto">
          <a:xfrm>
            <a:off x="4279821" y="2206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VP</a:t>
            </a:r>
            <a:endParaRPr lang="en-US" altLang="en-US" sz="1400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auto">
          <a:xfrm>
            <a:off x="6558489" y="2206249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VP</a:t>
            </a:r>
            <a:endParaRPr lang="en-US" altLang="en-US" sz="1400" dirty="0"/>
          </a:p>
        </p:txBody>
      </p:sp>
      <p:sp>
        <p:nvSpPr>
          <p:cNvPr id="50" name="Rectangle 3"/>
          <p:cNvSpPr>
            <a:spLocks noChangeArrowheads="1"/>
          </p:cNvSpPr>
          <p:nvPr/>
        </p:nvSpPr>
        <p:spPr bwMode="auto">
          <a:xfrm>
            <a:off x="4282913" y="2971048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NP</a:t>
            </a:r>
            <a:endParaRPr lang="en-US" altLang="en-US" sz="1400" dirty="0"/>
          </a:p>
        </p:txBody>
      </p:sp>
      <p:sp>
        <p:nvSpPr>
          <p:cNvPr id="51" name="Rectangle 3"/>
          <p:cNvSpPr>
            <a:spLocks noChangeArrowheads="1"/>
          </p:cNvSpPr>
          <p:nvPr/>
        </p:nvSpPr>
        <p:spPr bwMode="auto">
          <a:xfrm>
            <a:off x="6564427" y="297616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NP</a:t>
            </a:r>
            <a:endParaRPr lang="en-US" altLang="en-US" sz="1400" dirty="0"/>
          </a:p>
        </p:txBody>
      </p:sp>
      <p:sp>
        <p:nvSpPr>
          <p:cNvPr id="52" name="Rectangle 3"/>
          <p:cNvSpPr>
            <a:spLocks noChangeArrowheads="1"/>
          </p:cNvSpPr>
          <p:nvPr/>
        </p:nvSpPr>
        <p:spPr bwMode="auto">
          <a:xfrm>
            <a:off x="6568667" y="4490360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PP</a:t>
            </a:r>
            <a:endParaRPr lang="en-US" altLang="en-US" sz="1400" dirty="0"/>
          </a:p>
        </p:txBody>
      </p:sp>
      <p:sp>
        <p:nvSpPr>
          <p:cNvPr id="53" name="Rectangle 3"/>
          <p:cNvSpPr>
            <a:spLocks noChangeArrowheads="1"/>
          </p:cNvSpPr>
          <p:nvPr/>
        </p:nvSpPr>
        <p:spPr bwMode="auto">
          <a:xfrm>
            <a:off x="6562729" y="525844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NP</a:t>
            </a:r>
            <a:endParaRPr lang="en-US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06582" y="82026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284909" y="157982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child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046209" y="233275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ate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816747" y="310185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587286" y="387094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cake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4357824" y="464004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128361" y="540914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898900" y="617824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fork</a:t>
            </a:r>
            <a:endParaRPr lang="en-US" dirty="0"/>
          </a:p>
        </p:txBody>
      </p:sp>
      <p:cxnSp>
        <p:nvCxnSpPr>
          <p:cNvPr id="75" name="Straight Arrow Connector 74"/>
          <p:cNvCxnSpPr/>
          <p:nvPr/>
        </p:nvCxnSpPr>
        <p:spPr>
          <a:xfrm flipH="1">
            <a:off x="3050144" y="2406732"/>
            <a:ext cx="3594102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6764977" y="2578975"/>
            <a:ext cx="31668" cy="40510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22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748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510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4272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5034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5796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6558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0" name="Rectangle 3"/>
          <p:cNvSpPr>
            <a:spLocks noChangeArrowheads="1"/>
          </p:cNvSpPr>
          <p:nvPr/>
        </p:nvSpPr>
        <p:spPr bwMode="auto">
          <a:xfrm>
            <a:off x="1226375" y="686195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DT</a:t>
            </a:r>
            <a:endParaRPr lang="en-US" altLang="en-US" sz="1400" dirty="0"/>
          </a:p>
        </p:txBody>
      </p:sp>
      <p:sp>
        <p:nvSpPr>
          <p:cNvPr id="61" name="Rectangle 4"/>
          <p:cNvSpPr>
            <a:spLocks noChangeArrowheads="1"/>
          </p:cNvSpPr>
          <p:nvPr/>
        </p:nvSpPr>
        <p:spPr bwMode="auto">
          <a:xfrm>
            <a:off x="1994313" y="686195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2" name="Rectangle 3"/>
          <p:cNvSpPr>
            <a:spLocks noChangeArrowheads="1"/>
          </p:cNvSpPr>
          <p:nvPr/>
        </p:nvSpPr>
        <p:spPr bwMode="auto">
          <a:xfrm>
            <a:off x="3513782" y="1444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3" name="Rectangle 4"/>
          <p:cNvSpPr>
            <a:spLocks noChangeArrowheads="1"/>
          </p:cNvSpPr>
          <p:nvPr/>
        </p:nvSpPr>
        <p:spPr bwMode="auto">
          <a:xfrm>
            <a:off x="4275782" y="1444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4" name="Rectangle 5"/>
          <p:cNvSpPr>
            <a:spLocks noChangeArrowheads="1"/>
          </p:cNvSpPr>
          <p:nvPr/>
        </p:nvSpPr>
        <p:spPr bwMode="auto">
          <a:xfrm>
            <a:off x="5037782" y="1444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5" name="Rectangle 6"/>
          <p:cNvSpPr>
            <a:spLocks noChangeArrowheads="1"/>
          </p:cNvSpPr>
          <p:nvPr/>
        </p:nvSpPr>
        <p:spPr bwMode="auto">
          <a:xfrm>
            <a:off x="5799782" y="1444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6" name="Rectangle 7"/>
          <p:cNvSpPr>
            <a:spLocks noChangeArrowheads="1"/>
          </p:cNvSpPr>
          <p:nvPr/>
        </p:nvSpPr>
        <p:spPr bwMode="auto">
          <a:xfrm>
            <a:off x="6561782" y="1444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8" name="Rectangle 3"/>
          <p:cNvSpPr>
            <a:spLocks noChangeArrowheads="1"/>
          </p:cNvSpPr>
          <p:nvPr/>
        </p:nvSpPr>
        <p:spPr bwMode="auto">
          <a:xfrm>
            <a:off x="1991221" y="144504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9" name="Rectangle 4"/>
          <p:cNvSpPr>
            <a:spLocks noChangeArrowheads="1"/>
          </p:cNvSpPr>
          <p:nvPr/>
        </p:nvSpPr>
        <p:spPr bwMode="auto">
          <a:xfrm>
            <a:off x="2753221" y="144504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0" name="Rectangle 3"/>
          <p:cNvSpPr>
            <a:spLocks noChangeArrowheads="1"/>
          </p:cNvSpPr>
          <p:nvPr/>
        </p:nvSpPr>
        <p:spPr bwMode="auto">
          <a:xfrm>
            <a:off x="4278628" y="2211096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1" name="Rectangle 4"/>
          <p:cNvSpPr>
            <a:spLocks noChangeArrowheads="1"/>
          </p:cNvSpPr>
          <p:nvPr/>
        </p:nvSpPr>
        <p:spPr bwMode="auto">
          <a:xfrm>
            <a:off x="5040628" y="2211096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2" name="Rectangle 5"/>
          <p:cNvSpPr>
            <a:spLocks noChangeArrowheads="1"/>
          </p:cNvSpPr>
          <p:nvPr/>
        </p:nvSpPr>
        <p:spPr bwMode="auto">
          <a:xfrm>
            <a:off x="5802628" y="2211096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3" name="Rectangle 6"/>
          <p:cNvSpPr>
            <a:spLocks noChangeArrowheads="1"/>
          </p:cNvSpPr>
          <p:nvPr/>
        </p:nvSpPr>
        <p:spPr bwMode="auto">
          <a:xfrm>
            <a:off x="6558690" y="2211096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6" name="Rectangle 3"/>
          <p:cNvSpPr>
            <a:spLocks noChangeArrowheads="1"/>
          </p:cNvSpPr>
          <p:nvPr/>
        </p:nvSpPr>
        <p:spPr bwMode="auto">
          <a:xfrm>
            <a:off x="2756067" y="2211808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7" name="Rectangle 4"/>
          <p:cNvSpPr>
            <a:spLocks noChangeArrowheads="1"/>
          </p:cNvSpPr>
          <p:nvPr/>
        </p:nvSpPr>
        <p:spPr bwMode="auto">
          <a:xfrm>
            <a:off x="3518067" y="2211808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8" name="Rectangle 3"/>
          <p:cNvSpPr>
            <a:spLocks noChangeArrowheads="1"/>
          </p:cNvSpPr>
          <p:nvPr/>
        </p:nvSpPr>
        <p:spPr bwMode="auto">
          <a:xfrm>
            <a:off x="5043474" y="2966360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9" name="Rectangle 4"/>
          <p:cNvSpPr>
            <a:spLocks noChangeArrowheads="1"/>
          </p:cNvSpPr>
          <p:nvPr/>
        </p:nvSpPr>
        <p:spPr bwMode="auto">
          <a:xfrm>
            <a:off x="5805474" y="2966360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0" name="Rectangle 5"/>
          <p:cNvSpPr>
            <a:spLocks noChangeArrowheads="1"/>
          </p:cNvSpPr>
          <p:nvPr/>
        </p:nvSpPr>
        <p:spPr bwMode="auto">
          <a:xfrm>
            <a:off x="6567474" y="2966360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4" name="Rectangle 3"/>
          <p:cNvSpPr>
            <a:spLocks noChangeArrowheads="1"/>
          </p:cNvSpPr>
          <p:nvPr/>
        </p:nvSpPr>
        <p:spPr bwMode="auto">
          <a:xfrm>
            <a:off x="3520913" y="2967072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5" name="Rectangle 4"/>
          <p:cNvSpPr>
            <a:spLocks noChangeArrowheads="1"/>
          </p:cNvSpPr>
          <p:nvPr/>
        </p:nvSpPr>
        <p:spPr bwMode="auto">
          <a:xfrm>
            <a:off x="4282913" y="2967072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6" name="Rectangle 3"/>
          <p:cNvSpPr>
            <a:spLocks noChangeArrowheads="1"/>
          </p:cNvSpPr>
          <p:nvPr/>
        </p:nvSpPr>
        <p:spPr bwMode="auto">
          <a:xfrm>
            <a:off x="5802382" y="3733125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7" name="Rectangle 4"/>
          <p:cNvSpPr>
            <a:spLocks noChangeArrowheads="1"/>
          </p:cNvSpPr>
          <p:nvPr/>
        </p:nvSpPr>
        <p:spPr bwMode="auto">
          <a:xfrm>
            <a:off x="6564382" y="3733125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2" name="Rectangle 3"/>
          <p:cNvSpPr>
            <a:spLocks noChangeArrowheads="1"/>
          </p:cNvSpPr>
          <p:nvPr/>
        </p:nvSpPr>
        <p:spPr bwMode="auto">
          <a:xfrm>
            <a:off x="4279821" y="373383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5041821" y="373383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4" name="Rectangle 3"/>
          <p:cNvSpPr>
            <a:spLocks noChangeArrowheads="1"/>
          </p:cNvSpPr>
          <p:nvPr/>
        </p:nvSpPr>
        <p:spPr bwMode="auto">
          <a:xfrm>
            <a:off x="6567228" y="449989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0" name="Rectangle 3"/>
          <p:cNvSpPr>
            <a:spLocks noChangeArrowheads="1"/>
          </p:cNvSpPr>
          <p:nvPr/>
        </p:nvSpPr>
        <p:spPr bwMode="auto">
          <a:xfrm>
            <a:off x="5044667" y="450060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1" name="Rectangle 4"/>
          <p:cNvSpPr>
            <a:spLocks noChangeArrowheads="1"/>
          </p:cNvSpPr>
          <p:nvPr/>
        </p:nvSpPr>
        <p:spPr bwMode="auto">
          <a:xfrm>
            <a:off x="5806667" y="450060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8" name="Rectangle 3"/>
          <p:cNvSpPr>
            <a:spLocks noChangeArrowheads="1"/>
          </p:cNvSpPr>
          <p:nvPr/>
        </p:nvSpPr>
        <p:spPr bwMode="auto">
          <a:xfrm>
            <a:off x="5800887" y="525586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9" name="Rectangle 4"/>
          <p:cNvSpPr>
            <a:spLocks noChangeArrowheads="1"/>
          </p:cNvSpPr>
          <p:nvPr/>
        </p:nvSpPr>
        <p:spPr bwMode="auto">
          <a:xfrm>
            <a:off x="6562887" y="525586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6" name="Rectangle 3"/>
          <p:cNvSpPr>
            <a:spLocks noChangeArrowheads="1"/>
          </p:cNvSpPr>
          <p:nvPr/>
        </p:nvSpPr>
        <p:spPr bwMode="auto">
          <a:xfrm>
            <a:off x="6565733" y="6022632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9" name="Rectangle 3"/>
          <p:cNvSpPr>
            <a:spLocks noChangeArrowheads="1"/>
          </p:cNvSpPr>
          <p:nvPr/>
        </p:nvSpPr>
        <p:spPr bwMode="auto">
          <a:xfrm>
            <a:off x="1991221" y="144504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N</a:t>
            </a:r>
            <a:endParaRPr lang="en-US" altLang="en-US" sz="1400" dirty="0"/>
          </a:p>
        </p:txBody>
      </p:sp>
      <p:sp>
        <p:nvSpPr>
          <p:cNvPr id="39" name="Rectangle 3"/>
          <p:cNvSpPr>
            <a:spLocks noChangeArrowheads="1"/>
          </p:cNvSpPr>
          <p:nvPr/>
        </p:nvSpPr>
        <p:spPr bwMode="auto">
          <a:xfrm>
            <a:off x="2758913" y="2197975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V</a:t>
            </a:r>
            <a:endParaRPr lang="en-US" altLang="en-US" sz="1400" dirty="0"/>
          </a:p>
        </p:txBody>
      </p:sp>
      <p:sp>
        <p:nvSpPr>
          <p:cNvPr id="40" name="Rectangle 3"/>
          <p:cNvSpPr>
            <a:spLocks noChangeArrowheads="1"/>
          </p:cNvSpPr>
          <p:nvPr/>
        </p:nvSpPr>
        <p:spPr bwMode="auto">
          <a:xfrm>
            <a:off x="3516628" y="2984084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DT</a:t>
            </a:r>
            <a:endParaRPr lang="en-US" altLang="en-US" sz="1400" dirty="0"/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4272936" y="3728360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N</a:t>
            </a:r>
            <a:endParaRPr lang="en-US" altLang="en-US" sz="1400" dirty="0"/>
          </a:p>
        </p:txBody>
      </p:sp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5043474" y="4490360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PRP</a:t>
            </a:r>
            <a:endParaRPr lang="en-US" altLang="en-US" sz="1400" dirty="0"/>
          </a:p>
        </p:txBody>
      </p:sp>
      <p:sp>
        <p:nvSpPr>
          <p:cNvPr id="43" name="Rectangle 3"/>
          <p:cNvSpPr>
            <a:spLocks noChangeArrowheads="1"/>
          </p:cNvSpPr>
          <p:nvPr/>
        </p:nvSpPr>
        <p:spPr bwMode="auto">
          <a:xfrm>
            <a:off x="5796936" y="526189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DT</a:t>
            </a:r>
            <a:endParaRPr lang="en-US" altLang="en-US" sz="1400" dirty="0"/>
          </a:p>
        </p:txBody>
      </p:sp>
      <p:sp>
        <p:nvSpPr>
          <p:cNvPr id="44" name="Rectangle 3"/>
          <p:cNvSpPr>
            <a:spLocks noChangeArrowheads="1"/>
          </p:cNvSpPr>
          <p:nvPr/>
        </p:nvSpPr>
        <p:spPr bwMode="auto">
          <a:xfrm>
            <a:off x="6564874" y="602564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N</a:t>
            </a:r>
            <a:endParaRPr lang="en-US" altLang="en-US" sz="1400" dirty="0"/>
          </a:p>
        </p:txBody>
      </p:sp>
      <p:sp>
        <p:nvSpPr>
          <p:cNvPr id="45" name="Rectangle 3"/>
          <p:cNvSpPr>
            <a:spLocks noChangeArrowheads="1"/>
          </p:cNvSpPr>
          <p:nvPr/>
        </p:nvSpPr>
        <p:spPr bwMode="auto">
          <a:xfrm>
            <a:off x="1990479" y="687716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NP</a:t>
            </a:r>
            <a:endParaRPr lang="en-US" altLang="en-US" sz="1400" dirty="0"/>
          </a:p>
        </p:txBody>
      </p:sp>
      <p:sp>
        <p:nvSpPr>
          <p:cNvPr id="46" name="Rectangle 3"/>
          <p:cNvSpPr>
            <a:spLocks noChangeArrowheads="1"/>
          </p:cNvSpPr>
          <p:nvPr/>
        </p:nvSpPr>
        <p:spPr bwMode="auto">
          <a:xfrm>
            <a:off x="4275782" y="688899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S</a:t>
            </a:r>
            <a:endParaRPr lang="en-US" altLang="en-US" sz="1400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auto">
          <a:xfrm>
            <a:off x="6558936" y="682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S</a:t>
            </a:r>
            <a:endParaRPr lang="en-US" altLang="en-US" sz="1400" dirty="0"/>
          </a:p>
        </p:txBody>
      </p:sp>
      <p:sp>
        <p:nvSpPr>
          <p:cNvPr id="48" name="Rectangle 3"/>
          <p:cNvSpPr>
            <a:spLocks noChangeArrowheads="1"/>
          </p:cNvSpPr>
          <p:nvPr/>
        </p:nvSpPr>
        <p:spPr bwMode="auto">
          <a:xfrm>
            <a:off x="4279821" y="2206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VP</a:t>
            </a:r>
            <a:endParaRPr lang="en-US" altLang="en-US" sz="1400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auto">
          <a:xfrm>
            <a:off x="6558489" y="2206249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VP</a:t>
            </a:r>
            <a:endParaRPr lang="en-US" altLang="en-US" sz="1400" dirty="0"/>
          </a:p>
        </p:txBody>
      </p:sp>
      <p:sp>
        <p:nvSpPr>
          <p:cNvPr id="50" name="Rectangle 3"/>
          <p:cNvSpPr>
            <a:spLocks noChangeArrowheads="1"/>
          </p:cNvSpPr>
          <p:nvPr/>
        </p:nvSpPr>
        <p:spPr bwMode="auto">
          <a:xfrm>
            <a:off x="4282913" y="2971048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NP</a:t>
            </a:r>
            <a:endParaRPr lang="en-US" altLang="en-US" sz="1400" dirty="0"/>
          </a:p>
        </p:txBody>
      </p:sp>
      <p:sp>
        <p:nvSpPr>
          <p:cNvPr id="51" name="Rectangle 3"/>
          <p:cNvSpPr>
            <a:spLocks noChangeArrowheads="1"/>
          </p:cNvSpPr>
          <p:nvPr/>
        </p:nvSpPr>
        <p:spPr bwMode="auto">
          <a:xfrm>
            <a:off x="6564427" y="297616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NP</a:t>
            </a:r>
            <a:endParaRPr lang="en-US" altLang="en-US" sz="1400" dirty="0"/>
          </a:p>
        </p:txBody>
      </p:sp>
      <p:sp>
        <p:nvSpPr>
          <p:cNvPr id="52" name="Rectangle 3"/>
          <p:cNvSpPr>
            <a:spLocks noChangeArrowheads="1"/>
          </p:cNvSpPr>
          <p:nvPr/>
        </p:nvSpPr>
        <p:spPr bwMode="auto">
          <a:xfrm>
            <a:off x="6568667" y="4490360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PP</a:t>
            </a:r>
            <a:endParaRPr lang="en-US" altLang="en-US" sz="1400" dirty="0"/>
          </a:p>
        </p:txBody>
      </p:sp>
      <p:sp>
        <p:nvSpPr>
          <p:cNvPr id="53" name="Rectangle 3"/>
          <p:cNvSpPr>
            <a:spLocks noChangeArrowheads="1"/>
          </p:cNvSpPr>
          <p:nvPr/>
        </p:nvSpPr>
        <p:spPr bwMode="auto">
          <a:xfrm>
            <a:off x="6562729" y="525844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NP</a:t>
            </a:r>
            <a:endParaRPr lang="en-US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06582" y="82026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284909" y="157982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child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046209" y="233275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ate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816747" y="310185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587286" y="387094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cake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4357824" y="464004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128361" y="540914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898900" y="617824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fork</a:t>
            </a:r>
            <a:endParaRPr lang="en-US" dirty="0"/>
          </a:p>
        </p:txBody>
      </p:sp>
      <p:cxnSp>
        <p:nvCxnSpPr>
          <p:cNvPr id="75" name="Straight Arrow Connector 74"/>
          <p:cNvCxnSpPr/>
          <p:nvPr/>
        </p:nvCxnSpPr>
        <p:spPr>
          <a:xfrm flipH="1">
            <a:off x="2369127" y="918359"/>
            <a:ext cx="4265388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6634515" y="1037113"/>
            <a:ext cx="130462" cy="1295641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4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748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510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4272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5034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5796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6558936" y="68548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0" name="Rectangle 3"/>
          <p:cNvSpPr>
            <a:spLocks noChangeArrowheads="1"/>
          </p:cNvSpPr>
          <p:nvPr/>
        </p:nvSpPr>
        <p:spPr bwMode="auto">
          <a:xfrm>
            <a:off x="1226375" y="686195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DT</a:t>
            </a:r>
            <a:endParaRPr lang="en-US" altLang="en-US" sz="1400" dirty="0"/>
          </a:p>
        </p:txBody>
      </p:sp>
      <p:sp>
        <p:nvSpPr>
          <p:cNvPr id="61" name="Rectangle 4"/>
          <p:cNvSpPr>
            <a:spLocks noChangeArrowheads="1"/>
          </p:cNvSpPr>
          <p:nvPr/>
        </p:nvSpPr>
        <p:spPr bwMode="auto">
          <a:xfrm>
            <a:off x="1994313" y="686195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2" name="Rectangle 3"/>
          <p:cNvSpPr>
            <a:spLocks noChangeArrowheads="1"/>
          </p:cNvSpPr>
          <p:nvPr/>
        </p:nvSpPr>
        <p:spPr bwMode="auto">
          <a:xfrm>
            <a:off x="3513782" y="1444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3" name="Rectangle 4"/>
          <p:cNvSpPr>
            <a:spLocks noChangeArrowheads="1"/>
          </p:cNvSpPr>
          <p:nvPr/>
        </p:nvSpPr>
        <p:spPr bwMode="auto">
          <a:xfrm>
            <a:off x="4275782" y="1444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4" name="Rectangle 5"/>
          <p:cNvSpPr>
            <a:spLocks noChangeArrowheads="1"/>
          </p:cNvSpPr>
          <p:nvPr/>
        </p:nvSpPr>
        <p:spPr bwMode="auto">
          <a:xfrm>
            <a:off x="5037782" y="1444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5" name="Rectangle 6"/>
          <p:cNvSpPr>
            <a:spLocks noChangeArrowheads="1"/>
          </p:cNvSpPr>
          <p:nvPr/>
        </p:nvSpPr>
        <p:spPr bwMode="auto">
          <a:xfrm>
            <a:off x="5799782" y="1444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6" name="Rectangle 7"/>
          <p:cNvSpPr>
            <a:spLocks noChangeArrowheads="1"/>
          </p:cNvSpPr>
          <p:nvPr/>
        </p:nvSpPr>
        <p:spPr bwMode="auto">
          <a:xfrm>
            <a:off x="6561782" y="1444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8" name="Rectangle 3"/>
          <p:cNvSpPr>
            <a:spLocks noChangeArrowheads="1"/>
          </p:cNvSpPr>
          <p:nvPr/>
        </p:nvSpPr>
        <p:spPr bwMode="auto">
          <a:xfrm>
            <a:off x="1991221" y="144504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9" name="Rectangle 4"/>
          <p:cNvSpPr>
            <a:spLocks noChangeArrowheads="1"/>
          </p:cNvSpPr>
          <p:nvPr/>
        </p:nvSpPr>
        <p:spPr bwMode="auto">
          <a:xfrm>
            <a:off x="2753221" y="144504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0" name="Rectangle 3"/>
          <p:cNvSpPr>
            <a:spLocks noChangeArrowheads="1"/>
          </p:cNvSpPr>
          <p:nvPr/>
        </p:nvSpPr>
        <p:spPr bwMode="auto">
          <a:xfrm>
            <a:off x="4278628" y="2211096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1" name="Rectangle 4"/>
          <p:cNvSpPr>
            <a:spLocks noChangeArrowheads="1"/>
          </p:cNvSpPr>
          <p:nvPr/>
        </p:nvSpPr>
        <p:spPr bwMode="auto">
          <a:xfrm>
            <a:off x="5040628" y="2211096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2" name="Rectangle 5"/>
          <p:cNvSpPr>
            <a:spLocks noChangeArrowheads="1"/>
          </p:cNvSpPr>
          <p:nvPr/>
        </p:nvSpPr>
        <p:spPr bwMode="auto">
          <a:xfrm>
            <a:off x="5802628" y="2211096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3" name="Rectangle 6"/>
          <p:cNvSpPr>
            <a:spLocks noChangeArrowheads="1"/>
          </p:cNvSpPr>
          <p:nvPr/>
        </p:nvSpPr>
        <p:spPr bwMode="auto">
          <a:xfrm>
            <a:off x="6558690" y="2211096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6" name="Rectangle 3"/>
          <p:cNvSpPr>
            <a:spLocks noChangeArrowheads="1"/>
          </p:cNvSpPr>
          <p:nvPr/>
        </p:nvSpPr>
        <p:spPr bwMode="auto">
          <a:xfrm>
            <a:off x="2756067" y="2211808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7" name="Rectangle 4"/>
          <p:cNvSpPr>
            <a:spLocks noChangeArrowheads="1"/>
          </p:cNvSpPr>
          <p:nvPr/>
        </p:nvSpPr>
        <p:spPr bwMode="auto">
          <a:xfrm>
            <a:off x="3518067" y="2211808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8" name="Rectangle 3"/>
          <p:cNvSpPr>
            <a:spLocks noChangeArrowheads="1"/>
          </p:cNvSpPr>
          <p:nvPr/>
        </p:nvSpPr>
        <p:spPr bwMode="auto">
          <a:xfrm>
            <a:off x="5043474" y="2966360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9" name="Rectangle 4"/>
          <p:cNvSpPr>
            <a:spLocks noChangeArrowheads="1"/>
          </p:cNvSpPr>
          <p:nvPr/>
        </p:nvSpPr>
        <p:spPr bwMode="auto">
          <a:xfrm>
            <a:off x="5805474" y="2966360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0" name="Rectangle 5"/>
          <p:cNvSpPr>
            <a:spLocks noChangeArrowheads="1"/>
          </p:cNvSpPr>
          <p:nvPr/>
        </p:nvSpPr>
        <p:spPr bwMode="auto">
          <a:xfrm>
            <a:off x="6567474" y="2966360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4" name="Rectangle 3"/>
          <p:cNvSpPr>
            <a:spLocks noChangeArrowheads="1"/>
          </p:cNvSpPr>
          <p:nvPr/>
        </p:nvSpPr>
        <p:spPr bwMode="auto">
          <a:xfrm>
            <a:off x="3520913" y="2967072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5" name="Rectangle 4"/>
          <p:cNvSpPr>
            <a:spLocks noChangeArrowheads="1"/>
          </p:cNvSpPr>
          <p:nvPr/>
        </p:nvSpPr>
        <p:spPr bwMode="auto">
          <a:xfrm>
            <a:off x="4282913" y="2967072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6" name="Rectangle 3"/>
          <p:cNvSpPr>
            <a:spLocks noChangeArrowheads="1"/>
          </p:cNvSpPr>
          <p:nvPr/>
        </p:nvSpPr>
        <p:spPr bwMode="auto">
          <a:xfrm>
            <a:off x="5802382" y="3733125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7" name="Rectangle 4"/>
          <p:cNvSpPr>
            <a:spLocks noChangeArrowheads="1"/>
          </p:cNvSpPr>
          <p:nvPr/>
        </p:nvSpPr>
        <p:spPr bwMode="auto">
          <a:xfrm>
            <a:off x="6564382" y="3733125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2" name="Rectangle 3"/>
          <p:cNvSpPr>
            <a:spLocks noChangeArrowheads="1"/>
          </p:cNvSpPr>
          <p:nvPr/>
        </p:nvSpPr>
        <p:spPr bwMode="auto">
          <a:xfrm>
            <a:off x="4279821" y="373383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5041821" y="373383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4" name="Rectangle 3"/>
          <p:cNvSpPr>
            <a:spLocks noChangeArrowheads="1"/>
          </p:cNvSpPr>
          <p:nvPr/>
        </p:nvSpPr>
        <p:spPr bwMode="auto">
          <a:xfrm>
            <a:off x="6567228" y="449989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0" name="Rectangle 3"/>
          <p:cNvSpPr>
            <a:spLocks noChangeArrowheads="1"/>
          </p:cNvSpPr>
          <p:nvPr/>
        </p:nvSpPr>
        <p:spPr bwMode="auto">
          <a:xfrm>
            <a:off x="5044667" y="450060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1" name="Rectangle 4"/>
          <p:cNvSpPr>
            <a:spLocks noChangeArrowheads="1"/>
          </p:cNvSpPr>
          <p:nvPr/>
        </p:nvSpPr>
        <p:spPr bwMode="auto">
          <a:xfrm>
            <a:off x="5806667" y="450060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8" name="Rectangle 3"/>
          <p:cNvSpPr>
            <a:spLocks noChangeArrowheads="1"/>
          </p:cNvSpPr>
          <p:nvPr/>
        </p:nvSpPr>
        <p:spPr bwMode="auto">
          <a:xfrm>
            <a:off x="5800887" y="525586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9" name="Rectangle 4"/>
          <p:cNvSpPr>
            <a:spLocks noChangeArrowheads="1"/>
          </p:cNvSpPr>
          <p:nvPr/>
        </p:nvSpPr>
        <p:spPr bwMode="auto">
          <a:xfrm>
            <a:off x="6562887" y="525586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6" name="Rectangle 3"/>
          <p:cNvSpPr>
            <a:spLocks noChangeArrowheads="1"/>
          </p:cNvSpPr>
          <p:nvPr/>
        </p:nvSpPr>
        <p:spPr bwMode="auto">
          <a:xfrm>
            <a:off x="6565733" y="6022632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9" name="Rectangle 3"/>
          <p:cNvSpPr>
            <a:spLocks noChangeArrowheads="1"/>
          </p:cNvSpPr>
          <p:nvPr/>
        </p:nvSpPr>
        <p:spPr bwMode="auto">
          <a:xfrm>
            <a:off x="1991221" y="1445043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N</a:t>
            </a:r>
            <a:endParaRPr lang="en-US" altLang="en-US" sz="1400" dirty="0"/>
          </a:p>
        </p:txBody>
      </p:sp>
      <p:sp>
        <p:nvSpPr>
          <p:cNvPr id="39" name="Rectangle 3"/>
          <p:cNvSpPr>
            <a:spLocks noChangeArrowheads="1"/>
          </p:cNvSpPr>
          <p:nvPr/>
        </p:nvSpPr>
        <p:spPr bwMode="auto">
          <a:xfrm>
            <a:off x="2758913" y="2197975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V</a:t>
            </a:r>
            <a:endParaRPr lang="en-US" altLang="en-US" sz="1400" dirty="0"/>
          </a:p>
        </p:txBody>
      </p:sp>
      <p:sp>
        <p:nvSpPr>
          <p:cNvPr id="40" name="Rectangle 3"/>
          <p:cNvSpPr>
            <a:spLocks noChangeArrowheads="1"/>
          </p:cNvSpPr>
          <p:nvPr/>
        </p:nvSpPr>
        <p:spPr bwMode="auto">
          <a:xfrm>
            <a:off x="3516628" y="2984084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DT</a:t>
            </a:r>
            <a:endParaRPr lang="en-US" altLang="en-US" sz="1400" dirty="0"/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4272936" y="3728360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N</a:t>
            </a:r>
            <a:endParaRPr lang="en-US" altLang="en-US" sz="1400" dirty="0"/>
          </a:p>
        </p:txBody>
      </p:sp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5043474" y="4490360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PRP</a:t>
            </a:r>
            <a:endParaRPr lang="en-US" altLang="en-US" sz="1400" dirty="0"/>
          </a:p>
        </p:txBody>
      </p:sp>
      <p:sp>
        <p:nvSpPr>
          <p:cNvPr id="43" name="Rectangle 3"/>
          <p:cNvSpPr>
            <a:spLocks noChangeArrowheads="1"/>
          </p:cNvSpPr>
          <p:nvPr/>
        </p:nvSpPr>
        <p:spPr bwMode="auto">
          <a:xfrm>
            <a:off x="5796936" y="526189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DT</a:t>
            </a:r>
            <a:endParaRPr lang="en-US" altLang="en-US" sz="1400" dirty="0"/>
          </a:p>
        </p:txBody>
      </p:sp>
      <p:sp>
        <p:nvSpPr>
          <p:cNvPr id="44" name="Rectangle 3"/>
          <p:cNvSpPr>
            <a:spLocks noChangeArrowheads="1"/>
          </p:cNvSpPr>
          <p:nvPr/>
        </p:nvSpPr>
        <p:spPr bwMode="auto">
          <a:xfrm>
            <a:off x="6564874" y="602564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N</a:t>
            </a:r>
            <a:endParaRPr lang="en-US" altLang="en-US" sz="1400" dirty="0"/>
          </a:p>
        </p:txBody>
      </p:sp>
      <p:sp>
        <p:nvSpPr>
          <p:cNvPr id="45" name="Rectangle 3"/>
          <p:cNvSpPr>
            <a:spLocks noChangeArrowheads="1"/>
          </p:cNvSpPr>
          <p:nvPr/>
        </p:nvSpPr>
        <p:spPr bwMode="auto">
          <a:xfrm>
            <a:off x="1990479" y="687716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NP</a:t>
            </a:r>
            <a:endParaRPr lang="en-US" altLang="en-US" sz="1400" dirty="0"/>
          </a:p>
        </p:txBody>
      </p:sp>
      <p:sp>
        <p:nvSpPr>
          <p:cNvPr id="46" name="Rectangle 3"/>
          <p:cNvSpPr>
            <a:spLocks noChangeArrowheads="1"/>
          </p:cNvSpPr>
          <p:nvPr/>
        </p:nvSpPr>
        <p:spPr bwMode="auto">
          <a:xfrm>
            <a:off x="4275782" y="688899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S</a:t>
            </a:r>
            <a:endParaRPr lang="en-US" altLang="en-US" sz="1400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auto">
          <a:xfrm>
            <a:off x="6558936" y="682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S</a:t>
            </a:r>
            <a:endParaRPr lang="en-US" altLang="en-US" sz="1400" dirty="0"/>
          </a:p>
        </p:txBody>
      </p:sp>
      <p:sp>
        <p:nvSpPr>
          <p:cNvPr id="48" name="Rectangle 3"/>
          <p:cNvSpPr>
            <a:spLocks noChangeArrowheads="1"/>
          </p:cNvSpPr>
          <p:nvPr/>
        </p:nvSpPr>
        <p:spPr bwMode="auto">
          <a:xfrm>
            <a:off x="4279821" y="2206331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VP</a:t>
            </a:r>
            <a:endParaRPr lang="en-US" altLang="en-US" sz="1400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auto">
          <a:xfrm>
            <a:off x="6558489" y="2206249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VP</a:t>
            </a:r>
            <a:endParaRPr lang="en-US" altLang="en-US" sz="1400" dirty="0"/>
          </a:p>
        </p:txBody>
      </p:sp>
      <p:sp>
        <p:nvSpPr>
          <p:cNvPr id="50" name="Rectangle 3"/>
          <p:cNvSpPr>
            <a:spLocks noChangeArrowheads="1"/>
          </p:cNvSpPr>
          <p:nvPr/>
        </p:nvSpPr>
        <p:spPr bwMode="auto">
          <a:xfrm>
            <a:off x="4282913" y="2971048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NP</a:t>
            </a:r>
            <a:endParaRPr lang="en-US" altLang="en-US" sz="1400" dirty="0"/>
          </a:p>
        </p:txBody>
      </p:sp>
      <p:sp>
        <p:nvSpPr>
          <p:cNvPr id="51" name="Rectangle 3"/>
          <p:cNvSpPr>
            <a:spLocks noChangeArrowheads="1"/>
          </p:cNvSpPr>
          <p:nvPr/>
        </p:nvSpPr>
        <p:spPr bwMode="auto">
          <a:xfrm>
            <a:off x="6564427" y="297616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NP</a:t>
            </a:r>
            <a:endParaRPr lang="en-US" altLang="en-US" sz="1400" dirty="0"/>
          </a:p>
        </p:txBody>
      </p:sp>
      <p:sp>
        <p:nvSpPr>
          <p:cNvPr id="52" name="Rectangle 3"/>
          <p:cNvSpPr>
            <a:spLocks noChangeArrowheads="1"/>
          </p:cNvSpPr>
          <p:nvPr/>
        </p:nvSpPr>
        <p:spPr bwMode="auto">
          <a:xfrm>
            <a:off x="6568667" y="4490360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PP</a:t>
            </a:r>
            <a:endParaRPr lang="en-US" altLang="en-US" sz="1400" dirty="0"/>
          </a:p>
        </p:txBody>
      </p:sp>
      <p:sp>
        <p:nvSpPr>
          <p:cNvPr id="53" name="Rectangle 3"/>
          <p:cNvSpPr>
            <a:spLocks noChangeArrowheads="1"/>
          </p:cNvSpPr>
          <p:nvPr/>
        </p:nvSpPr>
        <p:spPr bwMode="auto">
          <a:xfrm>
            <a:off x="6562729" y="5258447"/>
            <a:ext cx="7620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NP</a:t>
            </a:r>
            <a:endParaRPr lang="en-US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06582" y="82026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284909" y="157982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child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046209" y="233275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ate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816747" y="310185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587286" y="387094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cake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4357824" y="464004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128361" y="540914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898900" y="617824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fork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485725" y="4146915"/>
            <a:ext cx="3120969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[0]  DT [1]   N [2] ==&gt; [0]  NP [2]</a:t>
            </a:r>
          </a:p>
          <a:p>
            <a:r>
              <a:rPr lang="pl-PL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[3]  DT [4]   N [5] ==&gt; [3]  NP [5]</a:t>
            </a:r>
          </a:p>
          <a:p>
            <a:r>
              <a:rPr lang="pl-PL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[6]  DT [7]   N [8] ==&gt; [6]  NP [8]</a:t>
            </a:r>
          </a:p>
          <a:p>
            <a:r>
              <a:rPr lang="pl-PL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[2]   V [3]  NP [5] ==&gt; [2]  VP [5]</a:t>
            </a:r>
          </a:p>
          <a:p>
            <a:r>
              <a:rPr lang="pl-PL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[5] PRP [6]  NP [8] ==&gt; [5]  PP [8]</a:t>
            </a:r>
          </a:p>
          <a:p>
            <a:r>
              <a:rPr lang="pl-PL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[0]  NP [2]  VP [5] ==&gt; [0]   S [5]</a:t>
            </a:r>
          </a:p>
          <a:p>
            <a:r>
              <a:rPr lang="pl-PL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[3]  NP [5]  PP [8] ==&gt; [3]  NP [8]</a:t>
            </a:r>
          </a:p>
          <a:p>
            <a:r>
              <a:rPr lang="pl-PL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[2]   V [3]  NP [8] ==&gt; [2]  VP [8]</a:t>
            </a:r>
          </a:p>
          <a:p>
            <a:r>
              <a:rPr lang="pl-PL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[2]  VP [5]  PP [8] ==&gt; [2]  VP [8]</a:t>
            </a:r>
          </a:p>
          <a:p>
            <a:r>
              <a:rPr lang="pl-PL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[0]  NP [2]  VP [8] ==&gt; [0]   S [8]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35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 parsing problem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Parsing means associating tree structures to a sentence, given a grammar (often a CFG)</a:t>
            </a:r>
          </a:p>
          <a:p>
            <a:pPr lvl="1">
              <a:lnSpc>
                <a:spcPct val="80000"/>
              </a:lnSpc>
            </a:pPr>
            <a:r>
              <a:rPr lang="en-US" altLang="en-US" sz="1900" dirty="0" smtClean="0"/>
              <a:t>There may be exactly one such tree structure</a:t>
            </a:r>
          </a:p>
          <a:p>
            <a:pPr lvl="1">
              <a:lnSpc>
                <a:spcPct val="80000"/>
              </a:lnSpc>
            </a:pPr>
            <a:r>
              <a:rPr lang="en-US" altLang="en-US" sz="1900" dirty="0" smtClean="0"/>
              <a:t>There may be many such structures</a:t>
            </a:r>
          </a:p>
          <a:p>
            <a:pPr lvl="1">
              <a:lnSpc>
                <a:spcPct val="80000"/>
              </a:lnSpc>
            </a:pPr>
            <a:r>
              <a:rPr lang="en-US" altLang="en-US" sz="1900" dirty="0" smtClean="0"/>
              <a:t>There may be none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Grammars (e.g., CFG) are declarative</a:t>
            </a:r>
          </a:p>
          <a:p>
            <a:pPr lvl="1">
              <a:lnSpc>
                <a:spcPct val="80000"/>
              </a:lnSpc>
            </a:pPr>
            <a:r>
              <a:rPr lang="en-US" altLang="en-US" sz="1900" dirty="0" smtClean="0"/>
              <a:t>They don’t specify how the parse tree will be constructed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 dirty="0" smtClean="0"/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en-US" sz="2000" dirty="0" smtClean="0"/>
          </a:p>
          <a:p>
            <a:pPr eaLnBrk="1" hangingPunct="1">
              <a:lnSpc>
                <a:spcPct val="80000"/>
              </a:lnSpc>
            </a:pPr>
            <a:endParaRPr lang="en-US" altLang="en-US" sz="24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155090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 bldLvl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://ironcreek.net/phpsyntaxtree/stgraph.png.php?"/>
          <p:cNvSpPr>
            <a:spLocks noChangeAspect="1" noChangeArrowheads="1"/>
          </p:cNvSpPr>
          <p:nvPr/>
        </p:nvSpPr>
        <p:spPr bwMode="auto">
          <a:xfrm>
            <a:off x="155575" y="-192617"/>
            <a:ext cx="3048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http://ironcreek.net/phpsyntaxtree/stgraph.png.php?"/>
          <p:cNvSpPr>
            <a:spLocks noChangeAspect="1" noChangeArrowheads="1"/>
          </p:cNvSpPr>
          <p:nvPr/>
        </p:nvSpPr>
        <p:spPr bwMode="auto">
          <a:xfrm>
            <a:off x="307975" y="10584"/>
            <a:ext cx="3048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http://ironcreek.net/phpsyntaxtree/stgraph.png.php?"/>
          <p:cNvSpPr>
            <a:spLocks noChangeAspect="1" noChangeArrowheads="1"/>
          </p:cNvSpPr>
          <p:nvPr/>
        </p:nvSpPr>
        <p:spPr bwMode="auto">
          <a:xfrm>
            <a:off x="460375" y="213784"/>
            <a:ext cx="3048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6" y="1250869"/>
            <a:ext cx="3792767" cy="4570049"/>
          </a:xfrm>
          <a:prstGeom prst="rect">
            <a:avLst/>
          </a:prstGeom>
        </p:spPr>
      </p:pic>
      <p:pic>
        <p:nvPicPr>
          <p:cNvPr id="1027" name="Picture 3" descr="C:\Users\radev\Dropbox\Drago\tree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669" y="1390569"/>
            <a:ext cx="3747857" cy="384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324100" y="6299200"/>
            <a:ext cx="5237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is the </a:t>
            </a:r>
            <a:r>
              <a:rPr lang="en-US" i="1" dirty="0" smtClean="0"/>
              <a:t>meaning</a:t>
            </a:r>
            <a:r>
              <a:rPr lang="en-US" dirty="0" smtClean="0"/>
              <a:t> of each of these sentences?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08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3778" y="1151453"/>
            <a:ext cx="786146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(NP (DT the) (N child))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(VP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(VP (V ate) (NP (DT the) (N cake)))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(PP (PRP with) (NP (DT the) (N fork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)))))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73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3778" y="1151454"/>
            <a:ext cx="786146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(NP (DT the) (N child))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(VP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(VP (V ate) (NP (DT the) (N cake)))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(PP (PRP with) (NP (DT the) (N fork)))))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(NP (DT the) (N child))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(VP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(V ate)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(NP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(NP (DT the) (N cake))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(PP (PRP with) (NP (DT the) (N fork))))))</a:t>
            </a:r>
          </a:p>
        </p:txBody>
      </p:sp>
    </p:spTree>
    <p:extLst>
      <p:ext uri="{BB962C8B-B14F-4D97-AF65-F5344CB8AC3E}">
        <p14:creationId xmlns:p14="http://schemas.microsoft.com/office/powerpoint/2010/main" val="264523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Complexity of CKY</a:t>
            </a:r>
          </a:p>
        </p:txBody>
      </p:sp>
      <p:sp>
        <p:nvSpPr>
          <p:cNvPr id="911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There are O(</a:t>
            </a:r>
            <a:r>
              <a:rPr lang="en-US" altLang="en-US" i="1" dirty="0" smtClean="0"/>
              <a:t>n</a:t>
            </a:r>
            <a:r>
              <a:rPr lang="en-US" altLang="en-US" baseline="30000" dirty="0" smtClean="0"/>
              <a:t>2</a:t>
            </a:r>
            <a:r>
              <a:rPr lang="en-US" altLang="en-US" dirty="0" smtClean="0"/>
              <a:t>) cells in the table</a:t>
            </a:r>
          </a:p>
          <a:p>
            <a:r>
              <a:rPr lang="en-US" altLang="en-US" dirty="0" smtClean="0"/>
              <a:t>Single parse</a:t>
            </a:r>
          </a:p>
          <a:p>
            <a:pPr lvl="1"/>
            <a:r>
              <a:rPr lang="en-US" altLang="en-US" dirty="0" smtClean="0"/>
              <a:t>Each cell requires a linear lookup.</a:t>
            </a:r>
          </a:p>
          <a:p>
            <a:pPr lvl="1"/>
            <a:r>
              <a:rPr lang="en-US" altLang="en-US" dirty="0" smtClean="0"/>
              <a:t>Total time complexity is O(</a:t>
            </a:r>
            <a:r>
              <a:rPr lang="en-US" altLang="en-US" i="1" dirty="0" smtClean="0"/>
              <a:t>n</a:t>
            </a:r>
            <a:r>
              <a:rPr lang="en-US" altLang="en-US" baseline="30000" dirty="0" smtClean="0"/>
              <a:t>3</a:t>
            </a:r>
            <a:r>
              <a:rPr lang="en-US" altLang="en-US" dirty="0" smtClean="0"/>
              <a:t>)</a:t>
            </a:r>
          </a:p>
          <a:p>
            <a:r>
              <a:rPr lang="en-US" altLang="en-US" dirty="0" smtClean="0"/>
              <a:t>All parses</a:t>
            </a:r>
          </a:p>
          <a:p>
            <a:pPr lvl="1"/>
            <a:r>
              <a:rPr lang="en-US" altLang="en-US" dirty="0" smtClean="0"/>
              <a:t>Total time complexity is exponential</a:t>
            </a:r>
          </a:p>
          <a:p>
            <a:pPr>
              <a:buFontTx/>
              <a:buNone/>
            </a:pPr>
            <a:endParaRPr lang="en-US" altLang="en-US" dirty="0" smtClean="0"/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77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build="p" bldLvl="2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0771" y="2065891"/>
            <a:ext cx="885932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take", "this", "book"]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-&gt; NP VP | Aux NP VP | VP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NP -&gt; PRON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Nom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Nom -&gt; N | Nom N | Nom PP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PP -&gt; PRP NP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VP -&gt; V | V NP | VP PP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-&gt; 'the' | 'a' | 'this'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PRON -&gt; 'he' | 'she'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N -&gt; 'book' | 'boys' | 'girl'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PRP -&gt; 'with' | 'in'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 -&gt; 'takes' | 'take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longer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91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0771" y="2065891"/>
            <a:ext cx="885932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take", "this", "book"]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-&gt; NP VP |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Aux NP VP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VP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NP -&gt;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Nom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Nom -&gt;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Nom N | Nom PP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PP -&gt; PRP NP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VP -&gt;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V NP | VP PP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-&gt; 'the' | 'a' | 'this'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PRON -&gt; 'he' | 'she'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N -&gt; 'book' | 'boys' | 'girl'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PRP -&gt; 'with' | 'in'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 -&gt; 'takes' | 'take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Non-binary productions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1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Chomsky Normal Form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 smtClean="0"/>
              <a:t>All rules have to be in binary form:</a:t>
            </a:r>
          </a:p>
          <a:p>
            <a:pPr lvl="1"/>
            <a:r>
              <a:rPr lang="en-US" altLang="en-US" sz="2400" dirty="0" smtClean="0"/>
              <a:t>X 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</a:t>
            </a:r>
            <a:r>
              <a:rPr lang="en-US" altLang="en-US" sz="2400" dirty="0" smtClean="0">
                <a:sym typeface="Wingdings" pitchFamily="2" charset="2"/>
              </a:rPr>
              <a:t> Y Z    or    X 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</a:t>
            </a:r>
            <a:r>
              <a:rPr lang="en-US" altLang="en-US" sz="2400" dirty="0" smtClean="0">
                <a:sym typeface="Wingdings" pitchFamily="2" charset="2"/>
              </a:rPr>
              <a:t> w</a:t>
            </a:r>
          </a:p>
          <a:p>
            <a:r>
              <a:rPr lang="en-US" altLang="en-US" sz="2800" dirty="0" smtClean="0">
                <a:sym typeface="Wingdings" pitchFamily="2" charset="2"/>
              </a:rPr>
              <a:t>This introduces new non-terminals for </a:t>
            </a:r>
          </a:p>
          <a:p>
            <a:pPr lvl="1"/>
            <a:r>
              <a:rPr lang="en-US" altLang="en-US" sz="2300" dirty="0" smtClean="0">
                <a:sym typeface="Wingdings" pitchFamily="2" charset="2"/>
              </a:rPr>
              <a:t>hybrid rules</a:t>
            </a:r>
          </a:p>
          <a:p>
            <a:pPr lvl="1"/>
            <a:r>
              <a:rPr lang="en-US" altLang="en-US" sz="2300" dirty="0" smtClean="0">
                <a:sym typeface="Wingdings" pitchFamily="2" charset="2"/>
              </a:rPr>
              <a:t>n-</a:t>
            </a:r>
            <a:r>
              <a:rPr lang="en-US" altLang="en-US" sz="2300" dirty="0" err="1" smtClean="0">
                <a:sym typeface="Wingdings" pitchFamily="2" charset="2"/>
              </a:rPr>
              <a:t>ary</a:t>
            </a:r>
            <a:r>
              <a:rPr lang="en-US" altLang="en-US" sz="2300" dirty="0" smtClean="0">
                <a:sym typeface="Wingdings" pitchFamily="2" charset="2"/>
              </a:rPr>
              <a:t> rules</a:t>
            </a:r>
          </a:p>
          <a:p>
            <a:pPr lvl="1"/>
            <a:r>
              <a:rPr lang="en-US" altLang="en-US" sz="2300" dirty="0" smtClean="0">
                <a:sym typeface="Wingdings" pitchFamily="2" charset="2"/>
              </a:rPr>
              <a:t>unary rules</a:t>
            </a:r>
          </a:p>
        </p:txBody>
      </p:sp>
    </p:spTree>
    <p:extLst>
      <p:ext uri="{BB962C8B-B14F-4D97-AF65-F5344CB8AC3E}">
        <p14:creationId xmlns:p14="http://schemas.microsoft.com/office/powerpoint/2010/main" val="409393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bldLvl="3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Chomsky Normal Form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860887"/>
            <a:ext cx="8420100" cy="4573781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800" dirty="0" smtClean="0"/>
              <a:t>All rules have to be in binary form:</a:t>
            </a:r>
          </a:p>
          <a:p>
            <a:pPr lvl="1"/>
            <a:r>
              <a:rPr lang="en-US" altLang="en-US" sz="2400" dirty="0" smtClean="0"/>
              <a:t>X 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</a:t>
            </a:r>
            <a:r>
              <a:rPr lang="en-US" altLang="en-US" sz="2400" dirty="0" smtClean="0">
                <a:sym typeface="Wingdings" pitchFamily="2" charset="2"/>
              </a:rPr>
              <a:t> Y Z    or    X 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</a:t>
            </a:r>
            <a:r>
              <a:rPr lang="en-US" altLang="en-US" sz="2400" dirty="0" smtClean="0">
                <a:sym typeface="Wingdings" pitchFamily="2" charset="2"/>
              </a:rPr>
              <a:t> w</a:t>
            </a:r>
          </a:p>
          <a:p>
            <a:r>
              <a:rPr lang="en-US" altLang="en-US" sz="2800" dirty="0" smtClean="0">
                <a:sym typeface="Wingdings" pitchFamily="2" charset="2"/>
              </a:rPr>
              <a:t>New non-terminals for hybrid rules, n-ary and unary rules:</a:t>
            </a:r>
          </a:p>
          <a:p>
            <a:pPr lvl="1"/>
            <a:r>
              <a:rPr lang="en-US" altLang="en-US" sz="1600" dirty="0" smtClean="0">
                <a:sym typeface="Wingdings" pitchFamily="2" charset="2"/>
              </a:rPr>
              <a:t>INF-VP </a:t>
            </a:r>
            <a:r>
              <a:rPr lang="en-US" altLang="en-US" sz="1600" dirty="0" smtClean="0">
                <a:cs typeface="Courier New" pitchFamily="49" charset="0"/>
                <a:sym typeface="Symbol" pitchFamily="18" charset="2"/>
              </a:rPr>
              <a:t> to VP     </a:t>
            </a:r>
            <a:r>
              <a:rPr lang="en-US" altLang="en-US" sz="1600" i="1" dirty="0" smtClean="0">
                <a:cs typeface="Courier New" pitchFamily="49" charset="0"/>
                <a:sym typeface="Symbol" pitchFamily="18" charset="2"/>
              </a:rPr>
              <a:t>becomes</a:t>
            </a:r>
          </a:p>
          <a:p>
            <a:pPr lvl="2"/>
            <a:r>
              <a:rPr lang="en-US" altLang="en-US" sz="1400" dirty="0" smtClean="0">
                <a:cs typeface="Courier New" pitchFamily="49" charset="0"/>
                <a:sym typeface="Symbol" pitchFamily="18" charset="2"/>
              </a:rPr>
              <a:t>INF-VP  TO</a:t>
            </a:r>
          </a:p>
          <a:p>
            <a:pPr lvl="2"/>
            <a:r>
              <a:rPr lang="en-US" altLang="en-US" sz="1400" dirty="0" smtClean="0">
                <a:cs typeface="Courier New" pitchFamily="49" charset="0"/>
                <a:sym typeface="Symbol" pitchFamily="18" charset="2"/>
              </a:rPr>
              <a:t>TO  to</a:t>
            </a:r>
            <a:endParaRPr lang="en-US" altLang="en-US" sz="1400" dirty="0" smtClean="0">
              <a:cs typeface="Courier New" pitchFamily="49" charset="0"/>
              <a:sym typeface="Wingdings" pitchFamily="2" charset="2"/>
            </a:endParaRPr>
          </a:p>
          <a:p>
            <a:pPr lvl="1"/>
            <a:r>
              <a:rPr lang="en-US" altLang="en-US" sz="1600" dirty="0" smtClean="0">
                <a:sym typeface="Wingdings" pitchFamily="2" charset="2"/>
              </a:rPr>
              <a:t>S </a:t>
            </a:r>
            <a:r>
              <a:rPr lang="en-US" altLang="en-US" sz="1600" dirty="0" smtClean="0">
                <a:cs typeface="Courier New" pitchFamily="49" charset="0"/>
                <a:sym typeface="Symbol" pitchFamily="18" charset="2"/>
              </a:rPr>
              <a:t> Aux NP VP     </a:t>
            </a:r>
            <a:r>
              <a:rPr lang="en-US" altLang="en-US" sz="1600" i="1" dirty="0" smtClean="0">
                <a:cs typeface="Courier New" pitchFamily="49" charset="0"/>
                <a:sym typeface="Symbol" pitchFamily="18" charset="2"/>
              </a:rPr>
              <a:t>becomes</a:t>
            </a:r>
          </a:p>
          <a:p>
            <a:pPr lvl="2"/>
            <a:r>
              <a:rPr lang="en-US" altLang="en-US" sz="1400" dirty="0" smtClean="0">
                <a:cs typeface="Courier New" pitchFamily="49" charset="0"/>
                <a:sym typeface="Symbol" pitchFamily="18" charset="2"/>
              </a:rPr>
              <a:t>S  R1 VP</a:t>
            </a:r>
          </a:p>
          <a:p>
            <a:pPr lvl="2"/>
            <a:r>
              <a:rPr lang="en-US" altLang="en-US" sz="1400" dirty="0" smtClean="0">
                <a:cs typeface="Courier New" pitchFamily="49" charset="0"/>
                <a:sym typeface="Symbol" pitchFamily="18" charset="2"/>
              </a:rPr>
              <a:t>R1  Aux NP</a:t>
            </a:r>
            <a:endParaRPr lang="en-US" altLang="en-US" sz="1400" dirty="0" smtClean="0">
              <a:cs typeface="Courier New" pitchFamily="49" charset="0"/>
              <a:sym typeface="Wingdings" pitchFamily="2" charset="2"/>
            </a:endParaRPr>
          </a:p>
          <a:p>
            <a:pPr lvl="1"/>
            <a:r>
              <a:rPr lang="en-US" altLang="en-US" sz="1600" dirty="0" smtClean="0">
                <a:cs typeface="Courier New" pitchFamily="49" charset="0"/>
                <a:sym typeface="Wingdings" pitchFamily="2" charset="2"/>
              </a:rPr>
              <a:t>S </a:t>
            </a:r>
            <a:r>
              <a:rPr lang="en-US" altLang="en-US" sz="1600" dirty="0" smtClean="0">
                <a:cs typeface="Courier New" pitchFamily="49" charset="0"/>
                <a:sym typeface="Symbol" pitchFamily="18" charset="2"/>
              </a:rPr>
              <a:t></a:t>
            </a:r>
            <a:r>
              <a:rPr lang="en-US" altLang="en-US" sz="1600" dirty="0" smtClean="0">
                <a:cs typeface="Courier New" pitchFamily="49" charset="0"/>
                <a:sym typeface="Wingdings" pitchFamily="2" charset="2"/>
              </a:rPr>
              <a:t> VP      VP </a:t>
            </a:r>
            <a:r>
              <a:rPr lang="en-US" altLang="en-US" sz="1600" dirty="0" smtClean="0">
                <a:cs typeface="Courier New" pitchFamily="49" charset="0"/>
                <a:sym typeface="Symbol" pitchFamily="18" charset="2"/>
              </a:rPr>
              <a:t></a:t>
            </a:r>
            <a:r>
              <a:rPr lang="en-US" altLang="en-US" sz="1600" dirty="0" smtClean="0">
                <a:cs typeface="Courier New" pitchFamily="49" charset="0"/>
                <a:sym typeface="Wingdings" pitchFamily="2" charset="2"/>
              </a:rPr>
              <a:t> Verb    VP </a:t>
            </a:r>
            <a:r>
              <a:rPr lang="en-US" altLang="en-US" sz="1600" dirty="0" smtClean="0">
                <a:cs typeface="Courier New" pitchFamily="49" charset="0"/>
                <a:sym typeface="Symbol" pitchFamily="18" charset="2"/>
              </a:rPr>
              <a:t></a:t>
            </a:r>
            <a:r>
              <a:rPr lang="en-US" altLang="en-US" sz="1600" dirty="0" smtClean="0">
                <a:cs typeface="Courier New" pitchFamily="49" charset="0"/>
                <a:sym typeface="Wingdings" pitchFamily="2" charset="2"/>
              </a:rPr>
              <a:t> Verb NP      VP </a:t>
            </a:r>
            <a:r>
              <a:rPr lang="en-US" altLang="en-US" sz="1600" dirty="0" smtClean="0">
                <a:cs typeface="Courier New" pitchFamily="49" charset="0"/>
                <a:sym typeface="Symbol" pitchFamily="18" charset="2"/>
              </a:rPr>
              <a:t></a:t>
            </a:r>
            <a:r>
              <a:rPr lang="en-US" altLang="en-US" sz="1600" dirty="0" smtClean="0">
                <a:cs typeface="Courier New" pitchFamily="49" charset="0"/>
                <a:sym typeface="Wingdings" pitchFamily="2" charset="2"/>
              </a:rPr>
              <a:t> Verb PP       </a:t>
            </a:r>
            <a:r>
              <a:rPr lang="en-US" altLang="en-US" sz="1600" i="1" dirty="0" smtClean="0">
                <a:cs typeface="Courier New" pitchFamily="49" charset="0"/>
                <a:sym typeface="Wingdings" pitchFamily="2" charset="2"/>
              </a:rPr>
              <a:t>becomes</a:t>
            </a:r>
          </a:p>
          <a:p>
            <a:pPr lvl="2"/>
            <a:r>
              <a:rPr lang="en-US" altLang="en-US" sz="1400" dirty="0" smtClean="0">
                <a:cs typeface="Courier New" pitchFamily="49" charset="0"/>
                <a:sym typeface="Wingdings" pitchFamily="2" charset="2"/>
              </a:rPr>
              <a:t>S </a:t>
            </a:r>
            <a:r>
              <a:rPr lang="en-US" altLang="en-US" sz="1400" dirty="0" smtClean="0">
                <a:cs typeface="Courier New" pitchFamily="49" charset="0"/>
                <a:sym typeface="Symbol" pitchFamily="18" charset="2"/>
              </a:rPr>
              <a:t></a:t>
            </a:r>
            <a:r>
              <a:rPr lang="en-US" altLang="en-US" sz="1400" dirty="0" smtClean="0">
                <a:cs typeface="Courier New" pitchFamily="49" charset="0"/>
                <a:sym typeface="Wingdings" pitchFamily="2" charset="2"/>
              </a:rPr>
              <a:t> book </a:t>
            </a:r>
          </a:p>
          <a:p>
            <a:pPr lvl="2"/>
            <a:r>
              <a:rPr lang="en-US" altLang="en-US" sz="1400" dirty="0" smtClean="0">
                <a:cs typeface="Courier New" pitchFamily="49" charset="0"/>
                <a:sym typeface="Wingdings" pitchFamily="2" charset="2"/>
              </a:rPr>
              <a:t>S </a:t>
            </a:r>
            <a:r>
              <a:rPr lang="en-US" altLang="en-US" sz="1400" dirty="0" smtClean="0">
                <a:cs typeface="Courier New" pitchFamily="49" charset="0"/>
                <a:sym typeface="Symbol" pitchFamily="18" charset="2"/>
              </a:rPr>
              <a:t></a:t>
            </a:r>
            <a:r>
              <a:rPr lang="en-US" altLang="en-US" sz="1400" dirty="0" smtClean="0">
                <a:cs typeface="Courier New" pitchFamily="49" charset="0"/>
                <a:sym typeface="Wingdings" pitchFamily="2" charset="2"/>
              </a:rPr>
              <a:t> buy</a:t>
            </a:r>
          </a:p>
          <a:p>
            <a:pPr lvl="2"/>
            <a:r>
              <a:rPr lang="en-US" altLang="en-US" sz="1400" dirty="0" smtClean="0">
                <a:cs typeface="Courier New" pitchFamily="49" charset="0"/>
                <a:sym typeface="Wingdings" pitchFamily="2" charset="2"/>
              </a:rPr>
              <a:t>S </a:t>
            </a:r>
            <a:r>
              <a:rPr lang="en-US" altLang="en-US" sz="1400" dirty="0" smtClean="0">
                <a:cs typeface="Courier New" pitchFamily="49" charset="0"/>
                <a:sym typeface="Symbol" pitchFamily="18" charset="2"/>
              </a:rPr>
              <a:t></a:t>
            </a:r>
            <a:r>
              <a:rPr lang="en-US" altLang="en-US" sz="1400" dirty="0" smtClean="0">
                <a:cs typeface="Courier New" pitchFamily="49" charset="0"/>
                <a:sym typeface="Wingdings" pitchFamily="2" charset="2"/>
              </a:rPr>
              <a:t> R2 PP</a:t>
            </a:r>
          </a:p>
          <a:p>
            <a:pPr lvl="2"/>
            <a:r>
              <a:rPr lang="en-US" altLang="en-US" sz="1400" dirty="0" smtClean="0">
                <a:cs typeface="Courier New" pitchFamily="49" charset="0"/>
                <a:sym typeface="Wingdings" pitchFamily="2" charset="2"/>
              </a:rPr>
              <a:t>S </a:t>
            </a:r>
            <a:r>
              <a:rPr lang="en-US" altLang="en-US" sz="1400" dirty="0" smtClean="0">
                <a:cs typeface="Courier New" pitchFamily="49" charset="0"/>
                <a:sym typeface="Symbol" pitchFamily="18" charset="2"/>
              </a:rPr>
              <a:t></a:t>
            </a:r>
            <a:r>
              <a:rPr lang="en-US" altLang="en-US" sz="1400" dirty="0" smtClean="0">
                <a:cs typeface="Courier New" pitchFamily="49" charset="0"/>
                <a:sym typeface="Wingdings" pitchFamily="2" charset="2"/>
              </a:rPr>
              <a:t> Verb PP    </a:t>
            </a:r>
          </a:p>
          <a:p>
            <a:pPr lvl="1"/>
            <a:r>
              <a:rPr lang="en-US" altLang="en-US" sz="1600" dirty="0" smtClean="0">
                <a:cs typeface="Courier New" pitchFamily="49" charset="0"/>
                <a:sym typeface="Wingdings" pitchFamily="2" charset="2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918765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bldLvl="3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sz="3200" dirty="0" smtClean="0"/>
              <a:t> ATIS grammar</a:t>
            </a:r>
          </a:p>
        </p:txBody>
      </p:sp>
      <p:sp>
        <p:nvSpPr>
          <p:cNvPr id="74755" name="Text Box 4"/>
          <p:cNvSpPr txBox="1">
            <a:spLocks noChangeArrowheads="1"/>
          </p:cNvSpPr>
          <p:nvPr/>
        </p:nvSpPr>
        <p:spPr bwMode="auto">
          <a:xfrm>
            <a:off x="841375" y="2275485"/>
            <a:ext cx="3621088" cy="3049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9pPr>
          </a:lstStyle>
          <a:p>
            <a:pPr eaLnBrk="1" hangingPunct="1"/>
            <a:r>
              <a:rPr lang="en-US" altLang="en-US" sz="1200" b="0" dirty="0"/>
              <a:t>S </a:t>
            </a:r>
            <a:r>
              <a:rPr lang="en-US" altLang="en-US" sz="1200" b="0" dirty="0">
                <a:cs typeface="Times New Roman" pitchFamily="-48" charset="0"/>
              </a:rPr>
              <a:t>→ NP VP</a:t>
            </a:r>
          </a:p>
          <a:p>
            <a:pPr eaLnBrk="1" hangingPunct="1"/>
            <a:r>
              <a:rPr lang="en-US" altLang="en-US" sz="1200" b="0" dirty="0">
                <a:cs typeface="Times New Roman" pitchFamily="-48" charset="0"/>
              </a:rPr>
              <a:t>S </a:t>
            </a:r>
            <a:r>
              <a:rPr lang="en-US" altLang="en-US" sz="1200" b="0" dirty="0"/>
              <a:t>→ Aux NP VP</a:t>
            </a:r>
          </a:p>
          <a:p>
            <a:pPr eaLnBrk="1" hangingPunct="1"/>
            <a:endParaRPr lang="en-US" altLang="en-US" sz="1200" b="0" dirty="0"/>
          </a:p>
          <a:p>
            <a:pPr eaLnBrk="1" hangingPunct="1"/>
            <a:r>
              <a:rPr lang="en-US" altLang="en-US" sz="1200" b="0" dirty="0"/>
              <a:t>S → VP</a:t>
            </a:r>
          </a:p>
          <a:p>
            <a:pPr eaLnBrk="1" hangingPunct="1"/>
            <a:endParaRPr lang="en-US" altLang="en-US" sz="1200" b="0" dirty="0"/>
          </a:p>
          <a:p>
            <a:pPr eaLnBrk="1" hangingPunct="1"/>
            <a:endParaRPr lang="en-US" altLang="en-US" sz="1200" b="0" dirty="0"/>
          </a:p>
          <a:p>
            <a:pPr eaLnBrk="1" hangingPunct="1"/>
            <a:r>
              <a:rPr lang="en-US" altLang="en-US" sz="1200" b="0" dirty="0"/>
              <a:t>NP → Pronoun</a:t>
            </a:r>
          </a:p>
          <a:p>
            <a:pPr eaLnBrk="1" hangingPunct="1"/>
            <a:r>
              <a:rPr lang="en-US" altLang="en-US" sz="1200" b="0" dirty="0"/>
              <a:t>NP → Proper-Noun</a:t>
            </a:r>
          </a:p>
          <a:p>
            <a:pPr eaLnBrk="1" hangingPunct="1"/>
            <a:r>
              <a:rPr lang="en-US" altLang="en-US" sz="1200" b="0" dirty="0"/>
              <a:t>NP → </a:t>
            </a:r>
            <a:r>
              <a:rPr lang="en-US" altLang="en-US" sz="1200" b="0" dirty="0" err="1"/>
              <a:t>Det</a:t>
            </a:r>
            <a:r>
              <a:rPr lang="en-US" altLang="en-US" sz="1200" b="0" dirty="0"/>
              <a:t> Nominal</a:t>
            </a:r>
          </a:p>
          <a:p>
            <a:pPr eaLnBrk="1" hangingPunct="1"/>
            <a:r>
              <a:rPr lang="en-US" altLang="en-US" sz="1200" b="0" dirty="0"/>
              <a:t>Nominal → Noun</a:t>
            </a:r>
          </a:p>
          <a:p>
            <a:pPr eaLnBrk="1" hangingPunct="1"/>
            <a:r>
              <a:rPr lang="en-US" altLang="en-US" sz="1200" b="0" dirty="0"/>
              <a:t>Nominal → Nominal Noun</a:t>
            </a:r>
          </a:p>
          <a:p>
            <a:pPr eaLnBrk="1" hangingPunct="1"/>
            <a:r>
              <a:rPr lang="en-US" altLang="en-US" sz="1200" b="0" dirty="0"/>
              <a:t>Nominal → Nominal PP</a:t>
            </a:r>
          </a:p>
          <a:p>
            <a:pPr eaLnBrk="1" hangingPunct="1"/>
            <a:r>
              <a:rPr lang="en-US" altLang="en-US" sz="1200" b="0" dirty="0"/>
              <a:t>VP → Verb</a:t>
            </a:r>
          </a:p>
          <a:p>
            <a:pPr eaLnBrk="1" hangingPunct="1"/>
            <a:r>
              <a:rPr lang="en-US" altLang="en-US" sz="1200" b="0" dirty="0"/>
              <a:t>VP → Verb NP</a:t>
            </a:r>
          </a:p>
          <a:p>
            <a:pPr eaLnBrk="1" hangingPunct="1"/>
            <a:r>
              <a:rPr lang="en-US" altLang="en-US" sz="1200" b="0" dirty="0"/>
              <a:t>VP → VP PP</a:t>
            </a:r>
          </a:p>
          <a:p>
            <a:pPr eaLnBrk="1" hangingPunct="1"/>
            <a:r>
              <a:rPr lang="en-US" altLang="en-US" sz="1200" b="0" dirty="0"/>
              <a:t>PP → Prep NP</a:t>
            </a:r>
          </a:p>
        </p:txBody>
      </p:sp>
      <p:sp>
        <p:nvSpPr>
          <p:cNvPr id="74756" name="Text Box 7"/>
          <p:cNvSpPr txBox="1">
            <a:spLocks noChangeArrowheads="1"/>
          </p:cNvSpPr>
          <p:nvPr/>
        </p:nvSpPr>
        <p:spPr bwMode="auto">
          <a:xfrm>
            <a:off x="1047751" y="1574626"/>
            <a:ext cx="2324973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chemeClr val="tx2"/>
                </a:solidFill>
              </a:rPr>
              <a:t>Original </a:t>
            </a:r>
            <a:r>
              <a:rPr lang="en-US" altLang="en-US" sz="2400" dirty="0" smtClean="0">
                <a:solidFill>
                  <a:schemeClr val="tx2"/>
                </a:solidFill>
              </a:rPr>
              <a:t>version</a:t>
            </a:r>
            <a:endParaRPr lang="en-US" altLang="en-US" sz="2400" dirty="0">
              <a:solidFill>
                <a:schemeClr val="tx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54310" y="6341043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</a:t>
            </a:r>
            <a:r>
              <a:rPr lang="en-US" dirty="0" err="1" smtClean="0"/>
              <a:t>Jurafsky</a:t>
            </a:r>
            <a:r>
              <a:rPr lang="en-US" dirty="0" smtClean="0"/>
              <a:t> and Martin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40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sz="3200" dirty="0" smtClean="0"/>
              <a:t> ATIS grammar in CNF</a:t>
            </a:r>
          </a:p>
        </p:txBody>
      </p:sp>
      <p:sp>
        <p:nvSpPr>
          <p:cNvPr id="74755" name="Text Box 4"/>
          <p:cNvSpPr txBox="1">
            <a:spLocks noChangeArrowheads="1"/>
          </p:cNvSpPr>
          <p:nvPr/>
        </p:nvSpPr>
        <p:spPr bwMode="auto">
          <a:xfrm>
            <a:off x="841375" y="2275485"/>
            <a:ext cx="3621088" cy="3049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9pPr>
          </a:lstStyle>
          <a:p>
            <a:pPr eaLnBrk="1" hangingPunct="1"/>
            <a:r>
              <a:rPr lang="en-US" altLang="en-US" sz="1200" b="0" dirty="0"/>
              <a:t>S </a:t>
            </a:r>
            <a:r>
              <a:rPr lang="en-US" altLang="en-US" sz="1200" b="0" dirty="0">
                <a:cs typeface="Times New Roman" pitchFamily="-48" charset="0"/>
              </a:rPr>
              <a:t>→ NP VP</a:t>
            </a:r>
          </a:p>
          <a:p>
            <a:pPr eaLnBrk="1" hangingPunct="1"/>
            <a:r>
              <a:rPr lang="en-US" altLang="en-US" sz="1200" dirty="0">
                <a:cs typeface="Times New Roman" pitchFamily="-48" charset="0"/>
              </a:rPr>
              <a:t>S </a:t>
            </a:r>
            <a:r>
              <a:rPr lang="en-US" altLang="en-US" sz="1200" dirty="0"/>
              <a:t>→ Aux NP VP</a:t>
            </a:r>
          </a:p>
          <a:p>
            <a:pPr eaLnBrk="1" hangingPunct="1"/>
            <a:endParaRPr lang="en-US" altLang="en-US" sz="1200" b="0" dirty="0"/>
          </a:p>
          <a:p>
            <a:pPr eaLnBrk="1" hangingPunct="1"/>
            <a:r>
              <a:rPr lang="en-US" altLang="en-US" sz="1200" b="0" dirty="0"/>
              <a:t>S → VP</a:t>
            </a:r>
          </a:p>
          <a:p>
            <a:pPr eaLnBrk="1" hangingPunct="1"/>
            <a:endParaRPr lang="en-US" altLang="en-US" sz="1200" b="0" dirty="0"/>
          </a:p>
          <a:p>
            <a:pPr eaLnBrk="1" hangingPunct="1"/>
            <a:endParaRPr lang="en-US" altLang="en-US" sz="1200" b="0" dirty="0"/>
          </a:p>
          <a:p>
            <a:pPr eaLnBrk="1" hangingPunct="1"/>
            <a:r>
              <a:rPr lang="en-US" altLang="en-US" sz="1200" b="0" dirty="0"/>
              <a:t>NP → Pronoun</a:t>
            </a:r>
          </a:p>
          <a:p>
            <a:pPr eaLnBrk="1" hangingPunct="1"/>
            <a:r>
              <a:rPr lang="en-US" altLang="en-US" sz="1200" b="0" dirty="0"/>
              <a:t>NP → Proper-Noun</a:t>
            </a:r>
          </a:p>
          <a:p>
            <a:pPr eaLnBrk="1" hangingPunct="1"/>
            <a:r>
              <a:rPr lang="en-US" altLang="en-US" sz="1200" b="0" dirty="0"/>
              <a:t>NP → </a:t>
            </a:r>
            <a:r>
              <a:rPr lang="en-US" altLang="en-US" sz="1200" b="0" dirty="0" err="1"/>
              <a:t>Det</a:t>
            </a:r>
            <a:r>
              <a:rPr lang="en-US" altLang="en-US" sz="1200" b="0" dirty="0"/>
              <a:t> Nominal</a:t>
            </a:r>
          </a:p>
          <a:p>
            <a:pPr eaLnBrk="1" hangingPunct="1"/>
            <a:r>
              <a:rPr lang="en-US" altLang="en-US" sz="1200" b="0" dirty="0"/>
              <a:t>Nominal → Noun</a:t>
            </a:r>
          </a:p>
          <a:p>
            <a:pPr eaLnBrk="1" hangingPunct="1"/>
            <a:r>
              <a:rPr lang="en-US" altLang="en-US" sz="1200" b="0" dirty="0"/>
              <a:t>Nominal → Nominal Noun</a:t>
            </a:r>
          </a:p>
          <a:p>
            <a:pPr eaLnBrk="1" hangingPunct="1"/>
            <a:r>
              <a:rPr lang="en-US" altLang="en-US" sz="1200" b="0" dirty="0"/>
              <a:t>Nominal → Nominal PP</a:t>
            </a:r>
          </a:p>
          <a:p>
            <a:pPr eaLnBrk="1" hangingPunct="1"/>
            <a:r>
              <a:rPr lang="en-US" altLang="en-US" sz="1200" b="0" dirty="0"/>
              <a:t>VP → Verb</a:t>
            </a:r>
          </a:p>
          <a:p>
            <a:pPr eaLnBrk="1" hangingPunct="1"/>
            <a:r>
              <a:rPr lang="en-US" altLang="en-US" sz="1200" b="0" dirty="0"/>
              <a:t>VP → Verb NP</a:t>
            </a:r>
          </a:p>
          <a:p>
            <a:pPr eaLnBrk="1" hangingPunct="1"/>
            <a:r>
              <a:rPr lang="en-US" altLang="en-US" sz="1200" b="0" dirty="0"/>
              <a:t>VP → VP PP</a:t>
            </a:r>
          </a:p>
          <a:p>
            <a:pPr eaLnBrk="1" hangingPunct="1"/>
            <a:r>
              <a:rPr lang="en-US" altLang="en-US" sz="1200" b="0" dirty="0"/>
              <a:t>PP → Prep NP</a:t>
            </a:r>
          </a:p>
        </p:txBody>
      </p:sp>
      <p:sp>
        <p:nvSpPr>
          <p:cNvPr id="74756" name="Text Box 7"/>
          <p:cNvSpPr txBox="1">
            <a:spLocks noChangeArrowheads="1"/>
          </p:cNvSpPr>
          <p:nvPr/>
        </p:nvSpPr>
        <p:spPr bwMode="auto">
          <a:xfrm>
            <a:off x="1047751" y="1574626"/>
            <a:ext cx="2324973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chemeClr val="tx2"/>
                </a:solidFill>
              </a:rPr>
              <a:t>Original </a:t>
            </a:r>
            <a:r>
              <a:rPr lang="en-US" altLang="en-US" sz="2400" dirty="0" smtClean="0">
                <a:solidFill>
                  <a:schemeClr val="tx2"/>
                </a:solidFill>
              </a:rPr>
              <a:t>version</a:t>
            </a:r>
            <a:endParaRPr lang="en-US" altLang="en-US" sz="2400" dirty="0">
              <a:solidFill>
                <a:schemeClr val="tx2"/>
              </a:solidFill>
            </a:endParaRPr>
          </a:p>
        </p:txBody>
      </p:sp>
      <p:sp>
        <p:nvSpPr>
          <p:cNvPr id="74757" name="Text Box 8"/>
          <p:cNvSpPr txBox="1">
            <a:spLocks noChangeArrowheads="1"/>
          </p:cNvSpPr>
          <p:nvPr/>
        </p:nvSpPr>
        <p:spPr bwMode="auto">
          <a:xfrm>
            <a:off x="4889501" y="1653494"/>
            <a:ext cx="1837467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9pPr>
          </a:lstStyle>
          <a:p>
            <a:pPr eaLnBrk="1" hangingPunct="1"/>
            <a:r>
              <a:rPr lang="en-US" altLang="en-US" sz="2400" dirty="0" smtClean="0">
                <a:solidFill>
                  <a:schemeClr val="tx2"/>
                </a:solidFill>
              </a:rPr>
              <a:t>CNF version</a:t>
            </a:r>
            <a:endParaRPr lang="en-US" altLang="en-US" sz="2400" dirty="0">
              <a:solidFill>
                <a:schemeClr val="tx2"/>
              </a:solidFill>
            </a:endParaRPr>
          </a:p>
        </p:txBody>
      </p:sp>
      <p:sp>
        <p:nvSpPr>
          <p:cNvPr id="74758" name="Text Box 4"/>
          <p:cNvSpPr txBox="1">
            <a:spLocks noChangeArrowheads="1"/>
          </p:cNvSpPr>
          <p:nvPr/>
        </p:nvSpPr>
        <p:spPr bwMode="auto">
          <a:xfrm>
            <a:off x="4651376" y="2349985"/>
            <a:ext cx="3998913" cy="3049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9pPr>
          </a:lstStyle>
          <a:p>
            <a:pPr eaLnBrk="1" hangingPunct="1"/>
            <a:r>
              <a:rPr lang="en-US" altLang="en-US" sz="1200" b="0" dirty="0"/>
              <a:t>S </a:t>
            </a:r>
            <a:r>
              <a:rPr lang="en-US" altLang="en-US" sz="1200" b="0" dirty="0">
                <a:cs typeface="Times New Roman" pitchFamily="-48" charset="0"/>
              </a:rPr>
              <a:t>→ NP VP</a:t>
            </a:r>
          </a:p>
          <a:p>
            <a:pPr eaLnBrk="1" hangingPunct="1"/>
            <a:r>
              <a:rPr lang="en-US" altLang="en-US" sz="1200" dirty="0">
                <a:cs typeface="Times New Roman" pitchFamily="-48" charset="0"/>
              </a:rPr>
              <a:t>S </a:t>
            </a:r>
            <a:r>
              <a:rPr lang="en-US" altLang="en-US" sz="1200" dirty="0"/>
              <a:t>→ X1 VP</a:t>
            </a:r>
          </a:p>
          <a:p>
            <a:pPr eaLnBrk="1" hangingPunct="1"/>
            <a:r>
              <a:rPr lang="en-US" altLang="en-US" sz="1200" dirty="0"/>
              <a:t>X1 → Aux NP</a:t>
            </a:r>
          </a:p>
          <a:p>
            <a:pPr eaLnBrk="1" hangingPunct="1"/>
            <a:r>
              <a:rPr lang="en-US" altLang="en-US" sz="1200" b="0" dirty="0"/>
              <a:t>S → book | include | prefer</a:t>
            </a:r>
          </a:p>
          <a:p>
            <a:pPr eaLnBrk="1" hangingPunct="1"/>
            <a:r>
              <a:rPr lang="en-US" altLang="en-US" sz="1200" b="0" dirty="0"/>
              <a:t>S → Verb NP</a:t>
            </a:r>
          </a:p>
          <a:p>
            <a:pPr eaLnBrk="1" hangingPunct="1"/>
            <a:r>
              <a:rPr lang="en-US" altLang="en-US" sz="1200" b="0" dirty="0"/>
              <a:t>S → VP PP</a:t>
            </a:r>
          </a:p>
          <a:p>
            <a:pPr eaLnBrk="1" hangingPunct="1"/>
            <a:r>
              <a:rPr lang="en-US" altLang="en-US" sz="1200" b="0" dirty="0"/>
              <a:t>NP → I  | he | she | me</a:t>
            </a:r>
          </a:p>
          <a:p>
            <a:pPr eaLnBrk="1" hangingPunct="1"/>
            <a:r>
              <a:rPr lang="en-US" altLang="en-US" sz="1200" b="0" dirty="0"/>
              <a:t>NP → Houston | NWA</a:t>
            </a:r>
          </a:p>
          <a:p>
            <a:pPr eaLnBrk="1" hangingPunct="1"/>
            <a:r>
              <a:rPr lang="en-US" altLang="en-US" sz="1200" b="0" dirty="0"/>
              <a:t>NP → </a:t>
            </a:r>
            <a:r>
              <a:rPr lang="en-US" altLang="en-US" sz="1200" b="0" dirty="0" err="1"/>
              <a:t>Det</a:t>
            </a:r>
            <a:r>
              <a:rPr lang="en-US" altLang="en-US" sz="1200" b="0" dirty="0"/>
              <a:t> Nominal</a:t>
            </a:r>
          </a:p>
          <a:p>
            <a:pPr eaLnBrk="1" hangingPunct="1"/>
            <a:r>
              <a:rPr lang="en-US" altLang="en-US" sz="1200" b="0" dirty="0"/>
              <a:t>Nominal → book | flight | meal | money</a:t>
            </a:r>
          </a:p>
          <a:p>
            <a:pPr eaLnBrk="1" hangingPunct="1"/>
            <a:r>
              <a:rPr lang="en-US" altLang="en-US" sz="1200" b="0" dirty="0"/>
              <a:t>Nominal → Nominal Noun</a:t>
            </a:r>
          </a:p>
          <a:p>
            <a:pPr eaLnBrk="1" hangingPunct="1"/>
            <a:r>
              <a:rPr lang="en-US" altLang="en-US" sz="1200" b="0" dirty="0"/>
              <a:t>Nominal → Nominal PP</a:t>
            </a:r>
          </a:p>
          <a:p>
            <a:pPr eaLnBrk="1" hangingPunct="1"/>
            <a:r>
              <a:rPr lang="en-US" altLang="en-US" sz="1200" b="0" dirty="0"/>
              <a:t>VP → book | include | prefer</a:t>
            </a:r>
          </a:p>
          <a:p>
            <a:pPr eaLnBrk="1" hangingPunct="1"/>
            <a:r>
              <a:rPr lang="en-US" altLang="en-US" sz="1200" b="0" dirty="0"/>
              <a:t>VP → Verb NP</a:t>
            </a:r>
          </a:p>
          <a:p>
            <a:pPr eaLnBrk="1" hangingPunct="1"/>
            <a:r>
              <a:rPr lang="en-US" altLang="en-US" sz="1200" b="0" dirty="0"/>
              <a:t>VP → VP PP</a:t>
            </a:r>
          </a:p>
          <a:p>
            <a:pPr eaLnBrk="1" hangingPunct="1"/>
            <a:r>
              <a:rPr lang="en-US" altLang="en-US" sz="1200" b="0" dirty="0"/>
              <a:t>PP → Prep NP</a:t>
            </a:r>
          </a:p>
        </p:txBody>
      </p:sp>
    </p:spTree>
    <p:extLst>
      <p:ext uri="{BB962C8B-B14F-4D97-AF65-F5344CB8AC3E}">
        <p14:creationId xmlns:p14="http://schemas.microsoft.com/office/powerpoint/2010/main" val="243592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Syntactic ambiguities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800" dirty="0" smtClean="0"/>
              <a:t>PP attachment</a:t>
            </a:r>
          </a:p>
          <a:p>
            <a:pPr lvl="1"/>
            <a:r>
              <a:rPr lang="en-US" altLang="en-US" sz="2300" dirty="0" smtClean="0"/>
              <a:t>I saw the man with the telescope</a:t>
            </a:r>
          </a:p>
          <a:p>
            <a:r>
              <a:rPr lang="en-US" altLang="en-US" sz="2800" dirty="0" smtClean="0"/>
              <a:t>Gaps</a:t>
            </a:r>
          </a:p>
          <a:p>
            <a:pPr lvl="1"/>
            <a:r>
              <a:rPr lang="en-US" altLang="en-US" sz="2300" dirty="0" smtClean="0"/>
              <a:t>Mary likes Physics but hates Chemistry</a:t>
            </a:r>
          </a:p>
          <a:p>
            <a:r>
              <a:rPr lang="en-US" altLang="en-US" sz="2800" dirty="0" smtClean="0"/>
              <a:t>Coordination scope</a:t>
            </a:r>
          </a:p>
          <a:p>
            <a:pPr lvl="1"/>
            <a:r>
              <a:rPr lang="en-US" altLang="en-US" sz="2300" dirty="0" smtClean="0"/>
              <a:t>Small boys and girls are playing</a:t>
            </a:r>
          </a:p>
          <a:p>
            <a:r>
              <a:rPr lang="en-US" altLang="en-US" sz="2800" dirty="0" smtClean="0"/>
              <a:t>Particles vs. prepositions</a:t>
            </a:r>
          </a:p>
          <a:p>
            <a:pPr lvl="1"/>
            <a:r>
              <a:rPr lang="en-US" altLang="en-US" sz="2300" dirty="0" smtClean="0"/>
              <a:t>She ran up a large bill</a:t>
            </a:r>
          </a:p>
          <a:p>
            <a:r>
              <a:rPr lang="en-US" altLang="en-US" sz="2800" dirty="0" smtClean="0"/>
              <a:t>Gerund vs. adjective</a:t>
            </a:r>
          </a:p>
          <a:p>
            <a:pPr lvl="1"/>
            <a:r>
              <a:rPr lang="en-US" altLang="en-US" sz="2300" dirty="0" smtClean="0"/>
              <a:t>Frightening kids can cause trouble</a:t>
            </a:r>
          </a:p>
        </p:txBody>
      </p:sp>
    </p:spTree>
    <p:extLst>
      <p:ext uri="{BB962C8B-B14F-4D97-AF65-F5344CB8AC3E}">
        <p14:creationId xmlns:p14="http://schemas.microsoft.com/office/powerpoint/2010/main" val="3842408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 bldLvl="2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sz="3200" dirty="0" smtClean="0"/>
              <a:t> ATIS grammar in CNF</a:t>
            </a:r>
          </a:p>
        </p:txBody>
      </p:sp>
      <p:sp>
        <p:nvSpPr>
          <p:cNvPr id="74755" name="Text Box 4"/>
          <p:cNvSpPr txBox="1">
            <a:spLocks noChangeArrowheads="1"/>
          </p:cNvSpPr>
          <p:nvPr/>
        </p:nvSpPr>
        <p:spPr bwMode="auto">
          <a:xfrm>
            <a:off x="841375" y="2275485"/>
            <a:ext cx="3621088" cy="3049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9pPr>
          </a:lstStyle>
          <a:p>
            <a:pPr eaLnBrk="1" hangingPunct="1"/>
            <a:r>
              <a:rPr lang="en-US" altLang="en-US" sz="1200" b="0" dirty="0"/>
              <a:t>S </a:t>
            </a:r>
            <a:r>
              <a:rPr lang="en-US" altLang="en-US" sz="1200" b="0" dirty="0">
                <a:cs typeface="Times New Roman" pitchFamily="-48" charset="0"/>
              </a:rPr>
              <a:t>→ NP VP</a:t>
            </a:r>
          </a:p>
          <a:p>
            <a:pPr eaLnBrk="1" hangingPunct="1"/>
            <a:r>
              <a:rPr lang="en-US" altLang="en-US" sz="1200" b="0" dirty="0">
                <a:cs typeface="Times New Roman" pitchFamily="-48" charset="0"/>
              </a:rPr>
              <a:t>S </a:t>
            </a:r>
            <a:r>
              <a:rPr lang="en-US" altLang="en-US" sz="1200" b="0" dirty="0"/>
              <a:t>→ Aux NP VP</a:t>
            </a:r>
          </a:p>
          <a:p>
            <a:pPr eaLnBrk="1" hangingPunct="1"/>
            <a:endParaRPr lang="en-US" altLang="en-US" sz="1200" b="0" dirty="0"/>
          </a:p>
          <a:p>
            <a:pPr eaLnBrk="1" hangingPunct="1"/>
            <a:r>
              <a:rPr lang="en-US" altLang="en-US" sz="1200" dirty="0"/>
              <a:t>S → VP</a:t>
            </a:r>
          </a:p>
          <a:p>
            <a:pPr eaLnBrk="1" hangingPunct="1"/>
            <a:endParaRPr lang="en-US" altLang="en-US" sz="1200" b="0" dirty="0"/>
          </a:p>
          <a:p>
            <a:pPr eaLnBrk="1" hangingPunct="1"/>
            <a:endParaRPr lang="en-US" altLang="en-US" sz="1200" b="0" dirty="0"/>
          </a:p>
          <a:p>
            <a:pPr eaLnBrk="1" hangingPunct="1"/>
            <a:r>
              <a:rPr lang="en-US" altLang="en-US" sz="1200" dirty="0"/>
              <a:t>NP → Pronoun</a:t>
            </a:r>
          </a:p>
          <a:p>
            <a:pPr eaLnBrk="1" hangingPunct="1"/>
            <a:r>
              <a:rPr lang="en-US" altLang="en-US" sz="1200" dirty="0"/>
              <a:t>NP → Proper-Noun</a:t>
            </a:r>
          </a:p>
          <a:p>
            <a:pPr eaLnBrk="1" hangingPunct="1"/>
            <a:r>
              <a:rPr lang="en-US" altLang="en-US" sz="1200" b="0" dirty="0"/>
              <a:t>NP → </a:t>
            </a:r>
            <a:r>
              <a:rPr lang="en-US" altLang="en-US" sz="1200" b="0" dirty="0" err="1"/>
              <a:t>Det</a:t>
            </a:r>
            <a:r>
              <a:rPr lang="en-US" altLang="en-US" sz="1200" b="0" dirty="0"/>
              <a:t> Nominal</a:t>
            </a:r>
          </a:p>
          <a:p>
            <a:pPr eaLnBrk="1" hangingPunct="1"/>
            <a:r>
              <a:rPr lang="en-US" altLang="en-US" sz="1200" dirty="0"/>
              <a:t>Nominal → Noun</a:t>
            </a:r>
          </a:p>
          <a:p>
            <a:pPr eaLnBrk="1" hangingPunct="1"/>
            <a:r>
              <a:rPr lang="en-US" altLang="en-US" sz="1200" b="0" dirty="0"/>
              <a:t>Nominal → Nominal Noun</a:t>
            </a:r>
          </a:p>
          <a:p>
            <a:pPr eaLnBrk="1" hangingPunct="1"/>
            <a:r>
              <a:rPr lang="en-US" altLang="en-US" sz="1200" b="0" dirty="0"/>
              <a:t>Nominal → Nominal PP</a:t>
            </a:r>
          </a:p>
          <a:p>
            <a:pPr eaLnBrk="1" hangingPunct="1"/>
            <a:r>
              <a:rPr lang="en-US" altLang="en-US" sz="1200" dirty="0"/>
              <a:t>VP → Verb</a:t>
            </a:r>
          </a:p>
          <a:p>
            <a:pPr eaLnBrk="1" hangingPunct="1"/>
            <a:r>
              <a:rPr lang="en-US" altLang="en-US" sz="1200" b="0" dirty="0"/>
              <a:t>VP → Verb NP</a:t>
            </a:r>
          </a:p>
          <a:p>
            <a:pPr eaLnBrk="1" hangingPunct="1"/>
            <a:r>
              <a:rPr lang="en-US" altLang="en-US" sz="1200" b="0" dirty="0"/>
              <a:t>VP → VP PP</a:t>
            </a:r>
          </a:p>
          <a:p>
            <a:pPr eaLnBrk="1" hangingPunct="1"/>
            <a:r>
              <a:rPr lang="en-US" altLang="en-US" sz="1200" b="0" dirty="0"/>
              <a:t>PP → Prep NP</a:t>
            </a:r>
          </a:p>
        </p:txBody>
      </p:sp>
      <p:sp>
        <p:nvSpPr>
          <p:cNvPr id="74756" name="Text Box 7"/>
          <p:cNvSpPr txBox="1">
            <a:spLocks noChangeArrowheads="1"/>
          </p:cNvSpPr>
          <p:nvPr/>
        </p:nvSpPr>
        <p:spPr bwMode="auto">
          <a:xfrm>
            <a:off x="1047751" y="1574626"/>
            <a:ext cx="2324973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chemeClr val="tx2"/>
                </a:solidFill>
              </a:rPr>
              <a:t>Original </a:t>
            </a:r>
            <a:r>
              <a:rPr lang="en-US" altLang="en-US" sz="2400" dirty="0" smtClean="0">
                <a:solidFill>
                  <a:schemeClr val="tx2"/>
                </a:solidFill>
              </a:rPr>
              <a:t>version</a:t>
            </a:r>
            <a:endParaRPr lang="en-US" altLang="en-US" sz="2400" dirty="0">
              <a:solidFill>
                <a:schemeClr val="tx2"/>
              </a:solidFill>
            </a:endParaRPr>
          </a:p>
        </p:txBody>
      </p:sp>
      <p:sp>
        <p:nvSpPr>
          <p:cNvPr id="74757" name="Text Box 8"/>
          <p:cNvSpPr txBox="1">
            <a:spLocks noChangeArrowheads="1"/>
          </p:cNvSpPr>
          <p:nvPr/>
        </p:nvSpPr>
        <p:spPr bwMode="auto">
          <a:xfrm>
            <a:off x="4889501" y="1653494"/>
            <a:ext cx="1837467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9pPr>
          </a:lstStyle>
          <a:p>
            <a:pPr eaLnBrk="1" hangingPunct="1"/>
            <a:r>
              <a:rPr lang="en-US" altLang="en-US" sz="2400" dirty="0" smtClean="0">
                <a:solidFill>
                  <a:schemeClr val="tx2"/>
                </a:solidFill>
              </a:rPr>
              <a:t>CNF version</a:t>
            </a:r>
            <a:endParaRPr lang="en-US" altLang="en-US" sz="2400" dirty="0">
              <a:solidFill>
                <a:schemeClr val="tx2"/>
              </a:solidFill>
            </a:endParaRPr>
          </a:p>
        </p:txBody>
      </p:sp>
      <p:sp>
        <p:nvSpPr>
          <p:cNvPr id="74758" name="Text Box 4"/>
          <p:cNvSpPr txBox="1">
            <a:spLocks noChangeArrowheads="1"/>
          </p:cNvSpPr>
          <p:nvPr/>
        </p:nvSpPr>
        <p:spPr bwMode="auto">
          <a:xfrm>
            <a:off x="4651376" y="2349985"/>
            <a:ext cx="3998913" cy="3049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9pPr>
          </a:lstStyle>
          <a:p>
            <a:pPr eaLnBrk="1" hangingPunct="1"/>
            <a:r>
              <a:rPr lang="en-US" altLang="en-US" sz="1200" b="0" dirty="0"/>
              <a:t>S </a:t>
            </a:r>
            <a:r>
              <a:rPr lang="en-US" altLang="en-US" sz="1200" b="0" dirty="0">
                <a:cs typeface="Times New Roman" pitchFamily="-48" charset="0"/>
              </a:rPr>
              <a:t>→ NP VP</a:t>
            </a:r>
          </a:p>
          <a:p>
            <a:pPr eaLnBrk="1" hangingPunct="1"/>
            <a:r>
              <a:rPr lang="en-US" altLang="en-US" sz="1200" b="0" dirty="0">
                <a:cs typeface="Times New Roman" pitchFamily="-48" charset="0"/>
              </a:rPr>
              <a:t>S </a:t>
            </a:r>
            <a:r>
              <a:rPr lang="en-US" altLang="en-US" sz="1200" b="0" dirty="0"/>
              <a:t>→ X1 VP</a:t>
            </a:r>
          </a:p>
          <a:p>
            <a:pPr eaLnBrk="1" hangingPunct="1"/>
            <a:r>
              <a:rPr lang="en-US" altLang="en-US" sz="1200" b="0" dirty="0"/>
              <a:t>X1 → Aux NP</a:t>
            </a:r>
          </a:p>
          <a:p>
            <a:pPr eaLnBrk="1" hangingPunct="1"/>
            <a:r>
              <a:rPr lang="en-US" altLang="en-US" sz="1200" dirty="0"/>
              <a:t>S → book | include | prefer</a:t>
            </a:r>
          </a:p>
          <a:p>
            <a:pPr eaLnBrk="1" hangingPunct="1"/>
            <a:r>
              <a:rPr lang="en-US" altLang="en-US" sz="1200" dirty="0"/>
              <a:t>S → Verb NP</a:t>
            </a:r>
          </a:p>
          <a:p>
            <a:pPr eaLnBrk="1" hangingPunct="1"/>
            <a:r>
              <a:rPr lang="en-US" altLang="en-US" sz="1200" dirty="0"/>
              <a:t>S → VP PP</a:t>
            </a:r>
          </a:p>
          <a:p>
            <a:pPr eaLnBrk="1" hangingPunct="1"/>
            <a:r>
              <a:rPr lang="en-US" altLang="en-US" sz="1200" dirty="0"/>
              <a:t>NP → I  | he | she | me</a:t>
            </a:r>
          </a:p>
          <a:p>
            <a:pPr eaLnBrk="1" hangingPunct="1"/>
            <a:r>
              <a:rPr lang="en-US" altLang="en-US" sz="1200" dirty="0"/>
              <a:t>NP → Houston | NWA</a:t>
            </a:r>
          </a:p>
          <a:p>
            <a:pPr eaLnBrk="1" hangingPunct="1"/>
            <a:r>
              <a:rPr lang="en-US" altLang="en-US" sz="1200" b="0" dirty="0"/>
              <a:t>NP → </a:t>
            </a:r>
            <a:r>
              <a:rPr lang="en-US" altLang="en-US" sz="1200" b="0" dirty="0" err="1"/>
              <a:t>Det</a:t>
            </a:r>
            <a:r>
              <a:rPr lang="en-US" altLang="en-US" sz="1200" b="0" dirty="0"/>
              <a:t> Nominal</a:t>
            </a:r>
          </a:p>
          <a:p>
            <a:pPr eaLnBrk="1" hangingPunct="1"/>
            <a:r>
              <a:rPr lang="en-US" altLang="en-US" sz="1200" dirty="0"/>
              <a:t>Nominal → book | flight | meal | money</a:t>
            </a:r>
          </a:p>
          <a:p>
            <a:pPr eaLnBrk="1" hangingPunct="1"/>
            <a:r>
              <a:rPr lang="en-US" altLang="en-US" sz="1200" b="0" dirty="0"/>
              <a:t>Nominal → Nominal Noun</a:t>
            </a:r>
          </a:p>
          <a:p>
            <a:pPr eaLnBrk="1" hangingPunct="1"/>
            <a:r>
              <a:rPr lang="en-US" altLang="en-US" sz="1200" b="0" dirty="0"/>
              <a:t>Nominal → Nominal PP</a:t>
            </a:r>
          </a:p>
          <a:p>
            <a:pPr eaLnBrk="1" hangingPunct="1"/>
            <a:r>
              <a:rPr lang="en-US" altLang="en-US" sz="1200" dirty="0"/>
              <a:t>VP → book | include | prefer</a:t>
            </a:r>
          </a:p>
          <a:p>
            <a:pPr eaLnBrk="1" hangingPunct="1"/>
            <a:r>
              <a:rPr lang="en-US" altLang="en-US" sz="1200" b="0" dirty="0"/>
              <a:t>VP → Verb NP</a:t>
            </a:r>
          </a:p>
          <a:p>
            <a:pPr eaLnBrk="1" hangingPunct="1"/>
            <a:r>
              <a:rPr lang="en-US" altLang="en-US" sz="1200" b="0" dirty="0"/>
              <a:t>VP → VP PP</a:t>
            </a:r>
          </a:p>
          <a:p>
            <a:pPr eaLnBrk="1" hangingPunct="1"/>
            <a:r>
              <a:rPr lang="en-US" altLang="en-US" sz="1200" b="0" dirty="0"/>
              <a:t>PP → Prep NP</a:t>
            </a:r>
          </a:p>
        </p:txBody>
      </p:sp>
    </p:spTree>
    <p:extLst>
      <p:ext uri="{BB962C8B-B14F-4D97-AF65-F5344CB8AC3E}">
        <p14:creationId xmlns:p14="http://schemas.microsoft.com/office/powerpoint/2010/main" val="216224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Issues with CKY</a:t>
            </a:r>
          </a:p>
        </p:txBody>
      </p:sp>
      <p:sp>
        <p:nvSpPr>
          <p:cNvPr id="931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 smtClean="0"/>
              <a:t>Weak </a:t>
            </a:r>
            <a:r>
              <a:rPr lang="en-US" altLang="en-US" dirty="0"/>
              <a:t>equivalence </a:t>
            </a:r>
            <a:r>
              <a:rPr lang="en-US" altLang="en-US" dirty="0" smtClean="0"/>
              <a:t>only</a:t>
            </a:r>
          </a:p>
          <a:p>
            <a:pPr lvl="1"/>
            <a:r>
              <a:rPr lang="en-US" altLang="en-US" dirty="0" smtClean="0"/>
              <a:t>Same </a:t>
            </a:r>
            <a:r>
              <a:rPr lang="en-US" altLang="en-US" dirty="0"/>
              <a:t>language, different structure</a:t>
            </a:r>
          </a:p>
          <a:p>
            <a:pPr lvl="1"/>
            <a:r>
              <a:rPr lang="en-US" altLang="en-US" dirty="0" smtClean="0"/>
              <a:t>If the grammar had to be converted to CNF, then the final parse tree doesn’t match the original grammar</a:t>
            </a:r>
          </a:p>
          <a:p>
            <a:pPr lvl="1"/>
            <a:r>
              <a:rPr lang="en-US" altLang="en-US" dirty="0" smtClean="0"/>
              <a:t>However, it can be converted back using a specific procedure</a:t>
            </a:r>
          </a:p>
          <a:p>
            <a:r>
              <a:rPr lang="en-US" altLang="en-US" dirty="0" smtClean="0"/>
              <a:t>Syntactic ambiguity</a:t>
            </a:r>
          </a:p>
          <a:p>
            <a:pPr lvl="1"/>
            <a:r>
              <a:rPr lang="en-US" altLang="en-US" dirty="0" smtClean="0"/>
              <a:t>(Deterministic) CKY has no way to perform syntactic disambiguation</a:t>
            </a:r>
          </a:p>
        </p:txBody>
      </p:sp>
    </p:spTree>
    <p:extLst>
      <p:ext uri="{BB962C8B-B14F-4D97-AF65-F5344CB8AC3E}">
        <p14:creationId xmlns:p14="http://schemas.microsoft.com/office/powerpoint/2010/main" val="311848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 build="p" bldLvl="2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Earley’s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Background</a:t>
            </a:r>
          </a:p>
          <a:p>
            <a:pPr lvl="1"/>
            <a:r>
              <a:rPr lang="en-US" dirty="0" smtClean="0"/>
              <a:t>Developed by Jay Earley in 1970</a:t>
            </a:r>
          </a:p>
          <a:p>
            <a:pPr lvl="1"/>
            <a:r>
              <a:rPr lang="en-US" dirty="0" smtClean="0"/>
              <a:t>No need to convert the grammar to CNF</a:t>
            </a:r>
          </a:p>
          <a:p>
            <a:pPr lvl="1"/>
            <a:r>
              <a:rPr lang="en-US" dirty="0" smtClean="0"/>
              <a:t>Left to right</a:t>
            </a:r>
          </a:p>
          <a:p>
            <a:r>
              <a:rPr lang="en-US" dirty="0" smtClean="0"/>
              <a:t>Complexity</a:t>
            </a:r>
          </a:p>
          <a:p>
            <a:pPr lvl="1"/>
            <a:r>
              <a:rPr lang="en-US" dirty="0" smtClean="0"/>
              <a:t>Faster than O(n</a:t>
            </a:r>
            <a:r>
              <a:rPr lang="en-US" baseline="30000" dirty="0" smtClean="0"/>
              <a:t>3</a:t>
            </a:r>
            <a:r>
              <a:rPr lang="en-US" dirty="0" smtClean="0"/>
              <a:t>) in many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81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Earley’s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Looks for both full and partial constituents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S </a:t>
            </a:r>
            <a:r>
              <a:rPr lang="en-US" dirty="0" smtClean="0">
                <a:sym typeface="Wingdings" pitchFamily="2" charset="2"/>
              </a:rPr>
              <a:t> Aux </a:t>
            </a:r>
            <a:r>
              <a:rPr lang="en-US" b="1" dirty="0" smtClean="0">
                <a:sym typeface="Wingdings" pitchFamily="2" charset="2"/>
              </a:rPr>
              <a:t>.</a:t>
            </a:r>
            <a:r>
              <a:rPr lang="en-US" dirty="0" smtClean="0">
                <a:sym typeface="Wingdings" pitchFamily="2" charset="2"/>
              </a:rPr>
              <a:t> NP VP</a:t>
            </a:r>
          </a:p>
          <a:p>
            <a:r>
              <a:rPr lang="en-US" dirty="0" smtClean="0">
                <a:sym typeface="Wingdings" pitchFamily="2" charset="2"/>
              </a:rPr>
              <a:t>When reading word </a:t>
            </a:r>
            <a:r>
              <a:rPr lang="en-US" i="1" dirty="0" smtClean="0">
                <a:sym typeface="Wingdings" pitchFamily="2" charset="2"/>
              </a:rPr>
              <a:t>k</a:t>
            </a:r>
            <a:r>
              <a:rPr lang="en-US" dirty="0" smtClean="0">
                <a:sym typeface="Wingdings" pitchFamily="2" charset="2"/>
              </a:rPr>
              <a:t>, it has already identified all hypotheses that are consistent with words 1 to </a:t>
            </a:r>
            <a:r>
              <a:rPr lang="en-US" i="1" dirty="0" smtClean="0">
                <a:sym typeface="Wingdings" pitchFamily="2" charset="2"/>
              </a:rPr>
              <a:t>k</a:t>
            </a:r>
            <a:r>
              <a:rPr lang="en-US" dirty="0" smtClean="0">
                <a:sym typeface="Wingdings" pitchFamily="2" charset="2"/>
              </a:rPr>
              <a:t>-1</a:t>
            </a:r>
          </a:p>
          <a:p>
            <a:r>
              <a:rPr lang="en-US" dirty="0" smtClean="0">
                <a:sym typeface="Wingdings" pitchFamily="2" charset="2"/>
              </a:rPr>
              <a:t>Example: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If the parser matches NP in the example above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S  Aux NP </a:t>
            </a:r>
            <a:r>
              <a:rPr lang="en-US" b="1" dirty="0" smtClean="0">
                <a:sym typeface="Wingdings" pitchFamily="2" charset="2"/>
              </a:rPr>
              <a:t>.</a:t>
            </a:r>
            <a:r>
              <a:rPr lang="en-US" dirty="0" smtClean="0">
                <a:sym typeface="Wingdings" pitchFamily="2" charset="2"/>
              </a:rPr>
              <a:t> VP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33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Earley’s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22175"/>
            <a:ext cx="8229600" cy="39832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It uses a dynamic programming table, just like CKY</a:t>
            </a:r>
          </a:p>
          <a:p>
            <a:r>
              <a:rPr lang="en-US" dirty="0" smtClean="0"/>
              <a:t>Example entry in column 1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[0:1] VP -&gt; VP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PP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Created when processing word 1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Corresponds to words 0 to 1 (these words correspond to the VP part of the RHS of the rule)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The dot separates the completed (known) part from the incomplete (and possibly unattainable) part</a:t>
            </a:r>
          </a:p>
          <a:p>
            <a:pPr>
              <a:buNone/>
            </a:pPr>
            <a:endParaRPr lang="en-US" dirty="0" smtClean="0"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685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Earley’s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Three types of entries</a:t>
            </a:r>
          </a:p>
          <a:p>
            <a:pPr lvl="1"/>
            <a:r>
              <a:rPr lang="en-US" dirty="0" smtClean="0"/>
              <a:t>‘scan’ – for words</a:t>
            </a:r>
          </a:p>
          <a:p>
            <a:pPr lvl="1"/>
            <a:r>
              <a:rPr lang="en-US" dirty="0" smtClean="0"/>
              <a:t>‘predict’ – for non-terminals</a:t>
            </a:r>
          </a:p>
          <a:p>
            <a:pPr lvl="1"/>
            <a:r>
              <a:rPr lang="en-US" dirty="0" smtClean="0"/>
              <a:t>‘complete’ – otherwise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437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02759" y="652601"/>
            <a:ext cx="267496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-&gt; NP VP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 -&gt; Aux NP VP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 -&gt; VP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NP -&gt; PRON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NP -&gt;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Nom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Nom -&gt; 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Nom -&gt; Nom 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Nom -&gt; Nom PP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PP -&gt; PRP NP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VP -&gt; V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VP -&gt; V NP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VP -&gt; VP PP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-&gt; 'the'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-&gt; 'a'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-&gt; 'this'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PRON -&gt; 'he'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PRON -&gt; 'she'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N -&gt; 'book'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N -&gt; 'boys'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N -&gt; 'girl'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PRP -&gt; 'with'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PRP -&gt; 'in'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V -&gt; 'takes'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V -&gt; 'take'</a:t>
            </a:r>
          </a:p>
        </p:txBody>
      </p:sp>
    </p:spTree>
    <p:extLst>
      <p:ext uri="{BB962C8B-B14F-4D97-AF65-F5344CB8AC3E}">
        <p14:creationId xmlns:p14="http://schemas.microsoft.com/office/powerpoint/2010/main" val="225911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646830"/>
            <a:ext cx="456482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|.    take   .    this   .    book   .|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|[-----------]           .           .| [0:1] 'take'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|.           [-----------]           .| [1:2] 'this'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|.           .           [-----------]| [2:3] </a:t>
            </a:r>
            <a:r>
              <a:rPr lang="en-US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'book’</a:t>
            </a:r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76182" y="6084499"/>
            <a:ext cx="3168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created using NLTK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59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646829"/>
            <a:ext cx="4564822" cy="18928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|.    take   .    this   .    book   .|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|[-----------]           .           .| [0:1] 'take'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|.           [-----------]           .| [1:2] 'this'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|.           .           [-----------]| [2:3] 'book'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|&gt;           .           .           .| [0:0] S  -&gt; * NP VP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|&gt;           .           .           .| [0:0] S  -&gt; * Aux NP VP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|&gt;           .           .           .| [0:0] S  -&gt; * VP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|&gt;           .           .           .| [0:0] VP -&gt; * V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|&gt;           .           .           .| [0:0] VP -&gt; * V NP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|&gt;           .           .           .| [0:0] VP -&gt; * VP PP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|&gt;           .           .           .| [0:0] V  -&gt; * 'take'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|&gt;           .           .           .| [0:0] NP -&gt; * PRON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|&gt;           .           .           .| [0:0] NP -&gt; * Det </a:t>
            </a:r>
            <a:r>
              <a:rPr lang="en-US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Nom</a:t>
            </a:r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68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646830"/>
            <a:ext cx="4564822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|.    take   .    this   .    book   .|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|[-----------]           .           .| [0:1] 'take'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|.           [-----------]           .| [1:2] 'this'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|.           .           [-----------]| [2:3] 'book'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|&gt;           .           .           .| [0:0] S  -&gt; * NP VP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|&gt;           .           .           .| [0:0] S  -&gt; * Aux NP VP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|&gt;           .           .           .| [0:0] S  -&gt; * VP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|&gt;           .           .           .| [0:0] VP -&gt; * V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|&gt;           .           .           .| [0:0] VP -&gt; * V NP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|&gt;           .           .           .| [0:0] VP -&gt; * VP PP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|&gt;           .           .           .| [0:0] V  -&gt; * 'take'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|&gt;           .           .           .| [0:0] NP -&gt; * PRON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|&gt;           .           .           .| [0:0] NP -&gt; *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Nom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|[-----------]           .           .| [0:1] V  -&gt; 'take' *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|[-----------]           .           .| [0:1] VP -&gt; V *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|[-----------&gt;           .           .| [0:1] VP -&gt; V * NP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|.           &gt;           .           .| [1:1] NP -&gt; * PRON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|.           &gt;           .           .| [1:1] NP -&gt; * Det </a:t>
            </a:r>
            <a:r>
              <a:rPr lang="en-US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Nom</a:t>
            </a:r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6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Grammar checking</a:t>
            </a:r>
          </a:p>
          <a:p>
            <a:pPr lvl="1"/>
            <a:r>
              <a:rPr lang="en-US" dirty="0" smtClean="0"/>
              <a:t>I want to return this shoes.</a:t>
            </a:r>
          </a:p>
          <a:p>
            <a:r>
              <a:rPr lang="en-US" dirty="0" smtClean="0"/>
              <a:t>Question answering</a:t>
            </a:r>
          </a:p>
          <a:p>
            <a:pPr lvl="1"/>
            <a:r>
              <a:rPr lang="en-US" dirty="0" smtClean="0"/>
              <a:t>How many people in sales make $40K or more per year?</a:t>
            </a:r>
          </a:p>
          <a:p>
            <a:r>
              <a:rPr lang="en-US" dirty="0" smtClean="0"/>
              <a:t>Machine translation</a:t>
            </a:r>
          </a:p>
          <a:p>
            <a:pPr lvl="1"/>
            <a:r>
              <a:rPr lang="en-US" dirty="0" smtClean="0"/>
              <a:t>E.g., word order – SVO vs. SOV</a:t>
            </a:r>
          </a:p>
          <a:p>
            <a:r>
              <a:rPr lang="en-US" dirty="0" smtClean="0"/>
              <a:t>Information extraction</a:t>
            </a:r>
          </a:p>
          <a:p>
            <a:pPr lvl="1"/>
            <a:r>
              <a:rPr lang="en-US" dirty="0" smtClean="0"/>
              <a:t>Breaking Bad takes place in New Mexico.</a:t>
            </a:r>
          </a:p>
          <a:p>
            <a:r>
              <a:rPr lang="en-US" dirty="0"/>
              <a:t>Speech generation</a:t>
            </a:r>
          </a:p>
          <a:p>
            <a:r>
              <a:rPr lang="en-US" dirty="0"/>
              <a:t>Speech understanding</a:t>
            </a:r>
          </a:p>
          <a:p>
            <a:r>
              <a:rPr lang="en-US" dirty="0" smtClean="0"/>
              <a:t>Interpretation</a:t>
            </a:r>
          </a:p>
        </p:txBody>
      </p:sp>
    </p:spTree>
    <p:extLst>
      <p:ext uri="{BB962C8B-B14F-4D97-AF65-F5344CB8AC3E}">
        <p14:creationId xmlns:p14="http://schemas.microsoft.com/office/powerpoint/2010/main" val="2424914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646830"/>
            <a:ext cx="4564822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|.    take   .    this   .    book   .|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|[-----------]           .           .| [0:1] 'take'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|.           [-----------]           .| [1:2] 'this'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|.           .           [-----------]| [2:3] 'book'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|&gt;           .           .           .| [0:0] S  -&gt; * NP VP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|&gt;           .           .           .| [0:0] S  -&gt; * Aux NP VP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|&gt;           .           .           .| [0:0] S  -&gt; * VP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|&gt;           .           .           .| [0:0] VP -&gt; * V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|&gt;           .           .           .| [0:0] VP -&gt; * V NP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|&gt;           .           .           .| [0:0] VP -&gt; * VP PP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|&gt;           .           .           .| [0:0] V  -&gt; * 'take'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|&gt;           .           .           .| [0:0] NP -&gt; * PRON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|&gt;           .           .           .| [0:0] NP -&gt; *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Nom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|[-----------]           .           .| [0:1] V  -&gt; 'take' *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|[-----------]           .           .| [0:1] VP -&gt; V *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|[-----------&gt;           .           .| [0:1] VP -&gt; V * NP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|.           &gt;           .           .| [1:1] NP -&gt; * PRON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|.           &gt;           .           .| [1:1] NP -&gt; * Det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Nom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64822" y="1574041"/>
            <a:ext cx="4442700" cy="27238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|.           &gt;           .           .| [1:1] Det -&gt; * 'this’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|[-----------]          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           .| [0:1] S  -&gt; VP *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|[-----------&gt;           .           .| [0:1] VP -&gt; VP * PP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|.           &gt;           .           .| [1:1] PP -&gt; * PRP NP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|.           [-----------]           .| [1:2]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-&gt; 'this' *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|.           [-----------&gt;           .| [1:2] NP -&gt;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* Nom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|.           .           &gt;           .| [2:2] Nom -&gt; * N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|.           .           &gt;           .| [2:2] Nom -&gt; * Nom N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|.           .           &gt;           .| [2:2] Nom -&gt; * Nom PP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|.           .           &gt;           .| [2:2] N  -&gt; * 'book'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|.           .           [-----------]| [2:3] N  -&gt; 'book' *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|.           .           [-----------]| [2:3] Nom -&gt; N *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|.           [-----------------------]| [1:3] NP -&gt;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Nom *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|.           .           [-----------&gt;| [2:3] Nom -&gt; Nom * N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|.           .           [-----------&gt;| [2:3] Nom -&gt; Nom * PP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|.           .           .           &gt;| [3:3] PP -&gt; * PRP NP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|[===================================]| [0:3] VP -&gt; V NP *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|[===================================]| [0:3] S  -&gt; VP *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|[-----------------------------------&gt;| [0:3] VP -&gt; VP *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PP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41695" y="6206305"/>
            <a:ext cx="74380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 (VP (V take) (NP (Det this) (Nom (N book)))))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90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Agreement</a:t>
            </a:r>
          </a:p>
        </p:txBody>
      </p:sp>
      <p:sp>
        <p:nvSpPr>
          <p:cNvPr id="96259" name="Content Placeholder 2"/>
          <p:cNvSpPr>
            <a:spLocks noGrp="1"/>
          </p:cNvSpPr>
          <p:nvPr>
            <p:ph idx="1"/>
          </p:nvPr>
        </p:nvSpPr>
        <p:spPr>
          <a:xfrm>
            <a:off x="457200" y="2303650"/>
            <a:ext cx="8229600" cy="3603988"/>
          </a:xfrm>
        </p:spPr>
        <p:txBody>
          <a:bodyPr>
            <a:noAutofit/>
          </a:bodyPr>
          <a:lstStyle/>
          <a:p>
            <a:r>
              <a:rPr lang="en-US" altLang="en-US" sz="2000" dirty="0" smtClean="0"/>
              <a:t>Number</a:t>
            </a:r>
          </a:p>
          <a:p>
            <a:pPr lvl="1"/>
            <a:r>
              <a:rPr lang="en-US" altLang="en-US" sz="1500" dirty="0" smtClean="0"/>
              <a:t>Chen is/people are</a:t>
            </a:r>
          </a:p>
          <a:p>
            <a:r>
              <a:rPr lang="en-US" altLang="en-US" sz="2000" dirty="0" smtClean="0"/>
              <a:t>Person</a:t>
            </a:r>
          </a:p>
          <a:p>
            <a:pPr lvl="1"/>
            <a:r>
              <a:rPr lang="en-US" altLang="en-US" sz="1500" dirty="0" smtClean="0"/>
              <a:t>I am/Chen is</a:t>
            </a:r>
          </a:p>
          <a:p>
            <a:r>
              <a:rPr lang="en-US" altLang="en-US" sz="2000" dirty="0" smtClean="0"/>
              <a:t>Tense</a:t>
            </a:r>
          </a:p>
          <a:p>
            <a:pPr lvl="1"/>
            <a:r>
              <a:rPr lang="en-US" altLang="en-US" sz="1500" dirty="0" smtClean="0"/>
              <a:t>Chen was reading/Chen is reading/Chen will be reading</a:t>
            </a:r>
          </a:p>
          <a:p>
            <a:r>
              <a:rPr lang="en-US" altLang="en-US" sz="2000" dirty="0" smtClean="0"/>
              <a:t>Case</a:t>
            </a:r>
          </a:p>
          <a:p>
            <a:pPr lvl="1"/>
            <a:r>
              <a:rPr lang="en-US" altLang="en-US" sz="1500" dirty="0" smtClean="0"/>
              <a:t>not in English but in many other languages such as German, Russian, Greek</a:t>
            </a:r>
          </a:p>
          <a:p>
            <a:r>
              <a:rPr lang="en-US" altLang="en-US" sz="2000" dirty="0" smtClean="0"/>
              <a:t>Gender</a:t>
            </a:r>
          </a:p>
          <a:p>
            <a:pPr lvl="1"/>
            <a:r>
              <a:rPr lang="en-US" altLang="en-US" sz="1500" dirty="0" smtClean="0"/>
              <a:t>not in English but in many other languages such as German, French, Spanish</a:t>
            </a:r>
          </a:p>
        </p:txBody>
      </p:sp>
    </p:spTree>
    <p:extLst>
      <p:ext uri="{BB962C8B-B14F-4D97-AF65-F5344CB8AC3E}">
        <p14:creationId xmlns:p14="http://schemas.microsoft.com/office/powerpoint/2010/main" val="234190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 build="p" bldLvl="2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Combinatorial explosion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 smtClean="0"/>
              <a:t>Many combinations of rules are needed to express agreement</a:t>
            </a:r>
          </a:p>
          <a:p>
            <a:pPr lvl="1"/>
            <a:r>
              <a:rPr lang="en-US" altLang="en-US" dirty="0" smtClean="0"/>
              <a:t>S </a:t>
            </a:r>
            <a:r>
              <a:rPr lang="en-US" altLang="en-US" dirty="0" smtClean="0">
                <a:latin typeface="Courier New" pitchFamily="49" charset="0"/>
                <a:sym typeface="Symbol" pitchFamily="18" charset="2"/>
              </a:rPr>
              <a:t></a:t>
            </a:r>
            <a:r>
              <a:rPr lang="en-US" altLang="en-US" dirty="0" smtClean="0"/>
              <a:t> NP VP</a:t>
            </a:r>
          </a:p>
          <a:p>
            <a:pPr lvl="1"/>
            <a:r>
              <a:rPr lang="en-US" altLang="en-US" dirty="0" smtClean="0"/>
              <a:t>S </a:t>
            </a:r>
            <a:r>
              <a:rPr lang="en-US" altLang="en-US" dirty="0" smtClean="0">
                <a:latin typeface="Courier New" pitchFamily="49" charset="0"/>
                <a:sym typeface="Symbol" pitchFamily="18" charset="2"/>
              </a:rPr>
              <a:t></a:t>
            </a:r>
            <a:r>
              <a:rPr lang="en-US" altLang="en-US" dirty="0" smtClean="0"/>
              <a:t> 1sgNP 1sgVP</a:t>
            </a:r>
          </a:p>
          <a:p>
            <a:pPr lvl="1"/>
            <a:r>
              <a:rPr lang="en-US" altLang="en-US" dirty="0" smtClean="0"/>
              <a:t>S </a:t>
            </a:r>
            <a:r>
              <a:rPr lang="en-US" altLang="en-US" dirty="0" smtClean="0">
                <a:latin typeface="Courier New" pitchFamily="49" charset="0"/>
                <a:sym typeface="Symbol" pitchFamily="18" charset="2"/>
              </a:rPr>
              <a:t></a:t>
            </a:r>
            <a:r>
              <a:rPr lang="en-US" altLang="en-US" dirty="0" smtClean="0"/>
              <a:t> 2sgNP 2sgVP</a:t>
            </a:r>
          </a:p>
          <a:p>
            <a:pPr lvl="1"/>
            <a:r>
              <a:rPr lang="en-US" altLang="en-US" dirty="0" smtClean="0"/>
              <a:t>S </a:t>
            </a:r>
            <a:r>
              <a:rPr lang="en-US" altLang="en-US" dirty="0" smtClean="0">
                <a:latin typeface="Courier New" pitchFamily="49" charset="0"/>
                <a:sym typeface="Symbol" pitchFamily="18" charset="2"/>
              </a:rPr>
              <a:t></a:t>
            </a:r>
            <a:r>
              <a:rPr lang="en-US" altLang="en-US" dirty="0" smtClean="0"/>
              <a:t> 3sgNP 3sgVP</a:t>
            </a:r>
          </a:p>
          <a:p>
            <a:pPr lvl="1"/>
            <a:r>
              <a:rPr lang="en-US" altLang="en-US" dirty="0" smtClean="0"/>
              <a:t>…</a:t>
            </a:r>
          </a:p>
          <a:p>
            <a:pPr lvl="1"/>
            <a:r>
              <a:rPr lang="en-US" altLang="en-US" dirty="0" smtClean="0"/>
              <a:t>1sgNP </a:t>
            </a:r>
            <a:r>
              <a:rPr lang="en-US" altLang="en-US" dirty="0" smtClean="0">
                <a:latin typeface="Courier New" pitchFamily="49" charset="0"/>
                <a:sym typeface="Symbol" pitchFamily="18" charset="2"/>
              </a:rPr>
              <a:t> </a:t>
            </a:r>
            <a:r>
              <a:rPr lang="en-US" altLang="en-US" dirty="0" smtClean="0"/>
              <a:t>1sgN</a:t>
            </a:r>
          </a:p>
          <a:p>
            <a:pPr lvl="1"/>
            <a:r>
              <a:rPr lang="en-US" altLang="en-US" dirty="0" smtClean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692205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 bldLvl="2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/>
              <a:t>Subcategorization</a:t>
            </a:r>
            <a:r>
              <a:rPr lang="en-US" altLang="en-US" dirty="0" smtClean="0"/>
              <a:t> frames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44844"/>
            <a:ext cx="8229600" cy="4527201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 smtClean="0"/>
              <a:t>Direct object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300" dirty="0" smtClean="0"/>
              <a:t>The dog ate a sausage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 smtClean="0"/>
              <a:t>Prepositional phrase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300" dirty="0" smtClean="0"/>
              <a:t>Mary left the car in the garage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 smtClean="0"/>
              <a:t>Predicative adjective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300" dirty="0" smtClean="0"/>
              <a:t>The receptionist looked worried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 smtClean="0"/>
              <a:t>Bare infinitive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300" dirty="0" smtClean="0"/>
              <a:t>She helped me buy this place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 smtClean="0"/>
              <a:t>To-infinitive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300" dirty="0" smtClean="0"/>
              <a:t>The girl wanted to be alone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 smtClean="0"/>
              <a:t>Participial phrase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300" dirty="0" smtClean="0"/>
              <a:t>He stayed crying after the movie ended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 smtClean="0"/>
              <a:t>That-clause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300" dirty="0" smtClean="0"/>
              <a:t>Ravi doesn’t believe that it will rain tomorrow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 smtClean="0"/>
              <a:t>Question-form clauses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300" dirty="0" smtClean="0"/>
              <a:t>She wondered where to go</a:t>
            </a:r>
          </a:p>
        </p:txBody>
      </p:sp>
    </p:spTree>
    <p:extLst>
      <p:ext uri="{BB962C8B-B14F-4D97-AF65-F5344CB8AC3E}">
        <p14:creationId xmlns:p14="http://schemas.microsoft.com/office/powerpoint/2010/main" val="3383831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 bldLvl="2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CFG independence assumptions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 smtClean="0"/>
              <a:t>Non-independence</a:t>
            </a:r>
          </a:p>
          <a:p>
            <a:pPr lvl="1"/>
            <a:r>
              <a:rPr lang="en-US" altLang="en-US" sz="2400" dirty="0" smtClean="0"/>
              <a:t>All NPs</a:t>
            </a:r>
          </a:p>
          <a:p>
            <a:pPr lvl="2"/>
            <a:r>
              <a:rPr lang="en-US" altLang="en-US" sz="2200" dirty="0" smtClean="0"/>
              <a:t>11% NP PP, 9% DT NN, 6% PRP</a:t>
            </a:r>
          </a:p>
          <a:p>
            <a:pPr lvl="1"/>
            <a:r>
              <a:rPr lang="en-US" altLang="en-US" sz="2400" dirty="0" smtClean="0"/>
              <a:t>NPs under S</a:t>
            </a:r>
          </a:p>
          <a:p>
            <a:pPr lvl="2"/>
            <a:r>
              <a:rPr lang="en-US" altLang="en-US" sz="2200" dirty="0" smtClean="0"/>
              <a:t>9% NP PP, 9% DT NN, 21% PRP</a:t>
            </a:r>
          </a:p>
          <a:p>
            <a:pPr lvl="1"/>
            <a:r>
              <a:rPr lang="en-US" altLang="en-US" sz="2400" dirty="0" smtClean="0"/>
              <a:t>NPs under VP</a:t>
            </a:r>
          </a:p>
          <a:p>
            <a:pPr lvl="2"/>
            <a:r>
              <a:rPr lang="en-US" altLang="en-US" sz="2200" dirty="0" smtClean="0"/>
              <a:t>23% NP PP, 7% DT NN, 4% PRP</a:t>
            </a:r>
          </a:p>
          <a:p>
            <a:pPr lvl="1"/>
            <a:r>
              <a:rPr lang="en-US" altLang="en-US" sz="2400" dirty="0" smtClean="0"/>
              <a:t>(example from Dan Klein)</a:t>
            </a:r>
          </a:p>
          <a:p>
            <a:r>
              <a:rPr lang="en-US" altLang="en-US" dirty="0" smtClean="0"/>
              <a:t>Lexicalized grammars</a:t>
            </a:r>
          </a:p>
          <a:p>
            <a:pPr lvl="1"/>
            <a:r>
              <a:rPr lang="en-US" altLang="en-US" dirty="0" smtClean="0"/>
              <a:t>productions associated with specific words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5169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bldLvl="3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Penn Treebank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Background</a:t>
            </a:r>
          </a:p>
          <a:p>
            <a:pPr lvl="1"/>
            <a:r>
              <a:rPr lang="en-US" dirty="0" smtClean="0"/>
              <a:t>From the early 90’s</a:t>
            </a:r>
          </a:p>
          <a:p>
            <a:pPr lvl="1"/>
            <a:r>
              <a:rPr lang="en-US" dirty="0" smtClean="0"/>
              <a:t>Developed at the University of Pennsylvania</a:t>
            </a:r>
          </a:p>
          <a:p>
            <a:pPr lvl="1"/>
            <a:r>
              <a:rPr lang="en-US" dirty="0" smtClean="0"/>
              <a:t>(Marcus, Santorini, and </a:t>
            </a:r>
            <a:r>
              <a:rPr lang="en-US" dirty="0" err="1" smtClean="0"/>
              <a:t>Marcinkiewicz</a:t>
            </a:r>
            <a:r>
              <a:rPr lang="en-US" dirty="0" smtClean="0"/>
              <a:t> 1993)</a:t>
            </a:r>
          </a:p>
          <a:p>
            <a:r>
              <a:rPr lang="en-US" dirty="0" smtClean="0"/>
              <a:t>Size</a:t>
            </a:r>
          </a:p>
          <a:p>
            <a:pPr lvl="1"/>
            <a:r>
              <a:rPr lang="en-US" dirty="0" smtClean="0"/>
              <a:t>40,000 training sentences</a:t>
            </a:r>
          </a:p>
          <a:p>
            <a:pPr lvl="1"/>
            <a:r>
              <a:rPr lang="en-US" dirty="0" smtClean="0"/>
              <a:t>2400 test sentences</a:t>
            </a:r>
          </a:p>
          <a:p>
            <a:r>
              <a:rPr lang="en-US" dirty="0" smtClean="0"/>
              <a:t>Genre</a:t>
            </a:r>
          </a:p>
          <a:p>
            <a:pPr lvl="1"/>
            <a:r>
              <a:rPr lang="en-US" dirty="0" smtClean="0"/>
              <a:t>Mostly Wall Street Journal news stories and some spoken conversations</a:t>
            </a:r>
          </a:p>
          <a:p>
            <a:r>
              <a:rPr lang="en-US" dirty="0" smtClean="0"/>
              <a:t>Importance</a:t>
            </a:r>
          </a:p>
          <a:p>
            <a:pPr lvl="1"/>
            <a:r>
              <a:rPr lang="en-US" dirty="0" smtClean="0"/>
              <a:t>Helped launch modern automatic parsing methods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29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483319"/>
              </p:ext>
            </p:extLst>
          </p:nvPr>
        </p:nvGraphicFramePr>
        <p:xfrm>
          <a:off x="2362200" y="1371600"/>
          <a:ext cx="6096000" cy="4580640"/>
        </p:xfrm>
        <a:graphic>
          <a:graphicData uri="http://schemas.openxmlformats.org/drawingml/2006/table">
            <a:tbl>
              <a:tblPr/>
              <a:tblGrid>
                <a:gridCol w="609600"/>
                <a:gridCol w="3581400"/>
                <a:gridCol w="1905000"/>
              </a:tblGrid>
              <a:tr h="249400">
                <a:tc>
                  <a:txBody>
                    <a:bodyPr/>
                    <a:lstStyle/>
                    <a:p>
                      <a:r>
                        <a:rPr lang="en-US" sz="1500" b="1" dirty="0" smtClean="0"/>
                        <a:t>Tag </a:t>
                      </a:r>
                      <a:endParaRPr lang="en-US" sz="1500" b="1" dirty="0"/>
                    </a:p>
                  </a:txBody>
                  <a:tcPr marL="25879" marR="25879" marT="12940" marB="1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/>
                        <a:t>Description </a:t>
                      </a:r>
                    </a:p>
                  </a:txBody>
                  <a:tcPr marL="25879" marR="25879" marT="12940" marB="1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/>
                        <a:t>Example </a:t>
                      </a:r>
                    </a:p>
                  </a:txBody>
                  <a:tcPr marL="25879" marR="25879" marT="12940" marB="1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9400">
                <a:tc>
                  <a:txBody>
                    <a:bodyPr/>
                    <a:lstStyle/>
                    <a:p>
                      <a:r>
                        <a:rPr lang="en-US" sz="1500"/>
                        <a:t>CC </a:t>
                      </a:r>
                    </a:p>
                  </a:txBody>
                  <a:tcPr marL="25879" marR="25879" marT="12940" marB="1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coordinating conjunction </a:t>
                      </a:r>
                    </a:p>
                  </a:txBody>
                  <a:tcPr marL="25879" marR="25879" marT="12940" marB="1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and </a:t>
                      </a:r>
                    </a:p>
                  </a:txBody>
                  <a:tcPr marL="25879" marR="25879" marT="12940" marB="1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9400">
                <a:tc>
                  <a:txBody>
                    <a:bodyPr/>
                    <a:lstStyle/>
                    <a:p>
                      <a:r>
                        <a:rPr lang="en-US" sz="1500"/>
                        <a:t>CD </a:t>
                      </a:r>
                    </a:p>
                  </a:txBody>
                  <a:tcPr marL="25879" marR="25879" marT="12940" marB="1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cardinal number </a:t>
                      </a:r>
                    </a:p>
                  </a:txBody>
                  <a:tcPr marL="25879" marR="25879" marT="12940" marB="1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1, third </a:t>
                      </a:r>
                    </a:p>
                  </a:txBody>
                  <a:tcPr marL="25879" marR="25879" marT="12940" marB="1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9400">
                <a:tc>
                  <a:txBody>
                    <a:bodyPr/>
                    <a:lstStyle/>
                    <a:p>
                      <a:r>
                        <a:rPr lang="en-US" sz="1500" dirty="0"/>
                        <a:t>DT </a:t>
                      </a:r>
                    </a:p>
                  </a:txBody>
                  <a:tcPr marL="25879" marR="25879" marT="12940" marB="1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determiner </a:t>
                      </a:r>
                    </a:p>
                  </a:txBody>
                  <a:tcPr marL="25879" marR="25879" marT="12940" marB="1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the </a:t>
                      </a:r>
                    </a:p>
                  </a:txBody>
                  <a:tcPr marL="25879" marR="25879" marT="12940" marB="1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9400">
                <a:tc>
                  <a:txBody>
                    <a:bodyPr/>
                    <a:lstStyle/>
                    <a:p>
                      <a:r>
                        <a:rPr lang="en-US" sz="1500"/>
                        <a:t>EX </a:t>
                      </a:r>
                    </a:p>
                  </a:txBody>
                  <a:tcPr marL="25879" marR="25879" marT="12940" marB="1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existential there </a:t>
                      </a:r>
                    </a:p>
                  </a:txBody>
                  <a:tcPr marL="25879" marR="25879" marT="12940" marB="1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i="1" dirty="0"/>
                        <a:t>there</a:t>
                      </a:r>
                      <a:r>
                        <a:rPr lang="en-US" sz="1500" dirty="0"/>
                        <a:t> is </a:t>
                      </a:r>
                    </a:p>
                  </a:txBody>
                  <a:tcPr marL="25879" marR="25879" marT="12940" marB="1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9400">
                <a:tc>
                  <a:txBody>
                    <a:bodyPr/>
                    <a:lstStyle/>
                    <a:p>
                      <a:r>
                        <a:rPr lang="en-US" sz="1500"/>
                        <a:t>FW </a:t>
                      </a:r>
                    </a:p>
                  </a:txBody>
                  <a:tcPr marL="25879" marR="25879" marT="12940" marB="1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foreign word </a:t>
                      </a:r>
                    </a:p>
                  </a:txBody>
                  <a:tcPr marL="25879" marR="25879" marT="12940" marB="1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d‘oeuvre </a:t>
                      </a:r>
                      <a:endParaRPr lang="en-US" sz="1500" dirty="0"/>
                    </a:p>
                  </a:txBody>
                  <a:tcPr marL="25879" marR="25879" marT="12940" marB="1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9400">
                <a:tc>
                  <a:txBody>
                    <a:bodyPr/>
                    <a:lstStyle/>
                    <a:p>
                      <a:r>
                        <a:rPr lang="en-US" sz="1500"/>
                        <a:t>IN </a:t>
                      </a:r>
                    </a:p>
                  </a:txBody>
                  <a:tcPr marL="25879" marR="25879" marT="12940" marB="1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preposition/subordinating conjunction </a:t>
                      </a:r>
                    </a:p>
                  </a:txBody>
                  <a:tcPr marL="25879" marR="25879" marT="12940" marB="1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in, of, like </a:t>
                      </a:r>
                    </a:p>
                  </a:txBody>
                  <a:tcPr marL="25879" marR="25879" marT="12940" marB="1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9400">
                <a:tc>
                  <a:txBody>
                    <a:bodyPr/>
                    <a:lstStyle/>
                    <a:p>
                      <a:r>
                        <a:rPr lang="en-US" sz="1500" dirty="0"/>
                        <a:t>JJ </a:t>
                      </a:r>
                    </a:p>
                  </a:txBody>
                  <a:tcPr marL="25879" marR="25879" marT="12940" marB="1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adjective </a:t>
                      </a:r>
                    </a:p>
                  </a:txBody>
                  <a:tcPr marL="25879" marR="25879" marT="12940" marB="1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green </a:t>
                      </a:r>
                    </a:p>
                  </a:txBody>
                  <a:tcPr marL="25879" marR="25879" marT="12940" marB="1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9400">
                <a:tc>
                  <a:txBody>
                    <a:bodyPr/>
                    <a:lstStyle/>
                    <a:p>
                      <a:r>
                        <a:rPr lang="en-US" sz="1500"/>
                        <a:t>JJR </a:t>
                      </a:r>
                    </a:p>
                  </a:txBody>
                  <a:tcPr marL="25879" marR="25879" marT="12940" marB="1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adjective, comparative </a:t>
                      </a:r>
                    </a:p>
                  </a:txBody>
                  <a:tcPr marL="25879" marR="25879" marT="12940" marB="1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greener </a:t>
                      </a:r>
                    </a:p>
                  </a:txBody>
                  <a:tcPr marL="25879" marR="25879" marT="12940" marB="1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9400">
                <a:tc>
                  <a:txBody>
                    <a:bodyPr/>
                    <a:lstStyle/>
                    <a:p>
                      <a:r>
                        <a:rPr lang="en-US" sz="1500"/>
                        <a:t>JJS </a:t>
                      </a:r>
                    </a:p>
                  </a:txBody>
                  <a:tcPr marL="25879" marR="25879" marT="12940" marB="1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adjective, superlative </a:t>
                      </a:r>
                    </a:p>
                  </a:txBody>
                  <a:tcPr marL="25879" marR="25879" marT="12940" marB="1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greenest </a:t>
                      </a:r>
                    </a:p>
                  </a:txBody>
                  <a:tcPr marL="25879" marR="25879" marT="12940" marB="1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9400">
                <a:tc>
                  <a:txBody>
                    <a:bodyPr/>
                    <a:lstStyle/>
                    <a:p>
                      <a:r>
                        <a:rPr lang="en-US" sz="1500"/>
                        <a:t>LS </a:t>
                      </a:r>
                    </a:p>
                  </a:txBody>
                  <a:tcPr marL="25879" marR="25879" marT="12940" marB="1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list marker </a:t>
                      </a:r>
                    </a:p>
                  </a:txBody>
                  <a:tcPr marL="25879" marR="25879" marT="12940" marB="1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1) </a:t>
                      </a:r>
                    </a:p>
                  </a:txBody>
                  <a:tcPr marL="25879" marR="25879" marT="12940" marB="1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9400">
                <a:tc>
                  <a:txBody>
                    <a:bodyPr/>
                    <a:lstStyle/>
                    <a:p>
                      <a:r>
                        <a:rPr lang="en-US" sz="1500"/>
                        <a:t>MD </a:t>
                      </a:r>
                    </a:p>
                  </a:txBody>
                  <a:tcPr marL="25879" marR="25879" marT="12940" marB="1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modal </a:t>
                      </a:r>
                    </a:p>
                  </a:txBody>
                  <a:tcPr marL="25879" marR="25879" marT="12940" marB="1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could, will </a:t>
                      </a:r>
                    </a:p>
                  </a:txBody>
                  <a:tcPr marL="25879" marR="25879" marT="12940" marB="1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9400">
                <a:tc>
                  <a:txBody>
                    <a:bodyPr/>
                    <a:lstStyle/>
                    <a:p>
                      <a:r>
                        <a:rPr lang="en-US" sz="1500"/>
                        <a:t>NN </a:t>
                      </a:r>
                    </a:p>
                  </a:txBody>
                  <a:tcPr marL="25879" marR="25879" marT="12940" marB="1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noun, singular or mass </a:t>
                      </a:r>
                    </a:p>
                  </a:txBody>
                  <a:tcPr marL="25879" marR="25879" marT="12940" marB="1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table </a:t>
                      </a:r>
                    </a:p>
                  </a:txBody>
                  <a:tcPr marL="25879" marR="25879" marT="12940" marB="1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9400">
                <a:tc>
                  <a:txBody>
                    <a:bodyPr/>
                    <a:lstStyle/>
                    <a:p>
                      <a:r>
                        <a:rPr lang="en-US" sz="1500"/>
                        <a:t>NNS </a:t>
                      </a:r>
                    </a:p>
                  </a:txBody>
                  <a:tcPr marL="25879" marR="25879" marT="12940" marB="1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noun plural </a:t>
                      </a:r>
                    </a:p>
                  </a:txBody>
                  <a:tcPr marL="25879" marR="25879" marT="12940" marB="1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tables </a:t>
                      </a:r>
                    </a:p>
                  </a:txBody>
                  <a:tcPr marL="25879" marR="25879" marT="12940" marB="1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9400">
                <a:tc>
                  <a:txBody>
                    <a:bodyPr/>
                    <a:lstStyle/>
                    <a:p>
                      <a:r>
                        <a:rPr lang="en-US" sz="1500"/>
                        <a:t>NNP </a:t>
                      </a:r>
                    </a:p>
                  </a:txBody>
                  <a:tcPr marL="25879" marR="25879" marT="12940" marB="1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proper noun, singular </a:t>
                      </a:r>
                    </a:p>
                  </a:txBody>
                  <a:tcPr marL="25879" marR="25879" marT="12940" marB="1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John </a:t>
                      </a:r>
                    </a:p>
                  </a:txBody>
                  <a:tcPr marL="25879" marR="25879" marT="12940" marB="1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9400">
                <a:tc>
                  <a:txBody>
                    <a:bodyPr/>
                    <a:lstStyle/>
                    <a:p>
                      <a:r>
                        <a:rPr lang="en-US" sz="1500"/>
                        <a:t>NNPS </a:t>
                      </a:r>
                    </a:p>
                  </a:txBody>
                  <a:tcPr marL="25879" marR="25879" marT="12940" marB="1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proper noun, plural </a:t>
                      </a:r>
                    </a:p>
                  </a:txBody>
                  <a:tcPr marL="25879" marR="25879" marT="12940" marB="1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Vikings </a:t>
                      </a:r>
                    </a:p>
                  </a:txBody>
                  <a:tcPr marL="25879" marR="25879" marT="12940" marB="1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9400">
                <a:tc>
                  <a:txBody>
                    <a:bodyPr/>
                    <a:lstStyle/>
                    <a:p>
                      <a:r>
                        <a:rPr lang="en-US" sz="1500"/>
                        <a:t>PDT </a:t>
                      </a:r>
                    </a:p>
                  </a:txBody>
                  <a:tcPr marL="25879" marR="25879" marT="12940" marB="1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predeterminer </a:t>
                      </a:r>
                    </a:p>
                  </a:txBody>
                  <a:tcPr marL="25879" marR="25879" marT="12940" marB="1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i="1"/>
                        <a:t>both</a:t>
                      </a:r>
                      <a:r>
                        <a:rPr lang="en-US" sz="1500"/>
                        <a:t> the boys </a:t>
                      </a:r>
                    </a:p>
                  </a:txBody>
                  <a:tcPr marL="25879" marR="25879" marT="12940" marB="1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9400">
                <a:tc>
                  <a:txBody>
                    <a:bodyPr/>
                    <a:lstStyle/>
                    <a:p>
                      <a:r>
                        <a:rPr lang="en-US" sz="1500"/>
                        <a:t>POS </a:t>
                      </a:r>
                    </a:p>
                  </a:txBody>
                  <a:tcPr marL="25879" marR="25879" marT="12940" marB="1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possessive ending </a:t>
                      </a:r>
                    </a:p>
                  </a:txBody>
                  <a:tcPr marL="25879" marR="25879" marT="12940" marB="1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friend</a:t>
                      </a:r>
                      <a:r>
                        <a:rPr lang="en-US" sz="1500" i="1" dirty="0"/>
                        <a:t>'s</a:t>
                      </a:r>
                      <a:r>
                        <a:rPr lang="en-US" sz="1500" dirty="0"/>
                        <a:t> </a:t>
                      </a:r>
                    </a:p>
                  </a:txBody>
                  <a:tcPr marL="25879" marR="25879" marT="12940" marB="1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Penn Treebank </a:t>
            </a:r>
            <a:r>
              <a:rPr lang="en-US" dirty="0" err="1" smtClean="0"/>
              <a:t>tagset</a:t>
            </a:r>
            <a:r>
              <a:rPr lang="en-US" dirty="0" smtClean="0"/>
              <a:t> (1/2)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5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959905"/>
              </p:ext>
            </p:extLst>
          </p:nvPr>
        </p:nvGraphicFramePr>
        <p:xfrm>
          <a:off x="1600200" y="1219200"/>
          <a:ext cx="7010400" cy="4835120"/>
        </p:xfrm>
        <a:graphic>
          <a:graphicData uri="http://schemas.openxmlformats.org/drawingml/2006/table">
            <a:tbl>
              <a:tblPr/>
              <a:tblGrid>
                <a:gridCol w="685800"/>
                <a:gridCol w="2895600"/>
                <a:gridCol w="3429000"/>
              </a:tblGrid>
              <a:tr h="249400">
                <a:tc>
                  <a:txBody>
                    <a:bodyPr/>
                    <a:lstStyle/>
                    <a:p>
                      <a:r>
                        <a:rPr lang="en-US" sz="1500" b="1" dirty="0" smtClean="0"/>
                        <a:t>Tag </a:t>
                      </a:r>
                      <a:endParaRPr lang="en-US" sz="1500" b="1" dirty="0"/>
                    </a:p>
                  </a:txBody>
                  <a:tcPr marL="25879" marR="25879" marT="12940" marB="1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/>
                        <a:t>Description </a:t>
                      </a:r>
                    </a:p>
                  </a:txBody>
                  <a:tcPr marL="25879" marR="25879" marT="12940" marB="1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/>
                        <a:t>Example </a:t>
                      </a:r>
                    </a:p>
                  </a:txBody>
                  <a:tcPr marL="25879" marR="25879" marT="12940" marB="1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9400">
                <a:tc>
                  <a:txBody>
                    <a:bodyPr/>
                    <a:lstStyle/>
                    <a:p>
                      <a:r>
                        <a:rPr lang="en-US" sz="1500" dirty="0"/>
                        <a:t>PRP </a:t>
                      </a:r>
                    </a:p>
                  </a:txBody>
                  <a:tcPr marL="25879" marR="25879" marT="12940" marB="1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personal pronoun </a:t>
                      </a:r>
                    </a:p>
                  </a:txBody>
                  <a:tcPr marL="25879" marR="25879" marT="12940" marB="1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I, he, it </a:t>
                      </a:r>
                    </a:p>
                  </a:txBody>
                  <a:tcPr marL="25879" marR="25879" marT="12940" marB="1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9400">
                <a:tc>
                  <a:txBody>
                    <a:bodyPr/>
                    <a:lstStyle/>
                    <a:p>
                      <a:r>
                        <a:rPr lang="en-US" sz="1500"/>
                        <a:t>PRP$ </a:t>
                      </a:r>
                    </a:p>
                  </a:txBody>
                  <a:tcPr marL="25879" marR="25879" marT="12940" marB="1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possessive pronoun </a:t>
                      </a:r>
                    </a:p>
                  </a:txBody>
                  <a:tcPr marL="25879" marR="25879" marT="12940" marB="1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my, his </a:t>
                      </a:r>
                    </a:p>
                  </a:txBody>
                  <a:tcPr marL="25879" marR="25879" marT="12940" marB="1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9400">
                <a:tc>
                  <a:txBody>
                    <a:bodyPr/>
                    <a:lstStyle/>
                    <a:p>
                      <a:r>
                        <a:rPr lang="en-US" sz="1500"/>
                        <a:t>RB </a:t>
                      </a:r>
                    </a:p>
                  </a:txBody>
                  <a:tcPr marL="25879" marR="25879" marT="12940" marB="1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adverb </a:t>
                      </a:r>
                    </a:p>
                  </a:txBody>
                  <a:tcPr marL="25879" marR="25879" marT="12940" marB="1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however, usually, naturally, here, good </a:t>
                      </a:r>
                    </a:p>
                  </a:txBody>
                  <a:tcPr marL="25879" marR="25879" marT="12940" marB="1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9400">
                <a:tc>
                  <a:txBody>
                    <a:bodyPr/>
                    <a:lstStyle/>
                    <a:p>
                      <a:r>
                        <a:rPr lang="en-US" sz="1500"/>
                        <a:t>RBR </a:t>
                      </a:r>
                    </a:p>
                  </a:txBody>
                  <a:tcPr marL="25879" marR="25879" marT="12940" marB="1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adverb, comparative </a:t>
                      </a:r>
                    </a:p>
                  </a:txBody>
                  <a:tcPr marL="25879" marR="25879" marT="12940" marB="1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better</a:t>
                      </a:r>
                    </a:p>
                  </a:txBody>
                  <a:tcPr marL="25879" marR="25879" marT="12940" marB="1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9400">
                <a:tc>
                  <a:txBody>
                    <a:bodyPr/>
                    <a:lstStyle/>
                    <a:p>
                      <a:r>
                        <a:rPr lang="en-US" sz="1500"/>
                        <a:t>RBS </a:t>
                      </a:r>
                    </a:p>
                  </a:txBody>
                  <a:tcPr marL="25879" marR="25879" marT="12940" marB="1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adverb, superlative </a:t>
                      </a:r>
                    </a:p>
                  </a:txBody>
                  <a:tcPr marL="25879" marR="25879" marT="12940" marB="1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best </a:t>
                      </a:r>
                    </a:p>
                  </a:txBody>
                  <a:tcPr marL="25879" marR="25879" marT="12940" marB="1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9400">
                <a:tc>
                  <a:txBody>
                    <a:bodyPr/>
                    <a:lstStyle/>
                    <a:p>
                      <a:r>
                        <a:rPr lang="en-US" sz="1500"/>
                        <a:t>RP </a:t>
                      </a:r>
                    </a:p>
                  </a:txBody>
                  <a:tcPr marL="25879" marR="25879" marT="12940" marB="1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particle </a:t>
                      </a:r>
                    </a:p>
                  </a:txBody>
                  <a:tcPr marL="25879" marR="25879" marT="12940" marB="1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give </a:t>
                      </a:r>
                      <a:r>
                        <a:rPr lang="en-US" sz="1500" i="1"/>
                        <a:t>up </a:t>
                      </a:r>
                      <a:endParaRPr lang="en-US" sz="1500"/>
                    </a:p>
                  </a:txBody>
                  <a:tcPr marL="25879" marR="25879" marT="12940" marB="1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9400">
                <a:tc>
                  <a:txBody>
                    <a:bodyPr/>
                    <a:lstStyle/>
                    <a:p>
                      <a:r>
                        <a:rPr lang="en-US" sz="1500"/>
                        <a:t>TO </a:t>
                      </a:r>
                    </a:p>
                  </a:txBody>
                  <a:tcPr marL="25879" marR="25879" marT="12940" marB="1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to </a:t>
                      </a:r>
                    </a:p>
                  </a:txBody>
                  <a:tcPr marL="25879" marR="25879" marT="12940" marB="1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i="1"/>
                        <a:t>to</a:t>
                      </a:r>
                      <a:r>
                        <a:rPr lang="en-US" sz="1500"/>
                        <a:t> go, </a:t>
                      </a:r>
                      <a:r>
                        <a:rPr lang="en-US" sz="1500" i="1"/>
                        <a:t>to</a:t>
                      </a:r>
                      <a:r>
                        <a:rPr lang="en-US" sz="1500"/>
                        <a:t> him </a:t>
                      </a:r>
                    </a:p>
                  </a:txBody>
                  <a:tcPr marL="25879" marR="25879" marT="12940" marB="1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9400">
                <a:tc>
                  <a:txBody>
                    <a:bodyPr/>
                    <a:lstStyle/>
                    <a:p>
                      <a:r>
                        <a:rPr lang="en-US" sz="1500"/>
                        <a:t>UH </a:t>
                      </a:r>
                    </a:p>
                  </a:txBody>
                  <a:tcPr marL="25879" marR="25879" marT="12940" marB="1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interjection </a:t>
                      </a:r>
                    </a:p>
                  </a:txBody>
                  <a:tcPr marL="25879" marR="25879" marT="12940" marB="1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uhhuhhuhh </a:t>
                      </a:r>
                    </a:p>
                  </a:txBody>
                  <a:tcPr marL="25879" marR="25879" marT="12940" marB="1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9400">
                <a:tc>
                  <a:txBody>
                    <a:bodyPr/>
                    <a:lstStyle/>
                    <a:p>
                      <a:r>
                        <a:rPr lang="en-US" sz="1500"/>
                        <a:t>VB </a:t>
                      </a:r>
                    </a:p>
                  </a:txBody>
                  <a:tcPr marL="25879" marR="25879" marT="12940" marB="1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verb, base form </a:t>
                      </a:r>
                    </a:p>
                  </a:txBody>
                  <a:tcPr marL="25879" marR="25879" marT="12940" marB="1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take </a:t>
                      </a:r>
                    </a:p>
                  </a:txBody>
                  <a:tcPr marL="25879" marR="25879" marT="12940" marB="1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9400">
                <a:tc>
                  <a:txBody>
                    <a:bodyPr/>
                    <a:lstStyle/>
                    <a:p>
                      <a:r>
                        <a:rPr lang="en-US" sz="1500"/>
                        <a:t>VBD </a:t>
                      </a:r>
                    </a:p>
                  </a:txBody>
                  <a:tcPr marL="25879" marR="25879" marT="12940" marB="1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verb, past tense </a:t>
                      </a:r>
                    </a:p>
                  </a:txBody>
                  <a:tcPr marL="25879" marR="25879" marT="12940" marB="1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took </a:t>
                      </a:r>
                    </a:p>
                  </a:txBody>
                  <a:tcPr marL="25879" marR="25879" marT="12940" marB="1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9400">
                <a:tc>
                  <a:txBody>
                    <a:bodyPr/>
                    <a:lstStyle/>
                    <a:p>
                      <a:r>
                        <a:rPr lang="en-US" sz="1500"/>
                        <a:t>VBG </a:t>
                      </a:r>
                    </a:p>
                  </a:txBody>
                  <a:tcPr marL="25879" marR="25879" marT="12940" marB="1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verb, gerund/present participle </a:t>
                      </a:r>
                    </a:p>
                  </a:txBody>
                  <a:tcPr marL="25879" marR="25879" marT="12940" marB="1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taking </a:t>
                      </a:r>
                    </a:p>
                  </a:txBody>
                  <a:tcPr marL="25879" marR="25879" marT="12940" marB="1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9400">
                <a:tc>
                  <a:txBody>
                    <a:bodyPr/>
                    <a:lstStyle/>
                    <a:p>
                      <a:r>
                        <a:rPr lang="en-US" sz="1500"/>
                        <a:t>VBN </a:t>
                      </a:r>
                    </a:p>
                  </a:txBody>
                  <a:tcPr marL="25879" marR="25879" marT="12940" marB="1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verb, past participle </a:t>
                      </a:r>
                    </a:p>
                  </a:txBody>
                  <a:tcPr marL="25879" marR="25879" marT="12940" marB="1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taken </a:t>
                      </a:r>
                    </a:p>
                  </a:txBody>
                  <a:tcPr marL="25879" marR="25879" marT="12940" marB="1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9400">
                <a:tc>
                  <a:txBody>
                    <a:bodyPr/>
                    <a:lstStyle/>
                    <a:p>
                      <a:r>
                        <a:rPr lang="en-US" sz="1500"/>
                        <a:t>VBP </a:t>
                      </a:r>
                    </a:p>
                  </a:txBody>
                  <a:tcPr marL="25879" marR="25879" marT="12940" marB="1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verb, sing. present, non-3d </a:t>
                      </a:r>
                    </a:p>
                  </a:txBody>
                  <a:tcPr marL="25879" marR="25879" marT="12940" marB="1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take </a:t>
                      </a:r>
                    </a:p>
                  </a:txBody>
                  <a:tcPr marL="25879" marR="25879" marT="12940" marB="1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9400">
                <a:tc>
                  <a:txBody>
                    <a:bodyPr/>
                    <a:lstStyle/>
                    <a:p>
                      <a:r>
                        <a:rPr lang="en-US" sz="1500"/>
                        <a:t>VBZ </a:t>
                      </a:r>
                    </a:p>
                  </a:txBody>
                  <a:tcPr marL="25879" marR="25879" marT="12940" marB="1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verb, 3rd person sing. present </a:t>
                      </a:r>
                    </a:p>
                  </a:txBody>
                  <a:tcPr marL="25879" marR="25879" marT="12940" marB="1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takes </a:t>
                      </a:r>
                    </a:p>
                  </a:txBody>
                  <a:tcPr marL="25879" marR="25879" marT="12940" marB="1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9400">
                <a:tc>
                  <a:txBody>
                    <a:bodyPr/>
                    <a:lstStyle/>
                    <a:p>
                      <a:r>
                        <a:rPr lang="en-US" sz="1500"/>
                        <a:t>WDT </a:t>
                      </a:r>
                    </a:p>
                  </a:txBody>
                  <a:tcPr marL="25879" marR="25879" marT="12940" marB="1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wh-determiner </a:t>
                      </a:r>
                    </a:p>
                  </a:txBody>
                  <a:tcPr marL="25879" marR="25879" marT="12940" marB="1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which </a:t>
                      </a:r>
                    </a:p>
                  </a:txBody>
                  <a:tcPr marL="25879" marR="25879" marT="12940" marB="1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9400">
                <a:tc>
                  <a:txBody>
                    <a:bodyPr/>
                    <a:lstStyle/>
                    <a:p>
                      <a:r>
                        <a:rPr lang="en-US" sz="1500"/>
                        <a:t>WP </a:t>
                      </a:r>
                    </a:p>
                  </a:txBody>
                  <a:tcPr marL="25879" marR="25879" marT="12940" marB="1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wh-pronoun </a:t>
                      </a:r>
                    </a:p>
                  </a:txBody>
                  <a:tcPr marL="25879" marR="25879" marT="12940" marB="1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who, what </a:t>
                      </a:r>
                    </a:p>
                  </a:txBody>
                  <a:tcPr marL="25879" marR="25879" marT="12940" marB="1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9400">
                <a:tc>
                  <a:txBody>
                    <a:bodyPr/>
                    <a:lstStyle/>
                    <a:p>
                      <a:r>
                        <a:rPr lang="en-US" sz="1500"/>
                        <a:t>WP$ </a:t>
                      </a:r>
                    </a:p>
                  </a:txBody>
                  <a:tcPr marL="25879" marR="25879" marT="12940" marB="1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possessive wh-pronoun </a:t>
                      </a:r>
                    </a:p>
                  </a:txBody>
                  <a:tcPr marL="25879" marR="25879" marT="12940" marB="1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whose </a:t>
                      </a:r>
                    </a:p>
                  </a:txBody>
                  <a:tcPr marL="25879" marR="25879" marT="12940" marB="1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9400">
                <a:tc>
                  <a:txBody>
                    <a:bodyPr/>
                    <a:lstStyle/>
                    <a:p>
                      <a:r>
                        <a:rPr lang="en-US" sz="1500" dirty="0"/>
                        <a:t>WRB </a:t>
                      </a:r>
                    </a:p>
                  </a:txBody>
                  <a:tcPr marL="25879" marR="25879" marT="12940" marB="1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err="1"/>
                        <a:t>wh-abverb</a:t>
                      </a:r>
                      <a:r>
                        <a:rPr lang="en-US" sz="1500" dirty="0"/>
                        <a:t> </a:t>
                      </a:r>
                    </a:p>
                  </a:txBody>
                  <a:tcPr marL="25879" marR="25879" marT="12940" marB="1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where, when </a:t>
                      </a:r>
                    </a:p>
                  </a:txBody>
                  <a:tcPr marL="25879" marR="25879" marT="12940" marB="1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Penn Treebank </a:t>
            </a:r>
            <a:r>
              <a:rPr lang="en-US" dirty="0" err="1" smtClean="0"/>
              <a:t>tagset</a:t>
            </a:r>
            <a:r>
              <a:rPr lang="en-US" dirty="0" smtClean="0"/>
              <a:t> (2/2)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64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sentence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WSJ/12/WSJ_1273.MRG, sentence 11 </a:t>
            </a:r>
          </a:p>
          <a:p>
            <a:r>
              <a:rPr lang="en-US" dirty="0" smtClean="0"/>
              <a:t>Because the CD had an effective yield of 13.4 % when it was issued in 1984 , and interest rates in general had declined sharply since then , part of the price Dr. Blumenfeld paid was a premium -- an additional amount on top of the CD 's base value plus accrued interest that represented the CD 's increased market value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269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58455" y="1650154"/>
            <a:ext cx="5772648" cy="3808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(S</a:t>
            </a:r>
          </a:p>
          <a:p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(SBAR-PRP</a:t>
            </a:r>
          </a:p>
          <a:p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  (IN Because)</a:t>
            </a:r>
          </a:p>
          <a:p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  (S</a:t>
            </a:r>
          </a:p>
          <a:p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    (S</a:t>
            </a:r>
          </a:p>
          <a:p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      (NP-SBJ (DT the) (NNP CD))</a:t>
            </a:r>
          </a:p>
          <a:p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      (VP</a:t>
            </a:r>
          </a:p>
          <a:p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        (VBD had)</a:t>
            </a:r>
          </a:p>
          <a:p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        (NP</a:t>
            </a:r>
          </a:p>
          <a:p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          (NP (DT an) (JJ effective) (NN yield))</a:t>
            </a:r>
          </a:p>
          <a:p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          (PP (IN of) (NP (CD 13.4) (NN %))))</a:t>
            </a:r>
          </a:p>
          <a:p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        (SBAR-TMP</a:t>
            </a:r>
          </a:p>
          <a:p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          (WHADVP-4 (WRB when))</a:t>
            </a:r>
          </a:p>
          <a:p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          (S</a:t>
            </a:r>
          </a:p>
          <a:p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            (NP-SBJ-1 (PRP it))</a:t>
            </a:r>
          </a:p>
          <a:p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            (VP</a:t>
            </a:r>
          </a:p>
          <a:p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              (VBD was)</a:t>
            </a:r>
          </a:p>
          <a:p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              (VP</a:t>
            </a:r>
          </a:p>
          <a:p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                (VBN issued)</a:t>
            </a:r>
          </a:p>
          <a:p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                (NP (-NONE- *-1))</a:t>
            </a:r>
          </a:p>
          <a:p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                (PP-TMP (IN in) (NP (CD 1984)))</a:t>
            </a:r>
          </a:p>
          <a:p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                (ADVP-TMP (-NONE- *T*-4))))))))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                  ...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Parsed sentence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55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Context-free grammars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 smtClean="0"/>
              <a:t>A context-free grammar is </a:t>
            </a:r>
            <a:r>
              <a:rPr lang="en-US" altLang="en-US" sz="2400" dirty="0"/>
              <a:t>a </a:t>
            </a:r>
            <a:r>
              <a:rPr lang="en-US" altLang="en-US" sz="2400" dirty="0" smtClean="0"/>
              <a:t>4-tuple </a:t>
            </a:r>
            <a:r>
              <a:rPr lang="en-US" altLang="en-US" sz="2400" dirty="0"/>
              <a:t>(N,</a:t>
            </a:r>
            <a:r>
              <a:rPr lang="en-US" altLang="en-US" sz="2400" dirty="0">
                <a:sym typeface="Symbol"/>
              </a:rPr>
              <a:t></a:t>
            </a:r>
            <a:r>
              <a:rPr lang="en-US" altLang="en-US" sz="2400" dirty="0"/>
              <a:t>,R,S</a:t>
            </a:r>
            <a:r>
              <a:rPr lang="en-US" altLang="en-US" sz="2400" dirty="0" smtClean="0"/>
              <a:t>)</a:t>
            </a:r>
          </a:p>
          <a:p>
            <a:pPr lvl="1"/>
            <a:r>
              <a:rPr lang="en-US" altLang="en-US" sz="2000" dirty="0" smtClean="0"/>
              <a:t>N: non-terminal symbols</a:t>
            </a:r>
          </a:p>
          <a:p>
            <a:pPr lvl="1"/>
            <a:r>
              <a:rPr lang="en-US" altLang="en-US" sz="2000" dirty="0" smtClean="0">
                <a:sym typeface="Symbol" pitchFamily="18" charset="2"/>
              </a:rPr>
              <a:t></a:t>
            </a:r>
            <a:r>
              <a:rPr lang="en-US" altLang="en-US" sz="2000" dirty="0" smtClean="0"/>
              <a:t>: terminal symbols (disjoint from N)</a:t>
            </a:r>
          </a:p>
          <a:p>
            <a:pPr lvl="1"/>
            <a:r>
              <a:rPr lang="en-US" altLang="en-US" sz="2000" dirty="0" smtClean="0"/>
              <a:t>R: rules (A </a:t>
            </a:r>
            <a:r>
              <a:rPr lang="en-US" altLang="en-US" sz="2000" dirty="0" smtClean="0">
                <a:sym typeface="Wingdings" pitchFamily="2" charset="2"/>
              </a:rPr>
              <a:t>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sym typeface="Symbol" pitchFamily="18" charset="2"/>
              </a:rPr>
              <a:t></a:t>
            </a:r>
            <a:r>
              <a:rPr lang="en-US" altLang="en-US" sz="2000" dirty="0" smtClean="0"/>
              <a:t>), where </a:t>
            </a:r>
            <a:r>
              <a:rPr lang="en-US" altLang="en-US" sz="2000" dirty="0" smtClean="0">
                <a:sym typeface="Symbol" pitchFamily="18" charset="2"/>
              </a:rPr>
              <a:t> is a string from (  N)*</a:t>
            </a:r>
            <a:endParaRPr lang="en-US" altLang="en-US" sz="2000" dirty="0" smtClean="0"/>
          </a:p>
          <a:p>
            <a:pPr lvl="1"/>
            <a:r>
              <a:rPr lang="en-US" altLang="en-US" sz="2000" dirty="0" smtClean="0"/>
              <a:t>S: start symbol from N</a:t>
            </a:r>
          </a:p>
        </p:txBody>
      </p:sp>
    </p:spTree>
    <p:extLst>
      <p:ext uri="{BB962C8B-B14F-4D97-AF65-F5344CB8AC3E}">
        <p14:creationId xmlns:p14="http://schemas.microsoft.com/office/powerpoint/2010/main" val="51756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 bldLvl="2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664192"/>
            <a:ext cx="327546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(S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(SBAR-PRP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(IN Because)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(S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(S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(NP-SBJ (DT the) (NNP CD))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(VP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  (VBD had)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  (NP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    (NP (DT an) (JJ effective) (NN yield))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    (PP (IN of) (NP (CD 13.4) (NN %))))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  (SBAR-TMP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    (WHADVP-4 (WRB when))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    (S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      (NP-SBJ-1 (PRP it))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      (VP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        (VBD was)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        (VP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          (VBN issued)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          (NP (-NONE- *-1))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          (PP-TMP (IN in) (NP (CD 1984)))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          (ADVP-TMP (-NONE- *T*-4))))))))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(, ,)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(CC and)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(S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(NP-SBJ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  (NP (NN interest) (NNS rates))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  (PP (IN in) (ADJP (JJ general))))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(VP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  (VBD had)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  (VP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    (VBN declined)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    (ADVP-MNR (RB sharply))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    (PP-TMP (IN since) (NP (RB then))))))))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</a:t>
            </a:r>
            <a:endParaRPr lang="en-US" sz="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79912" y="818866"/>
            <a:ext cx="3264089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(VP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(VBD was)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(NP-PRD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(NP (DT a) (NN premium))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(: --)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(NP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(NP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  (NP (DT an) (JJ additional) (NN amount))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  (PP-LOC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    (IN on)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    (NP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      (NP (NN top))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      (PP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        (IN of)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        (NP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          (NP (DT the) (NNP CD) (POS 's))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          (NN base)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          (NN value))))))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(CC plus)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(NP (VBN accrued) (NN interest)))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(SBAR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(WHNP-2 (WDT that))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(S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  (NP-SBJ (-NONE- *T*-2))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  (VP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    (VBD represented)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    (NP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      (NP (DT the) (NNP CD) (POS 's))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      (VBN increased)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      (NN market)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      (NN value)))))))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(. .))</a:t>
            </a:r>
            <a:endParaRPr lang="en-US" sz="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07140" y="1574042"/>
            <a:ext cx="341649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(, ,)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(NP-SBJ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(NP (NN part))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(PP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(IN of)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(NP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(NP (DT the) (NN price))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(SBAR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  (WHNP-3 (-NONE- 0))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  (S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    (NP-SBJ (NNP Dr.) (NNP Blumenfeld))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    (VP (VBD paid) (NP (-NONE- *T*-3))))))))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</a:t>
            </a:r>
            <a:endParaRPr lang="en-US" sz="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89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664191"/>
            <a:ext cx="3275463" cy="4447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(S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(</a:t>
            </a:r>
            <a:r>
              <a:rPr lang="en-US" sz="800" b="1" dirty="0" smtClean="0">
                <a:latin typeface="Courier New" pitchFamily="49" charset="0"/>
                <a:cs typeface="Courier New" pitchFamily="49" charset="0"/>
              </a:rPr>
              <a:t>SBAR-PRP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(IN Because)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sz="800" b="1" dirty="0" smtClean="0">
                <a:latin typeface="Courier New" pitchFamily="49" charset="0"/>
                <a:cs typeface="Courier New" pitchFamily="49" charset="0"/>
              </a:rPr>
              <a:t>S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(</a:t>
            </a:r>
            <a:r>
              <a:rPr lang="en-US" sz="800" b="1" dirty="0" smtClean="0">
                <a:latin typeface="Courier New" pitchFamily="49" charset="0"/>
                <a:cs typeface="Courier New" pitchFamily="49" charset="0"/>
              </a:rPr>
              <a:t>S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(NP-SBJ (DT the) (NNP CD))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(VP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  (VBD had)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  (NP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    (NP (DT an) (JJ effective) (NN yield))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    (PP (IN of) (NP (CD 13.4) (NN %))))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  (SBAR-TMP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    (WHADVP-4 (WRB when))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    (S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      (NP-SBJ-1 (PRP it))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      (VP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        (VBD was)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        (VP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          (VBN issued)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          (NP (-NONE- *-1))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          (</a:t>
            </a: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PP-TMP</a:t>
            </a: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(IN in) (NP (CD 1984)))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          (ADVP-TMP (-NONE- *T*-4))))))))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(, ,)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(CC and)</a:t>
            </a:r>
            <a:endParaRPr lang="en-US" sz="8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(</a:t>
            </a: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S</a:t>
            </a:r>
            <a:endParaRPr lang="en-US" sz="8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(NP-SBJ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  (NP (NN interest) (NNS rates))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  (PP (IN in) (ADJP (JJ general))))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(VP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  (VBD had)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  (VP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    (VBN declined)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    (ADVP-MNR (RB sharply))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    (PP-TMP (IN since) (NP (RB then))))))))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</a:t>
            </a:r>
            <a:endParaRPr lang="en-US" sz="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79912" y="818866"/>
            <a:ext cx="3264089" cy="4047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(VP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(VBD was)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(NP-PRD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(NP (DT a) (NN premium))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(: --)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(NP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(NP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  (NP (DT an) (JJ additional) (NN amount))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  (PP-LOC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    (IN on)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    (NP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      (NP (NN top))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      (PP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        (IN of)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        (NP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          (NP (DT the) (NNP CD) (POS 's))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          (NN base)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          (NN value))))))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(CC plus)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(NP (VBN accrued) (NN interest)))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(</a:t>
            </a: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SBAR</a:t>
            </a:r>
            <a:endParaRPr lang="en-US" sz="8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(WHNP-2 (WDT that))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(S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  (NP-SBJ (-NONE- *T*-2))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  (VP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    (VBD represented)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    (NP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      (NP (DT the) (NNP CD) (POS 's))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      (VBN increased)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      (NN market)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      (NN value)))))))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(. .))</a:t>
            </a:r>
            <a:endParaRPr lang="en-US" sz="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07140" y="1574042"/>
            <a:ext cx="3416490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(, ,)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(</a:t>
            </a: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NP-SBJ</a:t>
            </a:r>
            <a:endParaRPr lang="en-US" sz="8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(NP (NN part))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(PP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(IN of)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(NP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(NP (DT the) (NN price))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(SBAR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  (WHNP-3 (-NONE- 0))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  (S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    (NP-SBJ (NNP Dr.) (NNP Blumenfeld))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    (VP (VBD paid) (NP (-NONE- *T*-3))))))))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</a:t>
            </a:r>
            <a:endParaRPr lang="en-US" sz="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45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Parsing evaluation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8153400" cy="4114800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dirty="0" smtClean="0"/>
              <a:t>Precision and recall</a:t>
            </a:r>
          </a:p>
          <a:p>
            <a:pPr lvl="1"/>
            <a:r>
              <a:rPr lang="en-US" altLang="en-US" dirty="0" smtClean="0"/>
              <a:t>get the proper constituents</a:t>
            </a:r>
          </a:p>
          <a:p>
            <a:r>
              <a:rPr lang="en-US" altLang="en-US" dirty="0" smtClean="0"/>
              <a:t>Labeled precision and recall</a:t>
            </a:r>
          </a:p>
          <a:p>
            <a:pPr lvl="1"/>
            <a:r>
              <a:rPr lang="en-US" altLang="en-US" dirty="0" smtClean="0"/>
              <a:t>also get the correct non-terminal labels</a:t>
            </a:r>
          </a:p>
          <a:p>
            <a:r>
              <a:rPr lang="en-US" altLang="en-US" dirty="0" smtClean="0"/>
              <a:t>F1</a:t>
            </a:r>
          </a:p>
          <a:p>
            <a:pPr lvl="1"/>
            <a:r>
              <a:rPr lang="en-US" altLang="en-US" dirty="0" smtClean="0"/>
              <a:t>harmonic mean of precision and recall</a:t>
            </a:r>
          </a:p>
          <a:p>
            <a:r>
              <a:rPr lang="en-US" altLang="en-US" dirty="0" smtClean="0"/>
              <a:t>Crossing brackets</a:t>
            </a:r>
          </a:p>
          <a:p>
            <a:pPr lvl="1"/>
            <a:r>
              <a:rPr lang="en-US" altLang="en-US" dirty="0" smtClean="0"/>
              <a:t>(A (B C)) vs ((A B) C)</a:t>
            </a:r>
          </a:p>
          <a:p>
            <a:r>
              <a:rPr lang="en-US" altLang="en-US" dirty="0" smtClean="0"/>
              <a:t>PTB corpus</a:t>
            </a:r>
          </a:p>
          <a:p>
            <a:pPr lvl="1"/>
            <a:r>
              <a:rPr lang="en-US" altLang="en-US" dirty="0" smtClean="0"/>
              <a:t>training 02-21, development 22, test 23</a:t>
            </a:r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055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 bldLvl="3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Evaluation example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508883" y="1940119"/>
            <a:ext cx="7975158" cy="81154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en-US" sz="1400" dirty="0" smtClean="0">
                <a:latin typeface="Courier New" pitchFamily="49" charset="0"/>
                <a:cs typeface="Courier New" pitchFamily="49" charset="0"/>
              </a:rPr>
              <a:t>GOLD = (S (NP (DT The) (JJ Japanese) (JJ industrial) (NNS companies))</a:t>
            </a:r>
          </a:p>
          <a:p>
            <a:pPr>
              <a:buNone/>
            </a:pPr>
            <a:r>
              <a:rPr lang="en-US" alt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400" dirty="0" smtClean="0">
                <a:latin typeface="Courier New" pitchFamily="49" charset="0"/>
                <a:cs typeface="Courier New" pitchFamily="49" charset="0"/>
              </a:rPr>
              <a:t>         (VP (MD should) (VP (VB know) (ADVP (JJR better)))) (. .)</a:t>
            </a:r>
          </a:p>
        </p:txBody>
      </p:sp>
      <p:sp>
        <p:nvSpPr>
          <p:cNvPr id="5" name="Rectangle 4"/>
          <p:cNvSpPr/>
          <p:nvPr/>
        </p:nvSpPr>
        <p:spPr>
          <a:xfrm>
            <a:off x="2401294" y="4210062"/>
            <a:ext cx="3975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en-US" sz="1400" dirty="0" smtClean="0">
                <a:latin typeface="Courier New" pitchFamily="49" charset="0"/>
                <a:cs typeface="Courier New" pitchFamily="49" charset="0"/>
              </a:rPr>
              <a:t>Bracketing Recall         =  80.00</a:t>
            </a:r>
          </a:p>
          <a:p>
            <a:pPr>
              <a:buNone/>
            </a:pPr>
            <a:r>
              <a:rPr lang="en-US" altLang="en-US" sz="1400" dirty="0" smtClean="0">
                <a:latin typeface="Courier New" pitchFamily="49" charset="0"/>
                <a:cs typeface="Courier New" pitchFamily="49" charset="0"/>
              </a:rPr>
              <a:t>Bracketing Precision      =  66.67</a:t>
            </a:r>
          </a:p>
          <a:p>
            <a:pPr>
              <a:buNone/>
            </a:pPr>
            <a:r>
              <a:rPr lang="en-US" altLang="en-US" sz="1400" dirty="0" smtClean="0">
                <a:latin typeface="Courier New" pitchFamily="49" charset="0"/>
                <a:cs typeface="Courier New" pitchFamily="49" charset="0"/>
              </a:rPr>
              <a:t>Bracketing FMeasure       =  72.73</a:t>
            </a:r>
          </a:p>
          <a:p>
            <a:pPr>
              <a:buNone/>
            </a:pPr>
            <a:r>
              <a:rPr lang="en-US" altLang="en-US" sz="1400" dirty="0" smtClean="0">
                <a:latin typeface="Courier New" pitchFamily="49" charset="0"/>
                <a:cs typeface="Courier New" pitchFamily="49" charset="0"/>
              </a:rPr>
              <a:t>Complete match            =   0.00</a:t>
            </a:r>
          </a:p>
          <a:p>
            <a:pPr>
              <a:buNone/>
            </a:pPr>
            <a:r>
              <a:rPr lang="en-US" altLang="en-US" sz="1400" dirty="0" smtClean="0">
                <a:latin typeface="Courier New" pitchFamily="49" charset="0"/>
                <a:cs typeface="Courier New" pitchFamily="49" charset="0"/>
              </a:rPr>
              <a:t>No crossing               = 100.00</a:t>
            </a:r>
          </a:p>
          <a:p>
            <a:pPr>
              <a:buNone/>
            </a:pPr>
            <a:r>
              <a:rPr lang="en-US" altLang="en-US" sz="1400" dirty="0" smtClean="0">
                <a:latin typeface="Courier New" pitchFamily="49" charset="0"/>
                <a:cs typeface="Courier New" pitchFamily="49" charset="0"/>
              </a:rPr>
              <a:t>Tagging accuracy          =  87.50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08883" y="2871452"/>
            <a:ext cx="7975158" cy="8216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500" kern="1200">
                <a:solidFill>
                  <a:srgbClr val="011C3C"/>
                </a:solidFill>
                <a:latin typeface="Lucida Grande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2">
                    <a:lumMod val="50000"/>
                  </a:schemeClr>
                </a:solidFill>
                <a:latin typeface="Lucida Grande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2">
                    <a:lumMod val="50000"/>
                  </a:schemeClr>
                </a:solidFill>
                <a:latin typeface="Lucida Grande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bg2">
                    <a:lumMod val="50000"/>
                  </a:schemeClr>
                </a:solidFill>
                <a:latin typeface="Lucida Grande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bg2">
                    <a:lumMod val="50000"/>
                  </a:schemeClr>
                </a:solidFill>
                <a:latin typeface="Lucida Grande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None/>
            </a:pPr>
            <a:r>
              <a:rPr lang="en-US" altLang="en-US" sz="1400" dirty="0" smtClean="0">
                <a:latin typeface="Courier New" pitchFamily="49" charset="0"/>
                <a:cs typeface="Courier New" pitchFamily="49" charset="0"/>
              </a:rPr>
              <a:t>CHAR = (S (NP (DT The) (JJ Japanese) (JJ industrial) (NNS companies)) </a:t>
            </a:r>
          </a:p>
          <a:p>
            <a:pPr>
              <a:buFont typeface="Arial"/>
              <a:buNone/>
            </a:pPr>
            <a:r>
              <a:rPr lang="en-US" altLang="en-US" sz="1400" dirty="0" smtClean="0">
                <a:latin typeface="Courier New" pitchFamily="49" charset="0"/>
                <a:cs typeface="Courier New" pitchFamily="49" charset="0"/>
              </a:rPr>
              <a:t>           (VP (MD should) (VP (VB know</a:t>
            </a:r>
            <a:r>
              <a:rPr lang="en-US" altLang="en-US" sz="1400" b="1" dirty="0" smtClean="0">
                <a:latin typeface="Courier New" pitchFamily="49" charset="0"/>
                <a:cs typeface="Courier New" pitchFamily="49" charset="0"/>
              </a:rPr>
              <a:t>)) ((</a:t>
            </a:r>
            <a:r>
              <a:rPr lang="en-US" altLang="en-US" sz="1400" dirty="0" smtClean="0">
                <a:latin typeface="Courier New" pitchFamily="49" charset="0"/>
                <a:cs typeface="Courier New" pitchFamily="49" charset="0"/>
              </a:rPr>
              <a:t>ADVP (</a:t>
            </a:r>
            <a:r>
              <a:rPr lang="en-US" altLang="en-US" sz="1400" b="1" dirty="0" smtClean="0">
                <a:latin typeface="Courier New" pitchFamily="49" charset="0"/>
                <a:cs typeface="Courier New" pitchFamily="49" charset="0"/>
              </a:rPr>
              <a:t>RBR</a:t>
            </a:r>
            <a:r>
              <a:rPr lang="en-US" altLang="en-US" sz="1400" dirty="0" smtClean="0">
                <a:latin typeface="Courier New" pitchFamily="49" charset="0"/>
                <a:cs typeface="Courier New" pitchFamily="49" charset="0"/>
              </a:rPr>
              <a:t> better)))) (. .))</a:t>
            </a:r>
          </a:p>
        </p:txBody>
      </p:sp>
    </p:spTree>
    <p:extLst>
      <p:ext uri="{BB962C8B-B14F-4D97-AF65-F5344CB8AC3E}">
        <p14:creationId xmlns:p14="http://schemas.microsoft.com/office/powerpoint/2010/main" val="137567532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allAtOnce"/>
      <p:bldP spid="5" grpId="0"/>
      <p:bldP spid="6" grpId="0" build="allAtOnce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Need for probabilistic parsing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Time flies like an arrow</a:t>
            </a:r>
          </a:p>
          <a:p>
            <a:pPr lvl="1"/>
            <a:r>
              <a:rPr lang="en-US" altLang="en-US" dirty="0" smtClean="0"/>
              <a:t>Many parses</a:t>
            </a:r>
          </a:p>
          <a:p>
            <a:pPr lvl="1"/>
            <a:r>
              <a:rPr lang="en-US" altLang="en-US" dirty="0" smtClean="0"/>
              <a:t>Some (clearly) more likely than others</a:t>
            </a:r>
          </a:p>
          <a:p>
            <a:pPr lvl="1"/>
            <a:r>
              <a:rPr lang="en-US" altLang="en-US" dirty="0" smtClean="0"/>
              <a:t>Need for a probabilistic ranking method</a:t>
            </a:r>
          </a:p>
          <a:p>
            <a:pPr lvl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350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 bldLvl="2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610600" cy="1143000"/>
          </a:xfrm>
        </p:spPr>
        <p:txBody>
          <a:bodyPr/>
          <a:lstStyle/>
          <a:p>
            <a:r>
              <a:rPr lang="en-US" altLang="en-US" smtClean="0"/>
              <a:t>Probabilistic context-free grammars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840163"/>
          </a:xfrm>
        </p:spPr>
        <p:txBody>
          <a:bodyPr/>
          <a:lstStyle/>
          <a:p>
            <a:r>
              <a:rPr lang="en-US" altLang="en-US" sz="2400" dirty="0" smtClean="0"/>
              <a:t>Just like (deterministic) CFG, a 4-tuple (N,</a:t>
            </a:r>
            <a:r>
              <a:rPr lang="en-US" altLang="en-US" sz="2400" dirty="0" smtClean="0">
                <a:sym typeface="Symbol"/>
              </a:rPr>
              <a:t></a:t>
            </a:r>
            <a:r>
              <a:rPr lang="en-US" altLang="en-US" sz="2400" dirty="0" smtClean="0"/>
              <a:t>,R,S)</a:t>
            </a:r>
          </a:p>
          <a:p>
            <a:pPr lvl="1"/>
            <a:r>
              <a:rPr lang="en-US" altLang="en-US" sz="2000" dirty="0" smtClean="0"/>
              <a:t>N: non-terminal symbols</a:t>
            </a:r>
          </a:p>
          <a:p>
            <a:pPr lvl="1"/>
            <a:r>
              <a:rPr lang="en-US" altLang="en-US" sz="2000" dirty="0" smtClean="0">
                <a:sym typeface="Symbol" pitchFamily="18" charset="2"/>
              </a:rPr>
              <a:t></a:t>
            </a:r>
            <a:r>
              <a:rPr lang="en-US" altLang="en-US" sz="2000" dirty="0" smtClean="0"/>
              <a:t>: terminal symbols (disjoint from N)</a:t>
            </a:r>
          </a:p>
          <a:p>
            <a:pPr lvl="1"/>
            <a:r>
              <a:rPr lang="en-US" altLang="en-US" sz="2000" dirty="0" smtClean="0"/>
              <a:t>R: rules (A </a:t>
            </a:r>
            <a:r>
              <a:rPr lang="en-US" altLang="en-US" sz="2000" dirty="0" smtClean="0">
                <a:sym typeface="Wingdings" pitchFamily="2" charset="2"/>
              </a:rPr>
              <a:t>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sym typeface="Symbol" pitchFamily="18" charset="2"/>
              </a:rPr>
              <a:t></a:t>
            </a:r>
            <a:r>
              <a:rPr lang="en-US" altLang="en-US" sz="2000" dirty="0" smtClean="0"/>
              <a:t>) [p]</a:t>
            </a:r>
          </a:p>
          <a:p>
            <a:pPr lvl="2"/>
            <a:r>
              <a:rPr lang="en-US" altLang="en-US" sz="1800" dirty="0" smtClean="0">
                <a:sym typeface="Symbol" pitchFamily="18" charset="2"/>
              </a:rPr>
              <a:t> is a string from (  N)*</a:t>
            </a:r>
          </a:p>
          <a:p>
            <a:pPr lvl="2"/>
            <a:r>
              <a:rPr lang="en-US" altLang="en-US" sz="2000" dirty="0" smtClean="0">
                <a:sym typeface="Symbol" pitchFamily="18" charset="2"/>
              </a:rPr>
              <a:t>p is the probability P(|A)</a:t>
            </a:r>
            <a:endParaRPr lang="en-US" altLang="en-US" sz="2000" dirty="0" smtClean="0"/>
          </a:p>
          <a:p>
            <a:pPr lvl="1"/>
            <a:r>
              <a:rPr lang="en-US" altLang="en-US" sz="2000" dirty="0" smtClean="0"/>
              <a:t>S: start symbol (from N)</a:t>
            </a:r>
          </a:p>
        </p:txBody>
      </p:sp>
    </p:spTree>
    <p:extLst>
      <p:ext uri="{BB962C8B-B14F-4D97-AF65-F5344CB8AC3E}">
        <p14:creationId xmlns:p14="http://schemas.microsoft.com/office/powerpoint/2010/main" val="380180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bldLvl="2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0771" y="1891720"/>
            <a:ext cx="885932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-&gt; NP VP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NP -&gt; DT N | NP PP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PP -&gt; PRP NP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VP -&gt; V NP | VP PP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DT -&gt; 'a' | 'the'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N -&gt; 'child' | 'cake' | 'fork'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PRP -&gt; 'with' | 'to'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V -&gt; 'saw' | 'ate'</a:t>
            </a:r>
          </a:p>
        </p:txBody>
      </p:sp>
    </p:spTree>
    <p:extLst>
      <p:ext uri="{BB962C8B-B14F-4D97-AF65-F5344CB8AC3E}">
        <p14:creationId xmlns:p14="http://schemas.microsoft.com/office/powerpoint/2010/main" val="73330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0771" y="1891719"/>
            <a:ext cx="278868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S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-&gt; NP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VP    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NP -&gt; DT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   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NP -&gt; NP PP   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PP -&gt; PRP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  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VP -&gt; V NP    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VP -&gt; VP PP   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DT -&gt;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'a'     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DT -&gt; 'the'   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N -&gt;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'child'  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N -&gt; 'cake'   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N -&gt; 'fork'   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PRP -&gt;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'with' 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PRP -&gt; 'to'   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 -&gt;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'saw'    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V -&gt; 'ate'    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0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0771" y="1891719"/>
            <a:ext cx="278868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S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-&gt; NP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VP    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NP -&gt; DT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   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NP -&gt; NP PP   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PP -&gt; PRP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  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VP -&gt; V NP    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VP -&gt; VP PP   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DT -&gt;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'a'     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DT -&gt; 'the'   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 -&gt;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'child'  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N -&gt; 'cake'   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N -&gt; 'fork'   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PRP -&gt;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'with' 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PRP -&gt; 'to'   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V -&gt;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'saw'    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V -&gt; 'ate'    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99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0771" y="1891719"/>
            <a:ext cx="278868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S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-&gt; NP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VP    [p0=1]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NP -&gt; DT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   [p1]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NP -&gt; NP PP   [p2]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PP -&gt; PRP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  [p3=1]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VP -&gt; V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    [p4]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VP -&gt; VP PP   [p5]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DT -&gt;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'a'     [p6]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DT -&gt; 'the'   [p7]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 -&gt;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'child'  [p8]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N -&gt; 'cake'   [p9]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N -&gt; 'fork'   [p10]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PRP -&gt; 'with'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[p11]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PRP -&gt; 'to'   [p12]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V -&gt;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'saw'    [p13]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V -&gt; 'ate'    [p14]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43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0771" y="1891719"/>
            <a:ext cx="885932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the", "child", "ate", "the", "cake", "with", "the", "fork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-&gt; NP VP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NP -&gt; DT N | NP PP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PP -&gt; PRP NP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VP -&gt; V NP | VP PP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DT -&gt; 'a' | 'the'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N -&gt; 'child' | 'cake' | 'fork'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PRP -&gt; 'with' | 'to'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V -&gt; 'saw' | 'ate'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026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of a parse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450" y="2522175"/>
            <a:ext cx="8528050" cy="360398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probability of a parse tree </a:t>
            </a:r>
            <a:r>
              <a:rPr lang="en-US" sz="2000" i="1" dirty="0" smtClean="0"/>
              <a:t>t</a:t>
            </a:r>
            <a:r>
              <a:rPr lang="en-US" sz="2000" dirty="0" smtClean="0"/>
              <a:t> given all </a:t>
            </a:r>
            <a:r>
              <a:rPr lang="en-US" sz="2000" i="1" dirty="0" smtClean="0"/>
              <a:t>n </a:t>
            </a:r>
            <a:r>
              <a:rPr lang="en-US" sz="2000" dirty="0" smtClean="0"/>
              <a:t>productions used to build it: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The most likely parse is determined as follows: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The probability of a sentence is the sum of the probabilities of all of its parses</a:t>
            </a:r>
            <a:endParaRPr lang="en-US" sz="20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13427"/>
              </p:ext>
            </p:extLst>
          </p:nvPr>
        </p:nvGraphicFramePr>
        <p:xfrm>
          <a:off x="3124200" y="2895600"/>
          <a:ext cx="1834389" cy="799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3" imgW="1320227" imgH="431613" progId="Equation.3">
                  <p:embed/>
                </p:oleObj>
              </mc:Choice>
              <mc:Fallback>
                <p:oleObj name="Equation" r:id="rId3" imgW="1320227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895600"/>
                        <a:ext cx="1834389" cy="7996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87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6759447"/>
              </p:ext>
            </p:extLst>
          </p:nvPr>
        </p:nvGraphicFramePr>
        <p:xfrm>
          <a:off x="3429000" y="4038600"/>
          <a:ext cx="1366983" cy="6654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5" imgW="799753" imgH="291973" progId="Equation.3">
                  <p:embed/>
                </p:oleObj>
              </mc:Choice>
              <mc:Fallback>
                <p:oleObj name="Equation" r:id="rId5" imgW="799753" imgH="2919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038600"/>
                        <a:ext cx="1366983" cy="6654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7001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0771" y="1891719"/>
            <a:ext cx="278868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S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-&gt; NP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VP    [p0=1]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NP -&gt; DT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   [p1]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NP -&gt; NP PP   [p2]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PP -&gt; PRP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  [p3=1]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VP -&gt; V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    [p4]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VP -&gt; VP PP   [p5]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DT -&gt;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'a'     [p6]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DT -&gt; 'the'   [p7]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 -&gt;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'child'  [p8]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N -&gt; 'cake'   [p9]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N -&gt; 'fork'   [p10]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PRP -&gt; 'with'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[p11]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PRP -&gt; 'to'   [p12]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V -&gt;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'saw'    [p13]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V -&gt; 'ate'    [p14]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22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0771" y="1891719"/>
            <a:ext cx="278868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S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-&gt; NP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VP    [p0=1]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NP -&gt; DT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   [p1]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NP -&gt; NP PP   [p2]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PP -&gt; PRP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  [p3=1]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VP -&gt; V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    [p4]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VP -&gt; VP PP   [p5]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DT -&gt;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'a'     [p6]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DT -&gt; 'the'   [p7]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 -&gt;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'child'  [p8]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N -&gt; 'cake'   [p9]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N -&gt; 'fork'   [p10]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PRP -&gt; 'with'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[p11]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PRP -&gt; 'to'   [p12]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V -&gt;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'saw'    [p13]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V -&gt; 'ate'    [p14]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186" y="1891719"/>
            <a:ext cx="1979347" cy="23849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09455" y="223783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79430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0771" y="1891719"/>
            <a:ext cx="278868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S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-&gt; NP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VP    [p0=1]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NP -&gt; DT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   [p1]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NP -&gt; NP PP   [p2]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PP -&gt; PRP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  [p3=1]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VP -&gt; V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    [p4]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VP -&gt; VP PP   [p5]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DT -&gt;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'a'     [p6]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DT -&gt; 'the'   [p7]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 -&gt;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'child'  [p8]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N -&gt; 'cake'   [p9]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N -&gt; 'fork'   [p10]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PRP -&gt; 'with'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[p11]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PRP -&gt; 'to'   [p12]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V -&gt;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'saw'    [p13]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V -&gt; 'ate'    [p14]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186" y="1891719"/>
            <a:ext cx="1979347" cy="2384991"/>
          </a:xfrm>
          <a:prstGeom prst="rect">
            <a:avLst/>
          </a:prstGeom>
        </p:spPr>
      </p:pic>
      <p:pic>
        <p:nvPicPr>
          <p:cNvPr id="6" name="Picture 3" descr="C:\Users\radev\Dropbox\Drago\tree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185" y="4594242"/>
            <a:ext cx="1925224" cy="1977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909455" y="223783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2909455" y="509055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53178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0771" y="1891719"/>
            <a:ext cx="278868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S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-&gt; NP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VP    [p0=1]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NP -&gt; DT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   [p1]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NP -&gt; NP PP   [p2]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PP -&gt; PRP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  [p3=1]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VP -&gt; V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    [p4]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VP -&gt; VP PP   [p5]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DT -&gt;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'a'     [p6]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DT -&gt; 'the'   [p7]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 -&gt;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'child'  [p8]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N -&gt; 'cake'   [p9]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N -&gt; 'fork'   [p10]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PRP -&gt; 'with'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[p11]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PRP -&gt; 'to'   [p12]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V -&gt;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'saw'    [p13]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V -&gt; 'ate'    [p14]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186" y="1891719"/>
            <a:ext cx="1979347" cy="2384991"/>
          </a:xfrm>
          <a:prstGeom prst="rect">
            <a:avLst/>
          </a:prstGeom>
        </p:spPr>
      </p:pic>
      <p:pic>
        <p:nvPicPr>
          <p:cNvPr id="6" name="Picture 3" descr="C:\Users\radev\Dropbox\Drago\tree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185" y="4594242"/>
            <a:ext cx="1925224" cy="1977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909455" y="223783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2909455" y="509055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5438775" y="2425700"/>
          <a:ext cx="2755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6" imgW="2755900" imgH="228600" progId="Equation.3">
                  <p:embed/>
                </p:oleObj>
              </mc:Choice>
              <mc:Fallback>
                <p:oleObj name="Equation" r:id="rId6" imgW="2755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8775" y="2425700"/>
                        <a:ext cx="27559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Curved Connector 8"/>
          <p:cNvCxnSpPr>
            <a:endCxn id="5" idx="0"/>
          </p:cNvCxnSpPr>
          <p:nvPr/>
        </p:nvCxnSpPr>
        <p:spPr>
          <a:xfrm rot="10800000">
            <a:off x="4224859" y="1891719"/>
            <a:ext cx="1779126" cy="533981"/>
          </a:xfrm>
          <a:prstGeom prst="curvedConnector4">
            <a:avLst>
              <a:gd name="adj1" fmla="val -3026"/>
              <a:gd name="adj2" fmla="val 157081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75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0771" y="1891719"/>
            <a:ext cx="278868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S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-&gt; NP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VP    [p0=1]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NP -&gt; DT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   [p1]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NP -&gt; NP PP   [p2]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PP -&gt; PRP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  [p3=1]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VP -&gt; V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    [p4]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VP -&gt; VP PP   [p5]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DT -&gt;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'a'     [p6]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DT -&gt; 'the'   [p7]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 -&gt;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'child'  [p8]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N -&gt; 'cake'   [p9]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N -&gt; 'fork'   [p10]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PRP -&gt; 'with'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[p11]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PRP -&gt; 'to'   [p12]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V -&gt;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'saw'    [p13]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V -&gt; 'ate'    [p14]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186" y="1891719"/>
            <a:ext cx="1979347" cy="2384991"/>
          </a:xfrm>
          <a:prstGeom prst="rect">
            <a:avLst/>
          </a:prstGeom>
        </p:spPr>
      </p:pic>
      <p:pic>
        <p:nvPicPr>
          <p:cNvPr id="6" name="Picture 3" descr="C:\Users\radev\Dropbox\Drago\tree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185" y="4594242"/>
            <a:ext cx="1925224" cy="1977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909455" y="223783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2909455" y="509055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5438775" y="2425700"/>
          <a:ext cx="2755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6" imgW="2755900" imgH="228600" progId="Equation.3">
                  <p:embed/>
                </p:oleObj>
              </mc:Choice>
              <mc:Fallback>
                <p:oleObj name="Equation" r:id="rId6" imgW="2755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8775" y="2425700"/>
                        <a:ext cx="27559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9795" name="Object 3"/>
          <p:cNvGraphicFramePr>
            <a:graphicFrameLocks noChangeAspect="1"/>
          </p:cNvGraphicFramePr>
          <p:nvPr/>
        </p:nvGraphicFramePr>
        <p:xfrm>
          <a:off x="5432425" y="5090584"/>
          <a:ext cx="2768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Equation" r:id="rId8" imgW="2768600" imgH="228600" progId="Equation.3">
                  <p:embed/>
                </p:oleObj>
              </mc:Choice>
              <mc:Fallback>
                <p:oleObj name="Equation" r:id="rId8" imgW="2768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2425" y="5090584"/>
                        <a:ext cx="27686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165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0771" y="1891719"/>
            <a:ext cx="278868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S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-&gt; NP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VP    [p0=1]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NP -&gt; DT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   [p1]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NP -&gt; NP PP   [p2]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PP -&gt; PRP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  [p3=1]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VP -&gt; V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    [p4]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VP -&gt; VP PP   [p5]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DT -&gt;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'a'     [p6]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DT -&gt; 'the'   [p7]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 -&gt;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'child'  [p8]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N -&gt; 'cake'   [p9]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N -&gt; 'fork'   [p10]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PRP -&gt; 'with'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[p11]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PRP -&gt; 'to'   [p12]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V -&gt;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'saw'    [p13]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V -&gt; 'ate'    [p14]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186" y="1891719"/>
            <a:ext cx="1979347" cy="2384991"/>
          </a:xfrm>
          <a:prstGeom prst="rect">
            <a:avLst/>
          </a:prstGeom>
        </p:spPr>
      </p:pic>
      <p:pic>
        <p:nvPicPr>
          <p:cNvPr id="6" name="Picture 3" descr="C:\Users\radev\Dropbox\Drago\tree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185" y="4594242"/>
            <a:ext cx="1925224" cy="1977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909455" y="223783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2909455" y="509055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5438775" y="2425700"/>
          <a:ext cx="2755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tion" r:id="rId6" imgW="2755900" imgH="228600" progId="Equation.3">
                  <p:embed/>
                </p:oleObj>
              </mc:Choice>
              <mc:Fallback>
                <p:oleObj name="Equation" r:id="rId6" imgW="2755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8775" y="2425700"/>
                        <a:ext cx="27559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9795" name="Object 3"/>
          <p:cNvGraphicFramePr>
            <a:graphicFrameLocks noChangeAspect="1"/>
          </p:cNvGraphicFramePr>
          <p:nvPr/>
        </p:nvGraphicFramePr>
        <p:xfrm>
          <a:off x="5432425" y="5090584"/>
          <a:ext cx="2768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Equation" r:id="rId8" imgW="2768600" imgH="228600" progId="Equation.3">
                  <p:embed/>
                </p:oleObj>
              </mc:Choice>
              <mc:Fallback>
                <p:oleObj name="Equation" r:id="rId8" imgW="2768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2425" y="5090584"/>
                        <a:ext cx="27686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Connector 11"/>
          <p:cNvCxnSpPr/>
          <p:nvPr/>
        </p:nvCxnSpPr>
        <p:spPr>
          <a:xfrm>
            <a:off x="5961414" y="2237839"/>
            <a:ext cx="0" cy="699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961414" y="4883674"/>
            <a:ext cx="0" cy="699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36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0771" y="1891719"/>
            <a:ext cx="278868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S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-&gt; NP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VP    [p0=1]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NP -&gt; DT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   [p1]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NP -&gt; NP PP   [p2]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PP -&gt; PRP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  [p3=1]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VP -&gt; V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    [p4]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VP -&gt; VP PP   [p5]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DT -&gt;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'a'     [p6]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DT -&gt; 'the'   [p7]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 -&gt;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'child'  [p8]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N -&gt; 'cake'   [p9]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N -&gt; 'fork'   [p10]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PRP -&gt; 'with'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[p11]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PRP -&gt; 'to'   [p12]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V -&gt;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'saw'    [p13]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V -&gt; 'ate'    [p14]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186" y="1891719"/>
            <a:ext cx="1979347" cy="2384991"/>
          </a:xfrm>
          <a:prstGeom prst="rect">
            <a:avLst/>
          </a:prstGeom>
        </p:spPr>
      </p:pic>
      <p:pic>
        <p:nvPicPr>
          <p:cNvPr id="6" name="Picture 3" descr="C:\Users\radev\Dropbox\Drago\tree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185" y="4594242"/>
            <a:ext cx="1925224" cy="1977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909455" y="223783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2909455" y="509055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5438775" y="2425700"/>
          <a:ext cx="2755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Equation" r:id="rId6" imgW="2755900" imgH="228600" progId="Equation.3">
                  <p:embed/>
                </p:oleObj>
              </mc:Choice>
              <mc:Fallback>
                <p:oleObj name="Equation" r:id="rId6" imgW="2755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8775" y="2425700"/>
                        <a:ext cx="27559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9795" name="Object 3"/>
          <p:cNvGraphicFramePr>
            <a:graphicFrameLocks noChangeAspect="1"/>
          </p:cNvGraphicFramePr>
          <p:nvPr/>
        </p:nvGraphicFramePr>
        <p:xfrm>
          <a:off x="5432425" y="5090584"/>
          <a:ext cx="2768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Equation" r:id="rId8" imgW="2768600" imgH="228600" progId="Equation.3">
                  <p:embed/>
                </p:oleObj>
              </mc:Choice>
              <mc:Fallback>
                <p:oleObj name="Equation" r:id="rId8" imgW="2768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2425" y="5090584"/>
                        <a:ext cx="27686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Connector 11"/>
          <p:cNvCxnSpPr/>
          <p:nvPr/>
        </p:nvCxnSpPr>
        <p:spPr>
          <a:xfrm>
            <a:off x="5961414" y="2237839"/>
            <a:ext cx="0" cy="699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961414" y="4883674"/>
            <a:ext cx="0" cy="699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113814" y="2237839"/>
            <a:ext cx="0" cy="699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113814" y="4883674"/>
            <a:ext cx="0" cy="699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266214" y="2237839"/>
            <a:ext cx="0" cy="699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709558" y="4883674"/>
            <a:ext cx="0" cy="699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087096" y="2237839"/>
            <a:ext cx="0" cy="699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087096" y="4883674"/>
            <a:ext cx="0" cy="699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926779" y="4883674"/>
            <a:ext cx="0" cy="699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926779" y="2237839"/>
            <a:ext cx="0" cy="699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772400" y="2237839"/>
            <a:ext cx="0" cy="699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481455" y="4883674"/>
            <a:ext cx="0" cy="699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633855" y="2237839"/>
            <a:ext cx="0" cy="699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333013" y="4883674"/>
            <a:ext cx="0" cy="699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481455" y="2237839"/>
            <a:ext cx="0" cy="699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772400" y="4883674"/>
            <a:ext cx="0" cy="699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333013" y="2237839"/>
            <a:ext cx="0" cy="699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637813" y="4883674"/>
            <a:ext cx="0" cy="699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172696" y="2237839"/>
            <a:ext cx="0" cy="699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881751" y="4883674"/>
            <a:ext cx="0" cy="699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034151" y="2237839"/>
            <a:ext cx="0" cy="699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186551" y="4883674"/>
            <a:ext cx="0" cy="699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709558" y="2237839"/>
            <a:ext cx="0" cy="699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034151" y="4883674"/>
            <a:ext cx="0" cy="699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418613" y="2237839"/>
            <a:ext cx="0" cy="699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571013" y="2237839"/>
            <a:ext cx="0" cy="699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418613" y="4883674"/>
            <a:ext cx="0" cy="699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571013" y="4883674"/>
            <a:ext cx="0" cy="699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93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Probabilistic parsing methods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Probabilistic </a:t>
            </a:r>
            <a:r>
              <a:rPr lang="en-US" altLang="en-US" dirty="0" err="1" smtClean="0"/>
              <a:t>Earley</a:t>
            </a:r>
            <a:r>
              <a:rPr lang="en-US" altLang="en-US" dirty="0" smtClean="0"/>
              <a:t> algorithm</a:t>
            </a:r>
          </a:p>
          <a:p>
            <a:pPr lvl="1" eaLnBrk="1" hangingPunct="1"/>
            <a:r>
              <a:rPr lang="en-US" altLang="en-US" dirty="0" smtClean="0"/>
              <a:t>Top-down parser with a dynamic programming table</a:t>
            </a:r>
          </a:p>
          <a:p>
            <a:r>
              <a:rPr lang="en-US" altLang="en-US" dirty="0" smtClean="0"/>
              <a:t>Probabilistic Cocke-Kasami-Younger (CKY) algorithm</a:t>
            </a:r>
          </a:p>
          <a:p>
            <a:pPr lvl="1" eaLnBrk="1" hangingPunct="1"/>
            <a:r>
              <a:rPr lang="en-US" altLang="en-US" dirty="0" smtClean="0"/>
              <a:t>Bottom-up parser with a dynamic programming table</a:t>
            </a:r>
          </a:p>
        </p:txBody>
      </p:sp>
    </p:spTree>
    <p:extLst>
      <p:ext uri="{BB962C8B-B14F-4D97-AF65-F5344CB8AC3E}">
        <p14:creationId xmlns:p14="http://schemas.microsoft.com/office/powerpoint/2010/main" val="353365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 bldLvl="2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Probabilistic grammars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Probabilities can be learned from a training corpus (Treebank)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Intuitive meaning</a:t>
            </a:r>
          </a:p>
          <a:p>
            <a:pPr lvl="1">
              <a:lnSpc>
                <a:spcPct val="90000"/>
              </a:lnSpc>
            </a:pPr>
            <a:r>
              <a:rPr lang="en-US" sz="1900" dirty="0" smtClean="0"/>
              <a:t>Parse #1 is twice as probable as parse #2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Possible to do </a:t>
            </a:r>
            <a:r>
              <a:rPr lang="en-US" sz="2400" dirty="0" err="1" smtClean="0"/>
              <a:t>reranking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Possible to combine with other stages</a:t>
            </a:r>
          </a:p>
          <a:p>
            <a:pPr lvl="1">
              <a:lnSpc>
                <a:spcPct val="90000"/>
              </a:lnSpc>
            </a:pPr>
            <a:r>
              <a:rPr lang="en-US" sz="1900" dirty="0" smtClean="0"/>
              <a:t>E.g., speech recognition, translation</a:t>
            </a:r>
          </a:p>
        </p:txBody>
      </p:sp>
    </p:spTree>
    <p:extLst>
      <p:ext uri="{BB962C8B-B14F-4D97-AF65-F5344CB8AC3E}">
        <p14:creationId xmlns:p14="http://schemas.microsoft.com/office/powerpoint/2010/main" val="1562302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03" grpId="0" build="p" autoUpdateAnimBg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Eclipse</Template>
  <TotalTime>11730</TotalTime>
  <Words>8368</Words>
  <Application>Microsoft Office PowerPoint</Application>
  <PresentationFormat>On-screen Show (4:3)</PresentationFormat>
  <Paragraphs>1853</Paragraphs>
  <Slides>121</Slides>
  <Notes>48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121</vt:i4>
      </vt:variant>
    </vt:vector>
  </HeadingPairs>
  <TitlesOfParts>
    <vt:vector size="123" baseType="lpstr">
      <vt:lpstr>Default Design</vt:lpstr>
      <vt:lpstr>Equation</vt:lpstr>
      <vt:lpstr>Artificial Intelligence #16</vt:lpstr>
      <vt:lpstr>Outline</vt:lpstr>
      <vt:lpstr>Parsing programming languages</vt:lpstr>
      <vt:lpstr>Parsing human languages</vt:lpstr>
      <vt:lpstr>The parsing problem</vt:lpstr>
      <vt:lpstr>Syntactic ambiguities</vt:lpstr>
      <vt:lpstr>Applications of parsing</vt:lpstr>
      <vt:lpstr>Context-free grammars</vt:lpstr>
      <vt:lpstr>Example</vt:lpstr>
      <vt:lpstr>Example</vt:lpstr>
      <vt:lpstr>Phrase-structure grammars (1/2)</vt:lpstr>
      <vt:lpstr>Phrase-structure grammars (2/2)</vt:lpstr>
      <vt:lpstr>A longer example</vt:lpstr>
      <vt:lpstr>Penn Treebank Example</vt:lpstr>
      <vt:lpstr>PowerPoint Presentation</vt:lpstr>
      <vt:lpstr>Parsing as search</vt:lpstr>
      <vt:lpstr>Top down parsing</vt:lpstr>
      <vt:lpstr>Top down parsing</vt:lpstr>
      <vt:lpstr>Top down parsing</vt:lpstr>
      <vt:lpstr>Top down parsing</vt:lpstr>
      <vt:lpstr>Top down parsing</vt:lpstr>
      <vt:lpstr>Top down parsing</vt:lpstr>
      <vt:lpstr>Bottom up parsing</vt:lpstr>
      <vt:lpstr>Bottom up vs. top down methods</vt:lpstr>
      <vt:lpstr>Shift-reduce parsing</vt:lpstr>
      <vt:lpstr>Shift-reduce parsing example</vt:lpstr>
      <vt:lpstr>Dynamic Programming</vt:lpstr>
      <vt:lpstr>Dynamic Programming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Complexity of CKY</vt:lpstr>
      <vt:lpstr>A longer example</vt:lpstr>
      <vt:lpstr>Non-binary productions</vt:lpstr>
      <vt:lpstr>Chomsky Normal Form</vt:lpstr>
      <vt:lpstr>Chomsky Normal Form</vt:lpstr>
      <vt:lpstr> ATIS grammar</vt:lpstr>
      <vt:lpstr> ATIS grammar in CNF</vt:lpstr>
      <vt:lpstr> ATIS grammar in CNF</vt:lpstr>
      <vt:lpstr>Issues with CKY</vt:lpstr>
      <vt:lpstr>Earley’s parser</vt:lpstr>
      <vt:lpstr>Earley’s parser</vt:lpstr>
      <vt:lpstr>Earley’s parser</vt:lpstr>
      <vt:lpstr>Earley’s parser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Agreement</vt:lpstr>
      <vt:lpstr>Combinatorial explosion</vt:lpstr>
      <vt:lpstr>Subcategorization frames</vt:lpstr>
      <vt:lpstr>CFG independence assumptions</vt:lpstr>
      <vt:lpstr>The Penn Treebank</vt:lpstr>
      <vt:lpstr>Penn Treebank tagset (1/2)</vt:lpstr>
      <vt:lpstr>Penn Treebank tagset (2/2)</vt:lpstr>
      <vt:lpstr>Example sentence</vt:lpstr>
      <vt:lpstr>Parsed sentence</vt:lpstr>
      <vt:lpstr>PowerPoint Presentation</vt:lpstr>
      <vt:lpstr>PowerPoint Presentation</vt:lpstr>
      <vt:lpstr>Parsing evaluation</vt:lpstr>
      <vt:lpstr>Evaluation example</vt:lpstr>
      <vt:lpstr>Need for probabilistic parsing</vt:lpstr>
      <vt:lpstr>Probabilistic context-free grammars</vt:lpstr>
      <vt:lpstr>Example</vt:lpstr>
      <vt:lpstr>Example</vt:lpstr>
      <vt:lpstr>Example</vt:lpstr>
      <vt:lpstr>Example</vt:lpstr>
      <vt:lpstr>Probability of a parse tree</vt:lpstr>
      <vt:lpstr>Example</vt:lpstr>
      <vt:lpstr>Example</vt:lpstr>
      <vt:lpstr>Example</vt:lpstr>
      <vt:lpstr>Example</vt:lpstr>
      <vt:lpstr>Example</vt:lpstr>
      <vt:lpstr>Example</vt:lpstr>
      <vt:lpstr>Example</vt:lpstr>
      <vt:lpstr>Probabilistic parsing methods</vt:lpstr>
      <vt:lpstr>Probabilistic grammars</vt:lpstr>
      <vt:lpstr>Maximum likelihood estimates</vt:lpstr>
      <vt:lpstr>PowerPoint Presentation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Limitations of PCFGs</vt:lpstr>
      <vt:lpstr>Lexicalization example</vt:lpstr>
      <vt:lpstr>Sample performances</vt:lpstr>
      <vt:lpstr>Need for feature-based grammars</vt:lpstr>
      <vt:lpstr>Unification Grammars</vt:lpstr>
      <vt:lpstr>Feature unification</vt:lpstr>
      <vt:lpstr>Feature unification</vt:lpstr>
      <vt:lpstr>Agreement</vt:lpstr>
      <vt:lpstr>Subcategorization</vt:lpstr>
      <vt:lpstr>Semantic Parsing</vt:lpstr>
      <vt:lpstr>External links</vt:lpstr>
      <vt:lpstr>Machine Translation</vt:lpstr>
      <vt:lpstr>nltk examples (1/2)</vt:lpstr>
      <vt:lpstr>nltk examples (2/2)</vt:lpstr>
    </vt:vector>
  </TitlesOfParts>
  <Company>NUS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Min-Yen Kan</dc:creator>
  <cp:lastModifiedBy>Dragomir Radev</cp:lastModifiedBy>
  <cp:revision>52</cp:revision>
  <cp:lastPrinted>2013-01-05T22:03:00Z</cp:lastPrinted>
  <dcterms:created xsi:type="dcterms:W3CDTF">2003-12-17T02:04:52Z</dcterms:created>
  <dcterms:modified xsi:type="dcterms:W3CDTF">2014-11-04T19:56:52Z</dcterms:modified>
</cp:coreProperties>
</file>