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8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541" autoAdjust="0"/>
    <p:restoredTop sz="94660"/>
  </p:normalViewPr>
  <p:slideViewPr>
    <p:cSldViewPr>
      <p:cViewPr varScale="1">
        <p:scale>
          <a:sx n="116" d="100"/>
          <a:sy n="116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2BCD9D-549D-4BF1-BA89-ADC989590585}" type="datetimeFigureOut">
              <a:rPr lang="en-US"/>
              <a:pPr>
                <a:defRPr/>
              </a:pPr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F9D81-DBC8-4D49-B6EB-C86DA3785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3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7A38E0-A269-4A27-92DF-75D6E9366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0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39FC7B-32A1-438F-BA38-D439E8721687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813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50D5C-55FB-4C82-A17A-03CD0D724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64B31-9257-43D5-BAAE-B940D046F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5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1985A-A128-474E-B0AC-92E1B5FEA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39165-C606-40C6-8D00-63A7316D2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5AB3-4C76-4154-987A-E4BEF6F89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837FE-78AA-44A8-BB2F-E7FF7CB5A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F60F6-48FF-4117-8ABD-499C68884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5617C-8229-40E7-AB6F-184FE1E2F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DA7B1-772C-4CF6-AA7D-B8E83156D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28AF-7690-4512-8BCD-361F7E3AB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E9195-5F1C-4455-A13A-60849AA84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5113A1C-0AC4-4AB0-8AB3-4239AFC41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.fullerton.edu/mbirnbaum/bayes/BayesCalc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Uncertainty (Ch. 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Axioms of probability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any propositions </a:t>
            </a:r>
            <a:r>
              <a:rPr lang="en-US" altLang="en-US" i="1" dirty="0"/>
              <a:t>A, </a:t>
            </a:r>
            <a:r>
              <a:rPr lang="en-US" altLang="en-US" i="1" dirty="0" smtClean="0"/>
              <a:t>B</a:t>
            </a:r>
            <a:endParaRPr lang="en-US" altLang="en-US" dirty="0"/>
          </a:p>
          <a:p>
            <a:pPr lvl="1"/>
            <a:r>
              <a:rPr lang="en-US" altLang="en-US" dirty="0"/>
              <a:t>0 </a:t>
            </a:r>
            <a:r>
              <a:rPr lang="en-US" altLang="en-US" dirty="0">
                <a:cs typeface="Arial" charset="0"/>
              </a:rPr>
              <a:t>≤</a:t>
            </a:r>
            <a:r>
              <a:rPr lang="en-US" altLang="en-US" dirty="0"/>
              <a:t> P(</a:t>
            </a:r>
            <a:r>
              <a:rPr lang="en-US" altLang="en-US" i="1" dirty="0"/>
              <a:t>A</a:t>
            </a:r>
            <a:r>
              <a:rPr lang="en-US" altLang="en-US" dirty="0"/>
              <a:t>) </a:t>
            </a:r>
            <a:r>
              <a:rPr lang="en-US" altLang="en-US" dirty="0">
                <a:cs typeface="Arial" charset="0"/>
              </a:rPr>
              <a:t>≤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P(</a:t>
            </a:r>
            <a:r>
              <a:rPr lang="en-US" altLang="en-US" i="1" dirty="0"/>
              <a:t>true</a:t>
            </a:r>
            <a:r>
              <a:rPr lang="en-US" altLang="en-US" dirty="0"/>
              <a:t>) = 1 and P(</a:t>
            </a:r>
            <a:r>
              <a:rPr lang="en-US" altLang="en-US" i="1" dirty="0"/>
              <a:t>false</a:t>
            </a:r>
            <a:r>
              <a:rPr lang="en-US" altLang="en-US" dirty="0"/>
              <a:t>) = 0</a:t>
            </a:r>
          </a:p>
          <a:p>
            <a:pPr lvl="1"/>
            <a:r>
              <a:rPr lang="en-US" altLang="en-US" dirty="0"/>
              <a:t>P(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 </a:t>
            </a:r>
            <a:r>
              <a:rPr lang="en-US" altLang="en-US" i="1" dirty="0"/>
              <a:t>B</a:t>
            </a:r>
            <a:r>
              <a:rPr lang="en-US" altLang="en-US" dirty="0"/>
              <a:t>) = P(</a:t>
            </a:r>
            <a:r>
              <a:rPr lang="en-US" altLang="en-US" i="1" dirty="0"/>
              <a:t>A</a:t>
            </a:r>
            <a:r>
              <a:rPr lang="en-US" altLang="en-US" dirty="0"/>
              <a:t>) + P(</a:t>
            </a:r>
            <a:r>
              <a:rPr lang="en-US" altLang="en-US" i="1" dirty="0"/>
              <a:t>B</a:t>
            </a:r>
            <a:r>
              <a:rPr lang="en-US" altLang="en-US" dirty="0"/>
              <a:t>) - P(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pic>
        <p:nvPicPr>
          <p:cNvPr id="11268" name="Picture 4" descr="axiom3-ve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7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 probability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Prior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chemeClr val="accent2"/>
                </a:solidFill>
              </a:rPr>
              <a:t>unconditional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probabilities</a:t>
            </a:r>
            <a:r>
              <a:rPr lang="en-US" altLang="en-US" sz="1800" dirty="0"/>
              <a:t> of </a:t>
            </a:r>
            <a:r>
              <a:rPr lang="en-US" altLang="en-US" sz="1800" dirty="0" smtClean="0"/>
              <a:t>propositions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e.g., P(</a:t>
            </a:r>
            <a:r>
              <a:rPr lang="en-US" altLang="en-US" sz="1600" i="1" dirty="0"/>
              <a:t>Cavity</a:t>
            </a:r>
            <a:r>
              <a:rPr lang="en-US" altLang="en-US" sz="1600" dirty="0"/>
              <a:t> = true) = 0.1 and P(</a:t>
            </a:r>
            <a:r>
              <a:rPr lang="en-US" altLang="en-US" sz="1600" i="1" dirty="0"/>
              <a:t>Weather</a:t>
            </a:r>
            <a:r>
              <a:rPr lang="en-US" altLang="en-US" sz="1600" dirty="0"/>
              <a:t> = sunny) = 0.72 correspond to belief prior to arrival of any (new) </a:t>
            </a:r>
            <a:r>
              <a:rPr lang="en-US" altLang="en-US" sz="1600" dirty="0" smtClean="0"/>
              <a:t>evidence</a:t>
            </a:r>
            <a:endParaRPr lang="en-US" altLang="en-US" sz="1600" dirty="0"/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Probability distribution</a:t>
            </a:r>
            <a:r>
              <a:rPr lang="en-US" altLang="en-US" sz="1800" dirty="0"/>
              <a:t> gives values for all possible assignments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i="1" dirty="0"/>
              <a:t>Weather</a:t>
            </a:r>
            <a:r>
              <a:rPr lang="en-US" altLang="en-US" sz="1600" dirty="0"/>
              <a:t>) = &lt;0.72,0.1,0.08,0.1&gt; (</a:t>
            </a:r>
            <a:r>
              <a:rPr lang="en-US" altLang="en-US" sz="1600" dirty="0">
                <a:solidFill>
                  <a:srgbClr val="FF0000"/>
                </a:solidFill>
              </a:rPr>
              <a:t>normalized</a:t>
            </a:r>
            <a:r>
              <a:rPr lang="en-US" altLang="en-US" sz="1600" dirty="0"/>
              <a:t>, i.e., sums to 1</a:t>
            </a:r>
            <a:r>
              <a:rPr lang="en-US" altLang="en-US" sz="1600" dirty="0" smtClean="0"/>
              <a:t>)</a:t>
            </a:r>
            <a:r>
              <a:rPr lang="en-US" altLang="en-US" sz="12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Joint probability distribution</a:t>
            </a:r>
            <a:r>
              <a:rPr lang="en-US" altLang="en-US" sz="1800" dirty="0"/>
              <a:t> for a set of random variables gives the probability of every atomic event on those random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i="1" dirty="0" err="1"/>
              <a:t>Weather,Cavity</a:t>
            </a:r>
            <a:r>
              <a:rPr lang="en-US" altLang="en-US" sz="1600" dirty="0"/>
              <a:t>) = a 4 </a:t>
            </a:r>
            <a:r>
              <a:rPr lang="en-US" altLang="en-US" sz="1600" dirty="0">
                <a:cs typeface="Arial" charset="0"/>
              </a:rPr>
              <a:t>× </a:t>
            </a:r>
            <a:r>
              <a:rPr lang="en-US" altLang="en-US" sz="1600" dirty="0"/>
              <a:t>2 matrix of values:
</a:t>
            </a:r>
            <a:endParaRPr lang="en-US" alt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Weather</a:t>
            </a:r>
            <a:r>
              <a:rPr lang="en-US" altLang="en-US" sz="1800" dirty="0"/>
              <a:t> =		sunny	rainy	cloudy	snow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= true 		0.144	0.02 	0.016 	0.02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= false		0.576	0.08 	0.064 	0.08
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Every question about a domain can be answered by the joint </a:t>
            </a:r>
            <a:r>
              <a:rPr lang="en-US" altLang="en-US" sz="1800" dirty="0" smtClean="0">
                <a:solidFill>
                  <a:srgbClr val="FF0000"/>
                </a:solidFill>
              </a:rPr>
              <a:t>distribution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4400" y="4038600"/>
            <a:ext cx="5867400" cy="838200"/>
            <a:chOff x="914400" y="4038600"/>
            <a:chExt cx="5867400" cy="838200"/>
          </a:xfrm>
        </p:grpSpPr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914400" y="4267200"/>
              <a:ext cx="586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3200400" y="4038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1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Conditional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/>
                </a:solidFill>
              </a:rPr>
              <a:t>posterior </a:t>
            </a:r>
            <a:r>
              <a:rPr lang="en-US" altLang="en-US" sz="2000" dirty="0" smtClean="0">
                <a:solidFill>
                  <a:schemeClr val="accent2"/>
                </a:solidFill>
              </a:rPr>
              <a:t>probabilities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P(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|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) = 0.8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i.e., given that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 is all I </a:t>
            </a:r>
            <a:r>
              <a:rPr lang="en-US" altLang="en-US" sz="1800" dirty="0" smtClean="0"/>
              <a:t>know</a:t>
            </a:r>
            <a:endParaRPr lang="en-US" altLang="en-US" sz="18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Notation </a:t>
            </a:r>
            <a:r>
              <a:rPr lang="en-US" altLang="en-US" sz="2000" dirty="0"/>
              <a:t>for conditional distributions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Cavity </a:t>
            </a:r>
            <a:r>
              <a:rPr lang="en-US" altLang="en-US" sz="1800" dirty="0"/>
              <a:t>|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) = 2-element vector of 2-element </a:t>
            </a:r>
            <a:r>
              <a:rPr lang="en-US" altLang="en-US" sz="1800" dirty="0" smtClean="0"/>
              <a:t>vectors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If we know more, e.g., 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 is also given, then we </a:t>
            </a:r>
            <a:r>
              <a:rPr lang="en-US" altLang="en-US" sz="2000" dirty="0" smtClean="0"/>
              <a:t>have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</a:t>
            </a:r>
            <a:r>
              <a:rPr lang="en-US" altLang="en-US" sz="1800" i="1" dirty="0"/>
              <a:t>cavity | </a:t>
            </a:r>
            <a:r>
              <a:rPr lang="en-US" altLang="en-US" sz="1800" i="1" dirty="0" err="1"/>
              <a:t>toothache,cavity</a:t>
            </a:r>
            <a:r>
              <a:rPr lang="en-US" altLang="en-US" sz="1800" dirty="0"/>
              <a:t>) = </a:t>
            </a:r>
            <a:r>
              <a:rPr lang="en-US" altLang="en-US" sz="1800" dirty="0" smtClean="0"/>
              <a:t>1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New </a:t>
            </a:r>
            <a:r>
              <a:rPr lang="en-US" altLang="en-US" sz="2000" dirty="0"/>
              <a:t>evidence may be irrelevant, allowing simplification, e.g</a:t>
            </a:r>
            <a:r>
              <a:rPr lang="en-US" altLang="en-US" sz="2000" dirty="0" smtClean="0"/>
              <a:t>.,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</a:t>
            </a:r>
            <a:r>
              <a:rPr lang="en-US" altLang="en-US" sz="1800" i="1" dirty="0"/>
              <a:t>cavity | toothache, sunny</a:t>
            </a:r>
            <a:r>
              <a:rPr lang="en-US" altLang="en-US" sz="1800" dirty="0"/>
              <a:t>) = P(</a:t>
            </a:r>
            <a:r>
              <a:rPr lang="en-US" altLang="en-US" sz="1800" i="1" dirty="0"/>
              <a:t>cavity </a:t>
            </a:r>
            <a:r>
              <a:rPr lang="en-US" altLang="en-US" sz="1800" dirty="0"/>
              <a:t>|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) = 0.8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This kind of inference, sanctioned by domain knowledge, is </a:t>
            </a:r>
            <a:r>
              <a:rPr lang="en-US" altLang="en-US" sz="2000" dirty="0" smtClean="0"/>
              <a:t>crucial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42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Definition of conditional probability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P(a | b) = P(a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b) / P(b) if  P(b) &gt; 0
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Product rule</a:t>
            </a:r>
            <a:r>
              <a:rPr lang="en-US" altLang="en-US" sz="2000" dirty="0"/>
              <a:t> gives an alternative formulation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P(a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b) = P(a | b) P(b) = P(b | a) P(a)
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 general version holds for whole distributions, e.g</a:t>
            </a:r>
            <a:r>
              <a:rPr lang="en-US" altLang="en-US" sz="2000" dirty="0" smtClean="0"/>
              <a:t>.,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Weather,Cavity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Weather | Cavity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(View as a set of 4 </a:t>
            </a:r>
            <a:r>
              <a:rPr lang="en-US" altLang="en-US" sz="2000" dirty="0">
                <a:cs typeface="Arial" charset="0"/>
              </a:rPr>
              <a:t>× </a:t>
            </a:r>
            <a:r>
              <a:rPr lang="en-US" altLang="en-US" sz="2000" dirty="0"/>
              <a:t>2 equations, </a:t>
            </a:r>
            <a:r>
              <a:rPr lang="en-US" altLang="en-US" sz="2000" dirty="0">
                <a:solidFill>
                  <a:srgbClr val="FF0000"/>
                </a:solidFill>
              </a:rPr>
              <a:t>not</a:t>
            </a:r>
            <a:r>
              <a:rPr lang="en-US" altLang="en-US" sz="2000" dirty="0"/>
              <a:t> matrix </a:t>
            </a:r>
            <a:r>
              <a:rPr lang="en-US" altLang="en-US" sz="2000" dirty="0" err="1"/>
              <a:t>mult</a:t>
            </a:r>
            <a:r>
              <a:rPr lang="en-US" altLang="en-US" sz="2000" dirty="0" smtClean="0"/>
              <a:t>.)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Chain rule</a:t>
            </a:r>
            <a:r>
              <a:rPr lang="en-US" altLang="en-US" sz="2000" dirty="0"/>
              <a:t> is derived by successive application of product rule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…,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) 	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  	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n-2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n-2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   	=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   	= </a:t>
            </a:r>
            <a:r>
              <a:rPr lang="el-GR" altLang="en-US" sz="1800" dirty="0">
                <a:cs typeface="Arial" charset="0"/>
              </a:rPr>
              <a:t>π</a:t>
            </a:r>
            <a:r>
              <a:rPr lang="en-US" altLang="en-US" sz="1800" baseline="-25000" dirty="0" err="1"/>
              <a:t>i</a:t>
            </a:r>
            <a:r>
              <a:rPr lang="en-US" altLang="en-US" sz="1800" baseline="-25000" dirty="0"/>
              <a:t>= 1</a:t>
            </a:r>
            <a:r>
              <a:rPr lang="en-US" altLang="en-US" sz="1800" dirty="0"/>
              <a:t>^n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… ,X</a:t>
            </a:r>
            <a:r>
              <a:rPr lang="en-US" altLang="en-US" sz="1800" baseline="-25000" dirty="0"/>
              <a:t>i-1</a:t>
            </a:r>
            <a:r>
              <a:rPr lang="en-US" altLang="en-US" sz="1800" dirty="0"/>
              <a:t>)
</a:t>
            </a:r>
          </a:p>
        </p:txBody>
      </p:sp>
    </p:spTree>
    <p:extLst>
      <p:ext uri="{BB962C8B-B14F-4D97-AF65-F5344CB8AC3E}">
        <p14:creationId xmlns:p14="http://schemas.microsoft.com/office/powerpoint/2010/main" val="17987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For </a:t>
            </a:r>
            <a:r>
              <a:rPr lang="en-US" altLang="en-US" sz="2400" dirty="0"/>
              <a:t>any proposition </a:t>
            </a:r>
            <a:r>
              <a:rPr lang="el-GR" altLang="en-US" sz="2400" dirty="0">
                <a:cs typeface="Arial" charset="0"/>
              </a:rPr>
              <a:t>φ</a:t>
            </a:r>
            <a:r>
              <a:rPr lang="en-US" altLang="en-US" sz="2400" dirty="0"/>
              <a:t>, sum the atomic events where it is true: P(</a:t>
            </a:r>
            <a:r>
              <a:rPr lang="el-GR" altLang="en-US" sz="2400" dirty="0">
                <a:cs typeface="Arial" charset="0"/>
              </a:rPr>
              <a:t>φ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Arial" charset="0"/>
              </a:rPr>
              <a:t>Σ</a:t>
            </a:r>
            <a:r>
              <a:rPr lang="el-GR" altLang="en-US" sz="2400" baseline="-25000" dirty="0">
                <a:cs typeface="Arial" charset="0"/>
              </a:rPr>
              <a:t>ω</a:t>
            </a:r>
            <a:r>
              <a:rPr lang="en-US" altLang="en-US" sz="2400" baseline="-25000" dirty="0"/>
              <a:t>:</a:t>
            </a:r>
            <a:r>
              <a:rPr lang="el-GR" altLang="en-US" sz="2400" baseline="-25000" dirty="0">
                <a:cs typeface="Arial" charset="0"/>
              </a:rPr>
              <a:t>ω╞φ</a:t>
            </a:r>
            <a:r>
              <a:rPr lang="en-US" altLang="en-US" sz="2400" dirty="0"/>
              <a:t> P(</a:t>
            </a:r>
            <a:r>
              <a:rPr lang="el-GR" altLang="en-US" sz="2400" dirty="0">
                <a:cs typeface="Arial" charset="0"/>
              </a:rPr>
              <a:t>ω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pic>
        <p:nvPicPr>
          <p:cNvPr id="15364" name="Picture 4" descr="dentist-j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any proposition </a:t>
            </a:r>
            <a:r>
              <a:rPr lang="el-GR" altLang="en-US" sz="2400" dirty="0">
                <a:cs typeface="Arial" charset="0"/>
              </a:rPr>
              <a:t>φ</a:t>
            </a:r>
            <a:r>
              <a:rPr lang="en-US" altLang="en-US" sz="2400" dirty="0"/>
              <a:t>, sum the atomic events where it is true: P(</a:t>
            </a:r>
            <a:r>
              <a:rPr lang="el-GR" altLang="en-US" sz="2400" dirty="0">
                <a:cs typeface="Arial" charset="0"/>
              </a:rPr>
              <a:t>φ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Arial" charset="0"/>
              </a:rPr>
              <a:t>Σ</a:t>
            </a:r>
            <a:r>
              <a:rPr lang="el-GR" altLang="en-US" sz="2400" baseline="-25000" dirty="0">
                <a:cs typeface="Arial" charset="0"/>
              </a:rPr>
              <a:t>ω</a:t>
            </a:r>
            <a:r>
              <a:rPr lang="en-US" altLang="en-US" sz="2400" baseline="-25000" dirty="0"/>
              <a:t>:</a:t>
            </a:r>
            <a:r>
              <a:rPr lang="el-GR" altLang="en-US" sz="2400" baseline="-25000" dirty="0">
                <a:cs typeface="Arial" charset="0"/>
              </a:rPr>
              <a:t>ω╞φ</a:t>
            </a:r>
            <a:r>
              <a:rPr lang="en-US" altLang="en-US" sz="2400" dirty="0"/>
              <a:t> P(</a:t>
            </a:r>
            <a:r>
              <a:rPr lang="el-GR" altLang="en-US" sz="2400" dirty="0">
                <a:cs typeface="Arial" charset="0"/>
              </a:rPr>
              <a:t>ω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P(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 = 0.108 + 0.012 + 0.016 + 0.064 = </a:t>
            </a:r>
            <a:r>
              <a:rPr lang="en-US" altLang="en-US" sz="2400" dirty="0" smtClean="0"/>
              <a:t>0.2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28681" name="Picture 9" descr="dentist-j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any proposition </a:t>
            </a:r>
            <a:r>
              <a:rPr lang="el-GR" altLang="en-US" sz="2400" dirty="0">
                <a:cs typeface="Arial" charset="0"/>
              </a:rPr>
              <a:t>φ</a:t>
            </a:r>
            <a:r>
              <a:rPr lang="en-US" altLang="en-US" sz="2400" dirty="0"/>
              <a:t>, sum the atomic events where it is true: P(</a:t>
            </a:r>
            <a:r>
              <a:rPr lang="el-GR" altLang="en-US" sz="2400" dirty="0">
                <a:cs typeface="Arial" charset="0"/>
              </a:rPr>
              <a:t>φ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Arial" charset="0"/>
              </a:rPr>
              <a:t>Σ</a:t>
            </a:r>
            <a:r>
              <a:rPr lang="el-GR" altLang="en-US" sz="2400" baseline="-25000" dirty="0">
                <a:cs typeface="Arial" charset="0"/>
              </a:rPr>
              <a:t>ω</a:t>
            </a:r>
            <a:r>
              <a:rPr lang="en-US" altLang="en-US" sz="2400" baseline="-25000" dirty="0"/>
              <a:t>:</a:t>
            </a:r>
            <a:r>
              <a:rPr lang="el-GR" altLang="en-US" sz="2400" baseline="-25000" dirty="0">
                <a:cs typeface="Arial" charset="0"/>
              </a:rPr>
              <a:t>ω╞φ</a:t>
            </a:r>
            <a:r>
              <a:rPr lang="en-US" altLang="en-US" sz="2400" dirty="0"/>
              <a:t> P(</a:t>
            </a:r>
            <a:r>
              <a:rPr lang="el-GR" altLang="en-US" sz="2400" dirty="0">
                <a:cs typeface="Arial" charset="0"/>
              </a:rPr>
              <a:t>ω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P(</a:t>
            </a:r>
            <a:r>
              <a:rPr lang="en-US" altLang="en-US" sz="2400" i="1" dirty="0" smtClean="0"/>
              <a:t>toothache </a:t>
            </a:r>
            <a:r>
              <a:rPr lang="en-US" altLang="en-US" sz="2800" dirty="0">
                <a:sym typeface="Symbol" pitchFamily="18" charset="2"/>
              </a:rPr>
              <a:t></a:t>
            </a:r>
            <a:r>
              <a:rPr lang="en-US" altLang="en-US" sz="2400" i="1" dirty="0" smtClean="0"/>
              <a:t> cavity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= 0.108 + 0.012 + 0.016 + </a:t>
            </a:r>
            <a:r>
              <a:rPr lang="en-US" altLang="en-US" sz="2400" dirty="0" smtClean="0"/>
              <a:t>0.064 + 0.072 +  0.008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0.28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9703" name="Picture 7" descr="dentist-joi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581400" cy="14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dentist-joi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Can also compute conditional probabilities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P(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i="1" dirty="0"/>
              <a:t>cavity</a:t>
            </a:r>
            <a:r>
              <a:rPr lang="en-US" altLang="en-US" sz="2400" dirty="0"/>
              <a:t> | 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 	= P(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i="1" dirty="0"/>
              <a:t>cavity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	P(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= 	      0.016+0.064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   0.108 + 0.012 + 0.016 + 0.064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= 0.4
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495800" y="441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495800" y="5257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dentist-joi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Exercise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Compute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P(toothache)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P(cavity)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P(</a:t>
            </a:r>
            <a:r>
              <a:rPr lang="en-US" altLang="en-US" sz="2000" dirty="0" err="1" smtClean="0"/>
              <a:t>toothache|cavity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P(</a:t>
            </a:r>
            <a:r>
              <a:rPr lang="en-US" altLang="en-US" sz="2000" dirty="0" err="1" smtClean="0"/>
              <a:t>cavity|toothache</a:t>
            </a:r>
            <a:r>
              <a:rPr lang="en-US" altLang="en-US" sz="2000" dirty="0" smtClean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000" dirty="0" smtClean="0"/>
              <a:t> catch)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7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dentist-join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3810000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Denominator can be viewed as a </a:t>
            </a:r>
            <a:r>
              <a:rPr lang="en-US" altLang="en-US" sz="2000" dirty="0">
                <a:solidFill>
                  <a:srgbClr val="FF0000"/>
                </a:solidFill>
              </a:rPr>
              <a:t>normalization constant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α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 | toothache</a:t>
            </a:r>
            <a:r>
              <a:rPr lang="en-US" altLang="en-US" sz="2000" dirty="0"/>
              <a:t>) = </a:t>
            </a:r>
            <a:r>
              <a:rPr lang="en-US" altLang="en-US" sz="2000" dirty="0" smtClean="0"/>
              <a:t>α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Cavity,toothache</a:t>
            </a:r>
            <a:r>
              <a:rPr lang="en-US" altLang="en-US" sz="2000" dirty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= </a:t>
            </a:r>
            <a:r>
              <a:rPr lang="en-US" altLang="en-US" sz="1800" dirty="0" smtClean="0"/>
              <a:t>α </a:t>
            </a:r>
            <a:r>
              <a:rPr lang="en-US" altLang="en-US" sz="1800" dirty="0"/>
              <a:t>[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Cavity,toothache,catch</a:t>
            </a:r>
            <a:r>
              <a:rPr lang="en-US" altLang="en-US" sz="1800" dirty="0"/>
              <a:t>) +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Cavity,toothache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pitchFamily="18" charset="2"/>
              </a:rPr>
              <a:t></a:t>
            </a:r>
            <a:r>
              <a:rPr lang="en-US" altLang="en-US" sz="1800" dirty="0"/>
              <a:t> </a:t>
            </a:r>
            <a:r>
              <a:rPr lang="en-US" altLang="en-US" sz="1800" i="1" dirty="0"/>
              <a:t>catch</a:t>
            </a:r>
            <a:r>
              <a:rPr lang="en-US" altLang="en-US" sz="1800" dirty="0"/>
              <a:t>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= </a:t>
            </a:r>
            <a:r>
              <a:rPr lang="el-GR" altLang="en-US" sz="1800" dirty="0" smtClean="0">
                <a:cs typeface="Arial" charset="0"/>
              </a:rPr>
              <a:t>α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[&lt;0.108,0.016&gt; + &lt;0.012,0.064&gt;]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= </a:t>
            </a:r>
            <a:r>
              <a:rPr lang="en-US" altLang="en-US" sz="1800" dirty="0" smtClean="0"/>
              <a:t>α </a:t>
            </a:r>
            <a:r>
              <a:rPr lang="en-US" altLang="en-US" sz="1800" dirty="0"/>
              <a:t>&lt;0.12,0.08&gt; </a:t>
            </a:r>
            <a:r>
              <a:rPr lang="en-US" altLang="en-US" sz="1800" dirty="0"/>
              <a:t>= </a:t>
            </a:r>
            <a:r>
              <a:rPr lang="en-US" altLang="en-US" sz="1800" dirty="0" smtClean="0"/>
              <a:t>α/(0.12+0.08) = </a:t>
            </a:r>
            <a:r>
              <a:rPr lang="en-US" altLang="en-US" sz="1800" dirty="0"/>
              <a:t>&lt;0.6,0.4</a:t>
            </a:r>
            <a:r>
              <a:rPr lang="en-US" altLang="en-US" sz="1800" dirty="0" smtClean="0"/>
              <a:t>&gt;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The final formula has to be a valid probability distribution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General idea: compute distribution on query variable by fixing </a:t>
            </a:r>
            <a:r>
              <a:rPr lang="en-US" altLang="en-US" sz="2000" dirty="0">
                <a:solidFill>
                  <a:schemeClr val="accent2"/>
                </a:solidFill>
              </a:rPr>
              <a:t>evidence variables</a:t>
            </a:r>
            <a:r>
              <a:rPr lang="en-US" altLang="en-US" sz="2000" dirty="0"/>
              <a:t> and summing over </a:t>
            </a:r>
            <a:r>
              <a:rPr lang="en-US" altLang="en-US" sz="2000" dirty="0">
                <a:solidFill>
                  <a:schemeClr val="accent2"/>
                </a:solidFill>
              </a:rPr>
              <a:t>hidden variables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8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Uncertainty</a:t>
            </a:r>
          </a:p>
          <a:p>
            <a:r>
              <a:rPr lang="en-US" altLang="en-US" dirty="0"/>
              <a:t>Probability</a:t>
            </a:r>
          </a:p>
          <a:p>
            <a:r>
              <a:rPr lang="en-US" altLang="en-US" dirty="0"/>
              <a:t>Syntax and Semantics</a:t>
            </a:r>
          </a:p>
          <a:p>
            <a:r>
              <a:rPr lang="en-US" altLang="en-US" dirty="0"/>
              <a:t>Inference</a:t>
            </a:r>
          </a:p>
          <a:p>
            <a:r>
              <a:rPr lang="en-US" altLang="en-US" dirty="0"/>
              <a:t>Independence and Bayes' Rule</a:t>
            </a:r>
          </a:p>
        </p:txBody>
      </p:sp>
    </p:spTree>
    <p:extLst>
      <p:ext uri="{BB962C8B-B14F-4D97-AF65-F5344CB8AC3E}">
        <p14:creationId xmlns:p14="http://schemas.microsoft.com/office/powerpoint/2010/main" val="20634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enumeration, contd.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Typically, we are interested 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the posterior joint distribution of the </a:t>
            </a:r>
            <a:r>
              <a:rPr lang="en-US" altLang="en-US" sz="1800" dirty="0">
                <a:solidFill>
                  <a:schemeClr val="accent2"/>
                </a:solidFill>
              </a:rPr>
              <a:t>query variables</a:t>
            </a:r>
            <a:r>
              <a:rPr lang="en-US" altLang="en-US" sz="1800" dirty="0"/>
              <a:t> </a:t>
            </a:r>
            <a:r>
              <a:rPr lang="en-US" altLang="en-US" sz="1800" b="1" dirty="0"/>
              <a:t>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given specific values </a:t>
            </a:r>
            <a:r>
              <a:rPr lang="en-US" altLang="en-US" sz="1800" b="1" dirty="0"/>
              <a:t>e</a:t>
            </a:r>
            <a:r>
              <a:rPr lang="en-US" altLang="en-US" sz="1800" dirty="0"/>
              <a:t> for the </a:t>
            </a:r>
            <a:r>
              <a:rPr lang="en-US" altLang="en-US" sz="1800" dirty="0">
                <a:solidFill>
                  <a:schemeClr val="accent2"/>
                </a:solidFill>
              </a:rPr>
              <a:t>evidence variables</a:t>
            </a:r>
            <a:r>
              <a:rPr lang="en-US" altLang="en-US" sz="1800" dirty="0"/>
              <a:t> </a:t>
            </a:r>
            <a:r>
              <a:rPr lang="en-US" altLang="en-US" sz="1800" b="1" dirty="0"/>
              <a:t>E</a:t>
            </a:r>
            <a:r>
              <a:rPr lang="en-US" altLang="en-US" sz="1800" dirty="0"/>
              <a:t>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Let the </a:t>
            </a:r>
            <a:r>
              <a:rPr lang="en-US" altLang="en-US" sz="1800" dirty="0">
                <a:solidFill>
                  <a:schemeClr val="accent2"/>
                </a:solidFill>
              </a:rPr>
              <a:t>hidden variables</a:t>
            </a:r>
            <a:r>
              <a:rPr lang="en-US" altLang="en-US" sz="1800" dirty="0"/>
              <a:t> be </a:t>
            </a:r>
            <a:r>
              <a:rPr lang="en-US" altLang="en-US" sz="1800" b="1" dirty="0"/>
              <a:t>H </a:t>
            </a:r>
            <a:r>
              <a:rPr lang="en-US" altLang="en-US" sz="1800" dirty="0"/>
              <a:t>= </a:t>
            </a:r>
            <a:r>
              <a:rPr lang="en-US" altLang="en-US" sz="1800" b="1" dirty="0"/>
              <a:t>X </a:t>
            </a:r>
            <a:r>
              <a:rPr lang="en-US" altLang="en-US" sz="1800" dirty="0"/>
              <a:t>- </a:t>
            </a:r>
            <a:r>
              <a:rPr lang="en-US" altLang="en-US" sz="1800" b="1" dirty="0"/>
              <a:t>Y</a:t>
            </a:r>
            <a:r>
              <a:rPr lang="en-US" altLang="en-US" sz="1800" dirty="0"/>
              <a:t> - </a:t>
            </a:r>
            <a:r>
              <a:rPr lang="en-US" altLang="en-US" sz="1800" b="1" dirty="0" smtClean="0"/>
              <a:t>E</a:t>
            </a: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Then the required summation of joint entries is done by summing out the hidden variables:
</a:t>
            </a:r>
          </a:p>
          <a:p>
            <a:pPr marL="762000" lvl="1" indent="-304800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b="1" dirty="0"/>
              <a:t>Y</a:t>
            </a:r>
            <a:r>
              <a:rPr lang="en-US" altLang="en-US" sz="1600" dirty="0"/>
              <a:t> | </a:t>
            </a:r>
            <a:r>
              <a:rPr lang="en-US" altLang="en-US" sz="1600" b="1" dirty="0"/>
              <a:t>E </a:t>
            </a:r>
            <a:r>
              <a:rPr lang="en-US" altLang="en-US" sz="1600" dirty="0"/>
              <a:t>= </a:t>
            </a:r>
            <a:r>
              <a:rPr lang="en-US" altLang="en-US" sz="1600" b="1" dirty="0"/>
              <a:t>e</a:t>
            </a:r>
            <a:r>
              <a:rPr lang="en-US" altLang="en-US" sz="1600" dirty="0"/>
              <a:t>) = α</a:t>
            </a: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b="1" dirty="0"/>
              <a:t>Y</a:t>
            </a:r>
            <a:r>
              <a:rPr lang="en-US" altLang="en-US" sz="1600" dirty="0"/>
              <a:t>,</a:t>
            </a:r>
            <a:r>
              <a:rPr lang="en-US" altLang="en-US" sz="1600" b="1" dirty="0"/>
              <a:t>E</a:t>
            </a:r>
            <a:r>
              <a:rPr lang="en-US" altLang="en-US" sz="1600" dirty="0"/>
              <a:t> = </a:t>
            </a:r>
            <a:r>
              <a:rPr lang="en-US" altLang="en-US" sz="1600" b="1" dirty="0"/>
              <a:t>e</a:t>
            </a:r>
            <a:r>
              <a:rPr lang="en-US" altLang="en-US" sz="1600" dirty="0"/>
              <a:t>) = α</a:t>
            </a:r>
            <a:r>
              <a:rPr lang="el-GR" altLang="en-US" sz="1600" dirty="0">
                <a:cs typeface="Arial" charset="0"/>
              </a:rPr>
              <a:t>Σ</a:t>
            </a:r>
            <a:r>
              <a:rPr lang="en-US" altLang="en-US" sz="1600" baseline="-25000" dirty="0" err="1"/>
              <a:t>h</a:t>
            </a:r>
            <a:r>
              <a:rPr lang="en-US" altLang="en-US" sz="1600" b="1" dirty="0" err="1"/>
              <a:t>P</a:t>
            </a:r>
            <a:r>
              <a:rPr lang="en-US" altLang="en-US" sz="1600" dirty="0"/>
              <a:t>(</a:t>
            </a:r>
            <a:r>
              <a:rPr lang="en-US" altLang="en-US" sz="1600" b="1" dirty="0"/>
              <a:t>Y</a:t>
            </a:r>
            <a:r>
              <a:rPr lang="en-US" altLang="en-US" sz="1600" dirty="0"/>
              <a:t>,</a:t>
            </a:r>
            <a:r>
              <a:rPr lang="en-US" altLang="en-US" sz="1600" b="1" dirty="0"/>
              <a:t>E</a:t>
            </a:r>
            <a:r>
              <a:rPr lang="en-US" altLang="en-US" sz="1600" dirty="0"/>
              <a:t>= </a:t>
            </a:r>
            <a:r>
              <a:rPr lang="en-US" altLang="en-US" sz="1600" b="1" dirty="0"/>
              <a:t>e</a:t>
            </a:r>
            <a:r>
              <a:rPr lang="en-US" altLang="en-US" sz="1600" dirty="0"/>
              <a:t>, </a:t>
            </a:r>
            <a:r>
              <a:rPr lang="en-US" altLang="en-US" sz="1600" b="1" dirty="0"/>
              <a:t>H</a:t>
            </a:r>
            <a:r>
              <a:rPr lang="en-US" altLang="en-US" sz="1600" dirty="0"/>
              <a:t> = </a:t>
            </a:r>
            <a:r>
              <a:rPr lang="en-US" altLang="en-US" sz="1600" b="1" dirty="0"/>
              <a:t>h</a:t>
            </a:r>
            <a:r>
              <a:rPr lang="en-US" altLang="en-US" sz="1600" dirty="0"/>
              <a:t>)
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The terms in the summation are joint entries because </a:t>
            </a:r>
            <a:r>
              <a:rPr lang="en-US" altLang="en-US" sz="1800" b="1" dirty="0"/>
              <a:t>Y</a:t>
            </a:r>
            <a:r>
              <a:rPr lang="en-US" altLang="en-US" sz="1800" dirty="0"/>
              <a:t>, </a:t>
            </a:r>
            <a:r>
              <a:rPr lang="en-US" altLang="en-US" sz="1800" b="1" dirty="0"/>
              <a:t>E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H</a:t>
            </a:r>
            <a:r>
              <a:rPr lang="en-US" altLang="en-US" sz="1800" dirty="0"/>
              <a:t> together exhaust the set of random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Obvious problems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Worst-case time complexity </a:t>
            </a:r>
            <a:r>
              <a:rPr lang="en-US" altLang="en-US" sz="1600" i="1" dirty="0"/>
              <a:t>O(</a:t>
            </a:r>
            <a:r>
              <a:rPr lang="en-US" altLang="en-US" sz="1600" i="1" dirty="0" err="1"/>
              <a:t>d</a:t>
            </a:r>
            <a:r>
              <a:rPr lang="en-US" altLang="en-US" sz="1600" i="1" baseline="30000" dirty="0" err="1"/>
              <a:t>n</a:t>
            </a:r>
            <a:r>
              <a:rPr lang="en-US" altLang="en-US" sz="1600" i="1" dirty="0"/>
              <a:t>) </a:t>
            </a:r>
            <a:r>
              <a:rPr lang="en-US" altLang="en-US" sz="1600" dirty="0"/>
              <a:t>where </a:t>
            </a:r>
            <a:r>
              <a:rPr lang="en-US" altLang="en-US" sz="1600" i="1" dirty="0"/>
              <a:t>d</a:t>
            </a:r>
            <a:r>
              <a:rPr lang="en-US" altLang="en-US" sz="1600" dirty="0"/>
              <a:t> is the largest </a:t>
            </a:r>
            <a:r>
              <a:rPr lang="en-US" altLang="en-US" sz="1600" dirty="0" err="1" smtClean="0"/>
              <a:t>arity</a:t>
            </a:r>
            <a:endParaRPr lang="en-US" altLang="en-US" sz="1600" dirty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Space complexity </a:t>
            </a:r>
            <a:r>
              <a:rPr lang="en-US" altLang="en-US" sz="1600" i="1" dirty="0"/>
              <a:t>O(</a:t>
            </a:r>
            <a:r>
              <a:rPr lang="en-US" altLang="en-US" sz="1600" i="1" dirty="0" err="1"/>
              <a:t>d</a:t>
            </a:r>
            <a:r>
              <a:rPr lang="en-US" altLang="en-US" sz="1600" i="1" baseline="30000" dirty="0" err="1"/>
              <a:t>n</a:t>
            </a:r>
            <a:r>
              <a:rPr lang="en-US" altLang="en-US" sz="1600" i="1" dirty="0"/>
              <a:t>)</a:t>
            </a:r>
            <a:r>
              <a:rPr lang="en-US" altLang="en-US" sz="1600" dirty="0"/>
              <a:t> to store the joint </a:t>
            </a:r>
            <a:r>
              <a:rPr lang="en-US" altLang="en-US" sz="1600" dirty="0" smtClean="0"/>
              <a:t>distribution</a:t>
            </a:r>
            <a:endParaRPr lang="en-US" altLang="en-US" sz="1600" dirty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How to find the numbers for </a:t>
            </a:r>
            <a:r>
              <a:rPr lang="en-US" altLang="en-US" sz="1600" i="1" dirty="0"/>
              <a:t>O(</a:t>
            </a:r>
            <a:r>
              <a:rPr lang="en-US" altLang="en-US" sz="1600" i="1" dirty="0" err="1"/>
              <a:t>d</a:t>
            </a:r>
            <a:r>
              <a:rPr lang="en-US" altLang="en-US" sz="1600" i="1" baseline="30000" dirty="0" err="1"/>
              <a:t>n</a:t>
            </a:r>
            <a:r>
              <a:rPr lang="en-US" altLang="en-US" sz="1600" i="1" dirty="0"/>
              <a:t>) </a:t>
            </a:r>
            <a:r>
              <a:rPr lang="en-US" altLang="en-US" sz="1600" dirty="0"/>
              <a:t>entries?</a:t>
            </a:r>
          </a:p>
        </p:txBody>
      </p:sp>
    </p:spTree>
    <p:extLst>
      <p:ext uri="{BB962C8B-B14F-4D97-AF65-F5344CB8AC3E}">
        <p14:creationId xmlns:p14="http://schemas.microsoft.com/office/powerpoint/2010/main" val="15829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are independent </a:t>
            </a:r>
            <a:r>
              <a:rPr lang="en-US" altLang="en-US" sz="2000" dirty="0" err="1"/>
              <a:t>iff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	P</a:t>
            </a:r>
            <a:r>
              <a:rPr lang="en-US" altLang="en-US" sz="2000" dirty="0"/>
              <a:t>(</a:t>
            </a:r>
            <a:r>
              <a:rPr lang="en-US" altLang="en-US" sz="2000" i="1" dirty="0"/>
              <a:t>A|B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    or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B|A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     or </a:t>
            </a:r>
            <a:r>
              <a:rPr lang="en-US" altLang="en-US" sz="2000" b="1" dirty="0"/>
              <a:t>P</a:t>
            </a:r>
            <a:r>
              <a:rPr lang="en-US" altLang="en-US" sz="2000" dirty="0"/>
              <a:t>(A, B)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Toothache, Catch, Cavity, Weather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Toothache, Catch, Cavity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Weather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32 entries reduced to 12;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independent biased coins,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charset="0"/>
              </a:rPr>
              <a:t>→</a:t>
            </a:r>
            <a:r>
              <a:rPr lang="en-US" altLang="en-US" sz="2000" i="1" dirty="0"/>
              <a:t>O(n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Absolute independence powerful but </a:t>
            </a:r>
            <a:r>
              <a:rPr lang="en-US" altLang="en-US" sz="2000" dirty="0" smtClean="0"/>
              <a:t>rare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Dentistry is a large field with hundreds of variables, none of which are independent. What to do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pic>
        <p:nvPicPr>
          <p:cNvPr id="21508" name="Picture 4" descr="weather-indepen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343400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4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Toothache, Cavity, Catch</a:t>
            </a:r>
            <a:r>
              <a:rPr lang="en-US" altLang="en-US" sz="2000" dirty="0"/>
              <a:t>) has 2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 – 1 = 7 independent </a:t>
            </a:r>
            <a:r>
              <a:rPr lang="en-US" altLang="en-US" sz="2000" dirty="0" smtClean="0"/>
              <a:t>entries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If I have a cavity, the probability that the probe catches in it doesn't depend on whether I have a toothache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(1)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toothache,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cavity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same independence holds if I haven't got a cavity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(2)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</a:t>
            </a:r>
            <a:r>
              <a:rPr lang="en-US" altLang="en-US" sz="1800" i="1" dirty="0" err="1"/>
              <a:t>toothache,</a:t>
            </a:r>
            <a:r>
              <a:rPr lang="en-US" altLang="en-US" sz="1800" dirty="0" err="1">
                <a:sym typeface="Symbol" pitchFamily="18" charset="2"/>
              </a:rPr>
              <a:t></a:t>
            </a:r>
            <a:r>
              <a:rPr lang="en-US" altLang="en-US" sz="1800" i="1" dirty="0" err="1"/>
              <a:t>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</a:t>
            </a:r>
            <a:r>
              <a:rPr lang="en-US" altLang="en-US" sz="1800" dirty="0"/>
              <a:t>| </a:t>
            </a:r>
            <a:r>
              <a:rPr lang="en-US" altLang="en-US" sz="1800" dirty="0">
                <a:sym typeface="Symbol" pitchFamily="18" charset="2"/>
              </a:rPr>
              <a:t></a:t>
            </a:r>
            <a:r>
              <a:rPr lang="en-US" altLang="en-US" sz="1800" i="1" dirty="0"/>
              <a:t>cavity</a:t>
            </a:r>
            <a:r>
              <a:rPr lang="en-US" altLang="en-US" sz="1800" dirty="0" smtClean="0"/>
              <a:t>)</a:t>
            </a:r>
            <a:r>
              <a:rPr lang="en-US" altLang="en-US" sz="14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Catch </a:t>
            </a:r>
            <a:r>
              <a:rPr lang="en-US" altLang="en-US" sz="2000" dirty="0"/>
              <a:t>is </a:t>
            </a:r>
            <a:r>
              <a:rPr lang="en-US" alt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Toothache </a:t>
            </a:r>
            <a:r>
              <a:rPr lang="en-US" altLang="en-US" sz="2000" dirty="0"/>
              <a:t>given </a:t>
            </a:r>
            <a:r>
              <a:rPr lang="en-US" altLang="en-US" sz="2000" i="1" dirty="0"/>
              <a:t>Cavity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</a:t>
            </a:r>
            <a:r>
              <a:rPr lang="en-US" altLang="en-US" sz="1800" i="1" dirty="0" err="1"/>
              <a:t>Toothache,Cavity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Cavity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Equivalent statements: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 | Catch,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 | Cavity</a:t>
            </a:r>
            <a:r>
              <a:rPr lang="en-US" altLang="en-US" sz="1800" dirty="0"/>
              <a:t>)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Toothache, Catch |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 | Cavity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Cavity</a:t>
            </a:r>
            <a:r>
              <a:rPr lang="en-US" altLang="en-US" sz="1800" dirty="0"/>
              <a:t>)
</a:t>
            </a:r>
          </a:p>
        </p:txBody>
      </p:sp>
    </p:spTree>
    <p:extLst>
      <p:ext uri="{BB962C8B-B14F-4D97-AF65-F5344CB8AC3E}">
        <p14:creationId xmlns:p14="http://schemas.microsoft.com/office/powerpoint/2010/main" val="900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 contd.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Write out full joint distribution using chain rule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P</a:t>
            </a:r>
            <a:r>
              <a:rPr lang="en-US" altLang="en-US" sz="2400" dirty="0"/>
              <a:t>(</a:t>
            </a:r>
            <a:r>
              <a:rPr lang="en-US" altLang="en-US" sz="2400" i="1" dirty="0"/>
              <a:t>Toothache, Catch, Cavity</a:t>
            </a:r>
            <a:r>
              <a:rPr lang="en-US" altLang="en-US" sz="24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Catch,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Catch, Cavity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Catch,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(Cavity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I.e., 2 + 2 + 1 = 5 independent </a:t>
            </a:r>
            <a:r>
              <a:rPr lang="en-US" altLang="en-US" sz="2400" dirty="0" smtClean="0"/>
              <a:t>numbers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 most cases, the use of conditional independence reduces the size of the representation of the joint distribution from exponential in </a:t>
            </a:r>
            <a:r>
              <a:rPr lang="en-US" altLang="en-US" sz="2400" i="1" dirty="0">
                <a:solidFill>
                  <a:srgbClr val="FF0000"/>
                </a:solidFill>
              </a:rPr>
              <a:t>n </a:t>
            </a:r>
            <a:r>
              <a:rPr lang="en-US" altLang="en-US" sz="2400" dirty="0">
                <a:solidFill>
                  <a:srgbClr val="FF0000"/>
                </a:solidFill>
              </a:rPr>
              <a:t>to linear in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Conditional independence is our most basic and robust form of knowledge about uncertain environments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72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Bayes'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Product rule P(</a:t>
            </a:r>
            <a:r>
              <a:rPr lang="en-US" altLang="en-US" sz="2400" dirty="0" err="1"/>
              <a:t>a</a:t>
            </a:r>
            <a:r>
              <a:rPr lang="en-US" altLang="en-US" sz="2400" dirty="0" err="1">
                <a:sym typeface="Symbol" pitchFamily="18" charset="2"/>
              </a:rPr>
              <a:t></a:t>
            </a:r>
            <a:r>
              <a:rPr lang="en-US" altLang="en-US" sz="2400" dirty="0" err="1"/>
              <a:t>b</a:t>
            </a:r>
            <a:r>
              <a:rPr lang="en-US" altLang="en-US" sz="2400" dirty="0"/>
              <a:t>) = P(a | b) P(b) = P(b | a) P(a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	 </a:t>
            </a:r>
            <a:r>
              <a:rPr lang="en-US" altLang="en-US" sz="2400" dirty="0">
                <a:solidFill>
                  <a:schemeClr val="accent2"/>
                </a:solidFill>
              </a:rPr>
              <a:t>Bayes' rule: </a:t>
            </a:r>
            <a:r>
              <a:rPr lang="en-US" altLang="en-US" sz="2400" dirty="0"/>
              <a:t>P(a | b) = P(b | a) P(a) / P(b</a:t>
            </a:r>
            <a:r>
              <a:rPr lang="en-US" altLang="en-US" sz="2400" dirty="0" smtClean="0"/>
              <a:t>)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or in distribution form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P</a:t>
            </a:r>
            <a:r>
              <a:rPr lang="en-US" altLang="en-US" sz="2400" dirty="0"/>
              <a:t>(Y|X) = </a:t>
            </a:r>
            <a:r>
              <a:rPr lang="en-US" altLang="en-US" sz="2400" b="1" dirty="0"/>
              <a:t>P</a:t>
            </a:r>
            <a:r>
              <a:rPr lang="en-US" altLang="en-US" sz="2400" dirty="0"/>
              <a:t>(X|Y) </a:t>
            </a:r>
            <a:r>
              <a:rPr lang="en-US" altLang="en-US" sz="2400" b="1" dirty="0"/>
              <a:t>P</a:t>
            </a:r>
            <a:r>
              <a:rPr lang="en-US" altLang="en-US" sz="2400" dirty="0"/>
              <a:t>(Y) / </a:t>
            </a:r>
            <a:r>
              <a:rPr lang="en-US" altLang="en-US" sz="2400" b="1" dirty="0"/>
              <a:t>P</a:t>
            </a:r>
            <a:r>
              <a:rPr lang="en-US" altLang="en-US" sz="2400" dirty="0"/>
              <a:t>(X) = α</a:t>
            </a:r>
            <a:r>
              <a:rPr lang="en-US" altLang="en-US" sz="2400" b="1" dirty="0"/>
              <a:t>P</a:t>
            </a:r>
            <a:r>
              <a:rPr lang="en-US" altLang="en-US" sz="2400" dirty="0"/>
              <a:t>(X|Y) </a:t>
            </a:r>
            <a:r>
              <a:rPr lang="en-US" altLang="en-US" sz="2400" b="1" dirty="0"/>
              <a:t>P</a:t>
            </a:r>
            <a:r>
              <a:rPr lang="en-US" altLang="en-US" sz="2400" dirty="0"/>
              <a:t>(Y)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Useful for assessing </a:t>
            </a:r>
            <a:r>
              <a:rPr lang="en-US" altLang="en-US" sz="2400" dirty="0">
                <a:solidFill>
                  <a:schemeClr val="accent2"/>
                </a:solidFill>
              </a:rPr>
              <a:t>diagnostic </a:t>
            </a:r>
            <a:r>
              <a:rPr lang="en-US" altLang="en-US" sz="2400" dirty="0"/>
              <a:t>probability from </a:t>
            </a:r>
            <a:r>
              <a:rPr lang="en-US" altLang="en-US" sz="2400" dirty="0">
                <a:solidFill>
                  <a:schemeClr val="accent2"/>
                </a:solidFill>
              </a:rPr>
              <a:t>causal </a:t>
            </a:r>
            <a:r>
              <a:rPr lang="en-US" altLang="en-US" sz="2400" dirty="0"/>
              <a:t>probability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P(</a:t>
            </a:r>
            <a:r>
              <a:rPr lang="en-US" altLang="en-US" sz="2000" dirty="0" err="1"/>
              <a:t>Cause|Effect</a:t>
            </a:r>
            <a:r>
              <a:rPr lang="en-US" altLang="en-US" sz="2000" dirty="0"/>
              <a:t>) = P(</a:t>
            </a:r>
            <a:r>
              <a:rPr lang="en-US" altLang="en-US" sz="2000" dirty="0" err="1"/>
              <a:t>Effect|Cause</a:t>
            </a:r>
            <a:r>
              <a:rPr lang="en-US" altLang="en-US" sz="2000" dirty="0"/>
              <a:t>) P(Cause) / P(Effect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E.g., let </a:t>
            </a:r>
            <a:r>
              <a:rPr lang="en-US" altLang="en-US" sz="2000" i="1" dirty="0"/>
              <a:t>M</a:t>
            </a:r>
            <a:r>
              <a:rPr lang="en-US" altLang="en-US" sz="2000" dirty="0"/>
              <a:t> be meningitis, </a:t>
            </a:r>
            <a:r>
              <a:rPr lang="en-US" altLang="en-US" sz="2000" i="1" dirty="0"/>
              <a:t>S</a:t>
            </a:r>
            <a:r>
              <a:rPr lang="en-US" altLang="en-US" sz="2000" dirty="0"/>
              <a:t> be stiff neck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P(</a:t>
            </a:r>
            <a:r>
              <a:rPr lang="en-US" altLang="en-US" sz="1800" dirty="0" err="1"/>
              <a:t>m|s</a:t>
            </a:r>
            <a:r>
              <a:rPr lang="en-US" altLang="en-US" sz="1800" dirty="0"/>
              <a:t>) = P(</a:t>
            </a:r>
            <a:r>
              <a:rPr lang="en-US" altLang="en-US" sz="1800" dirty="0" err="1"/>
              <a:t>s|m</a:t>
            </a:r>
            <a:r>
              <a:rPr lang="en-US" altLang="en-US" sz="1800" dirty="0"/>
              <a:t>) P(m) / P(s) = 0.8 </a:t>
            </a:r>
            <a:r>
              <a:rPr lang="en-US" altLang="en-US" sz="1800" dirty="0">
                <a:cs typeface="Arial" charset="0"/>
              </a:rPr>
              <a:t>× </a:t>
            </a:r>
            <a:r>
              <a:rPr lang="en-US" altLang="en-US" sz="1800" dirty="0"/>
              <a:t>0.0001 / 0.1 = </a:t>
            </a:r>
            <a:r>
              <a:rPr lang="en-US" altLang="en-US" sz="1800" dirty="0" smtClean="0"/>
              <a:t>0.0008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Note: posterior probability of meningitis still very small</a:t>
            </a:r>
            <a:r>
              <a:rPr lang="en-US" altLang="en-US" sz="2000" dirty="0" smtClean="0"/>
              <a:t>!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38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Bayes' Rule and conditional independence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P</a:t>
            </a:r>
            <a:r>
              <a:rPr lang="en-US" altLang="en-US" sz="2400" dirty="0"/>
              <a:t>(</a:t>
            </a:r>
            <a:r>
              <a:rPr lang="en-US" altLang="en-US" sz="2400" i="1" dirty="0"/>
              <a:t>Cavity | toothache </a:t>
            </a:r>
            <a:r>
              <a:rPr lang="en-US" altLang="en-US" sz="2400" i="1" dirty="0">
                <a:sym typeface="Symbol" pitchFamily="18" charset="2"/>
              </a:rPr>
              <a:t> </a:t>
            </a:r>
            <a:r>
              <a:rPr lang="en-US" altLang="en-US" sz="2400" i="1" dirty="0"/>
              <a:t>catch</a:t>
            </a:r>
            <a:r>
              <a:rPr lang="en-US" altLang="en-US" sz="24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= α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i="1" dirty="0"/>
              <a:t> 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= α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This is an example of a </a:t>
            </a:r>
            <a:r>
              <a:rPr lang="en-US" altLang="en-US" sz="2400" dirty="0">
                <a:solidFill>
                  <a:srgbClr val="FF0000"/>
                </a:solidFill>
              </a:rPr>
              <a:t>naïve Bayes</a:t>
            </a:r>
            <a:r>
              <a:rPr lang="en-US" altLang="en-US" sz="2400" dirty="0"/>
              <a:t> model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P</a:t>
            </a:r>
            <a:r>
              <a:rPr lang="en-US" altLang="en-US" sz="2000" dirty="0"/>
              <a:t>(Cause,Effect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 ,</a:t>
            </a:r>
            <a:r>
              <a:rPr lang="en-US" altLang="en-US" sz="2000" dirty="0" err="1"/>
              <a:t>Effect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(Cause) </a:t>
            </a:r>
            <a:r>
              <a:rPr lang="el-GR" altLang="en-US" sz="2000" dirty="0">
                <a:cs typeface="Arial" charset="0"/>
              </a:rPr>
              <a:t>π</a:t>
            </a:r>
            <a:r>
              <a:rPr lang="en-US" altLang="en-US" sz="2000" baseline="-25000" dirty="0" err="1"/>
              <a:t>i</a:t>
            </a:r>
            <a:r>
              <a:rPr lang="en-US" altLang="en-US" sz="2000" b="1" dirty="0" err="1"/>
              <a:t>P</a:t>
            </a:r>
            <a:r>
              <a:rPr lang="en-US" altLang="en-US" sz="2000" dirty="0"/>
              <a:t>(</a:t>
            </a:r>
            <a:r>
              <a:rPr lang="en-US" altLang="en-US" sz="2000" dirty="0" err="1"/>
              <a:t>Effect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|Cause</a:t>
            </a:r>
            <a:r>
              <a:rPr lang="en-US" altLang="en-US" sz="2000" dirty="0"/>
              <a:t>)
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number of parameters is </a:t>
            </a:r>
            <a:r>
              <a:rPr lang="en-US" altLang="en-US" sz="2400" dirty="0">
                <a:solidFill>
                  <a:srgbClr val="FF0000"/>
                </a:solidFill>
              </a:rPr>
              <a:t>linear</a:t>
            </a:r>
            <a:r>
              <a:rPr lang="en-US" altLang="en-US" sz="2400" dirty="0"/>
              <a:t> in </a:t>
            </a:r>
            <a:r>
              <a:rPr lang="en-US" altLang="en-US" sz="2400" i="1" dirty="0" smtClean="0"/>
              <a:t>n</a:t>
            </a:r>
            <a:endParaRPr lang="en-US" altLang="en-US" sz="2400" dirty="0"/>
          </a:p>
        </p:txBody>
      </p:sp>
      <p:pic>
        <p:nvPicPr>
          <p:cNvPr id="25604" name="Picture 4" descr="naive-ba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48482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4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psych.fullerton.edu/mbirnbaum/bayes/BayesCalc.htm</a:t>
            </a:r>
            <a:endParaRPr lang="en-US" sz="2000" dirty="0" smtClean="0"/>
          </a:p>
          <a:p>
            <a:pPr lvl="1"/>
            <a:r>
              <a:rPr lang="en-US" sz="1800" dirty="0" smtClean="0"/>
              <a:t>P(H)= 0.01</a:t>
            </a:r>
          </a:p>
          <a:p>
            <a:pPr lvl="1"/>
            <a:r>
              <a:rPr lang="en-US" sz="1800" dirty="0" smtClean="0"/>
              <a:t>P(D|H)= 0.95</a:t>
            </a:r>
          </a:p>
          <a:p>
            <a:pPr lvl="1"/>
            <a:r>
              <a:rPr lang="en-US" sz="1800" dirty="0" smtClean="0"/>
              <a:t>P(D|H</a:t>
            </a:r>
            <a:r>
              <a:rPr lang="en-US" sz="1800" dirty="0"/>
              <a:t>')= 0.05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40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Probability is a rigorous formalism for uncertain </a:t>
            </a:r>
            <a:r>
              <a:rPr lang="en-US" altLang="en-US" sz="2800" dirty="0" smtClean="0"/>
              <a:t>knowledge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Joint probability distribution</a:t>
            </a:r>
            <a:r>
              <a:rPr lang="en-US" altLang="en-US" sz="2800" dirty="0"/>
              <a:t> specifies probability of every </a:t>
            </a:r>
            <a:r>
              <a:rPr lang="en-US" altLang="en-US" sz="2800" dirty="0">
                <a:solidFill>
                  <a:schemeClr val="accent2"/>
                </a:solidFill>
              </a:rPr>
              <a:t>atomic event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Queries can be answered by summing over atomic </a:t>
            </a:r>
            <a:r>
              <a:rPr lang="en-US" altLang="en-US" sz="2800" dirty="0" smtClean="0"/>
              <a:t>events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nontrivial domains, we must find a way to reduce the joint </a:t>
            </a:r>
            <a:r>
              <a:rPr lang="en-US" altLang="en-US" sz="2800" dirty="0" smtClean="0"/>
              <a:t>size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Independence </a:t>
            </a:r>
            <a:r>
              <a:rPr lang="en-US" altLang="en-US" sz="2800" dirty="0"/>
              <a:t>and </a:t>
            </a:r>
            <a:r>
              <a:rPr lang="en-US" altLang="en-US" sz="2800" dirty="0">
                <a:solidFill>
                  <a:schemeClr val="accent2"/>
                </a:solidFill>
              </a:rPr>
              <a:t>conditional independence</a:t>
            </a:r>
            <a:r>
              <a:rPr lang="en-US" altLang="en-US" sz="2800" dirty="0"/>
              <a:t> provide the </a:t>
            </a:r>
            <a:r>
              <a:rPr lang="en-US" altLang="en-US" sz="2800" dirty="0" smtClean="0"/>
              <a:t>tools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91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Uncertainty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600" dirty="0"/>
              <a:t>Let action </a:t>
            </a:r>
            <a:r>
              <a:rPr lang="en-US" altLang="en-US" sz="1600" i="1" dirty="0"/>
              <a:t>A</a:t>
            </a:r>
            <a:r>
              <a:rPr lang="en-US" altLang="en-US" sz="1600" i="1" baseline="-25000" dirty="0"/>
              <a:t>t</a:t>
            </a:r>
            <a:r>
              <a:rPr lang="en-US" altLang="en-US" sz="1600" dirty="0"/>
              <a:t> = leave for airport </a:t>
            </a:r>
            <a:r>
              <a:rPr lang="en-US" altLang="en-US" sz="1600" baseline="-25000" dirty="0"/>
              <a:t>t</a:t>
            </a:r>
            <a:r>
              <a:rPr lang="en-US" altLang="en-US" sz="1600" dirty="0"/>
              <a:t> minutes before flight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600" dirty="0"/>
              <a:t>Will </a:t>
            </a:r>
            <a:r>
              <a:rPr lang="en-US" altLang="en-US" sz="1600" i="1" dirty="0"/>
              <a:t>A</a:t>
            </a:r>
            <a:r>
              <a:rPr lang="en-US" altLang="en-US" sz="1600" i="1" baseline="-25000" dirty="0"/>
              <a:t>t</a:t>
            </a:r>
            <a:r>
              <a:rPr lang="en-US" altLang="en-US" sz="1600" dirty="0"/>
              <a:t> get me there on time?
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600" dirty="0"/>
              <a:t>Problems:
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400" dirty="0"/>
              <a:t>partial observability (road state, other drivers' plans, etc</a:t>
            </a:r>
            <a:r>
              <a:rPr lang="en-US" altLang="en-US" sz="1400" dirty="0" smtClean="0"/>
              <a:t>.)</a:t>
            </a:r>
            <a:endParaRPr lang="en-US" altLang="en-US" sz="14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400" dirty="0"/>
              <a:t>noisy sensors (traffic reports</a:t>
            </a:r>
            <a:r>
              <a:rPr lang="en-US" altLang="en-US" sz="1400" dirty="0" smtClean="0"/>
              <a:t>)</a:t>
            </a:r>
            <a:endParaRPr lang="en-US" altLang="en-US" sz="14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400" dirty="0"/>
              <a:t>uncertainty in action outcomes (flat tire, etc</a:t>
            </a:r>
            <a:r>
              <a:rPr lang="en-US" altLang="en-US" sz="1400" dirty="0" smtClean="0"/>
              <a:t>.)</a:t>
            </a:r>
            <a:endParaRPr lang="en-US" altLang="en-US" sz="14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400" dirty="0"/>
              <a:t>immense complexity of modeling and predicting </a:t>
            </a:r>
            <a:r>
              <a:rPr lang="en-US" altLang="en-US" sz="1400" dirty="0" smtClean="0"/>
              <a:t>traffic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600" dirty="0"/>
              <a:t>Hence a purely logical approach either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400" dirty="0"/>
              <a:t>risks falsehood: “</a:t>
            </a:r>
            <a:r>
              <a:rPr lang="en-US" altLang="en-US" sz="1400" i="1" dirty="0"/>
              <a:t>A</a:t>
            </a:r>
            <a:r>
              <a:rPr lang="en-US" altLang="en-US" sz="1400" i="1" baseline="-25000" dirty="0"/>
              <a:t>25</a:t>
            </a:r>
            <a:r>
              <a:rPr lang="en-US" altLang="en-US" sz="1400" dirty="0"/>
              <a:t> will get me there on time”, or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400" dirty="0"/>
              <a:t>leads to conclusions that are too weak for decision making: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		“</a:t>
            </a:r>
            <a:r>
              <a:rPr lang="en-US" altLang="en-US" sz="1600" i="1" dirty="0"/>
              <a:t>A</a:t>
            </a:r>
            <a:r>
              <a:rPr lang="en-US" altLang="en-US" sz="1600" i="1" baseline="-25000" dirty="0"/>
              <a:t>25</a:t>
            </a:r>
            <a:r>
              <a:rPr lang="en-US" altLang="en-US" sz="1600" dirty="0"/>
              <a:t> will get me there on time if there's no accident on the bridge and it doesn't rain and my tires remain intact </a:t>
            </a:r>
            <a:r>
              <a:rPr lang="en-US" altLang="en-US" sz="1600" dirty="0" err="1"/>
              <a:t>etc</a:t>
            </a:r>
            <a:r>
              <a:rPr lang="en-US" altLang="en-US" sz="1600" dirty="0"/>
              <a:t> etc</a:t>
            </a:r>
            <a:r>
              <a:rPr lang="en-US" altLang="en-US" sz="1600" dirty="0" smtClean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		(</a:t>
            </a:r>
            <a:r>
              <a:rPr lang="en-US" altLang="en-US" sz="1600" i="1" dirty="0"/>
              <a:t>A</a:t>
            </a:r>
            <a:r>
              <a:rPr lang="en-US" altLang="en-US" sz="1600" i="1" baseline="-25000" dirty="0"/>
              <a:t>1440</a:t>
            </a:r>
            <a:r>
              <a:rPr lang="en-US" altLang="en-US" sz="1600" dirty="0"/>
              <a:t> might reasonably be said to get me there on time but I'd have to stay overnight in the airport …)
</a:t>
            </a:r>
          </a:p>
        </p:txBody>
      </p:sp>
    </p:spTree>
    <p:extLst>
      <p:ext uri="{BB962C8B-B14F-4D97-AF65-F5344CB8AC3E}">
        <p14:creationId xmlns:p14="http://schemas.microsoft.com/office/powerpoint/2010/main" val="22937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Laziness</a:t>
            </a:r>
          </a:p>
          <a:p>
            <a:pPr lvl="1"/>
            <a:r>
              <a:rPr lang="en-US" sz="2000" dirty="0" smtClean="0"/>
              <a:t>too much work to check all antecedents and consequents to ensure an </a:t>
            </a:r>
            <a:r>
              <a:rPr lang="en-US" sz="2000" dirty="0" err="1" smtClean="0"/>
              <a:t>exceptionless</a:t>
            </a:r>
            <a:r>
              <a:rPr lang="en-US" sz="2000" dirty="0" smtClean="0"/>
              <a:t> rule</a:t>
            </a:r>
          </a:p>
          <a:p>
            <a:pPr lvl="1"/>
            <a:r>
              <a:rPr lang="en-US" sz="2000" dirty="0" smtClean="0"/>
              <a:t>too hard to use such rules</a:t>
            </a:r>
          </a:p>
          <a:p>
            <a:r>
              <a:rPr lang="en-US" sz="2400" dirty="0" smtClean="0"/>
              <a:t>Theoretical ignorance</a:t>
            </a:r>
          </a:p>
          <a:p>
            <a:pPr lvl="1"/>
            <a:r>
              <a:rPr lang="en-US" sz="2000" dirty="0" smtClean="0"/>
              <a:t>medical science has no complete theory for the domain</a:t>
            </a:r>
          </a:p>
          <a:p>
            <a:r>
              <a:rPr lang="en-US" sz="2400" dirty="0" smtClean="0"/>
              <a:t>Practical ignorance</a:t>
            </a:r>
          </a:p>
          <a:p>
            <a:pPr lvl="1"/>
            <a:r>
              <a:rPr lang="en-US" sz="2000" dirty="0" smtClean="0"/>
              <a:t>even if we know all the rules, we may not have all the necessary tests on the patient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Methods for handling uncertainty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Default</a:t>
            </a:r>
            <a:r>
              <a:rPr lang="en-US" altLang="en-US" sz="2000" dirty="0"/>
              <a:t> or </a:t>
            </a:r>
            <a:r>
              <a:rPr lang="en-US" altLang="en-US" sz="2000" dirty="0" err="1">
                <a:solidFill>
                  <a:schemeClr val="accent2"/>
                </a:solidFill>
              </a:rPr>
              <a:t>nonmonotonic</a:t>
            </a:r>
            <a:r>
              <a:rPr lang="en-US" altLang="en-US" sz="2000" dirty="0"/>
              <a:t> logic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Assume my car does not have a flat </a:t>
            </a:r>
            <a:r>
              <a:rPr lang="en-US" altLang="en-US" sz="1800" dirty="0" smtClean="0"/>
              <a:t>tire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Assume 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25</a:t>
            </a:r>
            <a:r>
              <a:rPr lang="en-US" altLang="en-US" sz="1800" dirty="0"/>
              <a:t> works unless contradicted by evidence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Issues: What assumptions are reasonable? How to handle contradiction</a:t>
            </a:r>
            <a:r>
              <a:rPr lang="en-US" altLang="en-US" sz="2000" dirty="0" smtClean="0"/>
              <a:t>?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Rules with fudge factors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/>
              <a:t>A</a:t>
            </a:r>
            <a:r>
              <a:rPr lang="en-US" altLang="en-US" sz="1800" i="1" baseline="-25000" dirty="0"/>
              <a:t>25</a:t>
            </a:r>
            <a:r>
              <a:rPr lang="en-US" altLang="en-US" sz="1800" i="1" dirty="0"/>
              <a:t> |</a:t>
            </a:r>
            <a:r>
              <a:rPr lang="en-US" altLang="en-US" sz="1800" dirty="0">
                <a:cs typeface="Arial" charset="0"/>
              </a:rPr>
              <a:t>→</a:t>
            </a:r>
            <a:r>
              <a:rPr lang="en-US" altLang="en-US" sz="1800" baseline="-25000" dirty="0"/>
              <a:t>0.3</a:t>
            </a:r>
            <a:r>
              <a:rPr lang="en-US" altLang="en-US" sz="1800" dirty="0"/>
              <a:t> get there on </a:t>
            </a:r>
            <a:r>
              <a:rPr lang="en-US" altLang="en-US" sz="1800" dirty="0" smtClean="0"/>
              <a:t>time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/>
              <a:t>Sprinkler |</a:t>
            </a:r>
            <a:r>
              <a:rPr lang="en-US" altLang="en-US" sz="1800" dirty="0">
                <a:cs typeface="Arial" charset="0"/>
              </a:rPr>
              <a:t>→</a:t>
            </a:r>
            <a:r>
              <a:rPr lang="en-US" altLang="en-US" sz="1800" i="1" dirty="0"/>
              <a:t> </a:t>
            </a:r>
            <a:r>
              <a:rPr lang="en-US" altLang="en-US" sz="1800" baseline="-25000" dirty="0"/>
              <a:t>0.99</a:t>
            </a:r>
            <a:r>
              <a:rPr lang="en-US" altLang="en-US" sz="1800" dirty="0"/>
              <a:t> </a:t>
            </a:r>
            <a:r>
              <a:rPr lang="en-US" altLang="en-US" sz="1800" i="1" dirty="0" err="1" smtClean="0"/>
              <a:t>WetGrass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 err="1"/>
              <a:t>WetGrass</a:t>
            </a:r>
            <a:r>
              <a:rPr lang="en-US" altLang="en-US" sz="1800" i="1" dirty="0"/>
              <a:t> |</a:t>
            </a:r>
            <a:r>
              <a:rPr lang="en-US" altLang="en-US" sz="1800" dirty="0">
                <a:cs typeface="Arial" charset="0"/>
              </a:rPr>
              <a:t>→</a:t>
            </a:r>
            <a:r>
              <a:rPr lang="en-US" altLang="en-US" sz="1800" i="1" dirty="0"/>
              <a:t> </a:t>
            </a:r>
            <a:r>
              <a:rPr lang="en-US" altLang="en-US" sz="1800" baseline="-25000" dirty="0"/>
              <a:t>0.7</a:t>
            </a:r>
            <a:r>
              <a:rPr lang="en-US" altLang="en-US" sz="1800" dirty="0"/>
              <a:t> </a:t>
            </a:r>
            <a:r>
              <a:rPr lang="en-US" altLang="en-US" sz="1800" i="1" dirty="0"/>
              <a:t>Rain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Issues: Problems with combination, e.g., </a:t>
            </a:r>
            <a:r>
              <a:rPr lang="en-US" altLang="en-US" sz="2000" i="1" dirty="0"/>
              <a:t>Sprinkler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Rain</a:t>
            </a:r>
            <a:r>
              <a:rPr lang="en-US" altLang="en-US" sz="2000" dirty="0" smtClean="0"/>
              <a:t>??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Probability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Model agent's degree of </a:t>
            </a:r>
            <a:r>
              <a:rPr lang="en-US" altLang="en-US" sz="1800" dirty="0" smtClean="0"/>
              <a:t>belief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Given the available </a:t>
            </a:r>
            <a:r>
              <a:rPr lang="en-US" altLang="en-US" sz="1800" dirty="0" smtClean="0"/>
              <a:t>evidence,</a:t>
            </a:r>
            <a:r>
              <a:rPr lang="en-US" altLang="en-US" sz="1800" dirty="0"/>
              <a:t> </a:t>
            </a:r>
            <a:r>
              <a:rPr lang="en-US" altLang="en-US" sz="1800" i="1" dirty="0" smtClean="0"/>
              <a:t>A</a:t>
            </a:r>
            <a:r>
              <a:rPr lang="en-US" altLang="en-US" sz="1800" i="1" baseline="-25000" dirty="0" smtClean="0"/>
              <a:t>25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will get me there on time with probability </a:t>
            </a:r>
            <a:r>
              <a:rPr lang="en-US" altLang="en-US" sz="1800" dirty="0" smtClean="0"/>
              <a:t>0.04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76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Probabilistic assertions </a:t>
            </a:r>
            <a:r>
              <a:rPr lang="en-US" altLang="en-US" sz="2400" dirty="0">
                <a:solidFill>
                  <a:srgbClr val="FF0000"/>
                </a:solidFill>
              </a:rPr>
              <a:t>summarize</a:t>
            </a:r>
            <a:r>
              <a:rPr lang="en-US" altLang="en-US" sz="2400" dirty="0"/>
              <a:t> effects </a:t>
            </a:r>
            <a:r>
              <a:rPr lang="en-US" altLang="en-US" sz="2400" dirty="0" smtClean="0"/>
              <a:t>of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laziness</a:t>
            </a:r>
            <a:r>
              <a:rPr lang="en-US" altLang="en-US" sz="2000" dirty="0" smtClean="0"/>
              <a:t>: failure to enumerate exceptions, qualifications, etc.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ignorance</a:t>
            </a:r>
            <a:r>
              <a:rPr lang="en-US" altLang="en-US" sz="2000" dirty="0"/>
              <a:t>: lack of relevant facts, initial conditions, etc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Subjective</a:t>
            </a:r>
            <a:r>
              <a:rPr lang="en-US" altLang="en-US" sz="2400" dirty="0"/>
              <a:t> probability: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Probabilities relate propositions to agent's own state of knowledge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e.g., P(A</a:t>
            </a:r>
            <a:r>
              <a:rPr lang="en-US" altLang="en-US" sz="2400" baseline="-25000" dirty="0"/>
              <a:t>25</a:t>
            </a:r>
            <a:r>
              <a:rPr lang="en-US" altLang="en-US" sz="2400" dirty="0"/>
              <a:t> | no reported accidents) = </a:t>
            </a:r>
            <a:r>
              <a:rPr lang="en-US" altLang="en-US" sz="2400" dirty="0" smtClean="0"/>
              <a:t>0.06</a:t>
            </a:r>
            <a:endParaRPr lang="en-US" altLang="en-US" sz="24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These are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assertions about the </a:t>
            </a:r>
            <a:r>
              <a:rPr lang="en-US" altLang="en-US" sz="2400" dirty="0" smtClean="0"/>
              <a:t>world</a:t>
            </a:r>
            <a:endParaRPr lang="en-US" altLang="en-US" sz="24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Probabilities of propositions change with new evidence: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e.g., P(A</a:t>
            </a:r>
            <a:r>
              <a:rPr lang="en-US" altLang="en-US" sz="2400" baseline="-25000" dirty="0"/>
              <a:t>25</a:t>
            </a:r>
            <a:r>
              <a:rPr lang="en-US" altLang="en-US" sz="2400" dirty="0"/>
              <a:t> | no reported accidents, 5 a.m.) = 0.15
</a:t>
            </a:r>
          </a:p>
        </p:txBody>
      </p:sp>
    </p:spTree>
    <p:extLst>
      <p:ext uri="{BB962C8B-B14F-4D97-AF65-F5344CB8AC3E}">
        <p14:creationId xmlns:p14="http://schemas.microsoft.com/office/powerpoint/2010/main" val="78781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decisions under uncertainty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Suppose I believe the following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25</a:t>
            </a:r>
            <a:r>
              <a:rPr lang="en-US" altLang="en-US" sz="2000" dirty="0"/>
              <a:t> gets me there on time | …) 	= 0.04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90</a:t>
            </a:r>
            <a:r>
              <a:rPr lang="en-US" altLang="en-US" sz="2000" dirty="0"/>
              <a:t> gets me there on time | …) 	= 0.70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120 </a:t>
            </a:r>
            <a:r>
              <a:rPr lang="en-US" altLang="en-US" sz="2000" dirty="0"/>
              <a:t>gets me there on time | …) 	= 0.95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1440</a:t>
            </a:r>
            <a:r>
              <a:rPr lang="en-US" altLang="en-US" sz="2000" dirty="0"/>
              <a:t> gets me there on time | …) 	= 0.9999 
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Which </a:t>
            </a:r>
            <a:r>
              <a:rPr lang="en-US" altLang="en-US" sz="2400" dirty="0"/>
              <a:t>action to choose</a:t>
            </a:r>
            <a:r>
              <a:rPr lang="en-US" altLang="en-US" sz="2400" dirty="0" smtClean="0"/>
              <a:t>?</a:t>
            </a: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Depends on my </a:t>
            </a:r>
            <a:r>
              <a:rPr lang="en-US" altLang="en-US" sz="2400" dirty="0">
                <a:solidFill>
                  <a:schemeClr val="accent2"/>
                </a:solidFill>
              </a:rPr>
              <a:t>preferences</a:t>
            </a:r>
            <a:r>
              <a:rPr lang="en-US" altLang="en-US" sz="2400" dirty="0"/>
              <a:t> for missing flight vs. time spent waiting,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Utility theory</a:t>
            </a:r>
            <a:r>
              <a:rPr lang="en-US" altLang="en-US" sz="2000" dirty="0"/>
              <a:t> is used to represent and infer </a:t>
            </a:r>
            <a:r>
              <a:rPr lang="en-US" altLang="en-US" sz="2000" dirty="0" smtClean="0"/>
              <a:t>preferences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Decision theory</a:t>
            </a:r>
            <a:r>
              <a:rPr lang="en-US" altLang="en-US" sz="2000" dirty="0"/>
              <a:t> = probability theory + utility </a:t>
            </a:r>
            <a:r>
              <a:rPr lang="en-US" altLang="en-US" sz="2000" dirty="0" smtClean="0"/>
              <a:t>theory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An agent is rational if and only if it choses the action that yields the highest expected utility, averaged over all the possible outcomes of the action.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0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Basic element: </a:t>
            </a:r>
            <a:r>
              <a:rPr lang="en-US" altLang="en-US" sz="2000" dirty="0">
                <a:solidFill>
                  <a:srgbClr val="FF0000"/>
                </a:solidFill>
              </a:rPr>
              <a:t>random </a:t>
            </a:r>
            <a:r>
              <a:rPr lang="en-US" altLang="en-US" sz="2000" dirty="0" smtClean="0">
                <a:solidFill>
                  <a:srgbClr val="FF0000"/>
                </a:solidFill>
              </a:rPr>
              <a:t>variable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Similar to propositional logic: possible worlds defined by assignment of values to random variables</a:t>
            </a:r>
            <a:r>
              <a:rPr lang="en-US" altLang="en-US" sz="2000" dirty="0" smtClean="0"/>
              <a:t>.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Boolean</a:t>
            </a:r>
            <a:r>
              <a:rPr lang="en-US" altLang="en-US" sz="2000" dirty="0"/>
              <a:t> random </a:t>
            </a:r>
            <a:r>
              <a:rPr lang="en-US" altLang="en-US" sz="2000" dirty="0" smtClean="0"/>
              <a:t>variables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(do I have a cavity</a:t>
            </a:r>
            <a:r>
              <a:rPr lang="en-US" altLang="en-US" sz="1800" dirty="0" smtClean="0"/>
              <a:t>?)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Discrete</a:t>
            </a:r>
            <a:r>
              <a:rPr lang="en-US" altLang="en-US" sz="2000" dirty="0"/>
              <a:t> random </a:t>
            </a:r>
            <a:r>
              <a:rPr lang="en-US" altLang="en-US" sz="2000" dirty="0" smtClean="0"/>
              <a:t>variables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</a:t>
            </a:r>
            <a:r>
              <a:rPr lang="en-US" altLang="en-US" sz="1800" i="1" dirty="0"/>
              <a:t>Weather</a:t>
            </a:r>
            <a:r>
              <a:rPr lang="en-US" altLang="en-US" sz="1800" dirty="0"/>
              <a:t> is one of &lt;</a:t>
            </a:r>
            <a:r>
              <a:rPr lang="en-US" altLang="en-US" sz="1800" i="1" dirty="0"/>
              <a:t>sunny,rainy,cloudy,snow</a:t>
            </a:r>
            <a:r>
              <a:rPr lang="en-US" altLang="en-US" sz="18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Domain values must be exhaustive and mutually </a:t>
            </a:r>
            <a:r>
              <a:rPr lang="en-US" altLang="en-US" sz="2000" dirty="0" smtClean="0"/>
              <a:t>exclusive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Elementary proposition constructed by assignment of a value to </a:t>
            </a:r>
            <a:r>
              <a:rPr lang="en-US" altLang="en-US" sz="2000" dirty="0" smtClean="0"/>
              <a:t>a random </a:t>
            </a:r>
            <a:r>
              <a:rPr lang="en-US" altLang="en-US" sz="2000" dirty="0"/>
              <a:t>variable: 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e.g</a:t>
            </a:r>
            <a:r>
              <a:rPr lang="en-US" altLang="en-US" sz="1600" dirty="0"/>
              <a:t>., </a:t>
            </a:r>
            <a:r>
              <a:rPr lang="en-US" altLang="en-US" sz="1600" i="1" dirty="0"/>
              <a:t>Weather =</a:t>
            </a:r>
            <a:r>
              <a:rPr lang="en-US" altLang="en-US" sz="1600" dirty="0"/>
              <a:t> </a:t>
            </a:r>
            <a:r>
              <a:rPr lang="en-US" altLang="en-US" sz="1600" i="1" dirty="0"/>
              <a:t>sunny</a:t>
            </a:r>
            <a:r>
              <a:rPr lang="en-US" altLang="en-US" sz="1600" dirty="0"/>
              <a:t>, </a:t>
            </a:r>
            <a:r>
              <a:rPr lang="en-US" altLang="en-US" sz="1600" i="1" dirty="0"/>
              <a:t>Cavity </a:t>
            </a:r>
            <a:r>
              <a:rPr lang="en-US" altLang="en-US" sz="1600" dirty="0"/>
              <a:t>= </a:t>
            </a:r>
            <a:r>
              <a:rPr lang="en-US" altLang="en-US" sz="1600" i="1" dirty="0" smtClean="0"/>
              <a:t>false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(abbreviated </a:t>
            </a:r>
            <a:r>
              <a:rPr lang="en-US" altLang="en-US" sz="1600" dirty="0"/>
              <a:t>as 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i="1" dirty="0"/>
              <a:t>cavity</a:t>
            </a:r>
            <a:r>
              <a:rPr lang="en-US" altLang="en-US" sz="1600" dirty="0" smtClean="0"/>
              <a:t>)</a:t>
            </a: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Complex propositions formed from elementary propositions and standard logical connectives 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e.g</a:t>
            </a:r>
            <a:r>
              <a:rPr lang="en-US" altLang="en-US" sz="1600" dirty="0"/>
              <a:t>., </a:t>
            </a:r>
            <a:r>
              <a:rPr lang="en-US" altLang="en-US" sz="1600" i="1" dirty="0"/>
              <a:t>Weather = sunny </a:t>
            </a:r>
            <a:r>
              <a:rPr lang="en-US" altLang="en-US" sz="1600" dirty="0">
                <a:sym typeface="Symbol" pitchFamily="18" charset="2"/>
              </a:rPr>
              <a:t> </a:t>
            </a:r>
            <a:r>
              <a:rPr lang="en-US" altLang="en-US" sz="1600" i="1" dirty="0"/>
              <a:t>Cavity </a:t>
            </a:r>
            <a:r>
              <a:rPr lang="en-US" altLang="en-US" sz="1600" dirty="0"/>
              <a:t>= </a:t>
            </a:r>
            <a:r>
              <a:rPr lang="en-US" altLang="en-US" sz="1600" i="1" dirty="0" smtClean="0"/>
              <a:t>false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21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Atomic event</a:t>
            </a:r>
            <a:r>
              <a:rPr lang="en-US" altLang="en-US" sz="2800" dirty="0"/>
              <a:t>: A </a:t>
            </a:r>
            <a:r>
              <a:rPr lang="en-US" altLang="en-US" sz="2800" dirty="0">
                <a:solidFill>
                  <a:schemeClr val="accent2"/>
                </a:solidFill>
              </a:rPr>
              <a:t>complete</a:t>
            </a:r>
            <a:r>
              <a:rPr lang="en-US" altLang="en-US" sz="2800" dirty="0"/>
              <a:t> specification of the state of the world about which the agent is </a:t>
            </a:r>
            <a:r>
              <a:rPr lang="en-US" altLang="en-US" sz="2800" dirty="0" smtClean="0"/>
              <a:t>uncertain</a:t>
            </a:r>
            <a:endParaRPr lang="en-US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E.g., if the world consists of only two Boolean variables </a:t>
            </a:r>
            <a:r>
              <a:rPr lang="en-US" altLang="en-US" sz="2400" i="1" dirty="0"/>
              <a:t>Cavity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, then there are 4 distinct atomic events</a:t>
            </a:r>
            <a:r>
              <a:rPr lang="en-US" altLang="en-US" sz="2400" dirty="0" smtClean="0"/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Cavity = false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i="1" dirty="0" smtClean="0"/>
              <a:t>Toothache = false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Cavity </a:t>
            </a:r>
            <a:r>
              <a:rPr lang="en-US" altLang="en-US" sz="2000" i="1" dirty="0"/>
              <a:t>= false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i="1" dirty="0"/>
              <a:t> Toothache = true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Cavity = true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i="1" dirty="0"/>
              <a:t> Toothache = false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Cavity = true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i="1" dirty="0"/>
              <a:t> Toothache = true
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Atomic events are mutually exclusive and </a:t>
            </a:r>
            <a:r>
              <a:rPr lang="en-US" altLang="en-US" sz="2800" dirty="0" smtClean="0"/>
              <a:t>exhaustive (partition)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74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3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5626</TotalTime>
  <Words>979</Words>
  <Application>Microsoft Office PowerPoint</Application>
  <PresentationFormat>On-screen Show (4:3)</PresentationFormat>
  <Paragraphs>280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Artificial Intelligence #17</vt:lpstr>
      <vt:lpstr>Outline</vt:lpstr>
      <vt:lpstr>Uncertainty</vt:lpstr>
      <vt:lpstr>Uncertainty</vt:lpstr>
      <vt:lpstr>Methods for handling uncertainty</vt:lpstr>
      <vt:lpstr>Probability</vt:lpstr>
      <vt:lpstr>Making decisions under uncertainty</vt:lpstr>
      <vt:lpstr>Syntax</vt:lpstr>
      <vt:lpstr>Syntax</vt:lpstr>
      <vt:lpstr>Axioms of probability</vt:lpstr>
      <vt:lpstr>Prior probability</vt:lpstr>
      <vt:lpstr>Conditional probability</vt:lpstr>
      <vt:lpstr>Conditional probability</vt:lpstr>
      <vt:lpstr>Inference by enumeration</vt:lpstr>
      <vt:lpstr>Inference by enumeration</vt:lpstr>
      <vt:lpstr>Inference by enumeration</vt:lpstr>
      <vt:lpstr>Inference by enumeration</vt:lpstr>
      <vt:lpstr>Exercise</vt:lpstr>
      <vt:lpstr>Normalization</vt:lpstr>
      <vt:lpstr>Inference by enumeration, contd.</vt:lpstr>
      <vt:lpstr>Independence</vt:lpstr>
      <vt:lpstr>Conditional independence</vt:lpstr>
      <vt:lpstr>Conditional independence contd.</vt:lpstr>
      <vt:lpstr>Bayes' Rule</vt:lpstr>
      <vt:lpstr>Bayes' Rule and conditional independence</vt:lpstr>
      <vt:lpstr>Demos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53</cp:revision>
  <cp:lastPrinted>2013-01-05T22:03:00Z</cp:lastPrinted>
  <dcterms:created xsi:type="dcterms:W3CDTF">2003-12-17T02:04:52Z</dcterms:created>
  <dcterms:modified xsi:type="dcterms:W3CDTF">2014-11-17T19:54:49Z</dcterms:modified>
</cp:coreProperties>
</file>