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41" autoAdjust="0"/>
    <p:restoredTop sz="94660"/>
  </p:normalViewPr>
  <p:slideViewPr>
    <p:cSldViewPr>
      <p:cViewPr>
        <p:scale>
          <a:sx n="100" d="100"/>
          <a:sy n="100" d="100"/>
        </p:scale>
        <p:origin x="-8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73A4581-6671-4DAC-AB40-CA5D1752F4AF}" type="datetimeFigureOut">
              <a:rPr lang="en-US"/>
              <a:pPr>
                <a:defRPr/>
              </a:pPr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298031-DD6A-4890-859B-CBD2F17EC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8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ED03E5-7E79-4678-8232-8C0BA2931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00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2E47F3-0162-43F6-AF39-FBBC48629C4A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C774A-0794-491A-87AB-5128A48D2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2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87C2-0D4D-4D94-9AB7-A5B076DE7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7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87A7A-053C-4E5E-93BE-260A1F9F3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0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EAAF1-C107-48FF-ABE8-FCD50C7EE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173E6-3C31-4C56-8DEF-D7DA26ADD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2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2C09E-41F4-457F-9DD0-2BD38DEB88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00B80-DEEF-4FB3-8273-3BF0789C6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41F55-12F8-4F04-AEB6-16E1EAD57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2D42C-1B3C-413F-980F-994B5F117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07249-D46E-461D-89F4-CFA707418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8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7C73F-9660-46BA-A402-3B1402664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2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043B2F8-40B0-4274-B891-71CB72A26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Artificial Intelligence</a:t>
            </a:r>
            <a:br>
              <a:rPr lang="en-US" altLang="en-US" dirty="0" smtClean="0"/>
            </a:br>
            <a:r>
              <a:rPr lang="en-US" altLang="en-US" dirty="0" smtClean="0"/>
              <a:t>#18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6934200" cy="17526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COMS W4701</a:t>
            </a:r>
          </a:p>
          <a:p>
            <a:pPr eaLnBrk="1" hangingPunct="1"/>
            <a:r>
              <a:rPr lang="en-US" altLang="en-US" smtClean="0"/>
              <a:t>Fall 2014</a:t>
            </a:r>
          </a:p>
          <a:p>
            <a:pPr eaLnBrk="1" hangingPunct="1"/>
            <a:r>
              <a:rPr lang="en-US" altLang="en-US" smtClean="0"/>
              <a:t>Probabilistic reasoning (Ch. 14)</a:t>
            </a:r>
          </a:p>
        </p:txBody>
      </p:sp>
    </p:spTree>
    <p:extLst>
      <p:ext uri="{BB962C8B-B14F-4D97-AF65-F5344CB8AC3E}">
        <p14:creationId xmlns:p14="http://schemas.microsoft.com/office/powerpoint/2010/main" val="23710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Suppose we choose the ordering </a:t>
            </a:r>
            <a:r>
              <a:rPr lang="en-US" altLang="en-US" sz="2400" i="1" dirty="0"/>
              <a:t>M, J, A, B, </a:t>
            </a:r>
            <a:r>
              <a:rPr lang="en-US" altLang="en-US" sz="2400" i="1" dirty="0" smtClean="0"/>
              <a:t>E</a:t>
            </a:r>
            <a:endParaRPr lang="en-US" altLang="en-US" sz="2400" i="1" dirty="0"/>
          </a:p>
          <a:p>
            <a:endParaRPr lang="en-US" altLang="en-US" sz="2400" i="1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(J |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(J)?
</a:t>
            </a:r>
          </a:p>
          <a:p>
            <a:endParaRPr lang="en-US" altLang="en-US" sz="2400" i="1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20486" name="Picture 6" descr="burglary-make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2438400" cy="212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29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Suppose we choose the ordering </a:t>
            </a:r>
            <a:r>
              <a:rPr lang="en-US" altLang="en-US" sz="2400" i="1" dirty="0"/>
              <a:t>M, J, A, B, </a:t>
            </a:r>
            <a:r>
              <a:rPr lang="en-US" altLang="en-US" sz="2400" i="1" dirty="0" smtClean="0"/>
              <a:t>E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(J |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(J</a:t>
            </a:r>
            <a:r>
              <a:rPr lang="en-US" altLang="en-US" sz="2400" i="1" dirty="0" smtClean="0"/>
              <a:t>)? </a:t>
            </a:r>
            <a:r>
              <a:rPr lang="en-US" altLang="en-US" sz="2400" b="1" dirty="0" smtClean="0"/>
              <a:t>No</a:t>
            </a:r>
            <a:endParaRPr lang="en-US" altLang="en-US" sz="2400" b="1" i="1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(A |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 | J)</a:t>
            </a:r>
            <a:r>
              <a:rPr lang="en-US" altLang="en-US" sz="2400" dirty="0"/>
              <a:t>?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 |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(A)</a:t>
            </a:r>
            <a:r>
              <a:rPr lang="en-US" altLang="en-US" sz="2400" dirty="0"/>
              <a:t>?</a:t>
            </a:r>
            <a:endParaRPr lang="en-US" altLang="en-US" dirty="0"/>
          </a:p>
          <a:p>
            <a:pPr>
              <a:buFontTx/>
              <a:buNone/>
            </a:pPr>
            <a:endParaRPr lang="en-US" altLang="en-US" sz="2400" i="1" dirty="0"/>
          </a:p>
          <a:p>
            <a:endParaRPr lang="en-US" altLang="en-US" sz="2400" i="1" dirty="0"/>
          </a:p>
        </p:txBody>
      </p:sp>
      <p:pic>
        <p:nvPicPr>
          <p:cNvPr id="12294" name="Picture 6" descr="burglary-make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2438400" cy="212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2790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Suppose we choose the ordering </a:t>
            </a:r>
            <a:r>
              <a:rPr lang="en-US" altLang="en-US" sz="2400" i="1" dirty="0"/>
              <a:t>M, J, A, B, </a:t>
            </a:r>
            <a:r>
              <a:rPr lang="en-US" altLang="en-US" sz="2400" i="1" dirty="0" smtClean="0"/>
              <a:t>E</a:t>
            </a:r>
            <a:endParaRPr lang="en-US" altLang="en-US" sz="2400" i="1" dirty="0"/>
          </a:p>
          <a:p>
            <a:endParaRPr lang="en-US" altLang="en-US" sz="2400" i="1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(J |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(J</a:t>
            </a:r>
            <a:r>
              <a:rPr lang="en-US" altLang="en-US" sz="2400" i="1" dirty="0" smtClean="0"/>
              <a:t>)?  </a:t>
            </a:r>
            <a:r>
              <a:rPr lang="en-US" altLang="en-US" sz="2400" b="1" dirty="0" smtClean="0"/>
              <a:t>No</a:t>
            </a:r>
            <a:endParaRPr lang="en-US" altLang="en-US" sz="2400" b="1" i="1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(A |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 | J)</a:t>
            </a:r>
            <a:r>
              <a:rPr lang="en-US" altLang="en-US" sz="2400" dirty="0"/>
              <a:t>?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 |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(A)</a:t>
            </a:r>
            <a:r>
              <a:rPr lang="en-US" altLang="en-US" sz="2400" dirty="0"/>
              <a:t>? </a:t>
            </a:r>
            <a:r>
              <a:rPr lang="en-US" altLang="en-US" sz="2400" b="1" dirty="0"/>
              <a:t>No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(B | A,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(B | A)</a:t>
            </a:r>
            <a:r>
              <a:rPr lang="en-US" altLang="en-US" sz="2400" dirty="0"/>
              <a:t>? 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(B | A,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(B)</a:t>
            </a:r>
            <a:r>
              <a:rPr lang="en-US" altLang="en-US" sz="2400" dirty="0"/>
              <a:t>?</a:t>
            </a:r>
            <a:endParaRPr lang="en-US" altLang="en-US" sz="2400" i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17414" name="Picture 6" descr="burglary-make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2438400" cy="212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79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Suppose we choose the ordering M, J, A, B, </a:t>
            </a:r>
            <a:r>
              <a:rPr lang="en-US" altLang="en-US" sz="2400" dirty="0" smtClean="0"/>
              <a:t>E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(J |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(J</a:t>
            </a:r>
            <a:r>
              <a:rPr lang="en-US" altLang="en-US" sz="2400" i="1" dirty="0" smtClean="0"/>
              <a:t>)? </a:t>
            </a:r>
            <a:r>
              <a:rPr lang="en-US" altLang="en-US" sz="2400" b="1" dirty="0" smtClean="0"/>
              <a:t>No</a:t>
            </a:r>
            <a:endParaRPr lang="en-US" altLang="en-US" sz="2400" b="1" i="1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(A |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 | J)</a:t>
            </a:r>
            <a:r>
              <a:rPr lang="en-US" altLang="en-US" sz="2400" dirty="0"/>
              <a:t>?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 |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(A)</a:t>
            </a:r>
            <a:r>
              <a:rPr lang="en-US" altLang="en-US" sz="2400" dirty="0"/>
              <a:t>? </a:t>
            </a:r>
            <a:r>
              <a:rPr lang="en-US" altLang="en-US" sz="2400" b="1" dirty="0"/>
              <a:t>No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(B | A,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(B | A)</a:t>
            </a:r>
            <a:r>
              <a:rPr lang="en-US" altLang="en-US" sz="2400" dirty="0"/>
              <a:t>? </a:t>
            </a:r>
            <a:r>
              <a:rPr lang="en-US" altLang="en-US" sz="2400" b="1" dirty="0"/>
              <a:t>Yes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(B | A,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(B)</a:t>
            </a:r>
            <a:r>
              <a:rPr lang="en-US" altLang="en-US" sz="2400" dirty="0"/>
              <a:t>? </a:t>
            </a:r>
            <a:r>
              <a:rPr lang="en-US" altLang="en-US" sz="2400" b="1" dirty="0"/>
              <a:t>No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(E | B, A ,J,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(E | A)</a:t>
            </a:r>
            <a:r>
              <a:rPr lang="en-US" altLang="en-US" sz="2400" dirty="0"/>
              <a:t>?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(E | B, A,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(E | A, B)</a:t>
            </a:r>
            <a:r>
              <a:rPr lang="en-US" altLang="en-US" sz="2400" dirty="0"/>
              <a:t>?</a:t>
            </a:r>
            <a:endParaRPr lang="en-US" alt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18438" name="Picture 6" descr="burglary-make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2438400" cy="212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6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Suppose we choose the ordering M, J, A, B, </a:t>
            </a:r>
            <a:r>
              <a:rPr lang="en-US" altLang="en-US" sz="2400" dirty="0" smtClean="0"/>
              <a:t>E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(J |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(J</a:t>
            </a:r>
            <a:r>
              <a:rPr lang="en-US" altLang="en-US" sz="2400" i="1" dirty="0" smtClean="0"/>
              <a:t>)?  </a:t>
            </a:r>
            <a:r>
              <a:rPr lang="en-US" altLang="en-US" sz="2400" b="1" dirty="0" smtClean="0"/>
              <a:t>No</a:t>
            </a:r>
            <a:r>
              <a:rPr lang="en-US" altLang="en-US" sz="2400" b="1" i="1" dirty="0" smtClean="0"/>
              <a:t> </a:t>
            </a:r>
            <a:endParaRPr lang="en-US" altLang="en-US" sz="2400" b="1" i="1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(A |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 | J)</a:t>
            </a:r>
            <a:r>
              <a:rPr lang="en-US" altLang="en-US" sz="2400" dirty="0"/>
              <a:t>?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 |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(A)</a:t>
            </a:r>
            <a:r>
              <a:rPr lang="en-US" altLang="en-US" sz="2400" dirty="0"/>
              <a:t>? </a:t>
            </a:r>
            <a:r>
              <a:rPr lang="en-US" altLang="en-US" sz="2400" b="1" dirty="0"/>
              <a:t>No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(B | A,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(B | A)</a:t>
            </a:r>
            <a:r>
              <a:rPr lang="en-US" altLang="en-US" sz="2400" dirty="0"/>
              <a:t>? </a:t>
            </a:r>
            <a:r>
              <a:rPr lang="en-US" altLang="en-US" sz="2400" b="1" dirty="0"/>
              <a:t>Yes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(B | A,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(B)</a:t>
            </a:r>
            <a:r>
              <a:rPr lang="en-US" altLang="en-US" sz="2400" dirty="0"/>
              <a:t>? </a:t>
            </a:r>
            <a:r>
              <a:rPr lang="en-US" altLang="en-US" sz="2400" b="1" dirty="0"/>
              <a:t>No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(E | B, A ,J,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(E | A)</a:t>
            </a:r>
            <a:r>
              <a:rPr lang="en-US" altLang="en-US" sz="2400" dirty="0"/>
              <a:t>? </a:t>
            </a:r>
            <a:r>
              <a:rPr lang="en-US" altLang="en-US" sz="2400" b="1" dirty="0"/>
              <a:t>No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(E | B, A,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(E | A, B)</a:t>
            </a:r>
            <a:r>
              <a:rPr lang="en-US" altLang="en-US" sz="2400" dirty="0"/>
              <a:t>? </a:t>
            </a:r>
            <a:r>
              <a:rPr lang="en-US" altLang="en-US" sz="2400" b="1" dirty="0"/>
              <a:t>Yes</a:t>
            </a:r>
            <a:endParaRPr lang="en-US" altLang="en-US" sz="2400" i="1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19462" name="Picture 6" descr="burglary-make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2438400" cy="212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73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contd.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Deciding conditional independence is hard in </a:t>
            </a:r>
            <a:r>
              <a:rPr lang="en-US" altLang="en-US" sz="2000" dirty="0" err="1"/>
              <a:t>noncausal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directions</a:t>
            </a:r>
            <a:endParaRPr lang="en-US" altLang="en-US" sz="2000" dirty="0"/>
          </a:p>
          <a:p>
            <a:r>
              <a:rPr lang="en-US" altLang="en-US" sz="2000" dirty="0"/>
              <a:t>(Causal models and conditional independence seem hardwired for humans</a:t>
            </a:r>
            <a:r>
              <a:rPr lang="en-US" altLang="en-US" sz="2000" dirty="0" smtClean="0"/>
              <a:t>!)</a:t>
            </a:r>
            <a:endParaRPr lang="en-US" altLang="en-US" sz="2000" dirty="0"/>
          </a:p>
          <a:p>
            <a:r>
              <a:rPr lang="en-US" altLang="en-US" sz="2000" dirty="0"/>
              <a:t>Network is less compact: 1 + 2 + 4 + 2 + 4 = 13 numbers </a:t>
            </a:r>
            <a:r>
              <a:rPr lang="en-US" altLang="en-US" sz="2000" dirty="0" smtClean="0"/>
              <a:t>needed</a:t>
            </a:r>
            <a:endParaRPr lang="en-US" altLang="en-US" sz="2000" dirty="0"/>
          </a:p>
        </p:txBody>
      </p:sp>
      <p:pic>
        <p:nvPicPr>
          <p:cNvPr id="16389" name="Picture 5" descr="burglary-make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71600"/>
            <a:ext cx="27432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14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Bayesian networks provide a natural representation for (causally induced) conditional independence</a:t>
            </a:r>
          </a:p>
          <a:p>
            <a:r>
              <a:rPr lang="en-US" altLang="en-US" dirty="0"/>
              <a:t>Topology + CPTs = compact representation of joint distribution</a:t>
            </a:r>
          </a:p>
          <a:p>
            <a:r>
              <a:rPr lang="en-US" altLang="en-US" dirty="0"/>
              <a:t>Generally easy for domain experts to construct</a:t>
            </a:r>
          </a:p>
        </p:txBody>
      </p:sp>
    </p:spTree>
    <p:extLst>
      <p:ext uri="{BB962C8B-B14F-4D97-AF65-F5344CB8AC3E}">
        <p14:creationId xmlns:p14="http://schemas.microsoft.com/office/powerpoint/2010/main" val="51204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Syntax</a:t>
            </a:r>
          </a:p>
          <a:p>
            <a:r>
              <a:rPr lang="en-US" altLang="en-US" dirty="0"/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6324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networks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 simple, graphical notation for conditional independence assertions and hence for compact specification of full joint distributions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Syntax: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set of nodes, one per </a:t>
            </a:r>
            <a:r>
              <a:rPr lang="en-US" altLang="en-US" sz="2000" dirty="0" smtClean="0"/>
              <a:t>variable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directed, acyclic graph (link </a:t>
            </a:r>
            <a:r>
              <a:rPr lang="en-US" altLang="en-US" sz="2000" dirty="0">
                <a:cs typeface="Arial" charset="0"/>
              </a:rPr>
              <a:t>≈ </a:t>
            </a:r>
            <a:r>
              <a:rPr lang="en-US" altLang="en-US" sz="2000" dirty="0"/>
              <a:t>"directly influences")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conditional distribution for each node given its parents:</a:t>
            </a:r>
          </a:p>
          <a:p>
            <a:pPr lvl="2" algn="ctr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 </a:t>
            </a:r>
            <a:r>
              <a:rPr lang="en-US" altLang="en-US" sz="1800" dirty="0"/>
              <a:t>(X</a:t>
            </a:r>
            <a:r>
              <a:rPr lang="en-US" altLang="en-US" sz="1800" baseline="-25000" dirty="0"/>
              <a:t>i </a:t>
            </a:r>
            <a:r>
              <a:rPr lang="en-US" altLang="en-US" sz="1800" dirty="0"/>
              <a:t>| Parents (X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))</a:t>
            </a:r>
          </a:p>
          <a:p>
            <a:pPr lvl="2" algn="ctr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In the simplest case, conditional distribution represented as a </a:t>
            </a:r>
            <a:r>
              <a:rPr lang="en-US" altLang="en-US" sz="2400" dirty="0">
                <a:solidFill>
                  <a:schemeClr val="accent2"/>
                </a:solidFill>
              </a:rPr>
              <a:t>conditional probability table</a:t>
            </a:r>
            <a:r>
              <a:rPr lang="en-US" altLang="en-US" sz="2400" dirty="0"/>
              <a:t> (CPT) giving the distribution over 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for each combination of parent values</a:t>
            </a:r>
          </a:p>
        </p:txBody>
      </p:sp>
    </p:spTree>
    <p:extLst>
      <p:ext uri="{BB962C8B-B14F-4D97-AF65-F5344CB8AC3E}">
        <p14:creationId xmlns:p14="http://schemas.microsoft.com/office/powerpoint/2010/main" val="71978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Topology of network encodes conditional independence assertions: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 i="1"/>
              <a:t>Weather</a:t>
            </a:r>
            <a:r>
              <a:rPr lang="en-US" altLang="en-US" sz="2400"/>
              <a:t> is independent of the other variables</a:t>
            </a:r>
          </a:p>
          <a:p>
            <a:pPr>
              <a:lnSpc>
                <a:spcPct val="90000"/>
              </a:lnSpc>
            </a:pPr>
            <a:r>
              <a:rPr lang="en-US" altLang="en-US" sz="2400" i="1"/>
              <a:t>Toothache</a:t>
            </a:r>
            <a:r>
              <a:rPr lang="en-US" altLang="en-US" sz="2400"/>
              <a:t> and </a:t>
            </a:r>
            <a:r>
              <a:rPr lang="en-US" altLang="en-US" sz="2400" i="1"/>
              <a:t>Catch</a:t>
            </a:r>
            <a:r>
              <a:rPr lang="en-US" altLang="en-US" sz="2400"/>
              <a:t> are conditionally independent given </a:t>
            </a:r>
            <a:r>
              <a:rPr lang="en-US" altLang="en-US" sz="2400" i="1"/>
              <a:t>Cavity</a:t>
            </a:r>
            <a:endParaRPr lang="en-US" altLang="en-US" sz="2400"/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4419600" cy="218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9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I'm at work, neighbor John calls to say my alarm is ringing, but neighbor Mary doesn't call. Sometimes it's set off by minor earthquakes. Is there a burglar?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Variables: </a:t>
            </a:r>
            <a:r>
              <a:rPr lang="en-US" altLang="en-US" sz="1800" i="1" dirty="0"/>
              <a:t>Burglary</a:t>
            </a:r>
            <a:r>
              <a:rPr lang="en-US" altLang="en-US" sz="1800" dirty="0"/>
              <a:t>, </a:t>
            </a:r>
            <a:r>
              <a:rPr lang="en-US" altLang="en-US" sz="1800" i="1" dirty="0"/>
              <a:t>Earthquake</a:t>
            </a:r>
            <a:r>
              <a:rPr lang="en-US" altLang="en-US" sz="1800" dirty="0"/>
              <a:t>, </a:t>
            </a:r>
            <a:r>
              <a:rPr lang="en-US" altLang="en-US" sz="1800" i="1" dirty="0"/>
              <a:t>Alarm</a:t>
            </a:r>
            <a:r>
              <a:rPr lang="en-US" altLang="en-US" sz="1800" dirty="0"/>
              <a:t>, </a:t>
            </a:r>
            <a:r>
              <a:rPr lang="en-US" altLang="en-US" sz="1800" i="1" dirty="0" err="1"/>
              <a:t>JohnCalls</a:t>
            </a:r>
            <a:r>
              <a:rPr lang="en-US" altLang="en-US" sz="1800" dirty="0"/>
              <a:t>, </a:t>
            </a:r>
            <a:r>
              <a:rPr lang="en-US" altLang="en-US" sz="1800" i="1" dirty="0" err="1"/>
              <a:t>MaryCalls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Network topology reflects "causal" knowledge: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A burglar can set the alarm off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An earthquake can set the alarm off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 alarm can cause Mary to call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 alarm can cause John to call</a:t>
            </a:r>
          </a:p>
        </p:txBody>
      </p:sp>
    </p:spTree>
    <p:extLst>
      <p:ext uri="{BB962C8B-B14F-4D97-AF65-F5344CB8AC3E}">
        <p14:creationId xmlns:p14="http://schemas.microsoft.com/office/powerpoint/2010/main" val="35118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contd.</a:t>
            </a:r>
          </a:p>
        </p:txBody>
      </p:sp>
      <p:pic>
        <p:nvPicPr>
          <p:cNvPr id="8196" name="Picture 4" descr="burglary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772400" cy="423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7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Compactness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A CPT for Boolean </a:t>
            </a:r>
            <a:r>
              <a:rPr lang="en-US" altLang="en-US" sz="1800" i="1" dirty="0"/>
              <a:t>X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 with </a:t>
            </a:r>
            <a:r>
              <a:rPr lang="en-US" altLang="en-US" sz="1800" i="1" dirty="0"/>
              <a:t>k</a:t>
            </a:r>
            <a:r>
              <a:rPr lang="en-US" altLang="en-US" sz="1800" dirty="0"/>
              <a:t> Boolean parents has </a:t>
            </a:r>
            <a:r>
              <a:rPr lang="en-US" altLang="en-US" sz="1800" i="1" dirty="0"/>
              <a:t>2</a:t>
            </a:r>
            <a:r>
              <a:rPr lang="en-US" altLang="en-US" sz="1800" i="1" baseline="30000" dirty="0"/>
              <a:t>k</a:t>
            </a:r>
            <a:r>
              <a:rPr lang="en-US" altLang="en-US" sz="1800" dirty="0"/>
              <a:t> rows for the combinations of parent values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Each row requires one number </a:t>
            </a:r>
            <a:r>
              <a:rPr lang="en-US" altLang="en-US" sz="1800" i="1" dirty="0"/>
              <a:t>p</a:t>
            </a:r>
            <a:r>
              <a:rPr lang="en-US" altLang="en-US" sz="1800" dirty="0"/>
              <a:t> for </a:t>
            </a:r>
            <a:r>
              <a:rPr lang="en-US" altLang="en-US" sz="1800" i="1" dirty="0"/>
              <a:t>X</a:t>
            </a:r>
            <a:r>
              <a:rPr lang="en-US" altLang="en-US" sz="1800" i="1" baseline="-25000" dirty="0"/>
              <a:t>i</a:t>
            </a:r>
            <a:r>
              <a:rPr lang="en-US" altLang="en-US" sz="1800" i="1" dirty="0"/>
              <a:t> = true</a:t>
            </a:r>
            <a:br>
              <a:rPr lang="en-US" altLang="en-US" sz="1800" i="1" dirty="0"/>
            </a:br>
            <a:r>
              <a:rPr lang="en-US" altLang="en-US" sz="1800" dirty="0"/>
              <a:t>(the number for  </a:t>
            </a:r>
            <a:r>
              <a:rPr lang="en-US" altLang="en-US" sz="1800" i="1" dirty="0"/>
              <a:t>X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 = </a:t>
            </a:r>
            <a:r>
              <a:rPr lang="en-US" altLang="en-US" sz="1800" i="1" dirty="0"/>
              <a:t>false</a:t>
            </a:r>
            <a:r>
              <a:rPr lang="en-US" altLang="en-US" sz="1800" dirty="0"/>
              <a:t> is just </a:t>
            </a:r>
            <a:r>
              <a:rPr lang="en-US" altLang="en-US" sz="1800" i="1" dirty="0"/>
              <a:t>1-p</a:t>
            </a:r>
            <a:r>
              <a:rPr lang="en-US" altLang="en-US" sz="1800" dirty="0"/>
              <a:t>)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If each variable has no more than </a:t>
            </a:r>
            <a:r>
              <a:rPr lang="en-US" altLang="en-US" sz="1800" i="1" dirty="0"/>
              <a:t>k</a:t>
            </a:r>
            <a:r>
              <a:rPr lang="en-US" altLang="en-US" sz="1800" dirty="0"/>
              <a:t> parents, the complete network requires </a:t>
            </a:r>
            <a:r>
              <a:rPr lang="en-US" altLang="en-US" sz="1800" i="1" dirty="0">
                <a:solidFill>
                  <a:schemeClr val="accent2"/>
                </a:solidFill>
              </a:rPr>
              <a:t>O(n </a:t>
            </a:r>
            <a:r>
              <a:rPr lang="en-US" altLang="en-US" sz="1800" i="1" dirty="0">
                <a:solidFill>
                  <a:schemeClr val="accent2"/>
                </a:solidFill>
                <a:cs typeface="Arial" charset="0"/>
              </a:rPr>
              <a:t>·</a:t>
            </a:r>
            <a:r>
              <a:rPr lang="en-US" altLang="en-US" sz="1800" dirty="0">
                <a:solidFill>
                  <a:schemeClr val="accent2"/>
                </a:solidFill>
              </a:rPr>
              <a:t> 2</a:t>
            </a:r>
            <a:r>
              <a:rPr lang="en-US" altLang="en-US" sz="1800" baseline="30000" dirty="0">
                <a:solidFill>
                  <a:schemeClr val="accent2"/>
                </a:solidFill>
              </a:rPr>
              <a:t>k</a:t>
            </a:r>
            <a:r>
              <a:rPr lang="en-US" altLang="en-US" sz="1800" dirty="0">
                <a:solidFill>
                  <a:schemeClr val="accent2"/>
                </a:solidFill>
              </a:rPr>
              <a:t>)</a:t>
            </a:r>
            <a:r>
              <a:rPr lang="en-US" altLang="en-US" sz="1800" dirty="0"/>
              <a:t> numbers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I.e., grows linearly with </a:t>
            </a:r>
            <a:r>
              <a:rPr lang="en-US" altLang="en-US" sz="1800" i="1" dirty="0"/>
              <a:t>n</a:t>
            </a:r>
            <a:r>
              <a:rPr lang="en-US" altLang="en-US" sz="1800" dirty="0"/>
              <a:t>, vs. </a:t>
            </a:r>
            <a:r>
              <a:rPr lang="en-US" altLang="en-US" sz="1800" i="1" dirty="0">
                <a:solidFill>
                  <a:schemeClr val="accent2"/>
                </a:solidFill>
              </a:rPr>
              <a:t>O(2</a:t>
            </a:r>
            <a:r>
              <a:rPr lang="en-US" altLang="en-US" sz="1800" i="1" baseline="30000" dirty="0">
                <a:solidFill>
                  <a:schemeClr val="accent2"/>
                </a:solidFill>
              </a:rPr>
              <a:t>n</a:t>
            </a:r>
            <a:r>
              <a:rPr lang="en-US" altLang="en-US" sz="1800" i="1" dirty="0">
                <a:solidFill>
                  <a:schemeClr val="accent2"/>
                </a:solidFill>
              </a:rPr>
              <a:t>)</a:t>
            </a:r>
            <a:r>
              <a:rPr lang="en-US" altLang="en-US" sz="1800" i="1" dirty="0"/>
              <a:t> </a:t>
            </a:r>
            <a:r>
              <a:rPr lang="en-US" altLang="en-US" sz="1800" dirty="0"/>
              <a:t>for the full joint distribution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For burglary net, 1 + 1 + 4 + 2 + 2 = 10 numbers (vs. 2</a:t>
            </a:r>
            <a:r>
              <a:rPr lang="en-US" altLang="en-US" sz="1800" baseline="30000" dirty="0"/>
              <a:t>5</a:t>
            </a:r>
            <a:r>
              <a:rPr lang="en-US" altLang="en-US" sz="1800" dirty="0"/>
              <a:t>-1 = 31)</a:t>
            </a:r>
          </a:p>
        </p:txBody>
      </p:sp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981200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09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Semantics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The full joint distribution is defined as the product of the local conditional distributions:
</a:t>
            </a:r>
            <a:r>
              <a:rPr lang="en-US" altLang="en-US" sz="2000" b="1" dirty="0"/>
              <a:t>		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(X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… ,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n</a:t>
            </a:r>
            <a:r>
              <a:rPr lang="en-US" altLang="en-US" sz="2000" i="1" dirty="0"/>
              <a:t>) = </a:t>
            </a:r>
            <a:r>
              <a:rPr lang="el-GR" altLang="en-US" sz="2000" i="1" dirty="0">
                <a:cs typeface="Arial" charset="0"/>
              </a:rPr>
              <a:t>π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= 1</a:t>
            </a:r>
            <a:r>
              <a:rPr lang="en-US" altLang="en-US" sz="2000" i="1" dirty="0"/>
              <a:t> </a:t>
            </a:r>
            <a:r>
              <a:rPr lang="en-US" altLang="en-US" sz="2000" b="1" i="1" dirty="0"/>
              <a:t>P</a:t>
            </a:r>
            <a:r>
              <a:rPr lang="en-US" altLang="en-US" sz="2000" i="1" dirty="0"/>
              <a:t> (X</a:t>
            </a:r>
            <a:r>
              <a:rPr lang="en-US" altLang="en-US" sz="2000" i="1" baseline="-25000" dirty="0"/>
              <a:t>i </a:t>
            </a:r>
            <a:r>
              <a:rPr lang="en-US" altLang="en-US" sz="2000" i="1" dirty="0"/>
              <a:t>| Parents(X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))
</a:t>
            </a:r>
          </a:p>
          <a:p>
            <a:pPr lvl="4"/>
            <a:endParaRPr lang="en-US" altLang="en-US" sz="1400" dirty="0"/>
          </a:p>
          <a:p>
            <a:pPr>
              <a:buFontTx/>
              <a:buNone/>
            </a:pPr>
            <a:r>
              <a:rPr lang="en-US" altLang="en-US" sz="2000" dirty="0"/>
              <a:t>e.g., </a:t>
            </a:r>
            <a:r>
              <a:rPr lang="en-US" altLang="en-US" sz="2000" b="1" i="1" dirty="0"/>
              <a:t>P</a:t>
            </a:r>
            <a:r>
              <a:rPr lang="en-US" altLang="en-US" sz="2000" i="1" dirty="0"/>
              <a:t>(j </a:t>
            </a:r>
            <a:r>
              <a:rPr lang="en-US" altLang="en-US" sz="2000" i="1" dirty="0">
                <a:sym typeface="Symbol" pitchFamily="18" charset="2"/>
              </a:rPr>
              <a:t></a:t>
            </a:r>
            <a:r>
              <a:rPr lang="en-US" altLang="en-US" sz="2000" i="1" dirty="0"/>
              <a:t> m </a:t>
            </a:r>
            <a:r>
              <a:rPr lang="en-US" altLang="en-US" sz="2000" i="1" dirty="0">
                <a:sym typeface="Symbol" pitchFamily="18" charset="2"/>
              </a:rPr>
              <a:t></a:t>
            </a:r>
            <a:r>
              <a:rPr lang="en-US" altLang="en-US" sz="2000" i="1" dirty="0"/>
              <a:t> a </a:t>
            </a:r>
            <a:r>
              <a:rPr lang="en-US" altLang="en-US" sz="2000" i="1" dirty="0">
                <a:sym typeface="Symbol" pitchFamily="18" charset="2"/>
              </a:rPr>
              <a:t>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ym typeface="Symbol" pitchFamily="18" charset="2"/>
              </a:rPr>
              <a:t></a:t>
            </a:r>
            <a:r>
              <a:rPr lang="en-US" altLang="en-US" sz="2000" i="1" dirty="0"/>
              <a:t>b </a:t>
            </a:r>
            <a:r>
              <a:rPr lang="en-US" altLang="en-US" sz="2000" i="1" dirty="0">
                <a:sym typeface="Symbol" pitchFamily="18" charset="2"/>
              </a:rPr>
              <a:t>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ym typeface="Symbol" pitchFamily="18" charset="2"/>
              </a:rPr>
              <a:t></a:t>
            </a:r>
            <a:r>
              <a:rPr lang="en-US" altLang="en-US" sz="2000" i="1" dirty="0"/>
              <a:t>e)
</a:t>
            </a:r>
          </a:p>
          <a:p>
            <a:pPr>
              <a:buFontTx/>
              <a:buNone/>
            </a:pPr>
            <a:r>
              <a:rPr lang="en-US" altLang="en-US" sz="2000" i="1" dirty="0"/>
              <a:t>	= 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(j | a) 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(m | a) 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(a | </a:t>
            </a:r>
            <a:r>
              <a:rPr lang="en-US" altLang="en-US" sz="2000" i="1" dirty="0">
                <a:sym typeface="Symbol" pitchFamily="18" charset="2"/>
              </a:rPr>
              <a:t></a:t>
            </a:r>
            <a:r>
              <a:rPr lang="en-US" altLang="en-US" sz="2000" i="1" dirty="0"/>
              <a:t>b, </a:t>
            </a:r>
            <a:r>
              <a:rPr lang="en-US" altLang="en-US" sz="2000" i="1" dirty="0">
                <a:sym typeface="Symbol" pitchFamily="18" charset="2"/>
              </a:rPr>
              <a:t></a:t>
            </a:r>
            <a:r>
              <a:rPr lang="en-US" altLang="en-US" sz="2000" i="1" dirty="0"/>
              <a:t>e) 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</a:t>
            </a:r>
            <a:r>
              <a:rPr lang="en-US" altLang="en-US" sz="2000" i="1" dirty="0">
                <a:sym typeface="Symbol" pitchFamily="18" charset="2"/>
              </a:rPr>
              <a:t></a:t>
            </a:r>
            <a:r>
              <a:rPr lang="en-US" altLang="en-US" sz="2000" i="1" dirty="0"/>
              <a:t>b) 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</a:t>
            </a:r>
            <a:r>
              <a:rPr lang="en-US" altLang="en-US" sz="2000" i="1" dirty="0">
                <a:sym typeface="Symbol" pitchFamily="18" charset="2"/>
              </a:rPr>
              <a:t></a:t>
            </a:r>
            <a:r>
              <a:rPr lang="en-US" altLang="en-US" sz="2000" i="1" dirty="0"/>
              <a:t>e)
</a:t>
            </a:r>
            <a:r>
              <a:rPr lang="en-US" altLang="en-US" sz="2000" dirty="0"/>
              <a:t>
</a:t>
            </a:r>
          </a:p>
        </p:txBody>
      </p:sp>
      <p:pic>
        <p:nvPicPr>
          <p:cNvPr id="10244" name="Picture 4" descr="burglary-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09800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297238" y="2209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4388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Bayesian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1. Choose an ordering of variables </a:t>
            </a:r>
            <a:r>
              <a:rPr lang="en-US" altLang="en-US" sz="2000" i="1" dirty="0"/>
              <a:t>X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, … ,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n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2. For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= 1 to </a:t>
            </a:r>
            <a:r>
              <a:rPr lang="en-US" altLang="en-US" sz="2000" i="1" dirty="0"/>
              <a:t>n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add </a:t>
            </a:r>
            <a:r>
              <a:rPr lang="en-US" altLang="en-US" sz="1800" i="1" dirty="0"/>
              <a:t>X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 to the </a:t>
            </a:r>
            <a:r>
              <a:rPr lang="en-US" altLang="en-US" sz="1800" dirty="0" smtClean="0"/>
              <a:t>network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select parents from </a:t>
            </a:r>
            <a:r>
              <a:rPr lang="en-US" altLang="en-US" sz="1800" i="1" dirty="0"/>
              <a:t>X</a:t>
            </a:r>
            <a:r>
              <a:rPr lang="en-US" altLang="en-US" sz="1800" i="1" baseline="-25000" dirty="0"/>
              <a:t>1</a:t>
            </a:r>
            <a:r>
              <a:rPr lang="en-US" altLang="en-US" sz="1800" i="1" dirty="0"/>
              <a:t>, … ,X</a:t>
            </a:r>
            <a:r>
              <a:rPr lang="en-US" altLang="en-US" sz="1800" i="1" baseline="-25000" dirty="0"/>
              <a:t>i-1</a:t>
            </a:r>
            <a:r>
              <a:rPr lang="en-US" altLang="en-US" sz="1800" dirty="0"/>
              <a:t> such that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fr-FR" altLang="en-US" sz="1800" dirty="0"/>
              <a:t>	</a:t>
            </a:r>
            <a:r>
              <a:rPr lang="fr-FR" altLang="en-US" sz="1800" b="1" i="1" dirty="0"/>
              <a:t>P</a:t>
            </a:r>
            <a:r>
              <a:rPr lang="fr-FR" altLang="en-US" sz="1800" i="1" dirty="0"/>
              <a:t> (X</a:t>
            </a:r>
            <a:r>
              <a:rPr lang="fr-FR" altLang="en-US" sz="1800" i="1" baseline="-25000" dirty="0"/>
              <a:t>i</a:t>
            </a:r>
            <a:r>
              <a:rPr lang="fr-FR" altLang="en-US" sz="1800" i="1" dirty="0"/>
              <a:t> | Parents(X</a:t>
            </a:r>
            <a:r>
              <a:rPr lang="fr-FR" altLang="en-US" sz="1800" i="1" baseline="-25000" dirty="0"/>
              <a:t>i</a:t>
            </a:r>
            <a:r>
              <a:rPr lang="fr-FR" altLang="en-US" sz="1800" i="1" dirty="0"/>
              <a:t>)) = </a:t>
            </a:r>
            <a:r>
              <a:rPr lang="fr-FR" altLang="en-US" sz="1800" b="1" i="1" dirty="0"/>
              <a:t>P</a:t>
            </a:r>
            <a:r>
              <a:rPr lang="fr-FR" altLang="en-US" sz="1800" i="1" dirty="0"/>
              <a:t> (X</a:t>
            </a:r>
            <a:r>
              <a:rPr lang="fr-FR" altLang="en-US" sz="1800" i="1" baseline="-25000" dirty="0"/>
              <a:t>i</a:t>
            </a:r>
            <a:r>
              <a:rPr lang="fr-FR" altLang="en-US" sz="1800" i="1" dirty="0"/>
              <a:t> | X</a:t>
            </a:r>
            <a:r>
              <a:rPr lang="fr-FR" altLang="en-US" sz="1800" i="1" baseline="-25000" dirty="0"/>
              <a:t>1</a:t>
            </a:r>
            <a:r>
              <a:rPr lang="fr-FR" altLang="en-US" sz="1800" i="1" dirty="0"/>
              <a:t>, ... X</a:t>
            </a:r>
            <a:r>
              <a:rPr lang="fr-FR" altLang="en-US" sz="1800" i="1" baseline="-25000" dirty="0"/>
              <a:t>i-1</a:t>
            </a:r>
            <a:r>
              <a:rPr lang="fr-FR" altLang="en-US" sz="1800" i="1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This choice of parents guarantees:
</a:t>
            </a:r>
            <a:r>
              <a:rPr lang="en-US" altLang="en-US" sz="2000" b="1" i="1" dirty="0" smtClean="0"/>
              <a:t>P</a:t>
            </a:r>
            <a:r>
              <a:rPr lang="en-US" altLang="en-US" sz="2000" i="1" dirty="0" smtClean="0"/>
              <a:t> </a:t>
            </a:r>
            <a:r>
              <a:rPr lang="en-US" altLang="en-US" sz="2000" i="1" dirty="0"/>
              <a:t>(X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… ,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n</a:t>
            </a:r>
            <a:r>
              <a:rPr lang="en-US" altLang="en-US" sz="2000" i="1" dirty="0"/>
              <a:t>) 	= </a:t>
            </a:r>
            <a:r>
              <a:rPr lang="el-GR" altLang="en-US" sz="2000" i="1" dirty="0">
                <a:cs typeface="Arial" charset="0"/>
              </a:rPr>
              <a:t>π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=1</a:t>
            </a:r>
            <a:r>
              <a:rPr lang="en-US" altLang="en-US" sz="2000" i="1" dirty="0"/>
              <a:t> </a:t>
            </a:r>
            <a:r>
              <a:rPr lang="en-US" altLang="en-US" sz="2000" b="1" i="1" dirty="0"/>
              <a:t>P</a:t>
            </a:r>
            <a:r>
              <a:rPr lang="en-US" altLang="en-US" sz="2000" i="1" dirty="0"/>
              <a:t> (X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| X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… , X</a:t>
            </a:r>
            <a:r>
              <a:rPr lang="en-US" altLang="en-US" sz="2000" i="1" baseline="-25000" dirty="0"/>
              <a:t>i-1</a:t>
            </a:r>
            <a:r>
              <a:rPr lang="en-US" altLang="en-US" sz="2000" i="1" dirty="0" smtClean="0"/>
              <a:t>)   </a:t>
            </a:r>
            <a:r>
              <a:rPr lang="en-US" altLang="en-US" sz="2000" dirty="0" smtClean="0"/>
              <a:t>(</a:t>
            </a:r>
            <a:r>
              <a:rPr lang="en-US" altLang="en-US" sz="2000" dirty="0"/>
              <a:t>chain rule)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aseline="-25000" dirty="0"/>
              <a:t>			</a:t>
            </a:r>
            <a:r>
              <a:rPr lang="en-US" altLang="en-US" sz="2000" i="1" dirty="0"/>
              <a:t>= </a:t>
            </a:r>
            <a:r>
              <a:rPr lang="el-GR" altLang="en-US" sz="2000" i="1" dirty="0">
                <a:cs typeface="Arial" charset="0"/>
              </a:rPr>
              <a:t>π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=1</a:t>
            </a:r>
            <a:r>
              <a:rPr lang="en-US" altLang="en-US" sz="2000" b="1" i="1" dirty="0"/>
              <a:t>P</a:t>
            </a:r>
            <a:r>
              <a:rPr lang="en-US" altLang="en-US" sz="2000" i="1" dirty="0"/>
              <a:t> (X</a:t>
            </a:r>
            <a:r>
              <a:rPr lang="en-US" altLang="en-US" sz="2000" i="1" baseline="-25000" dirty="0"/>
              <a:t>i </a:t>
            </a:r>
            <a:r>
              <a:rPr lang="en-US" altLang="en-US" sz="2000" i="1" dirty="0"/>
              <a:t>| Parents(X</a:t>
            </a:r>
            <a:r>
              <a:rPr lang="en-US" altLang="en-US" sz="2000" i="1" baseline="-25000" dirty="0"/>
              <a:t>i</a:t>
            </a:r>
            <a:r>
              <a:rPr lang="en-US" altLang="en-US" sz="2000" i="1" dirty="0" smtClean="0"/>
              <a:t>))    </a:t>
            </a:r>
            <a:r>
              <a:rPr lang="en-US" altLang="en-US" sz="2000" dirty="0" smtClean="0"/>
              <a:t>(</a:t>
            </a:r>
            <a:r>
              <a:rPr lang="en-US" altLang="en-US" sz="2000" dirty="0"/>
              <a:t>by construction)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667000" y="3733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i="1"/>
              <a:t>n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667000" y="4114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i="1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0211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8300</TotalTime>
  <Words>707</Words>
  <Application>Microsoft Office PowerPoint</Application>
  <PresentationFormat>On-screen Show (4:3)</PresentationFormat>
  <Paragraphs>129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Artificial Intelligence #18</vt:lpstr>
      <vt:lpstr>Outline</vt:lpstr>
      <vt:lpstr>Bayesian networks</vt:lpstr>
      <vt:lpstr>Example</vt:lpstr>
      <vt:lpstr>Example</vt:lpstr>
      <vt:lpstr>Example contd.</vt:lpstr>
      <vt:lpstr>Compactness</vt:lpstr>
      <vt:lpstr>Semantics</vt:lpstr>
      <vt:lpstr>Constructing Bayesian networks</vt:lpstr>
      <vt:lpstr>Example</vt:lpstr>
      <vt:lpstr>Example</vt:lpstr>
      <vt:lpstr>Example</vt:lpstr>
      <vt:lpstr>Example</vt:lpstr>
      <vt:lpstr>Example</vt:lpstr>
      <vt:lpstr>Example contd.</vt:lpstr>
      <vt:lpstr>Summary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Dragomir Radev</cp:lastModifiedBy>
  <cp:revision>49</cp:revision>
  <cp:lastPrinted>2013-01-05T22:03:00Z</cp:lastPrinted>
  <dcterms:created xsi:type="dcterms:W3CDTF">2003-12-17T02:04:52Z</dcterms:created>
  <dcterms:modified xsi:type="dcterms:W3CDTF">2014-11-19T17:18:53Z</dcterms:modified>
</cp:coreProperties>
</file>