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1" autoAdjust="0"/>
    <p:restoredTop sz="94660"/>
  </p:normalViewPr>
  <p:slideViewPr>
    <p:cSldViewPr>
      <p:cViewPr varScale="1">
        <p:scale>
          <a:sx n="90" d="100"/>
          <a:sy n="90" d="100"/>
        </p:scale>
        <p:origin x="4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FFE29FF-435A-43CE-8091-18884ADBA85B}" type="datetimeFigureOut">
              <a:rPr lang="en-US"/>
              <a:pPr>
                <a:defRPr/>
              </a:pPr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46E0663-504C-4BC4-93B9-0049BEBFA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24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A8893E8-0ADC-444F-A19B-EEFBB6FEDA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75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AE2C6CC-7D41-4B38-8F25-C39F7AC76870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9899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0B1D530-5B58-4BD0-8A47-F89293B367C7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8855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C107-2405-43AD-882A-7B13E77B17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3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57950-F628-4356-B69E-54D2B5DFC7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0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F36CE-2CAA-4CBB-A733-D244F6DF90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4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850C5-5F77-467F-9EAB-031804144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59C45-7698-461D-8F71-10260C3A09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8E77F-1D71-4CED-B542-93070C8FF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6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52EF0-AD57-4DC6-97F0-4E668D0BD7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6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D0A4B-0A5B-4C18-A778-D57ABDFF92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5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FCA16-AD29-4B3D-B950-508BC4003A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5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CB41A-7782-452B-898A-B53B72239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8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364EB-9DE6-42CE-905C-DFD14FDB75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1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21F2E6B-74DF-4340-AD20-8E58BDCA5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Artificial Intelligence</a:t>
            </a:r>
            <a:br>
              <a:rPr lang="en-US" altLang="en-US" smtClean="0"/>
            </a:br>
            <a:r>
              <a:rPr lang="en-US" altLang="en-US" smtClean="0"/>
              <a:t>#19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6934200" cy="1752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COMS W4701</a:t>
            </a:r>
          </a:p>
          <a:p>
            <a:pPr eaLnBrk="1" hangingPunct="1"/>
            <a:r>
              <a:rPr lang="en-US" altLang="en-US" dirty="0" smtClean="0"/>
              <a:t>Fall 2014</a:t>
            </a:r>
          </a:p>
          <a:p>
            <a:pPr eaLnBrk="1" hangingPunct="1"/>
            <a:r>
              <a:rPr lang="en-US" altLang="en-US" dirty="0" smtClean="0"/>
              <a:t>Learning from examples (Ch. 18)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Inductive learning method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Construct/adjust </a:t>
            </a:r>
            <a:r>
              <a:rPr lang="en-US" altLang="en-US" sz="2400" i="1" dirty="0"/>
              <a:t>h </a:t>
            </a:r>
            <a:r>
              <a:rPr lang="en-US" altLang="en-US" sz="2400" dirty="0"/>
              <a:t>to agree with </a:t>
            </a:r>
            <a:r>
              <a:rPr lang="en-US" altLang="en-US" sz="2400" i="1" dirty="0"/>
              <a:t>f</a:t>
            </a:r>
            <a:r>
              <a:rPr lang="en-US" altLang="en-US" sz="2400" dirty="0"/>
              <a:t> on training set</a:t>
            </a:r>
          </a:p>
          <a:p>
            <a:r>
              <a:rPr lang="en-US" altLang="en-US" sz="2400" dirty="0"/>
              <a:t>(</a:t>
            </a:r>
            <a:r>
              <a:rPr lang="en-US" altLang="en-US" sz="2400" i="1" dirty="0"/>
              <a:t>h</a:t>
            </a:r>
            <a:r>
              <a:rPr lang="en-US" altLang="en-US" sz="2400" dirty="0"/>
              <a:t> is </a:t>
            </a:r>
            <a:r>
              <a:rPr lang="en-US" altLang="en-US" sz="2400" dirty="0">
                <a:solidFill>
                  <a:schemeClr val="accent2"/>
                </a:solidFill>
              </a:rPr>
              <a:t>consistent </a:t>
            </a:r>
            <a:r>
              <a:rPr lang="en-US" altLang="en-US" sz="2400" dirty="0"/>
              <a:t>if it agrees with </a:t>
            </a:r>
            <a:r>
              <a:rPr lang="en-US" altLang="en-US" sz="2400" i="1" dirty="0"/>
              <a:t>f</a:t>
            </a:r>
            <a:r>
              <a:rPr lang="en-US" altLang="en-US" sz="2400" dirty="0"/>
              <a:t> on all examples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r>
              <a:rPr lang="en-US" altLang="en-US" sz="2400" dirty="0"/>
              <a:t>E.g., curve fitting</a:t>
            </a:r>
            <a:r>
              <a:rPr lang="en-US" altLang="en-US" sz="2400" dirty="0" smtClean="0"/>
              <a:t>:</a:t>
            </a:r>
            <a:endParaRPr lang="en-US" altLang="en-US" sz="2400" dirty="0"/>
          </a:p>
          <a:p>
            <a:pPr>
              <a:buFontTx/>
              <a:buNone/>
            </a:pPr>
            <a:endParaRPr lang="en-US" altLang="en-US" sz="2400" dirty="0"/>
          </a:p>
        </p:txBody>
      </p:sp>
      <p:pic>
        <p:nvPicPr>
          <p:cNvPr id="40966" name="Picture 6" descr="curve-fitting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00400"/>
            <a:ext cx="3429000" cy="295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5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curve-fitting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19400"/>
            <a:ext cx="3429000" cy="295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Inductive learning method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altLang="en-US" sz="2400" dirty="0"/>
              <a:t>Construct/adjust </a:t>
            </a:r>
            <a:r>
              <a:rPr lang="en-US" altLang="en-US" sz="2400" i="1" dirty="0"/>
              <a:t>h </a:t>
            </a:r>
            <a:r>
              <a:rPr lang="en-US" altLang="en-US" sz="2400" dirty="0"/>
              <a:t>to agree with </a:t>
            </a:r>
            <a:r>
              <a:rPr lang="en-US" altLang="en-US" sz="2400" i="1" dirty="0"/>
              <a:t>f</a:t>
            </a:r>
            <a:r>
              <a:rPr lang="en-US" altLang="en-US" sz="2400" dirty="0"/>
              <a:t> on training set</a:t>
            </a:r>
          </a:p>
          <a:p>
            <a:r>
              <a:rPr lang="en-US" altLang="en-US" sz="2400" dirty="0"/>
              <a:t>(</a:t>
            </a:r>
            <a:r>
              <a:rPr lang="en-US" altLang="en-US" sz="2400" i="1" dirty="0"/>
              <a:t>h</a:t>
            </a:r>
            <a:r>
              <a:rPr lang="en-US" altLang="en-US" sz="2400" dirty="0"/>
              <a:t> is </a:t>
            </a:r>
            <a:r>
              <a:rPr lang="en-US" altLang="en-US" sz="2400" dirty="0">
                <a:solidFill>
                  <a:schemeClr val="accent2"/>
                </a:solidFill>
              </a:rPr>
              <a:t>consistent </a:t>
            </a:r>
            <a:r>
              <a:rPr lang="en-US" altLang="en-US" sz="2400" dirty="0"/>
              <a:t>if it agrees with </a:t>
            </a:r>
            <a:r>
              <a:rPr lang="en-US" altLang="en-US" sz="2400" i="1" dirty="0"/>
              <a:t>f</a:t>
            </a:r>
            <a:r>
              <a:rPr lang="en-US" altLang="en-US" sz="2400" dirty="0"/>
              <a:t> on all examples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r>
              <a:rPr lang="en-US" altLang="en-US" sz="2400" dirty="0"/>
              <a:t>E.g., curve fitting: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064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1" name="Picture 7" descr="curve-fitting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19400"/>
            <a:ext cx="3429000" cy="295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Inductive learning method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Construct/adjust </a:t>
            </a:r>
            <a:r>
              <a:rPr lang="en-US" altLang="en-US" sz="2400" i="1" dirty="0"/>
              <a:t>h </a:t>
            </a:r>
            <a:r>
              <a:rPr lang="en-US" altLang="en-US" sz="2400" dirty="0"/>
              <a:t>to agree with </a:t>
            </a:r>
            <a:r>
              <a:rPr lang="en-US" altLang="en-US" sz="2400" i="1" dirty="0"/>
              <a:t>f</a:t>
            </a:r>
            <a:r>
              <a:rPr lang="en-US" altLang="en-US" sz="2400" dirty="0"/>
              <a:t> on training set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(</a:t>
            </a:r>
            <a:r>
              <a:rPr lang="en-US" altLang="en-US" sz="2400" i="1" dirty="0"/>
              <a:t>h</a:t>
            </a:r>
            <a:r>
              <a:rPr lang="en-US" altLang="en-US" sz="2400" dirty="0"/>
              <a:t> is </a:t>
            </a:r>
            <a:r>
              <a:rPr lang="en-US" altLang="en-US" sz="2400" dirty="0">
                <a:solidFill>
                  <a:schemeClr val="accent2"/>
                </a:solidFill>
              </a:rPr>
              <a:t>consistent </a:t>
            </a:r>
            <a:r>
              <a:rPr lang="en-US" altLang="en-US" sz="2400" dirty="0"/>
              <a:t>if it agrees with </a:t>
            </a:r>
            <a:r>
              <a:rPr lang="en-US" altLang="en-US" sz="2400" i="1" dirty="0"/>
              <a:t>f</a:t>
            </a:r>
            <a:r>
              <a:rPr lang="en-US" altLang="en-US" sz="2400" dirty="0"/>
              <a:t> on all examples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E.g., curve fitting: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Ockham’s razor: prefer the simplest hypothesis consistent with data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731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decision 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altLang="en-US" sz="2400" dirty="0"/>
              <a:t>Problem: decide whether to wait for a table at a restaurant, based on the following attributes: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altLang="en-US" sz="2000" dirty="0"/>
              <a:t>Alternate: is there an alternative restaurant nearby?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altLang="en-US" sz="2000" dirty="0"/>
              <a:t>Bar: is there a comfortable bar area to wait in?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altLang="en-US" sz="2000" dirty="0"/>
              <a:t>Fri/Sat: is today Friday or Saturday?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altLang="en-US" sz="2000" dirty="0"/>
              <a:t>Hungry: are we hungry?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altLang="en-US" sz="2000" dirty="0"/>
              <a:t>Patrons: number of people in the restaurant (None, Some, Full)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altLang="en-US" sz="2000" dirty="0"/>
              <a:t>Price: price range ($, $$, $$$)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altLang="en-US" sz="2000" dirty="0"/>
              <a:t>Raining: is it raining outside?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altLang="en-US" sz="2000" dirty="0"/>
              <a:t>Reservation: have we made a reservation?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altLang="en-US" sz="2000" dirty="0"/>
              <a:t>Type: kind of restaurant (French, Italian, Thai, Burger)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altLang="en-US" sz="2000" dirty="0"/>
              <a:t> </a:t>
            </a:r>
            <a:r>
              <a:rPr lang="en-US" altLang="en-US" sz="2000" dirty="0" err="1"/>
              <a:t>WaitEstimate</a:t>
            </a:r>
            <a:r>
              <a:rPr lang="en-US" altLang="en-US" sz="2000" dirty="0"/>
              <a:t>: estimated waiting time (0-10, 10-30, 30-60, &gt;60)</a:t>
            </a:r>
          </a:p>
        </p:txBody>
      </p:sp>
    </p:spTree>
    <p:extLst>
      <p:ext uri="{BB962C8B-B14F-4D97-AF65-F5344CB8AC3E}">
        <p14:creationId xmlns:p14="http://schemas.microsoft.com/office/powerpoint/2010/main" val="4610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Attribute-based representations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dirty="0"/>
              <a:t>Examples described by </a:t>
            </a:r>
            <a:r>
              <a:rPr lang="en-US" altLang="en-US" sz="1800" dirty="0">
                <a:solidFill>
                  <a:schemeClr val="accent2"/>
                </a:solidFill>
              </a:rPr>
              <a:t>attribute values </a:t>
            </a:r>
            <a:r>
              <a:rPr lang="en-US" altLang="en-US" sz="1800" dirty="0"/>
              <a:t>(Boolean, discrete, continuous)</a:t>
            </a:r>
          </a:p>
          <a:p>
            <a:r>
              <a:rPr lang="en-US" altLang="en-US" sz="1800" dirty="0"/>
              <a:t>E.g., situations where I will/won't wait for a table:</a:t>
            </a:r>
          </a:p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endParaRPr lang="en-US" altLang="en-US" sz="1800" dirty="0"/>
          </a:p>
          <a:p>
            <a:endParaRPr lang="en-US" altLang="en-US" sz="1800" dirty="0">
              <a:solidFill>
                <a:schemeClr val="accent2"/>
              </a:solidFill>
            </a:endParaRPr>
          </a:p>
          <a:p>
            <a:endParaRPr lang="en-US" altLang="en-US" sz="1800" dirty="0">
              <a:solidFill>
                <a:schemeClr val="accent2"/>
              </a:solidFill>
            </a:endParaRPr>
          </a:p>
          <a:p>
            <a:endParaRPr lang="en-US" altLang="en-US" sz="1800" dirty="0">
              <a:solidFill>
                <a:schemeClr val="accent2"/>
              </a:solidFill>
            </a:endParaRPr>
          </a:p>
          <a:p>
            <a:endParaRPr lang="en-US" altLang="en-US" sz="1800" dirty="0">
              <a:solidFill>
                <a:schemeClr val="accent2"/>
              </a:solidFill>
            </a:endParaRPr>
          </a:p>
          <a:p>
            <a:r>
              <a:rPr lang="en-US" altLang="en-US" sz="1800" dirty="0">
                <a:solidFill>
                  <a:schemeClr val="accent2"/>
                </a:solidFill>
              </a:rPr>
              <a:t>Classification</a:t>
            </a:r>
            <a:r>
              <a:rPr lang="en-US" altLang="en-US" sz="1800" dirty="0"/>
              <a:t> of examples is </a:t>
            </a:r>
            <a:r>
              <a:rPr lang="en-US" altLang="en-US" sz="1800" dirty="0">
                <a:solidFill>
                  <a:schemeClr val="accent2"/>
                </a:solidFill>
              </a:rPr>
              <a:t>positive</a:t>
            </a:r>
            <a:r>
              <a:rPr lang="en-US" altLang="en-US" sz="1800" dirty="0"/>
              <a:t> (T) or </a:t>
            </a:r>
            <a:r>
              <a:rPr lang="en-US" altLang="en-US" sz="1800" dirty="0">
                <a:solidFill>
                  <a:schemeClr val="accent2"/>
                </a:solidFill>
              </a:rPr>
              <a:t>negative</a:t>
            </a:r>
            <a:r>
              <a:rPr lang="en-US" altLang="en-US" sz="1800" dirty="0"/>
              <a:t> (F</a:t>
            </a:r>
            <a:r>
              <a:rPr lang="en-US" altLang="en-US" sz="1800" dirty="0" smtClean="0"/>
              <a:t>)</a:t>
            </a:r>
            <a:endParaRPr lang="en-US" altLang="en-US" sz="1800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6" t="29167" r="9766" b="19792"/>
          <a:stretch>
            <a:fillRect/>
          </a:stretch>
        </p:blipFill>
        <p:spPr bwMode="auto">
          <a:xfrm>
            <a:off x="1447800" y="2362200"/>
            <a:ext cx="6096000" cy="321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625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restaurant-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0"/>
            <a:ext cx="5791200" cy="415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Decision trees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One possible representation for hypotheses</a:t>
            </a:r>
          </a:p>
          <a:p>
            <a:r>
              <a:rPr lang="en-US" altLang="en-US" sz="2400" dirty="0"/>
              <a:t>E.g., here is the “true” tree for deciding whether to wait:</a:t>
            </a:r>
          </a:p>
        </p:txBody>
      </p:sp>
    </p:spTree>
    <p:extLst>
      <p:ext uri="{BB962C8B-B14F-4D97-AF65-F5344CB8AC3E}">
        <p14:creationId xmlns:p14="http://schemas.microsoft.com/office/powerpoint/2010/main" val="2312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Expressiveness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/>
              <a:t>Decision trees can express any function of the input attributes.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E.g., for Boolean functions, truth table row </a:t>
            </a:r>
            <a:r>
              <a:rPr lang="en-US" altLang="en-US" sz="1800">
                <a:cs typeface="Arial" charset="0"/>
              </a:rPr>
              <a:t>→ </a:t>
            </a:r>
            <a:r>
              <a:rPr lang="en-US" altLang="en-US" sz="1800"/>
              <a:t>path to leaf:</a:t>
            </a:r>
          </a:p>
          <a:p>
            <a:pPr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1800"/>
              <a:t>Trivially, there is a consistent decision tree for any training set with one path to leaf for each example (unless </a:t>
            </a:r>
            <a:r>
              <a:rPr lang="en-US" altLang="en-US" sz="1800" i="1"/>
              <a:t>f</a:t>
            </a:r>
            <a:r>
              <a:rPr lang="en-US" altLang="en-US" sz="1800"/>
              <a:t> nondeterministic in </a:t>
            </a:r>
            <a:r>
              <a:rPr lang="en-US" altLang="en-US" sz="1800" i="1"/>
              <a:t>x</a:t>
            </a:r>
            <a:r>
              <a:rPr lang="en-US" altLang="en-US" sz="1800"/>
              <a:t>) but it probably won't generalize to new examples</a:t>
            </a:r>
          </a:p>
          <a:p>
            <a:pPr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1800"/>
              <a:t>Prefer to find more </a:t>
            </a:r>
            <a:r>
              <a:rPr lang="en-US" altLang="en-US" sz="1800">
                <a:solidFill>
                  <a:schemeClr val="accent2"/>
                </a:solidFill>
              </a:rPr>
              <a:t>compact</a:t>
            </a:r>
            <a:r>
              <a:rPr lang="en-US" altLang="en-US" sz="1800"/>
              <a:t> decision trees</a:t>
            </a:r>
          </a:p>
        </p:txBody>
      </p:sp>
      <p:pic>
        <p:nvPicPr>
          <p:cNvPr id="18436" name="Picture 4" descr="xor-decision-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38400"/>
            <a:ext cx="5791200" cy="193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27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Hypothesis spaces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000" u="sng" dirty="0">
                <a:solidFill>
                  <a:srgbClr val="CC0099"/>
                </a:solidFill>
              </a:rPr>
              <a:t>How many distinct decision trees with </a:t>
            </a:r>
            <a:r>
              <a:rPr lang="en-US" altLang="en-US" sz="2000" i="1" u="sng" dirty="0">
                <a:solidFill>
                  <a:srgbClr val="CC0099"/>
                </a:solidFill>
              </a:rPr>
              <a:t>n</a:t>
            </a:r>
            <a:r>
              <a:rPr lang="en-US" altLang="en-US" sz="2000" u="sng" dirty="0">
                <a:solidFill>
                  <a:srgbClr val="CC0099"/>
                </a:solidFill>
              </a:rPr>
              <a:t> Boolean attributes?</a:t>
            </a:r>
          </a:p>
          <a:p>
            <a:pPr>
              <a:buFontTx/>
              <a:buNone/>
            </a:pPr>
            <a:r>
              <a:rPr lang="en-US" altLang="en-US" sz="2000" dirty="0"/>
              <a:t>= number of Boolean functions</a:t>
            </a:r>
          </a:p>
          <a:p>
            <a:pPr>
              <a:buFontTx/>
              <a:buNone/>
            </a:pPr>
            <a:r>
              <a:rPr lang="en-US" altLang="en-US" sz="2000" dirty="0"/>
              <a:t>= number of distinct truth tables with 2</a:t>
            </a:r>
            <a:r>
              <a:rPr lang="en-US" altLang="en-US" sz="2000" baseline="30000" dirty="0"/>
              <a:t>n</a:t>
            </a:r>
            <a:r>
              <a:rPr lang="en-US" altLang="en-US" sz="2000" dirty="0"/>
              <a:t> rows = 2</a:t>
            </a:r>
            <a:r>
              <a:rPr lang="en-US" altLang="en-US" sz="2000" baseline="30000" dirty="0"/>
              <a:t>2</a:t>
            </a:r>
            <a:r>
              <a:rPr lang="en-US" altLang="en-US" sz="2000" baseline="60000" dirty="0"/>
              <a:t>n</a:t>
            </a:r>
          </a:p>
          <a:p>
            <a:endParaRPr lang="en-US" altLang="en-US" sz="2000" dirty="0"/>
          </a:p>
          <a:p>
            <a:r>
              <a:rPr lang="en-US" altLang="en-US" sz="2000" dirty="0"/>
              <a:t>E.g., with 6 Boolean attributes, there are 18,446,744,073,709,551,616 trees</a:t>
            </a:r>
          </a:p>
        </p:txBody>
      </p:sp>
    </p:spTree>
    <p:extLst>
      <p:ext uri="{BB962C8B-B14F-4D97-AF65-F5344CB8AC3E}">
        <p14:creationId xmlns:p14="http://schemas.microsoft.com/office/powerpoint/2010/main" val="56872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Hypothesis spaces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u="sng" dirty="0">
                <a:solidFill>
                  <a:srgbClr val="CC0099"/>
                </a:solidFill>
              </a:rPr>
              <a:t>How many distinct decision trees with </a:t>
            </a:r>
            <a:r>
              <a:rPr lang="en-US" altLang="en-US" sz="2000" i="1" u="sng" dirty="0">
                <a:solidFill>
                  <a:srgbClr val="CC0099"/>
                </a:solidFill>
              </a:rPr>
              <a:t>n</a:t>
            </a:r>
            <a:r>
              <a:rPr lang="en-US" altLang="en-US" sz="2000" u="sng" dirty="0">
                <a:solidFill>
                  <a:srgbClr val="CC0099"/>
                </a:solidFill>
              </a:rPr>
              <a:t> Boolean attributes?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= number of Boolean functions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= number of distinct truth tables with 2</a:t>
            </a:r>
            <a:r>
              <a:rPr lang="en-US" altLang="en-US" sz="2000" baseline="30000" dirty="0"/>
              <a:t>n</a:t>
            </a:r>
            <a:r>
              <a:rPr lang="en-US" altLang="en-US" sz="2000" dirty="0"/>
              <a:t> rows = 2</a:t>
            </a:r>
            <a:r>
              <a:rPr lang="en-US" altLang="en-US" sz="2000" baseline="30000" dirty="0"/>
              <a:t>2</a:t>
            </a:r>
            <a:r>
              <a:rPr lang="en-US" altLang="en-US" sz="2000" baseline="60000" dirty="0"/>
              <a:t>n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E.g., with 6 Boolean attributes, there are 18,446,744,073,709,551,616 trees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u="sng" dirty="0">
              <a:solidFill>
                <a:srgbClr val="CC0099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u="sng" dirty="0">
                <a:solidFill>
                  <a:srgbClr val="CC0099"/>
                </a:solidFill>
              </a:rPr>
              <a:t>How many purely conjunctive hypotheses (e.g., </a:t>
            </a:r>
            <a:r>
              <a:rPr lang="en-US" altLang="en-US" sz="2000" i="1" u="sng" dirty="0">
                <a:solidFill>
                  <a:srgbClr val="CC0099"/>
                </a:solidFill>
              </a:rPr>
              <a:t>Hungry </a:t>
            </a:r>
            <a:r>
              <a:rPr lang="en-US" altLang="en-US" sz="2000" u="sng" dirty="0">
                <a:solidFill>
                  <a:srgbClr val="CC0099"/>
                </a:solidFill>
                <a:sym typeface="Symbol" pitchFamily="18" charset="2"/>
              </a:rPr>
              <a:t> </a:t>
            </a:r>
            <a:r>
              <a:rPr lang="en-US" altLang="en-US" sz="2000" i="1" u="sng" dirty="0">
                <a:solidFill>
                  <a:srgbClr val="CC0099"/>
                </a:solidFill>
              </a:rPr>
              <a:t>Rain</a:t>
            </a:r>
            <a:r>
              <a:rPr lang="en-US" altLang="en-US" sz="2000" u="sng" dirty="0">
                <a:solidFill>
                  <a:srgbClr val="CC0099"/>
                </a:solidFill>
              </a:rPr>
              <a:t>)?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Each attribute can be in (positive), in (negative), or out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itchFamily="18" charset="2"/>
              </a:rPr>
              <a:t>		 </a:t>
            </a:r>
            <a:r>
              <a:rPr lang="en-US" altLang="en-US" sz="1800" dirty="0"/>
              <a:t>3</a:t>
            </a:r>
            <a:r>
              <a:rPr lang="en-US" altLang="en-US" sz="1800" baseline="30000" dirty="0"/>
              <a:t>n</a:t>
            </a:r>
            <a:r>
              <a:rPr lang="en-US" altLang="en-US" sz="1800" dirty="0"/>
              <a:t> distinct conjunctive hypotheses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More expressive hypothesis space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increases chance that target function can be expressed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increases number of hypotheses consistent with training set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itchFamily="18" charset="2"/>
              </a:rPr>
              <a:t>		</a:t>
            </a:r>
            <a:r>
              <a:rPr lang="en-US" altLang="en-US" sz="1800" dirty="0">
                <a:cs typeface="Arial" charset="0"/>
              </a:rPr>
              <a:t> </a:t>
            </a:r>
            <a:r>
              <a:rPr lang="en-US" altLang="en-US" sz="1800" dirty="0"/>
              <a:t>may get worse predictions</a:t>
            </a:r>
          </a:p>
        </p:txBody>
      </p:sp>
    </p:spTree>
    <p:extLst>
      <p:ext uri="{BB962C8B-B14F-4D97-AF65-F5344CB8AC3E}">
        <p14:creationId xmlns:p14="http://schemas.microsoft.com/office/powerpoint/2010/main" val="275159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Decision tree learning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Aim: find a small tree consistent with the training examples</a:t>
            </a:r>
          </a:p>
          <a:p>
            <a:r>
              <a:rPr lang="en-US" altLang="en-US" sz="2000"/>
              <a:t>Idea: (recursively) choose "most significant" attribute as root of (sub)tree</a:t>
            </a:r>
          </a:p>
          <a:p>
            <a:endParaRPr lang="en-US" altLang="en-US" sz="200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6" t="23958" r="8984" b="27083"/>
          <a:stretch>
            <a:fillRect/>
          </a:stretch>
        </p:blipFill>
        <p:spPr bwMode="auto">
          <a:xfrm>
            <a:off x="838200" y="2743200"/>
            <a:ext cx="7239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45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2237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Forms of learning</a:t>
            </a:r>
          </a:p>
          <a:p>
            <a:pPr eaLnBrk="1" hangingPunct="1"/>
            <a:r>
              <a:rPr lang="en-US" altLang="en-US" sz="2400" dirty="0" smtClean="0"/>
              <a:t>Supervised learning</a:t>
            </a:r>
          </a:p>
          <a:p>
            <a:pPr eaLnBrk="1" hangingPunct="1"/>
            <a:r>
              <a:rPr lang="en-US" altLang="en-US" sz="2400" dirty="0" smtClean="0"/>
              <a:t>Learning decision trees</a:t>
            </a:r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3471863"/>
            <a:ext cx="14287" cy="1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94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Choosing an attribute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Idea: a good attribute splits the examples into subsets that are (ideally) "all positive" or "all negative"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endParaRPr lang="en-US" altLang="en-US" sz="2400" dirty="0"/>
          </a:p>
          <a:p>
            <a:r>
              <a:rPr lang="en-US" altLang="en-US" sz="2400" i="1" dirty="0"/>
              <a:t>Patrons?</a:t>
            </a:r>
            <a:r>
              <a:rPr lang="en-US" altLang="en-US" sz="2400" dirty="0"/>
              <a:t> is a better choice</a:t>
            </a:r>
          </a:p>
        </p:txBody>
      </p:sp>
      <p:pic>
        <p:nvPicPr>
          <p:cNvPr id="22532" name="Picture 4" descr="restaurant-roo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19400"/>
            <a:ext cx="762000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5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information theory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To implement </a:t>
            </a:r>
            <a:r>
              <a:rPr lang="en-US" altLang="en-US" sz="2800" dirty="0">
                <a:latin typeface="Courier New" pitchFamily="49" charset="0"/>
              </a:rPr>
              <a:t>Choose-Attribute</a:t>
            </a:r>
            <a:r>
              <a:rPr lang="en-US" altLang="en-US" sz="2800" dirty="0"/>
              <a:t> in the DTL algorithm</a:t>
            </a:r>
          </a:p>
          <a:p>
            <a:r>
              <a:rPr lang="en-US" altLang="en-US" sz="2800" dirty="0"/>
              <a:t>Information Content (Entropy):</a:t>
            </a:r>
          </a:p>
          <a:p>
            <a:pPr algn="ctr">
              <a:buFontTx/>
              <a:buNone/>
            </a:pPr>
            <a:r>
              <a:rPr lang="en-US" altLang="en-US" sz="2800" dirty="0"/>
              <a:t>I(P(v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), … , P(</a:t>
            </a:r>
            <a:r>
              <a:rPr lang="en-US" altLang="en-US" sz="2800" dirty="0" err="1"/>
              <a:t>v</a:t>
            </a:r>
            <a:r>
              <a:rPr lang="en-US" altLang="en-US" sz="2800" baseline="-25000" dirty="0" err="1"/>
              <a:t>n</a:t>
            </a:r>
            <a:r>
              <a:rPr lang="en-US" altLang="en-US" sz="2800" dirty="0"/>
              <a:t>)) = </a:t>
            </a:r>
            <a:r>
              <a:rPr lang="el-GR" altLang="en-US" sz="2800" dirty="0">
                <a:cs typeface="Arial" charset="0"/>
              </a:rPr>
              <a:t>Σ</a:t>
            </a:r>
            <a:r>
              <a:rPr lang="en-US" altLang="en-US" sz="2800" baseline="-25000" dirty="0" err="1"/>
              <a:t>i</a:t>
            </a:r>
            <a:r>
              <a:rPr lang="en-US" altLang="en-US" sz="2800" baseline="-25000" dirty="0"/>
              <a:t>=1</a:t>
            </a:r>
            <a:r>
              <a:rPr lang="en-US" altLang="en-US" sz="2800" dirty="0"/>
              <a:t> -P(v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) log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P(v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)</a:t>
            </a:r>
          </a:p>
          <a:p>
            <a:r>
              <a:rPr lang="en-US" altLang="en-US" sz="2800" dirty="0"/>
              <a:t>For a training set containing </a:t>
            </a:r>
            <a:r>
              <a:rPr lang="en-US" altLang="en-US" sz="2800" i="1" dirty="0"/>
              <a:t>p</a:t>
            </a:r>
            <a:r>
              <a:rPr lang="en-US" altLang="en-US" sz="2800" dirty="0"/>
              <a:t> positive examples and </a:t>
            </a:r>
            <a:r>
              <a:rPr lang="en-US" altLang="en-US" sz="2800" i="1" dirty="0"/>
              <a:t>n</a:t>
            </a:r>
            <a:r>
              <a:rPr lang="en-US" altLang="en-US" sz="2800" dirty="0"/>
              <a:t> negative examples:</a:t>
            </a:r>
          </a:p>
          <a:p>
            <a:pPr algn="ctr">
              <a:buFontTx/>
              <a:buNone/>
            </a:pPr>
            <a:endParaRPr lang="en-US" altLang="en-US" sz="2800" dirty="0"/>
          </a:p>
        </p:txBody>
      </p:sp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1295400" y="4648200"/>
          <a:ext cx="64008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3" imgW="3327120" imgH="419040" progId="Equation.3">
                  <p:embed/>
                </p:oleObj>
              </mc:Choice>
              <mc:Fallback>
                <p:oleObj name="Equation" r:id="rId3" imgW="3327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648200"/>
                        <a:ext cx="64008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156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Information gain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A chosen attribute </a:t>
            </a:r>
            <a:r>
              <a:rPr lang="en-US" altLang="en-US" sz="2400" i="1" dirty="0"/>
              <a:t>A</a:t>
            </a:r>
            <a:r>
              <a:rPr lang="en-US" altLang="en-US" sz="2400" dirty="0"/>
              <a:t> divides the training set </a:t>
            </a:r>
            <a:r>
              <a:rPr lang="en-US" altLang="en-US" sz="2400" i="1" dirty="0"/>
              <a:t>E</a:t>
            </a:r>
            <a:r>
              <a:rPr lang="en-US" altLang="en-US" sz="2400" dirty="0"/>
              <a:t> into subsets </a:t>
            </a:r>
            <a:r>
              <a:rPr lang="en-US" altLang="en-US" sz="2400" i="1" dirty="0"/>
              <a:t>E</a:t>
            </a:r>
            <a:r>
              <a:rPr lang="en-US" altLang="en-US" sz="2400" i="1" baseline="-25000" dirty="0"/>
              <a:t>1</a:t>
            </a:r>
            <a:r>
              <a:rPr lang="en-US" altLang="en-US" sz="2400" dirty="0"/>
              <a:t>, … , </a:t>
            </a:r>
            <a:r>
              <a:rPr lang="en-US" altLang="en-US" sz="2400" i="1" dirty="0" err="1"/>
              <a:t>E</a:t>
            </a:r>
            <a:r>
              <a:rPr lang="en-US" altLang="en-US" sz="2400" i="1" baseline="-25000" dirty="0" err="1">
                <a:latin typeface="Monotype Corsiva" pitchFamily="66" charset="0"/>
              </a:rPr>
              <a:t>v</a:t>
            </a:r>
            <a:r>
              <a:rPr lang="en-US" altLang="en-US" sz="2400" dirty="0"/>
              <a:t> according to their values for </a:t>
            </a:r>
            <a:r>
              <a:rPr lang="en-US" altLang="en-US" sz="2400" i="1" dirty="0"/>
              <a:t>A</a:t>
            </a:r>
            <a:r>
              <a:rPr lang="en-US" altLang="en-US" sz="2400" dirty="0"/>
              <a:t>, where </a:t>
            </a:r>
            <a:r>
              <a:rPr lang="en-US" altLang="en-US" sz="2400" i="1" dirty="0"/>
              <a:t>A</a:t>
            </a:r>
            <a:r>
              <a:rPr lang="en-US" altLang="en-US" sz="2400" dirty="0"/>
              <a:t> has </a:t>
            </a:r>
            <a:r>
              <a:rPr lang="en-US" altLang="en-US" sz="2400" i="1" dirty="0">
                <a:latin typeface="Monotype Corsiva" pitchFamily="66" charset="0"/>
              </a:rPr>
              <a:t>v</a:t>
            </a:r>
            <a:r>
              <a:rPr lang="en-US" altLang="en-US" sz="2400" dirty="0"/>
              <a:t> distinct values.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Information Gain (IG) or reduction in entropy from the attribute test: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Choose the attribute with the largest IG</a:t>
            </a:r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1371600" y="2743200"/>
          <a:ext cx="57150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3" imgW="2717640" imgH="444240" progId="Equation.3">
                  <p:embed/>
                </p:oleObj>
              </mc:Choice>
              <mc:Fallback>
                <p:oleObj name="Equation" r:id="rId3" imgW="27176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743200"/>
                        <a:ext cx="57150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1295400" y="4419600"/>
          <a:ext cx="58674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5" imgW="2501640" imgH="419040" progId="Equation.3">
                  <p:embed/>
                </p:oleObj>
              </mc:Choice>
              <mc:Fallback>
                <p:oleObj name="Equation" r:id="rId5" imgW="25016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19600"/>
                        <a:ext cx="586740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729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Information gain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000" dirty="0"/>
              <a:t>For the training set, </a:t>
            </a:r>
            <a:r>
              <a:rPr lang="en-US" altLang="en-US" sz="2000" i="1" dirty="0">
                <a:latin typeface="Monotype Corsiva" pitchFamily="66" charset="0"/>
              </a:rPr>
              <a:t>p</a:t>
            </a:r>
            <a:r>
              <a:rPr lang="en-US" altLang="en-US" sz="2000" i="1" dirty="0"/>
              <a:t> = </a:t>
            </a:r>
            <a:r>
              <a:rPr lang="en-US" altLang="en-US" sz="2000" i="1" dirty="0">
                <a:latin typeface="Monotype Corsiva" pitchFamily="66" charset="0"/>
              </a:rPr>
              <a:t>n</a:t>
            </a:r>
            <a:r>
              <a:rPr lang="en-US" altLang="en-US" sz="2000" i="1" dirty="0"/>
              <a:t> = 6, I(6/12, 6/12) = 1</a:t>
            </a:r>
            <a:r>
              <a:rPr lang="en-US" altLang="en-US" sz="2000" dirty="0"/>
              <a:t> bit</a:t>
            </a:r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000" dirty="0"/>
              <a:t>Consider the attributes </a:t>
            </a:r>
            <a:r>
              <a:rPr lang="en-US" altLang="en-US" sz="2000" i="1" dirty="0"/>
              <a:t>Patrons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Type</a:t>
            </a:r>
            <a:r>
              <a:rPr lang="en-US" altLang="en-US" sz="2000" dirty="0"/>
              <a:t> (and others too):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pPr>
              <a:buFontTx/>
              <a:buNone/>
            </a:pPr>
            <a:endParaRPr lang="en-US" altLang="en-US" sz="2000" i="1" dirty="0"/>
          </a:p>
          <a:p>
            <a:pPr>
              <a:buFontTx/>
              <a:buNone/>
            </a:pPr>
            <a:endParaRPr lang="en-US" altLang="en-US" sz="2000" i="1" dirty="0"/>
          </a:p>
          <a:p>
            <a:pPr>
              <a:buFontTx/>
              <a:buNone/>
            </a:pPr>
            <a:r>
              <a:rPr lang="en-US" altLang="en-US" sz="2000" i="1" dirty="0"/>
              <a:t>Patrons</a:t>
            </a:r>
            <a:r>
              <a:rPr lang="en-US" altLang="en-US" sz="2000" dirty="0"/>
              <a:t> has the highest IG of all attributes and so is chosen by the DTL algorithm as the root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762000" y="2895600"/>
          <a:ext cx="74676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3" imgW="4457520" imgH="812520" progId="Equation.3">
                  <p:embed/>
                </p:oleObj>
              </mc:Choice>
              <mc:Fallback>
                <p:oleObj name="Equation" r:id="rId3" imgW="445752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95600"/>
                        <a:ext cx="7467600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528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contd.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Decision tree learned from the 12 examples:</a:t>
            </a:r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endParaRPr lang="en-US" altLang="en-US" sz="2400"/>
          </a:p>
          <a:p>
            <a:r>
              <a:rPr lang="en-US" altLang="en-US" sz="2400"/>
              <a:t>Substantially simpler than “true” tree---a more complex hypothesis isn’t justified by small amount of data</a:t>
            </a:r>
          </a:p>
        </p:txBody>
      </p:sp>
      <p:pic>
        <p:nvPicPr>
          <p:cNvPr id="26628" name="Picture 4" descr="induced-restaurant-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81200"/>
            <a:ext cx="4038600" cy="324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2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4" descr="restaurant-dtl-cur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33713"/>
            <a:ext cx="51054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measurement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 sz="2000" dirty="0"/>
              <a:t>How do we know that </a:t>
            </a:r>
            <a:r>
              <a:rPr lang="en-US" altLang="en-US" sz="2000" i="1" dirty="0"/>
              <a:t>h </a:t>
            </a:r>
            <a:r>
              <a:rPr lang="en-US" altLang="en-US" sz="2000" i="1" dirty="0">
                <a:cs typeface="Arial" charset="0"/>
              </a:rPr>
              <a:t>≈ </a:t>
            </a:r>
            <a:r>
              <a:rPr lang="en-US" altLang="en-US" sz="2000" i="1" dirty="0"/>
              <a:t>f </a:t>
            </a:r>
            <a:r>
              <a:rPr lang="en-US" altLang="en-US" sz="2000" dirty="0"/>
              <a:t>?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sz="1800" dirty="0"/>
              <a:t>Use theorems of computational/statistical learning theory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sz="1800" dirty="0"/>
              <a:t>Try </a:t>
            </a:r>
            <a:r>
              <a:rPr lang="en-US" altLang="en-US" sz="1800" i="1" dirty="0"/>
              <a:t>h</a:t>
            </a:r>
            <a:r>
              <a:rPr lang="en-US" altLang="en-US" sz="1800" dirty="0"/>
              <a:t> on a new </a:t>
            </a:r>
            <a:r>
              <a:rPr lang="en-US" altLang="en-US" sz="1800" dirty="0">
                <a:solidFill>
                  <a:schemeClr val="accent2"/>
                </a:solidFill>
              </a:rPr>
              <a:t>test set</a:t>
            </a:r>
            <a:r>
              <a:rPr lang="en-US" altLang="en-US" sz="1800" dirty="0"/>
              <a:t> of examples</a:t>
            </a:r>
          </a:p>
          <a:p>
            <a:pPr marL="1371600" lvl="2" indent="-457200">
              <a:buFontTx/>
              <a:buNone/>
            </a:pPr>
            <a:r>
              <a:rPr lang="en-US" altLang="en-US" sz="1600" dirty="0"/>
              <a:t>(use </a:t>
            </a:r>
            <a:r>
              <a:rPr lang="en-US" altLang="en-US" sz="1600" dirty="0">
                <a:solidFill>
                  <a:srgbClr val="FF0000"/>
                </a:solidFill>
              </a:rPr>
              <a:t>same </a:t>
            </a:r>
            <a:r>
              <a:rPr lang="en-US" altLang="en-US" sz="1600" dirty="0"/>
              <a:t>distribution over example space as training set)</a:t>
            </a:r>
          </a:p>
          <a:p>
            <a:pPr marL="609600" indent="-609600"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Learning curve </a:t>
            </a:r>
            <a:r>
              <a:rPr lang="en-US" altLang="en-US" sz="2000" dirty="0"/>
              <a:t>= % correct on test set as a function of training set size</a:t>
            </a:r>
          </a:p>
          <a:p>
            <a:pPr marL="609600" indent="-609600">
              <a:buFontTx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394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Learning needed for unknown environments, lazy designers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Learning agent = performance element + learning element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For supervised learning, the aim is to find a simple hypothesis approximately consistent with training examples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Decision tree learning using information gain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Learning performance = prediction accuracy measured on test set</a:t>
            </a:r>
          </a:p>
        </p:txBody>
      </p:sp>
    </p:spTree>
    <p:extLst>
      <p:ext uri="{BB962C8B-B14F-4D97-AF65-F5344CB8AC3E}">
        <p14:creationId xmlns:p14="http://schemas.microsoft.com/office/powerpoint/2010/main" val="141939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Learning is essential for unknown environments,</a:t>
            </a:r>
          </a:p>
          <a:p>
            <a:pPr lvl="1"/>
            <a:r>
              <a:rPr lang="en-US" altLang="en-US" sz="2400" dirty="0"/>
              <a:t>i.e., when designer lacks omniscience</a:t>
            </a:r>
          </a:p>
          <a:p>
            <a:pPr lvl="4"/>
            <a:endParaRPr lang="en-US" altLang="en-US" sz="1800" dirty="0"/>
          </a:p>
          <a:p>
            <a:r>
              <a:rPr lang="en-US" altLang="en-US" sz="2800" dirty="0"/>
              <a:t>Learning is useful as a system construction method,</a:t>
            </a:r>
          </a:p>
          <a:p>
            <a:pPr lvl="1"/>
            <a:r>
              <a:rPr lang="en-US" altLang="en-US" sz="2400" dirty="0"/>
              <a:t>i.e., expose the agent to reality rather than trying to write it down</a:t>
            </a:r>
          </a:p>
          <a:p>
            <a:pPr lvl="4"/>
            <a:endParaRPr lang="en-US" altLang="en-US" sz="1800" dirty="0"/>
          </a:p>
          <a:p>
            <a:r>
              <a:rPr lang="en-US" altLang="en-US" sz="2800" dirty="0"/>
              <a:t>Learning modifies the agent's decision mechanisms to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11494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agents</a:t>
            </a:r>
          </a:p>
        </p:txBody>
      </p:sp>
      <p:pic>
        <p:nvPicPr>
          <p:cNvPr id="6150" name="Picture 6" descr="learning-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7315200" cy="513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9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element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Design of a learning element is affected by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Which components of the performance element are to be learned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What feedback is available to learn these components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What representation is used for the components</a:t>
            </a:r>
          </a:p>
          <a:p>
            <a:pPr lvl="4"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Type of feedback:	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</a:rPr>
              <a:t>Supervised learning</a:t>
            </a:r>
            <a:r>
              <a:rPr lang="en-US" altLang="en-US" sz="2400" dirty="0"/>
              <a:t>: correct answers for each example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</a:rPr>
              <a:t>Unsupervised learning</a:t>
            </a:r>
            <a:r>
              <a:rPr lang="en-US" altLang="en-US" sz="2400" dirty="0"/>
              <a:t>: correct answers not given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</a:rPr>
              <a:t>Reinforcement learning</a:t>
            </a:r>
            <a:r>
              <a:rPr lang="en-US" altLang="en-US" sz="2400" dirty="0"/>
              <a:t>: occasional rewards</a:t>
            </a:r>
          </a:p>
        </p:txBody>
      </p:sp>
    </p:spTree>
    <p:extLst>
      <p:ext uri="{BB962C8B-B14F-4D97-AF65-F5344CB8AC3E}">
        <p14:creationId xmlns:p14="http://schemas.microsoft.com/office/powerpoint/2010/main" val="414196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Inductive learning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Simplest form: learn a function from </a:t>
            </a:r>
            <a:r>
              <a:rPr lang="en-US" altLang="en-US" sz="2400" dirty="0" smtClean="0"/>
              <a:t>examples</a:t>
            </a:r>
            <a:endParaRPr lang="en-US" altLang="en-US" sz="2400" dirty="0"/>
          </a:p>
          <a:p>
            <a:pPr lvl="4">
              <a:lnSpc>
                <a:spcPct val="90000"/>
              </a:lnSpc>
            </a:pPr>
            <a:endParaRPr lang="en-US" altLang="en-US" sz="1600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i="1" dirty="0"/>
              <a:t>f</a:t>
            </a:r>
            <a:r>
              <a:rPr lang="en-US" altLang="en-US" sz="2400" dirty="0"/>
              <a:t> is the </a:t>
            </a:r>
            <a:r>
              <a:rPr lang="en-US" altLang="en-US" sz="2400" dirty="0">
                <a:solidFill>
                  <a:schemeClr val="accent2"/>
                </a:solidFill>
              </a:rPr>
              <a:t>target function</a:t>
            </a:r>
            <a:endParaRPr lang="en-US" altLang="en-US" sz="2400" dirty="0"/>
          </a:p>
          <a:p>
            <a:pPr lvl="4"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An </a:t>
            </a:r>
            <a:r>
              <a:rPr lang="en-US" altLang="en-US" sz="2400" dirty="0">
                <a:solidFill>
                  <a:schemeClr val="accent2"/>
                </a:solidFill>
              </a:rPr>
              <a:t>example </a:t>
            </a:r>
            <a:r>
              <a:rPr lang="en-US" altLang="en-US" sz="2400" dirty="0"/>
              <a:t>is a pair (</a:t>
            </a:r>
            <a:r>
              <a:rPr lang="en-US" altLang="en-US" sz="2400" i="1" dirty="0"/>
              <a:t>x</a:t>
            </a:r>
            <a:r>
              <a:rPr lang="en-US" altLang="en-US" sz="2400" dirty="0"/>
              <a:t>, </a:t>
            </a:r>
            <a:r>
              <a:rPr lang="en-US" altLang="en-US" sz="2400" i="1" dirty="0"/>
              <a:t>f(x)</a:t>
            </a:r>
            <a:r>
              <a:rPr lang="en-US" altLang="en-US" sz="2400" dirty="0"/>
              <a:t>)
</a:t>
            </a:r>
            <a:endParaRPr lang="en-US" altLang="en-US" sz="16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Problem: find a </a:t>
            </a:r>
            <a:r>
              <a:rPr lang="en-US" altLang="en-US" sz="2400" dirty="0">
                <a:solidFill>
                  <a:schemeClr val="accent2"/>
                </a:solidFill>
              </a:rPr>
              <a:t>hypothesis </a:t>
            </a:r>
            <a:r>
              <a:rPr lang="en-US" altLang="en-US" sz="2400" i="1" dirty="0"/>
              <a:t>h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such that </a:t>
            </a:r>
            <a:r>
              <a:rPr lang="en-US" altLang="en-US" sz="2000" i="1" dirty="0"/>
              <a:t>h </a:t>
            </a:r>
            <a:r>
              <a:rPr lang="en-US" altLang="en-US" sz="2000" i="1" dirty="0">
                <a:cs typeface="Arial" charset="0"/>
              </a:rPr>
              <a:t>≈ </a:t>
            </a:r>
            <a:r>
              <a:rPr lang="en-US" altLang="en-US" sz="2000" i="1" dirty="0"/>
              <a:t>f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given a </a:t>
            </a:r>
            <a:r>
              <a:rPr lang="en-US" altLang="en-US" sz="2000" dirty="0">
                <a:solidFill>
                  <a:schemeClr val="accent2"/>
                </a:solidFill>
              </a:rPr>
              <a:t>training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chemeClr val="accent2"/>
                </a:solidFill>
              </a:rPr>
              <a:t>set</a:t>
            </a:r>
            <a:r>
              <a:rPr lang="en-US" altLang="en-US" sz="2000" dirty="0"/>
              <a:t> of </a:t>
            </a:r>
            <a:r>
              <a:rPr lang="en-US" altLang="en-US" sz="2000" dirty="0" smtClean="0"/>
              <a:t>examples</a:t>
            </a:r>
            <a:endParaRPr lang="en-US" altLang="en-US" sz="2000" dirty="0"/>
          </a:p>
          <a:p>
            <a:pPr lvl="4">
              <a:lnSpc>
                <a:spcPct val="90000"/>
              </a:lnSpc>
              <a:buFontTx/>
              <a:buNone/>
            </a:pPr>
            <a:endParaRPr lang="en-US" altLang="en-US" sz="16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(This is a highly simplified model of real learning: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Ignores prior knowledge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Assumes examples are given</a:t>
            </a:r>
            <a:r>
              <a:rPr lang="en-US" altLang="en-US" sz="2000" dirty="0" smtClean="0"/>
              <a:t>)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8933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Inductive learning method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Construct/adjust </a:t>
            </a:r>
            <a:r>
              <a:rPr lang="en-US" altLang="en-US" sz="2400" i="1" dirty="0"/>
              <a:t>h </a:t>
            </a:r>
            <a:r>
              <a:rPr lang="en-US" altLang="en-US" sz="2400" dirty="0"/>
              <a:t>to agree with </a:t>
            </a:r>
            <a:r>
              <a:rPr lang="en-US" altLang="en-US" sz="2400" i="1" dirty="0"/>
              <a:t>f</a:t>
            </a:r>
            <a:r>
              <a:rPr lang="en-US" altLang="en-US" sz="2400" dirty="0"/>
              <a:t> on training set</a:t>
            </a:r>
          </a:p>
          <a:p>
            <a:r>
              <a:rPr lang="en-US" altLang="en-US" sz="2400" dirty="0"/>
              <a:t>(</a:t>
            </a:r>
            <a:r>
              <a:rPr lang="en-US" altLang="en-US" sz="2400" i="1" dirty="0"/>
              <a:t>h</a:t>
            </a:r>
            <a:r>
              <a:rPr lang="en-US" altLang="en-US" sz="2400" dirty="0"/>
              <a:t> is </a:t>
            </a:r>
            <a:r>
              <a:rPr lang="en-US" altLang="en-US" sz="2400" dirty="0">
                <a:solidFill>
                  <a:schemeClr val="accent2"/>
                </a:solidFill>
              </a:rPr>
              <a:t>consistent </a:t>
            </a:r>
            <a:r>
              <a:rPr lang="en-US" altLang="en-US" sz="2400" dirty="0"/>
              <a:t>if it agrees with </a:t>
            </a:r>
            <a:r>
              <a:rPr lang="en-US" altLang="en-US" sz="2400" i="1" dirty="0"/>
              <a:t>f</a:t>
            </a:r>
            <a:r>
              <a:rPr lang="en-US" altLang="en-US" sz="2400" dirty="0"/>
              <a:t> on all examples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r>
              <a:rPr lang="en-US" altLang="en-US" sz="2400" dirty="0"/>
              <a:t>E.g., curve fitting</a:t>
            </a:r>
            <a:r>
              <a:rPr lang="en-US" altLang="en-US" sz="2400" dirty="0" smtClean="0"/>
              <a:t>:</a:t>
            </a:r>
            <a:endParaRPr lang="en-US" altLang="en-US" sz="2400" dirty="0"/>
          </a:p>
          <a:p>
            <a:pPr>
              <a:buFontTx/>
              <a:buNone/>
            </a:pPr>
            <a:endParaRPr lang="en-US" altLang="en-US" sz="2400" dirty="0"/>
          </a:p>
        </p:txBody>
      </p:sp>
      <p:pic>
        <p:nvPicPr>
          <p:cNvPr id="9220" name="Picture 4" descr="curve-fitting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00400"/>
            <a:ext cx="3810000" cy="293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14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Inductive learning method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Construct/adjust </a:t>
            </a:r>
            <a:r>
              <a:rPr lang="en-US" altLang="en-US" sz="2400" i="1" dirty="0"/>
              <a:t>h </a:t>
            </a:r>
            <a:r>
              <a:rPr lang="en-US" altLang="en-US" sz="2400" dirty="0"/>
              <a:t>to agree with </a:t>
            </a:r>
            <a:r>
              <a:rPr lang="en-US" altLang="en-US" sz="2400" i="1" dirty="0"/>
              <a:t>f</a:t>
            </a:r>
            <a:r>
              <a:rPr lang="en-US" altLang="en-US" sz="2400" dirty="0"/>
              <a:t> on training set</a:t>
            </a:r>
          </a:p>
          <a:p>
            <a:r>
              <a:rPr lang="en-US" altLang="en-US" sz="2400" dirty="0"/>
              <a:t>(</a:t>
            </a:r>
            <a:r>
              <a:rPr lang="en-US" altLang="en-US" sz="2400" i="1" dirty="0"/>
              <a:t>h</a:t>
            </a:r>
            <a:r>
              <a:rPr lang="en-US" altLang="en-US" sz="2400" dirty="0"/>
              <a:t> is </a:t>
            </a:r>
            <a:r>
              <a:rPr lang="en-US" altLang="en-US" sz="2400" dirty="0">
                <a:solidFill>
                  <a:schemeClr val="accent2"/>
                </a:solidFill>
              </a:rPr>
              <a:t>consistent </a:t>
            </a:r>
            <a:r>
              <a:rPr lang="en-US" altLang="en-US" sz="2400" dirty="0"/>
              <a:t>if it agrees with </a:t>
            </a:r>
            <a:r>
              <a:rPr lang="en-US" altLang="en-US" sz="2400" i="1" dirty="0"/>
              <a:t>f</a:t>
            </a:r>
            <a:r>
              <a:rPr lang="en-US" altLang="en-US" sz="2400" dirty="0"/>
              <a:t> on all examples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r>
              <a:rPr lang="en-US" altLang="en-US" sz="2400" dirty="0"/>
              <a:t>E.g., curve fitting</a:t>
            </a:r>
            <a:r>
              <a:rPr lang="en-US" altLang="en-US" sz="2400" dirty="0" smtClean="0"/>
              <a:t>:</a:t>
            </a:r>
            <a:endParaRPr lang="en-US" altLang="en-US" sz="2400" dirty="0"/>
          </a:p>
          <a:p>
            <a:pPr>
              <a:buFontTx/>
              <a:buNone/>
            </a:pPr>
            <a:endParaRPr lang="en-US" altLang="en-US" sz="2400" dirty="0"/>
          </a:p>
        </p:txBody>
      </p:sp>
      <p:pic>
        <p:nvPicPr>
          <p:cNvPr id="38918" name="Picture 6" descr="curve-fitting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00400"/>
            <a:ext cx="3810000" cy="292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31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Inductive learning method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Construct/adjust </a:t>
            </a:r>
            <a:r>
              <a:rPr lang="en-US" altLang="en-US" sz="2400" i="1" dirty="0"/>
              <a:t>h </a:t>
            </a:r>
            <a:r>
              <a:rPr lang="en-US" altLang="en-US" sz="2400" dirty="0"/>
              <a:t>to agree with </a:t>
            </a:r>
            <a:r>
              <a:rPr lang="en-US" altLang="en-US" sz="2400" i="1" dirty="0"/>
              <a:t>f</a:t>
            </a:r>
            <a:r>
              <a:rPr lang="en-US" altLang="en-US" sz="2400" dirty="0"/>
              <a:t> on training set</a:t>
            </a:r>
          </a:p>
          <a:p>
            <a:r>
              <a:rPr lang="en-US" altLang="en-US" sz="2400" dirty="0"/>
              <a:t>(</a:t>
            </a:r>
            <a:r>
              <a:rPr lang="en-US" altLang="en-US" sz="2400" i="1" dirty="0"/>
              <a:t>h</a:t>
            </a:r>
            <a:r>
              <a:rPr lang="en-US" altLang="en-US" sz="2400" dirty="0"/>
              <a:t> is </a:t>
            </a:r>
            <a:r>
              <a:rPr lang="en-US" altLang="en-US" sz="2400" dirty="0">
                <a:solidFill>
                  <a:schemeClr val="accent2"/>
                </a:solidFill>
              </a:rPr>
              <a:t>consistent </a:t>
            </a:r>
            <a:r>
              <a:rPr lang="en-US" altLang="en-US" sz="2400" dirty="0"/>
              <a:t>if it agrees with </a:t>
            </a:r>
            <a:r>
              <a:rPr lang="en-US" altLang="en-US" sz="2400" i="1" dirty="0"/>
              <a:t>f</a:t>
            </a:r>
            <a:r>
              <a:rPr lang="en-US" altLang="en-US" sz="2400" dirty="0"/>
              <a:t> on all examples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r>
              <a:rPr lang="en-US" altLang="en-US" sz="2400" dirty="0"/>
              <a:t>E.g., curve fitting</a:t>
            </a:r>
            <a:r>
              <a:rPr lang="en-US" altLang="en-US" sz="2400" dirty="0" smtClean="0"/>
              <a:t>:</a:t>
            </a:r>
            <a:endParaRPr lang="en-US" altLang="en-US" sz="2400" dirty="0"/>
          </a:p>
          <a:p>
            <a:pPr>
              <a:buFontTx/>
              <a:buNone/>
            </a:pPr>
            <a:endParaRPr lang="en-US" altLang="en-US" sz="2400" dirty="0"/>
          </a:p>
        </p:txBody>
      </p:sp>
      <p:pic>
        <p:nvPicPr>
          <p:cNvPr id="39942" name="Picture 6" descr="curve-fitting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00400"/>
            <a:ext cx="3810000" cy="292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86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8388</TotalTime>
  <Words>1024</Words>
  <Application>Microsoft Office PowerPoint</Application>
  <PresentationFormat>On-screen Show (4:3)</PresentationFormat>
  <Paragraphs>198</Paragraphs>
  <Slides>26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Courier New</vt:lpstr>
      <vt:lpstr>Monotype Corsiva</vt:lpstr>
      <vt:lpstr>Symbol</vt:lpstr>
      <vt:lpstr>Default Design</vt:lpstr>
      <vt:lpstr>Equation</vt:lpstr>
      <vt:lpstr>Artificial Intelligence #19</vt:lpstr>
      <vt:lpstr>Outline</vt:lpstr>
      <vt:lpstr>Learning</vt:lpstr>
      <vt:lpstr>Learning agents</vt:lpstr>
      <vt:lpstr>Learning element</vt:lpstr>
      <vt:lpstr>Inductive learning</vt:lpstr>
      <vt:lpstr>Inductive learning method</vt:lpstr>
      <vt:lpstr>Inductive learning method</vt:lpstr>
      <vt:lpstr>Inductive learning method</vt:lpstr>
      <vt:lpstr>Inductive learning method</vt:lpstr>
      <vt:lpstr>Inductive learning method</vt:lpstr>
      <vt:lpstr>Inductive learning method</vt:lpstr>
      <vt:lpstr>Learning decision trees</vt:lpstr>
      <vt:lpstr>Attribute-based representations</vt:lpstr>
      <vt:lpstr>Decision trees</vt:lpstr>
      <vt:lpstr>Expressiveness</vt:lpstr>
      <vt:lpstr>Hypothesis spaces</vt:lpstr>
      <vt:lpstr>Hypothesis spaces</vt:lpstr>
      <vt:lpstr>Decision tree learning</vt:lpstr>
      <vt:lpstr>Choosing an attribute</vt:lpstr>
      <vt:lpstr>Using information theory</vt:lpstr>
      <vt:lpstr>Information gain</vt:lpstr>
      <vt:lpstr>Information gain</vt:lpstr>
      <vt:lpstr>Example contd.</vt:lpstr>
      <vt:lpstr>Performance measurement</vt:lpstr>
      <vt:lpstr>Summary</vt:lpstr>
    </vt:vector>
  </TitlesOfParts>
  <Company>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Min-Yen Kan</dc:creator>
  <cp:lastModifiedBy>Radev, Dragomir</cp:lastModifiedBy>
  <cp:revision>50</cp:revision>
  <cp:lastPrinted>2013-01-05T22:03:00Z</cp:lastPrinted>
  <dcterms:created xsi:type="dcterms:W3CDTF">2003-12-17T02:04:52Z</dcterms:created>
  <dcterms:modified xsi:type="dcterms:W3CDTF">2014-11-19T20:30:23Z</dcterms:modified>
</cp:coreProperties>
</file>