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7" r:id="rId18"/>
    <p:sldId id="280" r:id="rId19"/>
    <p:sldId id="281" r:id="rId20"/>
    <p:sldId id="282" r:id="rId21"/>
    <p:sldId id="283" r:id="rId22"/>
    <p:sldId id="284" r:id="rId23"/>
    <p:sldId id="277" r:id="rId24"/>
    <p:sldId id="285" r:id="rId25"/>
    <p:sldId id="286" r:id="rId26"/>
    <p:sldId id="262" r:id="rId27"/>
    <p:sldId id="263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94660"/>
  </p:normalViewPr>
  <p:slideViewPr>
    <p:cSldViewPr>
      <p:cViewPr>
        <p:scale>
          <a:sx n="112" d="100"/>
          <a:sy n="112" d="100"/>
        </p:scale>
        <p:origin x="-158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B5E774-4ACD-4A35-89DE-8291C809A74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8991396-F4D2-4B8C-8F58-DFE4E29D3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1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B6FD49-1271-4C69-8050-174303B69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2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C47FF0-EFCD-495C-A0B8-EEE1C0671E2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47D914-99EA-470E-B449-AAF96DA1D0FB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C75F-26DB-40FF-A943-E193377BE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756B4-99B5-4375-B253-AED344AAC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21A2-97D0-4419-9A2C-015B004A6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74836-2BE1-48CC-B195-5F6326775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81450-76E2-4EDD-B6AB-F8CF983A0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EA331-1E02-4AF7-AD61-576E1025D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E37EC-EEF1-4355-ACD2-1220BA354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902F5-87B9-48A3-9142-4CE7E3DAC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B7D65-8FC0-424E-A322-40BCAF3AC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F3D84-CECF-4AFE-8EBA-8DF5384C4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0B1C-759A-4E23-92ED-742C64E2D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87FFE7-3FCB-4254-9891-8309E6EE1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mtimkvch/lisp_tutorial.html" TargetMode="External"/><Relationship Id="rId2" Type="http://schemas.openxmlformats.org/officeDocument/2006/relationships/hyperlink" Target="http://cs.gmu.edu/~sean/lisp/LispTutoria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orvig.com/python-lisp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Programming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</a:t>
            </a:r>
            <a:r>
              <a:rPr lang="en-US" sz="2400" dirty="0" smtClean="0"/>
              <a:t>Boolean </a:t>
            </a:r>
            <a:r>
              <a:rPr lang="en-US" sz="2400" dirty="0"/>
              <a:t>values,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/>
              <a:t> represents </a:t>
            </a:r>
            <a:r>
              <a:rPr lang="en-US" sz="2400" dirty="0"/>
              <a:t>true,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2400" dirty="0" smtClean="0"/>
              <a:t> represents </a:t>
            </a:r>
            <a:r>
              <a:rPr lang="en-US" sz="2400" dirty="0"/>
              <a:t>false. Lisp treats an empty </a:t>
            </a:r>
            <a:r>
              <a:rPr lang="en-US" sz="2400" dirty="0" smtClean="0"/>
              <a:t>list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'()</a:t>
            </a:r>
            <a:r>
              <a:rPr lang="en-US" sz="2400" dirty="0" smtClean="0"/>
              <a:t> </a:t>
            </a:r>
            <a:r>
              <a:rPr lang="en-US" sz="2400" dirty="0"/>
              <a:t>(or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2400" dirty="0" smtClean="0"/>
              <a:t>) </a:t>
            </a:r>
            <a:r>
              <a:rPr lang="en-US" sz="2400" dirty="0"/>
              <a:t>as false and all other </a:t>
            </a:r>
            <a:r>
              <a:rPr lang="en-US" sz="2400" dirty="0" smtClean="0"/>
              <a:t>inputs as </a:t>
            </a:r>
            <a:r>
              <a:rPr lang="en-US" sz="2400" dirty="0"/>
              <a:t>true.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is a convenient feature of the language to know. For instance, </a:t>
            </a:r>
            <a:r>
              <a:rPr lang="en-US" sz="2400" dirty="0" smtClean="0"/>
              <a:t>to do </a:t>
            </a:r>
            <a:r>
              <a:rPr lang="en-US" sz="2400" dirty="0"/>
              <a:t>something only if a list is not empty, the following two chunks </a:t>
            </a:r>
            <a:r>
              <a:rPr lang="en-US" sz="2400" dirty="0" smtClean="0"/>
              <a:t>of code </a:t>
            </a:r>
            <a:r>
              <a:rPr lang="en-US" sz="2400" dirty="0"/>
              <a:t>are identical. </a:t>
            </a:r>
            <a:endParaRPr lang="en-US" sz="2400" dirty="0" smtClean="0"/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(&gt; (length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0)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(...))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626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are accomplished in the following manner: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 while (&gt; n 0)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(- n 1)))</a:t>
            </a:r>
          </a:p>
          <a:p>
            <a:r>
              <a:rPr lang="en-US" dirty="0" smtClean="0"/>
              <a:t>Although </a:t>
            </a:r>
            <a:r>
              <a:rPr lang="en-US" dirty="0"/>
              <a:t>for the most part, recursion is the more popular way to accomplish loops.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Lists are Lisp’s most fundamental data structure.</a:t>
            </a:r>
            <a:endParaRPr lang="en-US" sz="2800" dirty="0"/>
          </a:p>
          <a:p>
            <a:pPr marL="45720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'(1 2 3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To </a:t>
            </a:r>
            <a:r>
              <a:rPr lang="en-US" sz="2800" dirty="0"/>
              <a:t>get the first item from the list, use 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800" dirty="0" smtClean="0"/>
              <a:t> function</a:t>
            </a:r>
            <a:r>
              <a:rPr lang="en-US" sz="2800" dirty="0"/>
              <a:t>. To get the rest of the items, use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sz="2800" dirty="0" smtClean="0"/>
              <a:t>. </a:t>
            </a:r>
            <a:r>
              <a:rPr lang="en-US" sz="2800" dirty="0" smtClean="0"/>
              <a:t>These </a:t>
            </a:r>
            <a:r>
              <a:rPr lang="en-US" sz="2800" dirty="0" smtClean="0"/>
              <a:t>are historically </a:t>
            </a:r>
            <a:r>
              <a:rPr lang="en-US" sz="2800" dirty="0"/>
              <a:t>known as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sz="2800" dirty="0" err="1" smtClean="0"/>
              <a:t>.</a:t>
            </a:r>
            <a:endParaRPr lang="en-US" sz="2800" dirty="0"/>
          </a:p>
          <a:p>
            <a:pPr marL="45720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1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(rest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(2 3)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626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Lisp provides some helpful shortcuts to access other items in the list as well.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(third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3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(fourth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nil</a:t>
            </a:r>
          </a:p>
          <a:p>
            <a:r>
              <a:rPr lang="en-US" dirty="0" smtClean="0"/>
              <a:t>You </a:t>
            </a:r>
            <a:r>
              <a:rPr lang="en-US" dirty="0"/>
              <a:t>could access these elements without these functions </a:t>
            </a:r>
            <a:r>
              <a:rPr lang="en-US" dirty="0" smtClean="0"/>
              <a:t>through repeatedly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item to the beginning of the list,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 </a:t>
            </a:r>
            <a:r>
              <a:rPr lang="en-US" dirty="0" smtClean="0"/>
              <a:t>function</a:t>
            </a:r>
            <a:r>
              <a:rPr lang="en-US" dirty="0"/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 </a:t>
            </a:r>
            <a:r>
              <a:rPr lang="en-US" dirty="0" smtClean="0"/>
              <a:t>returns </a:t>
            </a:r>
            <a:r>
              <a:rPr lang="en-US" dirty="0"/>
              <a:t>a new list with the </a:t>
            </a:r>
            <a:r>
              <a:rPr lang="en-US" dirty="0" smtClean="0"/>
              <a:t>element prefixed </a:t>
            </a:r>
            <a:r>
              <a:rPr lang="en-US" dirty="0"/>
              <a:t>to the beginning of the list.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(cons 0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=&gt; (0 1 2 3)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dirty="0"/>
              <a:t> is used to define functions.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square 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(* x x))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(x y)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(+ x y))</a:t>
            </a:r>
          </a:p>
          <a:p>
            <a:r>
              <a:rPr lang="en-US" dirty="0" smtClean="0"/>
              <a:t>Lisp </a:t>
            </a:r>
            <a:r>
              <a:rPr lang="en-US" dirty="0"/>
              <a:t>implicitly returns the value of the last statement in a function.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 9) =&gt; 81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(add 2 4) =&gt; 6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very prevalent in Lisp. Below is an example of a </a:t>
            </a:r>
            <a:r>
              <a:rPr lang="en-US" dirty="0" smtClean="0"/>
              <a:t>recursive sum </a:t>
            </a:r>
            <a:r>
              <a:rPr lang="en-US" dirty="0"/>
              <a:t>function which uses both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dirty="0" smtClean="0"/>
              <a:t> in </a:t>
            </a:r>
            <a:r>
              <a:rPr lang="en-US" dirty="0"/>
              <a:t>a recursive context.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(if (not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0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(+ (first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(sum (rest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9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factorials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factorial of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N."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(if (= n 1) 1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(* 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(factorial (-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1)))))</a:t>
            </a:r>
          </a:p>
        </p:txBody>
      </p:sp>
    </p:spTree>
    <p:extLst>
      <p:ext uri="{BB962C8B-B14F-4D97-AF65-F5344CB8AC3E}">
        <p14:creationId xmlns:p14="http://schemas.microsoft.com/office/powerpoint/2010/main" val="28166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of Lisp's most powerful features is the ability to </a:t>
            </a:r>
            <a:r>
              <a:rPr lang="en-US" sz="2400" dirty="0" smtClean="0"/>
              <a:t>pass functions </a:t>
            </a:r>
            <a:r>
              <a:rPr lang="en-US" sz="2400" dirty="0"/>
              <a:t>to other functions. </a:t>
            </a:r>
            <a:r>
              <a:rPr lang="en-US" sz="2400" dirty="0" smtClean="0"/>
              <a:t>Most </a:t>
            </a:r>
            <a:r>
              <a:rPr lang="en-US" sz="2400" dirty="0"/>
              <a:t>of these </a:t>
            </a:r>
            <a:r>
              <a:rPr lang="en-US" sz="2400" dirty="0" smtClean="0"/>
              <a:t>functions that take advantage of this feature </a:t>
            </a:r>
            <a:r>
              <a:rPr lang="en-US" sz="2400" dirty="0"/>
              <a:t>take two arguments, </a:t>
            </a:r>
            <a:r>
              <a:rPr lang="en-US" sz="2400" dirty="0" smtClean="0"/>
              <a:t>a function </a:t>
            </a:r>
            <a:r>
              <a:rPr lang="en-US" sz="2400" dirty="0"/>
              <a:t>and a list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(map)</a:t>
            </a:r>
            <a:r>
              <a:rPr lang="en-US" sz="2400" dirty="0"/>
              <a:t>. Returns the list the results from applying the </a:t>
            </a:r>
            <a:r>
              <a:rPr lang="en-US" sz="2400" dirty="0" smtClean="0"/>
              <a:t>function to </a:t>
            </a:r>
            <a:r>
              <a:rPr lang="en-US" sz="2400" dirty="0"/>
              <a:t>each of the items in the list. The following example returns a </a:t>
            </a:r>
            <a:r>
              <a:rPr lang="en-US" sz="2400" dirty="0" smtClean="0"/>
              <a:t>new list </a:t>
            </a:r>
            <a:r>
              <a:rPr lang="en-US" sz="2400" dirty="0"/>
              <a:t>with all the elements squared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'square '(1 2 3 4 5)) =&gt; '(1 4 9 16 25)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5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remove-if</a:t>
            </a:r>
            <a:r>
              <a:rPr lang="en-US" sz="2400" dirty="0"/>
              <a:t>. Removes items from the list if the item, when plugged </a:t>
            </a:r>
            <a:r>
              <a:rPr lang="en-US" sz="2400" dirty="0" smtClean="0"/>
              <a:t>into the </a:t>
            </a:r>
            <a:r>
              <a:rPr lang="en-US" sz="2400" dirty="0"/>
              <a:t>function, returns true. The following example returns a new </a:t>
            </a:r>
            <a:r>
              <a:rPr lang="en-US" sz="2400" dirty="0" smtClean="0"/>
              <a:t>list with </a:t>
            </a:r>
            <a:r>
              <a:rPr lang="en-US" sz="2400" dirty="0"/>
              <a:t>all the odd numbers removed.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remove-if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'(1 2 3 4 5)) =&gt; '(2 4)</a:t>
            </a:r>
          </a:p>
          <a:p>
            <a:r>
              <a:rPr lang="en-US" sz="2400" dirty="0" smtClean="0"/>
              <a:t>Note</a:t>
            </a:r>
            <a:r>
              <a:rPr lang="en-US" sz="2400" dirty="0"/>
              <a:t>: Built-in functions in Lisp that end in a 'p' are predicates </a:t>
            </a:r>
            <a:r>
              <a:rPr lang="en-US" sz="2400" dirty="0" smtClean="0"/>
              <a:t>and return </a:t>
            </a:r>
            <a:r>
              <a:rPr lang="en-US" sz="2400" dirty="0"/>
              <a:t>a </a:t>
            </a:r>
            <a:r>
              <a:rPr lang="en-US" sz="2400" dirty="0" smtClean="0"/>
              <a:t>Boolean </a:t>
            </a:r>
            <a:r>
              <a:rPr lang="en-US" sz="2400" dirty="0"/>
              <a:t>value.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400" dirty="0"/>
              <a:t>. Reduces a list to a single value by applying the function </a:t>
            </a:r>
            <a:r>
              <a:rPr lang="en-US" sz="2400" dirty="0" smtClean="0"/>
              <a:t>to each </a:t>
            </a:r>
            <a:r>
              <a:rPr lang="en-US" sz="2400" dirty="0"/>
              <a:t>of the items. The following example is equivalent to the </a:t>
            </a:r>
            <a:r>
              <a:rPr lang="en-US" sz="2400" dirty="0" smtClean="0"/>
              <a:t>sum function</a:t>
            </a:r>
            <a:r>
              <a:rPr lang="en-US" sz="2400" dirty="0"/>
              <a:t>.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reduce '+ '(1 2 3 4 5)) =&gt; 15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5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We will be using mostly Python in this class.</a:t>
            </a:r>
          </a:p>
          <a:p>
            <a:pPr eaLnBrk="1" hangingPunct="1"/>
            <a:r>
              <a:rPr lang="en-US" altLang="en-US" sz="2800" dirty="0" smtClean="0"/>
              <a:t>However, the first assignment will involve Lisp.</a:t>
            </a:r>
          </a:p>
          <a:p>
            <a:pPr eaLnBrk="1" hangingPunct="1"/>
            <a:r>
              <a:rPr lang="en-US" altLang="en-US" sz="2800" dirty="0" smtClean="0"/>
              <a:t>We will </a:t>
            </a:r>
            <a:r>
              <a:rPr lang="en-US" altLang="en-US" sz="2800" b="1" dirty="0" smtClean="0"/>
              <a:t>not</a:t>
            </a:r>
            <a:r>
              <a:rPr lang="en-US" altLang="en-US" sz="2800" dirty="0" smtClean="0"/>
              <a:t> be using other AI programming languages such as Haskell or Prolog though you should check them out.</a:t>
            </a:r>
          </a:p>
          <a:p>
            <a:pPr eaLnBrk="1" hangingPunct="1"/>
            <a:r>
              <a:rPr lang="en-US" altLang="en-US" sz="2800" dirty="0" smtClean="0"/>
              <a:t>Why not Java/C++?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71863"/>
            <a:ext cx="14287" cy="1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Writing your own function to take in a </a:t>
            </a:r>
            <a:r>
              <a:rPr lang="en-US" sz="2800" dirty="0" smtClean="0"/>
              <a:t>function </a:t>
            </a:r>
            <a:r>
              <a:rPr lang="en-US" sz="2800" dirty="0"/>
              <a:t>is not </a:t>
            </a:r>
            <a:r>
              <a:rPr lang="en-US" sz="2800" dirty="0" smtClean="0"/>
              <a:t>hard</a:t>
            </a:r>
            <a:r>
              <a:rPr lang="en-US" sz="2800" dirty="0"/>
              <a:t>. Below is an example of how you could implement your </a:t>
            </a:r>
            <a:r>
              <a:rPr lang="en-US" sz="2800" dirty="0" smtClean="0"/>
              <a:t>own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800" dirty="0" smtClean="0"/>
              <a:t>.</a:t>
            </a:r>
          </a:p>
          <a:p>
            <a:endParaRPr lang="en-US" sz="1800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(cons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(first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funcall</a:t>
            </a:r>
            <a:r>
              <a:rPr lang="en-US" sz="2800" dirty="0" smtClean="0"/>
              <a:t> </a:t>
            </a:r>
            <a:r>
              <a:rPr lang="en-US" sz="2800" dirty="0"/>
              <a:t>is used to run functions that are stored in </a:t>
            </a:r>
            <a:r>
              <a:rPr lang="en-US" sz="2800" dirty="0" smtClean="0"/>
              <a:t>variables.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Anonymous </a:t>
            </a:r>
            <a:r>
              <a:rPr lang="en-US" sz="1800" dirty="0" smtClean="0"/>
              <a:t>functions: it's </a:t>
            </a:r>
            <a:r>
              <a:rPr lang="en-US" sz="1800" dirty="0"/>
              <a:t>occasionally useful (particularly with the </a:t>
            </a:r>
            <a:r>
              <a:rPr lang="en-US" sz="1800" dirty="0" smtClean="0"/>
              <a:t>higher-order functions mentioned earlier) </a:t>
            </a:r>
            <a:r>
              <a:rPr lang="en-US" sz="1800" dirty="0"/>
              <a:t>to create a function without a name</a:t>
            </a:r>
            <a:r>
              <a:rPr lang="en-US" sz="1800" dirty="0" smtClean="0"/>
              <a:t>, typically </a:t>
            </a:r>
            <a:r>
              <a:rPr lang="en-US" sz="1800" dirty="0"/>
              <a:t>because it is only getting used once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For </a:t>
            </a:r>
            <a:r>
              <a:rPr lang="en-US" sz="1800" dirty="0"/>
              <a:t>instance, say you wanted to double all the elements in a list. </a:t>
            </a:r>
            <a:r>
              <a:rPr lang="en-US" sz="1800" dirty="0" smtClean="0"/>
              <a:t>A function </a:t>
            </a:r>
            <a:r>
              <a:rPr lang="en-US" sz="1800" dirty="0"/>
              <a:t>to double a number would rarely get used outside this call</a:t>
            </a:r>
            <a:r>
              <a:rPr lang="en-US" sz="1800" dirty="0" smtClean="0"/>
              <a:t>, so </a:t>
            </a:r>
            <a:r>
              <a:rPr lang="en-US" sz="1800" dirty="0"/>
              <a:t>this is a good opportunity to create an anonymous function. </a:t>
            </a:r>
            <a:r>
              <a:rPr lang="en-US" sz="1800" dirty="0" smtClean="0"/>
              <a:t>The following </a:t>
            </a:r>
            <a:r>
              <a:rPr lang="en-US" sz="1800" dirty="0"/>
              <a:t>two chunks of code are equivalent.</a:t>
            </a:r>
          </a:p>
          <a:p>
            <a:endParaRPr lang="en-US" sz="1800" dirty="0"/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(x) (* x 2))</a:t>
            </a:r>
          </a:p>
          <a:p>
            <a:pPr marL="457200" lvl="1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'double '(1 2 3 4 5)) =&gt; '(1 4 6 8 10)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(x) (* x 2)) '(1 2 3 4 5)) =&gt; '(1 4 6 8 10)</a:t>
            </a:r>
          </a:p>
          <a:p>
            <a:endParaRPr lang="en-US" sz="1800" dirty="0"/>
          </a:p>
          <a:p>
            <a:r>
              <a:rPr lang="en-US" sz="1800" dirty="0"/>
              <a:t>It'll be a </a:t>
            </a:r>
            <a:r>
              <a:rPr lang="en-US" sz="1800" dirty="0" smtClean="0"/>
              <a:t>judgment </a:t>
            </a:r>
            <a:r>
              <a:rPr lang="en-US" sz="1800" dirty="0"/>
              <a:t>call whether to go with the brevity of </a:t>
            </a:r>
            <a:r>
              <a:rPr lang="en-US" sz="1800" dirty="0" smtClean="0"/>
              <a:t>an anonymous </a:t>
            </a:r>
            <a:r>
              <a:rPr lang="en-US" sz="1800" dirty="0"/>
              <a:t>function or the readability afforded by naming </a:t>
            </a:r>
            <a:r>
              <a:rPr lang="en-US" sz="1800" dirty="0" smtClean="0"/>
              <a:t>the function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5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print function can be used for basic output.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512)</a:t>
            </a:r>
          </a:p>
          <a:p>
            <a:r>
              <a:rPr lang="en-US" sz="2800" dirty="0" smtClean="0"/>
              <a:t>For more </a:t>
            </a:r>
            <a:r>
              <a:rPr lang="en-US" sz="2800" dirty="0"/>
              <a:t>complicated printing </a:t>
            </a:r>
            <a:r>
              <a:rPr lang="en-US" sz="2800" dirty="0" smtClean="0"/>
              <a:t>Lisp </a:t>
            </a:r>
            <a:r>
              <a:rPr lang="en-US" sz="2800" dirty="0"/>
              <a:t>has </a:t>
            </a:r>
            <a:r>
              <a:rPr lang="en-US" sz="2800" dirty="0" smtClean="0"/>
              <a:t>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800" dirty="0" smtClean="0"/>
              <a:t> function</a:t>
            </a:r>
            <a:r>
              <a:rPr lang="en-US" sz="2800" dirty="0"/>
              <a:t>, which is analogous to </a:t>
            </a: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function </a:t>
            </a:r>
            <a:r>
              <a:rPr lang="en-US" sz="2800" dirty="0"/>
              <a:t>in C. The basic structure is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format t "~a ~a of beer on the wall.~%" 99 "bottles")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dirty="0" smtClean="0"/>
              <a:t> argument </a:t>
            </a:r>
            <a:r>
              <a:rPr lang="en-US" sz="2800" dirty="0"/>
              <a:t>means to print to the standard output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</a:t>
            </a:r>
            <a:r>
              <a:rPr lang="en-US" sz="2800" dirty="0" smtClean="0"/>
              <a:t> says </a:t>
            </a:r>
            <a:r>
              <a:rPr lang="en-US" sz="2800" dirty="0"/>
              <a:t>to replace with the variable, and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~%</a:t>
            </a:r>
            <a:r>
              <a:rPr lang="en-US" sz="2800" dirty="0" smtClean="0"/>
              <a:t> means newline.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Lisp tutorials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://cs.gmu.edu/~</a:t>
            </a:r>
            <a:r>
              <a:rPr lang="en-US" dirty="0" smtClean="0">
                <a:hlinkClick r:id="rId2"/>
              </a:rPr>
              <a:t>sean/lisp/LispTutorial.html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https://www.cs.utexas.edu/~</a:t>
            </a:r>
            <a:r>
              <a:rPr lang="en-US" dirty="0" smtClean="0">
                <a:hlinkClick r:id="rId3"/>
              </a:rPr>
              <a:t>mtimkvch/lisp_tutorial.html</a:t>
            </a:r>
            <a:endParaRPr lang="en-US" dirty="0" smtClean="0"/>
          </a:p>
          <a:p>
            <a:r>
              <a:rPr lang="en-US" altLang="en-US" dirty="0" smtClean="0"/>
              <a:t>Many more listed on the course page</a:t>
            </a:r>
          </a:p>
        </p:txBody>
      </p:sp>
    </p:spTree>
    <p:extLst>
      <p:ext uri="{BB962C8B-B14F-4D97-AF65-F5344CB8AC3E}">
        <p14:creationId xmlns:p14="http://schemas.microsoft.com/office/powerpoint/2010/main" val="3135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Python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 your own</a:t>
            </a:r>
          </a:p>
        </p:txBody>
      </p:sp>
    </p:spTree>
    <p:extLst>
      <p:ext uri="{BB962C8B-B14F-4D97-AF65-F5344CB8AC3E}">
        <p14:creationId xmlns:p14="http://schemas.microsoft.com/office/powerpoint/2010/main" val="2817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Comparing Lisp and Python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altLang="en-US" sz="1800" dirty="0" smtClean="0"/>
              <a:t>Peter </a:t>
            </a:r>
            <a:r>
              <a:rPr lang="en-US" altLang="en-US" sz="1800" dirty="0" err="1" smtClean="0"/>
              <a:t>Norvig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sz="1200" i="1" dirty="0">
                <a:solidFill>
                  <a:srgbClr val="00B0F0"/>
                </a:solidFill>
              </a:rPr>
              <a:t>Python</a:t>
            </a:r>
            <a:r>
              <a:rPr lang="en-US" sz="1200" dirty="0"/>
              <a:t>/</a:t>
            </a:r>
            <a:r>
              <a:rPr lang="en-US" sz="1200" b="1" dirty="0">
                <a:solidFill>
                  <a:srgbClr val="00B050"/>
                </a:solidFill>
              </a:rPr>
              <a:t>Lisp</a:t>
            </a:r>
            <a:r>
              <a:rPr lang="en-US" sz="1200" dirty="0"/>
              <a:t> is an interpreted </a:t>
            </a:r>
            <a:r>
              <a:rPr lang="en-US" sz="1200" b="1" dirty="0">
                <a:solidFill>
                  <a:srgbClr val="00B050"/>
                </a:solidFill>
              </a:rPr>
              <a:t>and compiled</a:t>
            </a:r>
            <a:r>
              <a:rPr lang="en-US" sz="1200" dirty="0"/>
              <a:t>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 </a:t>
            </a:r>
            <a:endParaRPr lang="en-US" sz="1200" dirty="0" smtClean="0"/>
          </a:p>
          <a:p>
            <a:pPr lvl="1"/>
            <a:r>
              <a:rPr lang="en-US" sz="1200" i="1" dirty="0" smtClean="0">
                <a:solidFill>
                  <a:srgbClr val="00B0F0"/>
                </a:solidFill>
              </a:rPr>
              <a:t>Python</a:t>
            </a:r>
            <a:r>
              <a:rPr lang="en-US" sz="1200" dirty="0" smtClean="0"/>
              <a:t>/</a:t>
            </a:r>
            <a:r>
              <a:rPr lang="en-US" sz="1200" b="1" dirty="0" smtClean="0">
                <a:solidFill>
                  <a:srgbClr val="00B050"/>
                </a:solidFill>
              </a:rPr>
              <a:t>Lisp</a:t>
            </a:r>
            <a:r>
              <a:rPr lang="en-US" sz="1200" dirty="0" smtClean="0"/>
              <a:t>'s </a:t>
            </a:r>
            <a:r>
              <a:rPr lang="en-US" sz="1200" dirty="0"/>
              <a:t>simple, easy to learn syntax emphasizes readability and therefore reduces the cost of program maintenance. </a:t>
            </a:r>
            <a:endParaRPr lang="en-US" sz="1200" dirty="0" smtClean="0"/>
          </a:p>
          <a:p>
            <a:pPr lvl="1"/>
            <a:r>
              <a:rPr lang="en-US" sz="1200" i="1" dirty="0" smtClean="0">
                <a:solidFill>
                  <a:srgbClr val="00B0F0"/>
                </a:solidFill>
              </a:rPr>
              <a:t>Python</a:t>
            </a:r>
            <a:r>
              <a:rPr lang="en-US" sz="1200" dirty="0" smtClean="0"/>
              <a:t>/</a:t>
            </a:r>
            <a:r>
              <a:rPr lang="en-US" sz="1200" b="1" dirty="0" smtClean="0">
                <a:solidFill>
                  <a:srgbClr val="00B050"/>
                </a:solidFill>
              </a:rPr>
              <a:t>Lisp</a:t>
            </a:r>
            <a:r>
              <a:rPr lang="en-US" sz="1200" dirty="0" smtClean="0"/>
              <a:t> </a:t>
            </a:r>
            <a:r>
              <a:rPr lang="en-US" sz="1200" dirty="0"/>
              <a:t>supports </a:t>
            </a:r>
            <a:r>
              <a:rPr lang="en-US" sz="1200" i="1" dirty="0"/>
              <a:t>modules and</a:t>
            </a:r>
            <a:r>
              <a:rPr lang="en-US" sz="1200" dirty="0"/>
              <a:t> packages, which encourages program modularity and code reuse. </a:t>
            </a:r>
            <a:endParaRPr lang="en-US" sz="1200" dirty="0" smtClean="0"/>
          </a:p>
          <a:p>
            <a:pPr lvl="1"/>
            <a:r>
              <a:rPr lang="en-US" sz="1200" dirty="0" smtClean="0"/>
              <a:t>The </a:t>
            </a:r>
            <a:r>
              <a:rPr lang="en-US" sz="1200" i="1" dirty="0">
                <a:solidFill>
                  <a:srgbClr val="00B0F0"/>
                </a:solidFill>
              </a:rPr>
              <a:t>Python</a:t>
            </a:r>
            <a:r>
              <a:rPr lang="en-US" sz="1200" dirty="0"/>
              <a:t>/</a:t>
            </a:r>
            <a:r>
              <a:rPr lang="en-US" sz="1200" b="1" dirty="0">
                <a:solidFill>
                  <a:srgbClr val="00B050"/>
                </a:solidFill>
              </a:rPr>
              <a:t>Lisp</a:t>
            </a:r>
            <a:r>
              <a:rPr lang="en-US" sz="1200" dirty="0"/>
              <a:t> interpreter and the extensive standard library are available in source or binary form without charge for all major platforms, and can be freely distributed. </a:t>
            </a:r>
            <a:endParaRPr lang="en-US" sz="1200" dirty="0" smtClean="0"/>
          </a:p>
          <a:p>
            <a:pPr lvl="1"/>
            <a:r>
              <a:rPr lang="en-US" sz="1200" dirty="0" smtClean="0"/>
              <a:t>Often</a:t>
            </a:r>
            <a:r>
              <a:rPr lang="en-US" sz="1200" dirty="0"/>
              <a:t>, programmers fall in love with </a:t>
            </a:r>
            <a:r>
              <a:rPr lang="en-US" sz="1200" i="1" dirty="0">
                <a:solidFill>
                  <a:srgbClr val="00B0F0"/>
                </a:solidFill>
              </a:rPr>
              <a:t>Python</a:t>
            </a:r>
            <a:r>
              <a:rPr lang="en-US" sz="1200" dirty="0"/>
              <a:t>/</a:t>
            </a:r>
            <a:r>
              <a:rPr lang="en-US" sz="1200" b="1" dirty="0">
                <a:solidFill>
                  <a:srgbClr val="00B050"/>
                </a:solidFill>
              </a:rPr>
              <a:t>Lis</a:t>
            </a:r>
            <a:r>
              <a:rPr lang="en-US" sz="1200" b="1" dirty="0"/>
              <a:t>p</a:t>
            </a:r>
            <a:r>
              <a:rPr lang="en-US" sz="1200" dirty="0"/>
              <a:t> because of the increased productivity it provides. Since there is no </a:t>
            </a:r>
            <a:r>
              <a:rPr lang="en-US" sz="1200" b="1" dirty="0">
                <a:solidFill>
                  <a:srgbClr val="00B050"/>
                </a:solidFill>
              </a:rPr>
              <a:t>separate</a:t>
            </a:r>
            <a:r>
              <a:rPr lang="en-US" sz="1200" dirty="0"/>
              <a:t> compilation step, the edit-test-debug cycle is incredibly fast. </a:t>
            </a:r>
            <a:endParaRPr lang="en-US" sz="1200" dirty="0" smtClean="0"/>
          </a:p>
          <a:p>
            <a:pPr lvl="1"/>
            <a:r>
              <a:rPr lang="en-US" sz="1200" dirty="0" smtClean="0"/>
              <a:t>Debugging </a:t>
            </a:r>
            <a:r>
              <a:rPr lang="en-US" sz="1200" i="1" dirty="0">
                <a:solidFill>
                  <a:srgbClr val="00B0F0"/>
                </a:solidFill>
              </a:rPr>
              <a:t>Python</a:t>
            </a:r>
            <a:r>
              <a:rPr lang="en-US" sz="1200" dirty="0"/>
              <a:t>/</a:t>
            </a:r>
            <a:r>
              <a:rPr lang="en-US" sz="1200" b="1" dirty="0">
                <a:solidFill>
                  <a:srgbClr val="00B050"/>
                </a:solidFill>
              </a:rPr>
              <a:t>Lisp</a:t>
            </a:r>
            <a:r>
              <a:rPr lang="en-US" sz="1200" dirty="0"/>
              <a:t> programs is easy: a bug or bad input will never cause a segmentation fault. Instead, when the interpreter discovers an error, it raises an exception. When the program doesn't catch the exception, the interpreter prints a stack trace. A source level debugger allows inspection of local and global variables, evaluation of arbitrary expressions, setting breakpoints, stepping through the code a line at a time, and so on. The debugger is written in </a:t>
            </a:r>
            <a:r>
              <a:rPr lang="en-US" sz="1200" i="1" dirty="0">
                <a:solidFill>
                  <a:srgbClr val="00B0F0"/>
                </a:solidFill>
              </a:rPr>
              <a:t>Python</a:t>
            </a:r>
            <a:r>
              <a:rPr lang="en-US" sz="1200" dirty="0"/>
              <a:t>/</a:t>
            </a:r>
            <a:r>
              <a:rPr lang="en-US" sz="1200" b="1" dirty="0">
                <a:solidFill>
                  <a:srgbClr val="00B050"/>
                </a:solidFill>
              </a:rPr>
              <a:t>Lisp</a:t>
            </a:r>
            <a:r>
              <a:rPr lang="en-US" sz="1200" dirty="0"/>
              <a:t> itself, testifying to </a:t>
            </a:r>
            <a:r>
              <a:rPr lang="en-US" sz="1200" i="1" dirty="0">
                <a:solidFill>
                  <a:srgbClr val="00B0F0"/>
                </a:solidFill>
              </a:rPr>
              <a:t>Python</a:t>
            </a:r>
            <a:r>
              <a:rPr lang="en-US" sz="1200" dirty="0"/>
              <a:t>/</a:t>
            </a:r>
            <a:r>
              <a:rPr lang="en-US" sz="1200" b="1" dirty="0">
                <a:solidFill>
                  <a:srgbClr val="00B050"/>
                </a:solidFill>
              </a:rPr>
              <a:t>Lisp</a:t>
            </a:r>
            <a:r>
              <a:rPr lang="en-US" sz="1200" dirty="0"/>
              <a:t>'s introspective power. On the other hand, often the quickest way to debug a program is to add a few print statements to the source: the fast edit-test-debug cycle makes this simple approach very effective. </a:t>
            </a:r>
            <a:r>
              <a:rPr lang="en-US" sz="1200" dirty="0" smtClean="0"/>
              <a:t>“</a:t>
            </a:r>
            <a:r>
              <a:rPr lang="en-US" altLang="en-US" sz="1200" dirty="0" smtClean="0"/>
              <a:t> </a:t>
            </a:r>
          </a:p>
          <a:p>
            <a:r>
              <a:rPr lang="en-US" altLang="en-US" sz="1600" dirty="0">
                <a:hlinkClick r:id="rId2"/>
              </a:rPr>
              <a:t>http://norvig.com/python-lisp.html</a:t>
            </a:r>
            <a:endParaRPr lang="en-US" altLang="en-US" sz="1600" dirty="0"/>
          </a:p>
          <a:p>
            <a:pPr marL="0" indent="0"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8830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program in Lisp (1/2)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(defparameter *grammar*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'((sentence -&gt; (noun-phrase verb-phrase))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(noun-phrase -&gt; (Article Noun))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(verb-phrase -&gt; (Verb noun-phrase))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(Article -&gt; the a)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(Noun -&gt; man ball woman table)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(Verb -&gt; hit took saw liked))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"A grammar for a trivial subset of English.")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(defun random-elt (list)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(elt list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(random (length list))))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(defun generate (phrase)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"Generate a random sentence or phrase"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(cond ((listp phrase)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 (mappend #'generate phrase))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((rewrites phrase)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 (generate (random-elt (rewrites phrase))))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(t (list phrase))))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program in Lisp (2/2)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(defun generate-tree (phrase)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"Generate a random sentence or phrase, with a complete parse tree."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(cond ((listp phrase)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 (mapcar #'generate-tree phrase))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((rewrites phrase)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 (cons phrase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       (generate-tree (random-elt (rewrites phrase)))))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    (t (list phrase))))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(defun mappend (fn list)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"Append the results of calling fn on each element of list.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Like mapcon, but uses append instead of nconc."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(apply #'append (mapcar fn list)))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(defun rule-rhs (rule)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"The right hand side of a rule."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(rest (rest rule)))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(defun rewrites (category)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"Return a list of the possible rewrites for this category."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(rule-rhs (assoc category *grammar*)))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b="1" smtClean="0">
                <a:latin typeface="Courier New" pitchFamily="49" charset="0"/>
                <a:cs typeface="Courier New" pitchFamily="49" charset="0"/>
              </a:rPr>
              <a:t>(generate 'sentence)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program in Python (1/2)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"""Generate random sentences from a grammar.  The grammar consists of entries that can be written as S = 'NP VP | S and S', which gets translated to {'S': [['NP', 'VP'], ['S', 'and', 'S']]}, and means that one of the top-level lists will be chosen at random, and then each element of the second-level list will be rewritten; if a symbol is not in the grammar it rewrites as itself.   The functions generate and generate_tree generate a string and tree representation, respectively, of a random sentence."""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import random</a:t>
            </a:r>
          </a:p>
          <a:p>
            <a:pPr marL="0" indent="0">
              <a:buFontTx/>
              <a:buNone/>
            </a:pPr>
            <a:endParaRPr lang="en-US" altLang="en-US" sz="12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def Grammar(**grammar):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"Create a dictionary mapping symbols to alternatives."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for (cat, rhs) in grammar.items():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  grammar[cat] = [alt.split() for alt in rhs.split('|')]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return grammar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grammar = Grammar(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S  = 'NP VP',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NP = 'Art N',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VP = 'V NP',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Art= 'the | a',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N  = 'man | ball | woman | table',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V  = 'hit | took | saw | liked'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itchFamily="49" charset="0"/>
                <a:cs typeface="Courier New" pitchFamily="49" charset="0"/>
              </a:rPr>
              <a:t> 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program in Python (2/2)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generate(symbol='S'):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"Replace symbol with a random entry in grammar (recursively); join into a string."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if symbol not in grammar: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return symbol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return ' '.join(map(generate,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random.choice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(grammar[symbol])))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generate_tree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(symbol='S'):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"Replace symbol with a random entry in grammar (recursively); return a tree."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if symbol not in grammar: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return symbol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return {symbol: map(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generate_tree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random.choice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(grammar[symbol]))}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if __name__ == "__main__":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import sys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200" b="1" dirty="0" smtClean="0">
                <a:latin typeface="Courier New" pitchFamily="49" charset="0"/>
                <a:cs typeface="Courier New" pitchFamily="49" charset="0"/>
              </a:rPr>
              <a:t>sent = generate()</a:t>
            </a:r>
          </a:p>
          <a:p>
            <a:pPr marL="0" indent="0">
              <a:buFontTx/>
              <a:buNone/>
            </a:pPr>
            <a:r>
              <a:rPr lang="en-US" altLang="en-US" sz="1200" b="1" dirty="0" smtClean="0">
                <a:latin typeface="Courier New" pitchFamily="49" charset="0"/>
                <a:cs typeface="Courier New" pitchFamily="49" charset="0"/>
              </a:rPr>
              <a:t>    print sent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= </a:t>
            </a:r>
            <a:r>
              <a:rPr lang="en-US" dirty="0" err="1" smtClean="0"/>
              <a:t>LISt</a:t>
            </a:r>
            <a:r>
              <a:rPr lang="en-US" dirty="0" smtClean="0"/>
              <a:t> Processing</a:t>
            </a:r>
          </a:p>
          <a:p>
            <a:r>
              <a:rPr lang="en-US" dirty="0" smtClean="0"/>
              <a:t>In </a:t>
            </a:r>
            <a:r>
              <a:rPr lang="en-US" dirty="0"/>
              <a:t>Lisp, nearly everything is a function. Even the mathematical </a:t>
            </a:r>
            <a:r>
              <a:rPr lang="en-US" dirty="0" smtClean="0"/>
              <a:t>operators.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2 3)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 smtClean="0"/>
              <a:t> </a:t>
            </a:r>
            <a:r>
              <a:rPr lang="en-US" dirty="0"/>
              <a:t>is used to set variables.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32)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"Texas")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'(1 2 3))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types of data here are numbers, strings, and lists. </a:t>
            </a:r>
            <a:endParaRPr lang="en-US" dirty="0" smtClean="0"/>
          </a:p>
          <a:p>
            <a:r>
              <a:rPr lang="en-US" dirty="0" smtClean="0"/>
              <a:t>Lisp</a:t>
            </a:r>
            <a:r>
              <a:rPr lang="en-US" dirty="0"/>
              <a:t>, unlike Java, is dynamically typed.</a:t>
            </a:r>
          </a:p>
          <a:p>
            <a:r>
              <a:rPr lang="en-US" dirty="0" smtClean="0"/>
              <a:t>The </a:t>
            </a:r>
            <a:r>
              <a:rPr lang="en-US" dirty="0"/>
              <a:t>' in list statement is called the quote operator, and </a:t>
            </a:r>
            <a:r>
              <a:rPr lang="en-US" dirty="0" smtClean="0"/>
              <a:t>tells Lisp </a:t>
            </a:r>
            <a:r>
              <a:rPr lang="en-US" dirty="0"/>
              <a:t>that the input is a list, and not to interpret it as a function.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73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/>
              <a:t> sets the variable globally. To create a local </a:t>
            </a:r>
            <a:r>
              <a:rPr lang="en-US" dirty="0" smtClean="0"/>
              <a:t>variable (</a:t>
            </a:r>
            <a:r>
              <a:rPr lang="en-US" dirty="0"/>
              <a:t>e.g. inside a function), use the let function.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1)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(b 2))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/>
              <a:t>The variables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will only be defined within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/>
              <a:t> parentheses.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comment in Lisp, prefix the line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comment!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if</a:t>
            </a:r>
            <a:r>
              <a:rPr lang="en-US" dirty="0"/>
              <a:t> statement is a bit different from other programming languages.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(&lt; 2 3)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(... true ...)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(... false ...))</a:t>
            </a:r>
          </a:p>
          <a:p>
            <a:r>
              <a:rPr lang="en-US" dirty="0" smtClean="0"/>
              <a:t>Lisp </a:t>
            </a:r>
            <a:r>
              <a:rPr lang="en-US" dirty="0"/>
              <a:t>executes the first block of code if the conditional statement </a:t>
            </a:r>
            <a:r>
              <a:rPr lang="en-US" dirty="0" smtClean="0"/>
              <a:t>is true</a:t>
            </a:r>
            <a:r>
              <a:rPr lang="en-US" dirty="0"/>
              <a:t>. The second statement (which is optional) serves as the </a:t>
            </a:r>
            <a:r>
              <a:rPr lang="en-US" i="1" dirty="0" smtClean="0"/>
              <a:t>else</a:t>
            </a:r>
            <a:r>
              <a:rPr lang="en-US" dirty="0" smtClean="0"/>
              <a:t> statement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execute multiple functions in the </a:t>
            </a:r>
            <a:r>
              <a:rPr lang="en-US" i="1" dirty="0"/>
              <a:t>if</a:t>
            </a:r>
            <a:r>
              <a:rPr lang="en-US" dirty="0"/>
              <a:t> statement (</a:t>
            </a:r>
            <a:r>
              <a:rPr lang="en-US" dirty="0" smtClean="0"/>
              <a:t>which is </a:t>
            </a:r>
            <a:r>
              <a:rPr lang="en-US" dirty="0"/>
              <a:t>common)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progn</a:t>
            </a:r>
            <a:r>
              <a:rPr lang="en-US" dirty="0"/>
              <a:t> function, which serves to </a:t>
            </a:r>
            <a:r>
              <a:rPr lang="en-US" dirty="0" smtClean="0"/>
              <a:t>group multiple </a:t>
            </a:r>
            <a:r>
              <a:rPr lang="en-US" dirty="0"/>
              <a:t>functions together.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(&gt; 3 4)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(+ x 1))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x))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0))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an </a:t>
            </a:r>
            <a:r>
              <a:rPr lang="en-US" dirty="0" smtClean="0"/>
              <a:t>if-</a:t>
            </a:r>
            <a:r>
              <a:rPr lang="en-US" dirty="0" err="1" smtClean="0"/>
              <a:t>elsif</a:t>
            </a:r>
            <a:r>
              <a:rPr lang="en-US" dirty="0" smtClean="0"/>
              <a:t>-else </a:t>
            </a:r>
            <a:r>
              <a:rPr lang="en-US" dirty="0"/>
              <a:t>statement, then you'd want to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/>
              <a:t> function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((&gt; x 1)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y 1)) </a:t>
            </a:r>
          </a:p>
          <a:p>
            <a:pPr marL="4572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((&lt; x 1)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y 2))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0)))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2149</TotalTime>
  <Words>2309</Words>
  <Application>Microsoft Office PowerPoint</Application>
  <PresentationFormat>On-screen Show (4:3)</PresentationFormat>
  <Paragraphs>243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Artificial Intelligence #2</vt:lpstr>
      <vt:lpstr>Programming Languages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Computing factorials</vt:lpstr>
      <vt:lpstr>Introduction to Lisp</vt:lpstr>
      <vt:lpstr>Introduction to Lisp</vt:lpstr>
      <vt:lpstr>Introduction to Lisp</vt:lpstr>
      <vt:lpstr>Introduction to Lisp</vt:lpstr>
      <vt:lpstr>Introduction to Lisp</vt:lpstr>
      <vt:lpstr>Lisp tutorials</vt:lpstr>
      <vt:lpstr>Introduction to Python</vt:lpstr>
      <vt:lpstr>Comparing Lisp and Python</vt:lpstr>
      <vt:lpstr>Sample program in Lisp (1/2)</vt:lpstr>
      <vt:lpstr>Sample program in Lisp (2/2)</vt:lpstr>
      <vt:lpstr>Sample program in Python (1/2)</vt:lpstr>
      <vt:lpstr>Sample program in Python (2/2)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35</cp:revision>
  <cp:lastPrinted>2013-01-05T22:03:00Z</cp:lastPrinted>
  <dcterms:created xsi:type="dcterms:W3CDTF">2003-12-17T02:04:52Z</dcterms:created>
  <dcterms:modified xsi:type="dcterms:W3CDTF">2014-09-01T21:45:43Z</dcterms:modified>
</cp:coreProperties>
</file>