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8" r:id="rId27"/>
    <p:sldId id="309" r:id="rId28"/>
    <p:sldId id="310" r:id="rId29"/>
    <p:sldId id="311" r:id="rId30"/>
    <p:sldId id="312" r:id="rId31"/>
    <p:sldId id="305" r:id="rId32"/>
    <p:sldId id="306" r:id="rId33"/>
    <p:sldId id="307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41" autoAdjust="0"/>
    <p:restoredTop sz="94660"/>
  </p:normalViewPr>
  <p:slideViewPr>
    <p:cSldViewPr>
      <p:cViewPr varScale="1">
        <p:scale>
          <a:sx n="114" d="100"/>
          <a:sy n="114" d="100"/>
        </p:scale>
        <p:origin x="5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975C65E-90C8-47E6-8F86-26ADF9550A64}" type="datetimeFigureOut">
              <a:rPr lang="en-US"/>
              <a:pPr>
                <a:defRPr/>
              </a:pPr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217D19-0ADE-4317-B05E-1907AF49DB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2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0D773E-B34B-4755-B798-E404AA1BD9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227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5A71AF6-58A8-44C9-91C9-1E423224B3EF}" type="slidenum">
              <a:rPr lang="en-US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749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15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29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Character n-grams (Stanford papers)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5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Character n-grams (Stanford papers)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50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Character n-grams (Stanford papers)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33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41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28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REPLACE!</a:t>
            </a:r>
          </a:p>
          <a:p>
            <a:endParaRPr lang="en-US" dirty="0" smtClean="0"/>
          </a:p>
          <a:p>
            <a:r>
              <a:rPr lang="en-US" dirty="0" smtClean="0"/>
              <a:t>Children</a:t>
            </a:r>
            <a:r>
              <a:rPr lang="en-US" baseline="0" dirty="0" smtClean="0"/>
              <a:t> are not split 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1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728A8-021F-4C72-B01E-47DA3C80A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96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81D6B7-F26A-4398-B778-EAD7A5A79B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82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840E6-6868-4F47-84FE-9D0DABDA07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123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3CFA7-14F5-463B-AF1B-8540E29543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91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8A30DA-448B-43B8-9E40-5785D58049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94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61E3A-BF86-4100-B653-9E78B3073D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435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7292A1-6CD7-49CF-8CD7-7933E05630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32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851787-3764-4FCB-8CAF-6CC30BBA29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55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034360-D977-4B1C-9B9C-012FF25AA7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48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7C06B2-6311-4503-8E0F-0B19B95E5A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21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6F1B1C-AE75-476D-B0F8-4B64680EED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53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80ECA7-DE4B-4217-BDE8-BB151B63CD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93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8C3A9E2-4616-4A58-ACF0-0D3A542DF0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-2.cs.cmu.edu/~zhuxj/courseproject/knndemo/KNN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Artificial Intelligence</a:t>
            </a:r>
            <a:br>
              <a:rPr lang="en-US" altLang="en-US" smtClean="0"/>
            </a:br>
            <a:r>
              <a:rPr lang="en-US" altLang="en-US" smtClean="0"/>
              <a:t>#20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6934200" cy="1752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COMS W4701</a:t>
            </a:r>
          </a:p>
          <a:p>
            <a:pPr eaLnBrk="1" hangingPunct="1"/>
            <a:r>
              <a:rPr lang="en-US" altLang="en-US" dirty="0" smtClean="0"/>
              <a:t>Fall 2014</a:t>
            </a:r>
          </a:p>
          <a:p>
            <a:pPr eaLnBrk="1" hangingPunct="1"/>
            <a:r>
              <a:rPr lang="en-US" altLang="en-US" dirty="0" smtClean="0"/>
              <a:t>Learning from examples (Ch. 18)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Entropy (cont’d)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E (age) =</a:t>
            </a:r>
            <a:br>
              <a:rPr lang="en-US" altLang="en-US" sz="2800" smtClean="0"/>
            </a:br>
            <a:r>
              <a:rPr lang="en-US" altLang="en-US" sz="2800" smtClean="0"/>
              <a:t>5/14 I (s11,s21) + 4/14 I (s12,s22) + 5/14 I (S13,s23) = 0.694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Gain (age) = I (s1,s2) – E(age) = 0.246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Gain (income) = 0.029, Gain (student) = 0.151, Gain (credit) = 0.048</a:t>
            </a:r>
          </a:p>
        </p:txBody>
      </p:sp>
    </p:spTree>
    <p:extLst>
      <p:ext uri="{BB962C8B-B14F-4D97-AF65-F5344CB8AC3E}">
        <p14:creationId xmlns:p14="http://schemas.microsoft.com/office/powerpoint/2010/main" val="302014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Final decision tree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754563" y="4267200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excellent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3916363" y="18288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1935163" y="30480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5897563" y="30480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</a:p>
        </p:txBody>
      </p:sp>
      <p:sp>
        <p:nvSpPr>
          <p:cNvPr id="12295" name="Oval 8"/>
          <p:cNvSpPr>
            <a:spLocks noChangeArrowheads="1"/>
          </p:cNvSpPr>
          <p:nvPr/>
        </p:nvSpPr>
        <p:spPr bwMode="auto">
          <a:xfrm>
            <a:off x="1173163" y="4724400"/>
            <a:ext cx="1143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2296" name="Oval 9"/>
          <p:cNvSpPr>
            <a:spLocks noChangeArrowheads="1"/>
          </p:cNvSpPr>
          <p:nvPr/>
        </p:nvSpPr>
        <p:spPr bwMode="auto">
          <a:xfrm>
            <a:off x="2773363" y="4724400"/>
            <a:ext cx="1143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2297" name="Oval 10"/>
          <p:cNvSpPr>
            <a:spLocks noChangeArrowheads="1"/>
          </p:cNvSpPr>
          <p:nvPr/>
        </p:nvSpPr>
        <p:spPr bwMode="auto">
          <a:xfrm>
            <a:off x="5059363" y="4724400"/>
            <a:ext cx="1143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2298" name="Oval 11"/>
          <p:cNvSpPr>
            <a:spLocks noChangeArrowheads="1"/>
          </p:cNvSpPr>
          <p:nvPr/>
        </p:nvSpPr>
        <p:spPr bwMode="auto">
          <a:xfrm>
            <a:off x="6659563" y="4724400"/>
            <a:ext cx="1143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2299" name="Line 12"/>
          <p:cNvSpPr>
            <a:spLocks noChangeShapeType="1"/>
          </p:cNvSpPr>
          <p:nvPr/>
        </p:nvSpPr>
        <p:spPr bwMode="auto">
          <a:xfrm flipH="1">
            <a:off x="3001963" y="2438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3"/>
          <p:cNvSpPr>
            <a:spLocks noChangeShapeType="1"/>
          </p:cNvSpPr>
          <p:nvPr/>
        </p:nvSpPr>
        <p:spPr bwMode="auto">
          <a:xfrm>
            <a:off x="4983163" y="2438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4"/>
          <p:cNvSpPr>
            <a:spLocks noChangeShapeType="1"/>
          </p:cNvSpPr>
          <p:nvPr/>
        </p:nvSpPr>
        <p:spPr bwMode="auto">
          <a:xfrm flipH="1">
            <a:off x="1782763" y="36576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5"/>
          <p:cNvSpPr>
            <a:spLocks noChangeShapeType="1"/>
          </p:cNvSpPr>
          <p:nvPr/>
        </p:nvSpPr>
        <p:spPr bwMode="auto">
          <a:xfrm>
            <a:off x="3001963" y="3657600"/>
            <a:ext cx="381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 flipH="1">
            <a:off x="5668963" y="3657600"/>
            <a:ext cx="228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7"/>
          <p:cNvSpPr>
            <a:spLocks noChangeShapeType="1"/>
          </p:cNvSpPr>
          <p:nvPr/>
        </p:nvSpPr>
        <p:spPr bwMode="auto">
          <a:xfrm>
            <a:off x="6964363" y="3657600"/>
            <a:ext cx="228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Oval 18"/>
          <p:cNvSpPr>
            <a:spLocks noChangeArrowheads="1"/>
          </p:cNvSpPr>
          <p:nvPr/>
        </p:nvSpPr>
        <p:spPr bwMode="auto">
          <a:xfrm>
            <a:off x="3916363" y="3505200"/>
            <a:ext cx="1143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2306" name="Line 19"/>
          <p:cNvSpPr>
            <a:spLocks noChangeShapeType="1"/>
          </p:cNvSpPr>
          <p:nvPr/>
        </p:nvSpPr>
        <p:spPr bwMode="auto">
          <a:xfrm>
            <a:off x="4449763" y="2438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Text Box 20"/>
          <p:cNvSpPr txBox="1">
            <a:spLocks noChangeArrowheads="1"/>
          </p:cNvSpPr>
          <p:nvPr/>
        </p:nvSpPr>
        <p:spPr bwMode="auto">
          <a:xfrm>
            <a:off x="1217613" y="42814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2308" name="Text Box 21"/>
          <p:cNvSpPr txBox="1">
            <a:spLocks noChangeArrowheads="1"/>
          </p:cNvSpPr>
          <p:nvPr/>
        </p:nvSpPr>
        <p:spPr bwMode="auto">
          <a:xfrm>
            <a:off x="3611563" y="29718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31 .. 40</a:t>
            </a:r>
          </a:p>
        </p:txBody>
      </p:sp>
      <p:sp>
        <p:nvSpPr>
          <p:cNvPr id="12309" name="Text Box 22"/>
          <p:cNvSpPr txBox="1">
            <a:spLocks noChangeArrowheads="1"/>
          </p:cNvSpPr>
          <p:nvPr/>
        </p:nvSpPr>
        <p:spPr bwMode="auto">
          <a:xfrm>
            <a:off x="5364163" y="2362200"/>
            <a:ext cx="598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&gt; 40</a:t>
            </a:r>
          </a:p>
        </p:txBody>
      </p:sp>
      <p:sp>
        <p:nvSpPr>
          <p:cNvPr id="12310" name="Text Box 23"/>
          <p:cNvSpPr txBox="1">
            <a:spLocks noChangeArrowheads="1"/>
          </p:cNvSpPr>
          <p:nvPr/>
        </p:nvSpPr>
        <p:spPr bwMode="auto">
          <a:xfrm>
            <a:off x="2817813" y="4281488"/>
            <a:ext cx="488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2311" name="Text Box 24"/>
          <p:cNvSpPr txBox="1">
            <a:spLocks noChangeArrowheads="1"/>
          </p:cNvSpPr>
          <p:nvPr/>
        </p:nvSpPr>
        <p:spPr bwMode="auto">
          <a:xfrm>
            <a:off x="6659563" y="42672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fair</a:t>
            </a:r>
          </a:p>
        </p:txBody>
      </p:sp>
    </p:spTree>
    <p:extLst>
      <p:ext uri="{BB962C8B-B14F-4D97-AF65-F5344CB8AC3E}">
        <p14:creationId xmlns:p14="http://schemas.microsoft.com/office/powerpoint/2010/main" val="144050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techniques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Bayesian classifiers</a:t>
            </a:r>
          </a:p>
          <a:p>
            <a:pPr eaLnBrk="1" hangingPunct="1"/>
            <a:r>
              <a:rPr lang="en-US" altLang="en-US" smtClean="0"/>
              <a:t>X: age &lt;=30, income = medium, student = yes, credit = fair</a:t>
            </a:r>
          </a:p>
          <a:p>
            <a:pPr eaLnBrk="1" hangingPunct="1"/>
            <a:r>
              <a:rPr lang="en-US" altLang="en-US" smtClean="0"/>
              <a:t>P(yes) = 9/14 = 0.643</a:t>
            </a:r>
          </a:p>
          <a:p>
            <a:pPr eaLnBrk="1" hangingPunct="1"/>
            <a:r>
              <a:rPr lang="en-US" altLang="en-US" smtClean="0"/>
              <a:t>P(no) = 5/14  = 0.357</a:t>
            </a:r>
          </a:p>
        </p:txBody>
      </p:sp>
    </p:spTree>
    <p:extLst>
      <p:ext uri="{BB962C8B-B14F-4D97-AF65-F5344CB8AC3E}">
        <p14:creationId xmlns:p14="http://schemas.microsoft.com/office/powerpoint/2010/main" val="3529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P (age &lt; 30 | yes) = 2/9 = 0.222</a:t>
            </a:r>
            <a:br>
              <a:rPr lang="en-US" altLang="en-US" sz="2800" smtClean="0"/>
            </a:br>
            <a:r>
              <a:rPr lang="en-US" altLang="en-US" sz="2800" smtClean="0"/>
              <a:t>P (age &lt; 30 | no) = 3/5 = 0.600</a:t>
            </a:r>
            <a:br>
              <a:rPr lang="en-US" altLang="en-US" sz="2800" smtClean="0"/>
            </a:br>
            <a:r>
              <a:rPr lang="en-US" altLang="en-US" sz="2800" smtClean="0"/>
              <a:t>P (income = medium | yes) = 4/9 = 0.444</a:t>
            </a:r>
            <a:br>
              <a:rPr lang="en-US" altLang="en-US" sz="2800" smtClean="0"/>
            </a:br>
            <a:r>
              <a:rPr lang="en-US" altLang="en-US" sz="2800" smtClean="0"/>
              <a:t>P (income = medium | no) = 2/5 = 0.400</a:t>
            </a:r>
            <a:br>
              <a:rPr lang="en-US" altLang="en-US" sz="2800" smtClean="0"/>
            </a:br>
            <a:r>
              <a:rPr lang="en-US" altLang="en-US" sz="2800" smtClean="0"/>
              <a:t>P (student = yes | yes) = 6/9 = 0.667</a:t>
            </a:r>
            <a:br>
              <a:rPr lang="en-US" altLang="en-US" sz="2800" smtClean="0"/>
            </a:br>
            <a:r>
              <a:rPr lang="en-US" altLang="en-US" sz="2800" smtClean="0"/>
              <a:t>P (student = yes | no) = 1/5 = 0.200</a:t>
            </a:r>
            <a:br>
              <a:rPr lang="en-US" altLang="en-US" sz="2800" smtClean="0"/>
            </a:br>
            <a:r>
              <a:rPr lang="en-US" altLang="en-US" sz="2800" smtClean="0"/>
              <a:t>P (credit = fair | yes) = 6/9 = 0.667</a:t>
            </a:r>
            <a:br>
              <a:rPr lang="en-US" altLang="en-US" sz="2800" smtClean="0"/>
            </a:br>
            <a:r>
              <a:rPr lang="en-US" altLang="en-US" sz="2800" smtClean="0"/>
              <a:t>P (credit = fair | no) = 2/5 = 0.400</a:t>
            </a:r>
          </a:p>
        </p:txBody>
      </p:sp>
    </p:spTree>
    <p:extLst>
      <p:ext uri="{BB962C8B-B14F-4D97-AF65-F5344CB8AC3E}">
        <p14:creationId xmlns:p14="http://schemas.microsoft.com/office/powerpoint/2010/main" val="146461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(cont’d)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P (X | yes) = 0.222 x 0.444 x 0.667 x 0.667  = 0.044</a:t>
            </a:r>
          </a:p>
          <a:p>
            <a:pPr eaLnBrk="1" hangingPunct="1"/>
            <a:r>
              <a:rPr lang="en-US" altLang="en-US" sz="2400" smtClean="0"/>
              <a:t>P (X | no) = 0.600 x 0.400 x 0.200 x 0.400 = 0.019</a:t>
            </a:r>
          </a:p>
          <a:p>
            <a:pPr eaLnBrk="1" hangingPunct="1"/>
            <a:r>
              <a:rPr lang="en-US" altLang="en-US" sz="2400" smtClean="0"/>
              <a:t>P (X | yes) P (yes) = 0.044 x 0.643 = 0.028</a:t>
            </a:r>
          </a:p>
          <a:p>
            <a:pPr eaLnBrk="1" hangingPunct="1"/>
            <a:r>
              <a:rPr lang="en-US" altLang="en-US" sz="2400" smtClean="0"/>
              <a:t>P (X | no) P (no) = 0.019 x 0.357 = 0.007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Answer: yes/no?</a:t>
            </a:r>
          </a:p>
          <a:p>
            <a:pPr eaLnBrk="1" hangingPunct="1"/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0093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Linear boundary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 flipV="1">
            <a:off x="3124200" y="2895600"/>
            <a:ext cx="0" cy="28194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3124200" y="5715000"/>
            <a:ext cx="2971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05" name="AutoShape 5"/>
          <p:cNvSpPr>
            <a:spLocks noChangeArrowheads="1"/>
          </p:cNvSpPr>
          <p:nvPr/>
        </p:nvSpPr>
        <p:spPr bwMode="auto">
          <a:xfrm>
            <a:off x="4038600" y="3216275"/>
            <a:ext cx="304800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206" name="AutoShape 6"/>
          <p:cNvSpPr>
            <a:spLocks noChangeArrowheads="1"/>
          </p:cNvSpPr>
          <p:nvPr/>
        </p:nvSpPr>
        <p:spPr bwMode="auto">
          <a:xfrm>
            <a:off x="4876800" y="4191000"/>
            <a:ext cx="304800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207" name="AutoShape 7"/>
          <p:cNvSpPr>
            <a:spLocks noChangeArrowheads="1"/>
          </p:cNvSpPr>
          <p:nvPr/>
        </p:nvSpPr>
        <p:spPr bwMode="auto">
          <a:xfrm>
            <a:off x="5410200" y="4191000"/>
            <a:ext cx="304800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208" name="AutoShape 8"/>
          <p:cNvSpPr>
            <a:spLocks noChangeArrowheads="1"/>
          </p:cNvSpPr>
          <p:nvPr/>
        </p:nvSpPr>
        <p:spPr bwMode="auto">
          <a:xfrm>
            <a:off x="5029200" y="3505200"/>
            <a:ext cx="304800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209" name="AutoShape 9"/>
          <p:cNvSpPr>
            <a:spLocks noChangeArrowheads="1"/>
          </p:cNvSpPr>
          <p:nvPr/>
        </p:nvSpPr>
        <p:spPr bwMode="auto">
          <a:xfrm>
            <a:off x="4495800" y="4724400"/>
            <a:ext cx="304800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210" name="AutoShape 10"/>
          <p:cNvSpPr>
            <a:spLocks noChangeArrowheads="1"/>
          </p:cNvSpPr>
          <p:nvPr/>
        </p:nvSpPr>
        <p:spPr bwMode="auto">
          <a:xfrm>
            <a:off x="7086600" y="3581400"/>
            <a:ext cx="304800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7419" name="AutoShape 11"/>
          <p:cNvSpPr>
            <a:spLocks noChangeArrowheads="1"/>
          </p:cNvSpPr>
          <p:nvPr/>
        </p:nvSpPr>
        <p:spPr bwMode="auto">
          <a:xfrm>
            <a:off x="7086600" y="4038600"/>
            <a:ext cx="304800" cy="304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AutoShape 12"/>
          <p:cNvSpPr>
            <a:spLocks noChangeArrowheads="1"/>
          </p:cNvSpPr>
          <p:nvPr/>
        </p:nvSpPr>
        <p:spPr bwMode="auto">
          <a:xfrm>
            <a:off x="4267200" y="3810000"/>
            <a:ext cx="304800" cy="304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3886200" y="4191000"/>
            <a:ext cx="304800" cy="304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AutoShape 14"/>
          <p:cNvSpPr>
            <a:spLocks noChangeArrowheads="1"/>
          </p:cNvSpPr>
          <p:nvPr/>
        </p:nvSpPr>
        <p:spPr bwMode="auto">
          <a:xfrm>
            <a:off x="3657600" y="3505200"/>
            <a:ext cx="304800" cy="304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4038600" y="2971800"/>
            <a:ext cx="1143000" cy="2667000"/>
          </a:xfrm>
          <a:prstGeom prst="line">
            <a:avLst/>
          </a:prstGeom>
          <a:noFill/>
          <a:ln w="317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5410200" y="5715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2133600" y="2819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391400" y="3505200"/>
            <a:ext cx="944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topic2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7391400" y="3962400"/>
            <a:ext cx="944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topic1</a:t>
            </a:r>
          </a:p>
        </p:txBody>
      </p:sp>
    </p:spTree>
    <p:extLst>
      <p:ext uri="{BB962C8B-B14F-4D97-AF65-F5344CB8AC3E}">
        <p14:creationId xmlns:p14="http://schemas.microsoft.com/office/powerpoint/2010/main" val="420147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 space classifiers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centroids</a:t>
            </a:r>
          </a:p>
          <a:p>
            <a:pPr eaLnBrk="1" hangingPunct="1"/>
            <a:r>
              <a:rPr lang="en-US" altLang="en-US" smtClean="0"/>
              <a:t>Boundary = line that is equidistant from two centroids</a:t>
            </a:r>
          </a:p>
        </p:txBody>
      </p:sp>
    </p:spTree>
    <p:extLst>
      <p:ext uri="{BB962C8B-B14F-4D97-AF65-F5344CB8AC3E}">
        <p14:creationId xmlns:p14="http://schemas.microsoft.com/office/powerpoint/2010/main" val="10237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Generative models: knn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Assign each element to the closest cluster</a:t>
            </a:r>
          </a:p>
          <a:p>
            <a:pPr eaLnBrk="1" hangingPunct="1"/>
            <a:r>
              <a:rPr lang="en-US" altLang="en-US" sz="2800" smtClean="0"/>
              <a:t>K-nearest neighbors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Very easy to program</a:t>
            </a:r>
          </a:p>
          <a:p>
            <a:pPr eaLnBrk="1" hangingPunct="1"/>
            <a:r>
              <a:rPr lang="en-US" altLang="en-US" sz="2800" smtClean="0"/>
              <a:t>Tessellation; nonlinearity</a:t>
            </a:r>
          </a:p>
          <a:p>
            <a:pPr eaLnBrk="1" hangingPunct="1"/>
            <a:r>
              <a:rPr lang="en-US" altLang="en-US" sz="2800" smtClean="0"/>
              <a:t>Issues: choosing k, b?</a:t>
            </a:r>
          </a:p>
          <a:p>
            <a:pPr eaLnBrk="1" hangingPunct="1"/>
            <a:r>
              <a:rPr lang="en-US" altLang="en-US" sz="2800" smtClean="0"/>
              <a:t>Demo:</a:t>
            </a:r>
          </a:p>
          <a:p>
            <a:pPr lvl="1" eaLnBrk="1" hangingPunct="1"/>
            <a:r>
              <a:rPr lang="en-US" altLang="en-US" sz="1600" smtClean="0">
                <a:hlinkClick r:id="rId3"/>
              </a:rPr>
              <a:t>http://www-2.cs.cmu.edu/~zhuxj/courseproject/knndemo/KNN.html</a:t>
            </a:r>
            <a:r>
              <a:rPr lang="en-US" altLang="en-US" sz="1600" smtClean="0"/>
              <a:t> </a:t>
            </a:r>
            <a:endParaRPr lang="en-US" altLang="en-US" sz="2400" smtClean="0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325688" y="3025775"/>
          <a:ext cx="44196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4" imgW="1968500" imgH="381000" progId="Equation.3">
                  <p:embed/>
                </p:oleObj>
              </mc:Choice>
              <mc:Fallback>
                <p:oleObj name="Equation" r:id="rId4" imgW="19685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3025775"/>
                        <a:ext cx="441960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558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Linear separators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55763"/>
          </a:xfrm>
        </p:spPr>
        <p:txBody>
          <a:bodyPr/>
          <a:lstStyle/>
          <a:p>
            <a:pPr eaLnBrk="1" hangingPunct="1"/>
            <a:r>
              <a:rPr lang="en-US" altLang="en-US" smtClean="0"/>
              <a:t>Two-dimensional line: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w</a:t>
            </a:r>
            <a:r>
              <a:rPr lang="en-US" altLang="en-US" baseline="-25000" smtClean="0"/>
              <a:t>1</a:t>
            </a:r>
            <a:r>
              <a:rPr lang="en-US" altLang="en-US" smtClean="0"/>
              <a:t>x</a:t>
            </a:r>
            <a:r>
              <a:rPr lang="en-US" altLang="en-US" baseline="-25000" smtClean="0"/>
              <a:t>1</a:t>
            </a:r>
            <a:r>
              <a:rPr lang="en-US" altLang="en-US" smtClean="0"/>
              <a:t>+w</a:t>
            </a:r>
            <a:r>
              <a:rPr lang="en-US" altLang="en-US" baseline="-25000" smtClean="0"/>
              <a:t>2</a:t>
            </a:r>
            <a:r>
              <a:rPr lang="en-US" altLang="en-US" smtClean="0"/>
              <a:t>x</a:t>
            </a:r>
            <a:r>
              <a:rPr lang="en-US" altLang="en-US" baseline="-25000" smtClean="0"/>
              <a:t>2</a:t>
            </a:r>
            <a:r>
              <a:rPr lang="en-US" altLang="en-US" smtClean="0"/>
              <a:t>=b is the linear separator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w</a:t>
            </a:r>
            <a:r>
              <a:rPr lang="en-US" altLang="en-US" baseline="-25000" smtClean="0"/>
              <a:t>1</a:t>
            </a:r>
            <a:r>
              <a:rPr lang="en-US" altLang="en-US" smtClean="0"/>
              <a:t>x</a:t>
            </a:r>
            <a:r>
              <a:rPr lang="en-US" altLang="en-US" baseline="-25000" smtClean="0"/>
              <a:t>1</a:t>
            </a:r>
            <a:r>
              <a:rPr lang="en-US" altLang="en-US" smtClean="0"/>
              <a:t>+w</a:t>
            </a:r>
            <a:r>
              <a:rPr lang="en-US" altLang="en-US" baseline="-25000" smtClean="0"/>
              <a:t>2</a:t>
            </a:r>
            <a:r>
              <a:rPr lang="en-US" altLang="en-US" smtClean="0"/>
              <a:t>x</a:t>
            </a:r>
            <a:r>
              <a:rPr lang="en-US" altLang="en-US" baseline="-25000" smtClean="0"/>
              <a:t>2</a:t>
            </a:r>
            <a:r>
              <a:rPr lang="en-US" altLang="en-US" smtClean="0"/>
              <a:t>&gt;b for the positive class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942975" y="4119563"/>
          <a:ext cx="1522413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3" imgW="533169" imgH="203112" progId="Equation.3">
                  <p:embed/>
                </p:oleObj>
              </mc:Choice>
              <mc:Fallback>
                <p:oleObj name="Equation" r:id="rId3" imgW="53316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4119563"/>
                        <a:ext cx="1522413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8"/>
          <p:cNvSpPr>
            <a:spLocks noChangeArrowheads="1"/>
          </p:cNvSpPr>
          <p:nvPr/>
        </p:nvSpPr>
        <p:spPr bwMode="auto">
          <a:xfrm>
            <a:off x="490538" y="3486150"/>
            <a:ext cx="8229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 n-dimensional spaces:</a:t>
            </a:r>
          </a:p>
          <a:p>
            <a:pPr lvl="1" eaLnBrk="1" hangingPunct="1"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41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1</a:t>
            </a:r>
          </a:p>
        </p:txBody>
      </p:sp>
      <p:sp>
        <p:nvSpPr>
          <p:cNvPr id="21507" name="Line 4"/>
          <p:cNvSpPr>
            <a:spLocks noChangeShapeType="1"/>
          </p:cNvSpPr>
          <p:nvPr/>
        </p:nvSpPr>
        <p:spPr bwMode="auto">
          <a:xfrm flipV="1">
            <a:off x="3124200" y="2895600"/>
            <a:ext cx="0" cy="28194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Line 5"/>
          <p:cNvSpPr>
            <a:spLocks noChangeShapeType="1"/>
          </p:cNvSpPr>
          <p:nvPr/>
        </p:nvSpPr>
        <p:spPr bwMode="auto">
          <a:xfrm>
            <a:off x="3124200" y="5715000"/>
            <a:ext cx="2971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422" name="AutoShape 6"/>
          <p:cNvSpPr>
            <a:spLocks noChangeArrowheads="1"/>
          </p:cNvSpPr>
          <p:nvPr/>
        </p:nvSpPr>
        <p:spPr bwMode="auto">
          <a:xfrm>
            <a:off x="4038600" y="3216275"/>
            <a:ext cx="304800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6423" name="AutoShape 7"/>
          <p:cNvSpPr>
            <a:spLocks noChangeArrowheads="1"/>
          </p:cNvSpPr>
          <p:nvPr/>
        </p:nvSpPr>
        <p:spPr bwMode="auto">
          <a:xfrm>
            <a:off x="4876800" y="4191000"/>
            <a:ext cx="304800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6424" name="AutoShape 8"/>
          <p:cNvSpPr>
            <a:spLocks noChangeArrowheads="1"/>
          </p:cNvSpPr>
          <p:nvPr/>
        </p:nvSpPr>
        <p:spPr bwMode="auto">
          <a:xfrm>
            <a:off x="5410200" y="4191000"/>
            <a:ext cx="304800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6425" name="AutoShape 9"/>
          <p:cNvSpPr>
            <a:spLocks noChangeArrowheads="1"/>
          </p:cNvSpPr>
          <p:nvPr/>
        </p:nvSpPr>
        <p:spPr bwMode="auto">
          <a:xfrm>
            <a:off x="5029200" y="3505200"/>
            <a:ext cx="304800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6426" name="AutoShape 10"/>
          <p:cNvSpPr>
            <a:spLocks noChangeArrowheads="1"/>
          </p:cNvSpPr>
          <p:nvPr/>
        </p:nvSpPr>
        <p:spPr bwMode="auto">
          <a:xfrm>
            <a:off x="4495800" y="4724400"/>
            <a:ext cx="304800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6427" name="AutoShape 11"/>
          <p:cNvSpPr>
            <a:spLocks noChangeArrowheads="1"/>
          </p:cNvSpPr>
          <p:nvPr/>
        </p:nvSpPr>
        <p:spPr bwMode="auto">
          <a:xfrm>
            <a:off x="7086600" y="3581400"/>
            <a:ext cx="304800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1515" name="AutoShape 12"/>
          <p:cNvSpPr>
            <a:spLocks noChangeArrowheads="1"/>
          </p:cNvSpPr>
          <p:nvPr/>
        </p:nvSpPr>
        <p:spPr bwMode="auto">
          <a:xfrm>
            <a:off x="7086600" y="4038600"/>
            <a:ext cx="304800" cy="304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AutoShape 13"/>
          <p:cNvSpPr>
            <a:spLocks noChangeArrowheads="1"/>
          </p:cNvSpPr>
          <p:nvPr/>
        </p:nvSpPr>
        <p:spPr bwMode="auto">
          <a:xfrm>
            <a:off x="4267200" y="3810000"/>
            <a:ext cx="304800" cy="304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AutoShape 14"/>
          <p:cNvSpPr>
            <a:spLocks noChangeArrowheads="1"/>
          </p:cNvSpPr>
          <p:nvPr/>
        </p:nvSpPr>
        <p:spPr bwMode="auto">
          <a:xfrm>
            <a:off x="3886200" y="4191000"/>
            <a:ext cx="304800" cy="304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AutoShape 15"/>
          <p:cNvSpPr>
            <a:spLocks noChangeArrowheads="1"/>
          </p:cNvSpPr>
          <p:nvPr/>
        </p:nvSpPr>
        <p:spPr bwMode="auto">
          <a:xfrm>
            <a:off x="3657600" y="3505200"/>
            <a:ext cx="304800" cy="304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6"/>
          <p:cNvSpPr>
            <a:spLocks noChangeShapeType="1"/>
          </p:cNvSpPr>
          <p:nvPr/>
        </p:nvSpPr>
        <p:spPr bwMode="auto">
          <a:xfrm flipH="1">
            <a:off x="4038600" y="2971800"/>
            <a:ext cx="1143000" cy="2667000"/>
          </a:xfrm>
          <a:prstGeom prst="line">
            <a:avLst/>
          </a:prstGeom>
          <a:noFill/>
          <a:ln w="317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Text Box 17"/>
          <p:cNvSpPr txBox="1">
            <a:spLocks noChangeArrowheads="1"/>
          </p:cNvSpPr>
          <p:nvPr/>
        </p:nvSpPr>
        <p:spPr bwMode="auto">
          <a:xfrm>
            <a:off x="5410200" y="5715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</a:p>
        </p:txBody>
      </p:sp>
      <p:sp>
        <p:nvSpPr>
          <p:cNvPr id="21521" name="Text Box 18"/>
          <p:cNvSpPr txBox="1">
            <a:spLocks noChangeArrowheads="1"/>
          </p:cNvSpPr>
          <p:nvPr/>
        </p:nvSpPr>
        <p:spPr bwMode="auto">
          <a:xfrm>
            <a:off x="2133600" y="2819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</a:p>
        </p:txBody>
      </p:sp>
      <p:sp>
        <p:nvSpPr>
          <p:cNvPr id="21522" name="Text Box 19"/>
          <p:cNvSpPr txBox="1">
            <a:spLocks noChangeArrowheads="1"/>
          </p:cNvSpPr>
          <p:nvPr/>
        </p:nvSpPr>
        <p:spPr bwMode="auto">
          <a:xfrm>
            <a:off x="7391400" y="3505200"/>
            <a:ext cx="944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topic2</a:t>
            </a:r>
          </a:p>
        </p:txBody>
      </p:sp>
      <p:sp>
        <p:nvSpPr>
          <p:cNvPr id="21523" name="Text Box 20"/>
          <p:cNvSpPr txBox="1">
            <a:spLocks noChangeArrowheads="1"/>
          </p:cNvSpPr>
          <p:nvPr/>
        </p:nvSpPr>
        <p:spPr bwMode="auto">
          <a:xfrm>
            <a:off x="7391400" y="3962400"/>
            <a:ext cx="944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topic1</a:t>
            </a:r>
          </a:p>
        </p:txBody>
      </p:sp>
      <p:sp>
        <p:nvSpPr>
          <p:cNvPr id="21524" name="Line 21"/>
          <p:cNvSpPr>
            <a:spLocks noChangeShapeType="1"/>
          </p:cNvSpPr>
          <p:nvPr/>
        </p:nvSpPr>
        <p:spPr bwMode="auto">
          <a:xfrm>
            <a:off x="4629150" y="4292600"/>
            <a:ext cx="1382713" cy="692150"/>
          </a:xfrm>
          <a:prstGeom prst="line">
            <a:avLst/>
          </a:prstGeom>
          <a:noFill/>
          <a:ln w="349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525" name="Object 22"/>
          <p:cNvGraphicFramePr>
            <a:graphicFrameLocks noChangeAspect="1"/>
          </p:cNvGraphicFramePr>
          <p:nvPr/>
        </p:nvGraphicFramePr>
        <p:xfrm>
          <a:off x="6069013" y="4522788"/>
          <a:ext cx="4349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3" imgW="152202" imgH="177569" progId="Equation.3">
                  <p:embed/>
                </p:oleObj>
              </mc:Choice>
              <mc:Fallback>
                <p:oleObj name="Equation" r:id="rId3" imgW="152202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013" y="4522788"/>
                        <a:ext cx="4349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322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 space classification</a:t>
            </a:r>
          </a:p>
        </p:txBody>
      </p:sp>
      <p:sp>
        <p:nvSpPr>
          <p:cNvPr id="3075" name="Line 4"/>
          <p:cNvSpPr>
            <a:spLocks noChangeShapeType="1"/>
          </p:cNvSpPr>
          <p:nvPr/>
        </p:nvSpPr>
        <p:spPr bwMode="auto">
          <a:xfrm flipV="1">
            <a:off x="3124200" y="2895600"/>
            <a:ext cx="0" cy="28194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" name="Line 5"/>
          <p:cNvSpPr>
            <a:spLocks noChangeShapeType="1"/>
          </p:cNvSpPr>
          <p:nvPr/>
        </p:nvSpPr>
        <p:spPr bwMode="auto">
          <a:xfrm>
            <a:off x="3124200" y="5715000"/>
            <a:ext cx="2971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4134" name="AutoShape 6"/>
          <p:cNvSpPr>
            <a:spLocks noChangeArrowheads="1"/>
          </p:cNvSpPr>
          <p:nvPr/>
        </p:nvSpPr>
        <p:spPr bwMode="auto">
          <a:xfrm>
            <a:off x="4038600" y="3216275"/>
            <a:ext cx="304800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4135" name="AutoShape 7"/>
          <p:cNvSpPr>
            <a:spLocks noChangeArrowheads="1"/>
          </p:cNvSpPr>
          <p:nvPr/>
        </p:nvSpPr>
        <p:spPr bwMode="auto">
          <a:xfrm>
            <a:off x="4876800" y="4191000"/>
            <a:ext cx="304800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4136" name="AutoShape 8"/>
          <p:cNvSpPr>
            <a:spLocks noChangeArrowheads="1"/>
          </p:cNvSpPr>
          <p:nvPr/>
        </p:nvSpPr>
        <p:spPr bwMode="auto">
          <a:xfrm>
            <a:off x="5410200" y="4191000"/>
            <a:ext cx="304800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4137" name="AutoShape 9"/>
          <p:cNvSpPr>
            <a:spLocks noChangeArrowheads="1"/>
          </p:cNvSpPr>
          <p:nvPr/>
        </p:nvSpPr>
        <p:spPr bwMode="auto">
          <a:xfrm>
            <a:off x="5029200" y="3505200"/>
            <a:ext cx="304800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4138" name="AutoShape 10"/>
          <p:cNvSpPr>
            <a:spLocks noChangeArrowheads="1"/>
          </p:cNvSpPr>
          <p:nvPr/>
        </p:nvSpPr>
        <p:spPr bwMode="auto">
          <a:xfrm>
            <a:off x="4495800" y="4724400"/>
            <a:ext cx="304800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4139" name="AutoShape 11"/>
          <p:cNvSpPr>
            <a:spLocks noChangeArrowheads="1"/>
          </p:cNvSpPr>
          <p:nvPr/>
        </p:nvSpPr>
        <p:spPr bwMode="auto">
          <a:xfrm>
            <a:off x="7086600" y="3581400"/>
            <a:ext cx="304800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83" name="AutoShape 12"/>
          <p:cNvSpPr>
            <a:spLocks noChangeArrowheads="1"/>
          </p:cNvSpPr>
          <p:nvPr/>
        </p:nvSpPr>
        <p:spPr bwMode="auto">
          <a:xfrm>
            <a:off x="7086600" y="4038600"/>
            <a:ext cx="304800" cy="304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AutoShape 13"/>
          <p:cNvSpPr>
            <a:spLocks noChangeArrowheads="1"/>
          </p:cNvSpPr>
          <p:nvPr/>
        </p:nvSpPr>
        <p:spPr bwMode="auto">
          <a:xfrm>
            <a:off x="4267200" y="3810000"/>
            <a:ext cx="304800" cy="304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AutoShape 14"/>
          <p:cNvSpPr>
            <a:spLocks noChangeArrowheads="1"/>
          </p:cNvSpPr>
          <p:nvPr/>
        </p:nvSpPr>
        <p:spPr bwMode="auto">
          <a:xfrm>
            <a:off x="3886200" y="4191000"/>
            <a:ext cx="304800" cy="304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AutoShape 15"/>
          <p:cNvSpPr>
            <a:spLocks noChangeArrowheads="1"/>
          </p:cNvSpPr>
          <p:nvPr/>
        </p:nvSpPr>
        <p:spPr bwMode="auto">
          <a:xfrm>
            <a:off x="3657600" y="3505200"/>
            <a:ext cx="304800" cy="304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Text Box 16"/>
          <p:cNvSpPr txBox="1">
            <a:spLocks noChangeArrowheads="1"/>
          </p:cNvSpPr>
          <p:nvPr/>
        </p:nvSpPr>
        <p:spPr bwMode="auto">
          <a:xfrm>
            <a:off x="5410200" y="5715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</a:p>
        </p:txBody>
      </p:sp>
      <p:sp>
        <p:nvSpPr>
          <p:cNvPr id="3088" name="Text Box 17"/>
          <p:cNvSpPr txBox="1">
            <a:spLocks noChangeArrowheads="1"/>
          </p:cNvSpPr>
          <p:nvPr/>
        </p:nvSpPr>
        <p:spPr bwMode="auto">
          <a:xfrm>
            <a:off x="2133600" y="2819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</a:p>
        </p:txBody>
      </p:sp>
      <p:sp>
        <p:nvSpPr>
          <p:cNvPr id="3089" name="Text Box 18"/>
          <p:cNvSpPr txBox="1">
            <a:spLocks noChangeArrowheads="1"/>
          </p:cNvSpPr>
          <p:nvPr/>
        </p:nvSpPr>
        <p:spPr bwMode="auto">
          <a:xfrm>
            <a:off x="7391400" y="3505200"/>
            <a:ext cx="10823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2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0" name="Text Box 19"/>
          <p:cNvSpPr txBox="1">
            <a:spLocks noChangeArrowheads="1"/>
          </p:cNvSpPr>
          <p:nvPr/>
        </p:nvSpPr>
        <p:spPr bwMode="auto">
          <a:xfrm>
            <a:off x="7391400" y="3962400"/>
            <a:ext cx="10823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1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13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Classifier for “interest” in Reuters-21578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b=0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If the document is “rate discount dlr world”, its score will be</a:t>
            </a:r>
            <a:br>
              <a:rPr lang="en-US" altLang="en-US" sz="2800" smtClean="0"/>
            </a:br>
            <a:r>
              <a:rPr lang="en-US" altLang="en-US" sz="2800" smtClean="0"/>
              <a:t>0.67*1+0.46*1+</a:t>
            </a:r>
            <a:br>
              <a:rPr lang="en-US" altLang="en-US" sz="2800" smtClean="0"/>
            </a:br>
            <a:r>
              <a:rPr lang="en-US" altLang="en-US" sz="2800" smtClean="0"/>
              <a:t>(-0.71)*1+(-0.35)*1= 0.05&gt;0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262563" y="6308725"/>
            <a:ext cx="216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Example from MSR</a:t>
            </a:r>
          </a:p>
        </p:txBody>
      </p:sp>
      <p:graphicFrame>
        <p:nvGraphicFramePr>
          <p:cNvPr id="327768" name="Group 88"/>
          <p:cNvGraphicFramePr>
            <a:graphicFrameLocks noGrp="1"/>
          </p:cNvGraphicFramePr>
          <p:nvPr>
            <p:ph sz="half" idx="2"/>
          </p:nvPr>
        </p:nvGraphicFramePr>
        <p:xfrm>
          <a:off x="4802188" y="2565400"/>
          <a:ext cx="3206750" cy="2170113"/>
        </p:xfrm>
        <a:graphic>
          <a:graphicData uri="http://schemas.openxmlformats.org/drawingml/2006/table">
            <a:tbl>
              <a:tblPr/>
              <a:tblGrid>
                <a:gridCol w="619125"/>
                <a:gridCol w="1220787"/>
                <a:gridCol w="639763"/>
                <a:gridCol w="727075"/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bundesbank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0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Example: perceptron algorithm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712788" y="1700213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Input: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250825" y="2795588"/>
            <a:ext cx="121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Algorithm: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539750" y="5848350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Output:</a:t>
            </a:r>
          </a:p>
        </p:txBody>
      </p:sp>
      <p:graphicFrame>
        <p:nvGraphicFramePr>
          <p:cNvPr id="23558" name="Object 7"/>
          <p:cNvGraphicFramePr>
            <a:graphicFrameLocks noChangeAspect="1"/>
          </p:cNvGraphicFramePr>
          <p:nvPr/>
        </p:nvGraphicFramePr>
        <p:xfrm>
          <a:off x="1460500" y="1643063"/>
          <a:ext cx="56007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3" imgW="2667000" imgH="457200" progId="Equation.3">
                  <p:embed/>
                </p:oleObj>
              </mc:Choice>
              <mc:Fallback>
                <p:oleObj name="Equation" r:id="rId3" imgW="2667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1643063"/>
                        <a:ext cx="56007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8"/>
          <p:cNvGraphicFramePr>
            <a:graphicFrameLocks noChangeAspect="1"/>
          </p:cNvGraphicFramePr>
          <p:nvPr/>
        </p:nvGraphicFramePr>
        <p:xfrm>
          <a:off x="1460500" y="2738438"/>
          <a:ext cx="3573463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5" imgW="1955800" imgH="1587500" progId="Equation.3">
                  <p:embed/>
                </p:oleObj>
              </mc:Choice>
              <mc:Fallback>
                <p:oleObj name="Equation" r:id="rId5" imgW="1955800" imgH="158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2738438"/>
                        <a:ext cx="3573463" cy="290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9"/>
          <p:cNvGraphicFramePr>
            <a:graphicFrameLocks noChangeAspect="1"/>
          </p:cNvGraphicFramePr>
          <p:nvPr/>
        </p:nvGraphicFramePr>
        <p:xfrm>
          <a:off x="1519238" y="5791200"/>
          <a:ext cx="4095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7" imgW="203112" imgH="228501" progId="Equation.3">
                  <p:embed/>
                </p:oleObj>
              </mc:Choice>
              <mc:Fallback>
                <p:oleObj name="Equation" r:id="rId7" imgW="20311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5791200"/>
                        <a:ext cx="4095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628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8738"/>
            <a:ext cx="31686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58738"/>
            <a:ext cx="3227387" cy="31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3227388"/>
            <a:ext cx="320357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25" y="3227388"/>
            <a:ext cx="320357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5551488" y="6308725"/>
            <a:ext cx="282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[Slide from Chris Bishop]</a:t>
            </a:r>
          </a:p>
        </p:txBody>
      </p:sp>
    </p:spTree>
    <p:extLst>
      <p:ext uri="{BB962C8B-B14F-4D97-AF65-F5344CB8AC3E}">
        <p14:creationId xmlns:p14="http://schemas.microsoft.com/office/powerpoint/2010/main" val="259748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Linear classifiers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482600" y="1470025"/>
            <a:ext cx="8229600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What is the major shortcoming of a perceptron?</a:t>
            </a:r>
          </a:p>
          <a:p>
            <a:pPr eaLnBrk="1" hangingPunct="1"/>
            <a:r>
              <a:rPr lang="en-US" altLang="en-US"/>
              <a:t>How to determine the dimensionality of the separator?</a:t>
            </a:r>
          </a:p>
          <a:p>
            <a:pPr lvl="1" eaLnBrk="1" hangingPunct="1"/>
            <a:r>
              <a:rPr lang="en-US" altLang="en-US"/>
              <a:t>Bias-variance tradeoff (example)</a:t>
            </a:r>
          </a:p>
          <a:p>
            <a:pPr eaLnBrk="1" hangingPunct="1"/>
            <a:r>
              <a:rPr lang="en-US" altLang="en-US"/>
              <a:t>How to deal with multiple classes?</a:t>
            </a:r>
          </a:p>
          <a:p>
            <a:pPr lvl="1" eaLnBrk="1" hangingPunct="1"/>
            <a:r>
              <a:rPr lang="en-US" altLang="en-US"/>
              <a:t>Any-of: build multiple classifiers for each class</a:t>
            </a:r>
          </a:p>
          <a:p>
            <a:pPr lvl="1" eaLnBrk="1" hangingPunct="1"/>
            <a:r>
              <a:rPr lang="en-US" altLang="en-US"/>
              <a:t>One-of: harder (as J hyperplanes do not divide R</a:t>
            </a:r>
            <a:r>
              <a:rPr lang="en-US" altLang="en-US" baseline="30000"/>
              <a:t>M</a:t>
            </a:r>
            <a:r>
              <a:rPr lang="en-US" altLang="en-US"/>
              <a:t> into J regions), instead: use class complements and scoring</a:t>
            </a:r>
          </a:p>
        </p:txBody>
      </p:sp>
    </p:spTree>
    <p:extLst>
      <p:ext uri="{BB962C8B-B14F-4D97-AF65-F5344CB8AC3E}">
        <p14:creationId xmlns:p14="http://schemas.microsoft.com/office/powerpoint/2010/main" val="312698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Support vector machines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54063"/>
          </a:xfrm>
        </p:spPr>
        <p:txBody>
          <a:bodyPr/>
          <a:lstStyle/>
          <a:p>
            <a:pPr eaLnBrk="1" hangingPunct="1"/>
            <a:r>
              <a:rPr lang="en-US" altLang="en-US" smtClean="0"/>
              <a:t>Introduced by Vapnik in the early 90s.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 flipV="1">
            <a:off x="3733800" y="3200400"/>
            <a:ext cx="1447800" cy="2667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2895600" y="3733800"/>
            <a:ext cx="152400" cy="152400"/>
            <a:chOff x="1584" y="2400"/>
            <a:chExt cx="96" cy="96"/>
          </a:xfrm>
        </p:grpSpPr>
        <p:sp>
          <p:nvSpPr>
            <p:cNvPr id="26653" name="Line 6"/>
            <p:cNvSpPr>
              <a:spLocks noChangeShapeType="1"/>
            </p:cNvSpPr>
            <p:nvPr/>
          </p:nvSpPr>
          <p:spPr bwMode="auto">
            <a:xfrm flipV="1">
              <a:off x="1632" y="24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Line 7"/>
            <p:cNvSpPr>
              <a:spLocks noChangeShapeType="1"/>
            </p:cNvSpPr>
            <p:nvPr/>
          </p:nvSpPr>
          <p:spPr bwMode="auto">
            <a:xfrm flipV="1">
              <a:off x="1584" y="24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0" name="Group 8"/>
          <p:cNvGrpSpPr>
            <a:grpSpLocks/>
          </p:cNvGrpSpPr>
          <p:nvPr/>
        </p:nvGrpSpPr>
        <p:grpSpPr bwMode="auto">
          <a:xfrm>
            <a:off x="3886200" y="4343400"/>
            <a:ext cx="152400" cy="152400"/>
            <a:chOff x="1584" y="2400"/>
            <a:chExt cx="96" cy="96"/>
          </a:xfrm>
        </p:grpSpPr>
        <p:sp>
          <p:nvSpPr>
            <p:cNvPr id="26651" name="Line 9"/>
            <p:cNvSpPr>
              <a:spLocks noChangeShapeType="1"/>
            </p:cNvSpPr>
            <p:nvPr/>
          </p:nvSpPr>
          <p:spPr bwMode="auto">
            <a:xfrm flipV="1">
              <a:off x="1632" y="24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10"/>
            <p:cNvSpPr>
              <a:spLocks noChangeShapeType="1"/>
            </p:cNvSpPr>
            <p:nvPr/>
          </p:nvSpPr>
          <p:spPr bwMode="auto">
            <a:xfrm flipV="1">
              <a:off x="1584" y="24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1" name="Group 11"/>
          <p:cNvGrpSpPr>
            <a:grpSpLocks/>
          </p:cNvGrpSpPr>
          <p:nvPr/>
        </p:nvGrpSpPr>
        <p:grpSpPr bwMode="auto">
          <a:xfrm>
            <a:off x="3581400" y="3810000"/>
            <a:ext cx="152400" cy="152400"/>
            <a:chOff x="1584" y="2400"/>
            <a:chExt cx="96" cy="96"/>
          </a:xfrm>
        </p:grpSpPr>
        <p:sp>
          <p:nvSpPr>
            <p:cNvPr id="26649" name="Line 12"/>
            <p:cNvSpPr>
              <a:spLocks noChangeShapeType="1"/>
            </p:cNvSpPr>
            <p:nvPr/>
          </p:nvSpPr>
          <p:spPr bwMode="auto">
            <a:xfrm flipV="1">
              <a:off x="1632" y="24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Line 13"/>
            <p:cNvSpPr>
              <a:spLocks noChangeShapeType="1"/>
            </p:cNvSpPr>
            <p:nvPr/>
          </p:nvSpPr>
          <p:spPr bwMode="auto">
            <a:xfrm flipV="1">
              <a:off x="1584" y="24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2" name="Group 14"/>
          <p:cNvGrpSpPr>
            <a:grpSpLocks/>
          </p:cNvGrpSpPr>
          <p:nvPr/>
        </p:nvGrpSpPr>
        <p:grpSpPr bwMode="auto">
          <a:xfrm>
            <a:off x="3276600" y="4191000"/>
            <a:ext cx="152400" cy="152400"/>
            <a:chOff x="1584" y="2400"/>
            <a:chExt cx="96" cy="96"/>
          </a:xfrm>
        </p:grpSpPr>
        <p:sp>
          <p:nvSpPr>
            <p:cNvPr id="26647" name="Line 15"/>
            <p:cNvSpPr>
              <a:spLocks noChangeShapeType="1"/>
            </p:cNvSpPr>
            <p:nvPr/>
          </p:nvSpPr>
          <p:spPr bwMode="auto">
            <a:xfrm flipV="1">
              <a:off x="1632" y="24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Line 16"/>
            <p:cNvSpPr>
              <a:spLocks noChangeShapeType="1"/>
            </p:cNvSpPr>
            <p:nvPr/>
          </p:nvSpPr>
          <p:spPr bwMode="auto">
            <a:xfrm flipV="1">
              <a:off x="1584" y="24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3" name="Group 17"/>
          <p:cNvGrpSpPr>
            <a:grpSpLocks/>
          </p:cNvGrpSpPr>
          <p:nvPr/>
        </p:nvGrpSpPr>
        <p:grpSpPr bwMode="auto">
          <a:xfrm>
            <a:off x="3352800" y="4419600"/>
            <a:ext cx="152400" cy="152400"/>
            <a:chOff x="1584" y="2400"/>
            <a:chExt cx="96" cy="96"/>
          </a:xfrm>
        </p:grpSpPr>
        <p:sp>
          <p:nvSpPr>
            <p:cNvPr id="26645" name="Line 18"/>
            <p:cNvSpPr>
              <a:spLocks noChangeShapeType="1"/>
            </p:cNvSpPr>
            <p:nvPr/>
          </p:nvSpPr>
          <p:spPr bwMode="auto">
            <a:xfrm flipV="1">
              <a:off x="1632" y="24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Line 19"/>
            <p:cNvSpPr>
              <a:spLocks noChangeShapeType="1"/>
            </p:cNvSpPr>
            <p:nvPr/>
          </p:nvSpPr>
          <p:spPr bwMode="auto">
            <a:xfrm flipV="1">
              <a:off x="1584" y="24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4" name="Group 20"/>
          <p:cNvGrpSpPr>
            <a:grpSpLocks/>
          </p:cNvGrpSpPr>
          <p:nvPr/>
        </p:nvGrpSpPr>
        <p:grpSpPr bwMode="auto">
          <a:xfrm>
            <a:off x="2667000" y="3962400"/>
            <a:ext cx="152400" cy="152400"/>
            <a:chOff x="1584" y="2400"/>
            <a:chExt cx="96" cy="96"/>
          </a:xfrm>
        </p:grpSpPr>
        <p:sp>
          <p:nvSpPr>
            <p:cNvPr id="26643" name="Line 21"/>
            <p:cNvSpPr>
              <a:spLocks noChangeShapeType="1"/>
            </p:cNvSpPr>
            <p:nvPr/>
          </p:nvSpPr>
          <p:spPr bwMode="auto">
            <a:xfrm flipV="1">
              <a:off x="1632" y="24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Line 22"/>
            <p:cNvSpPr>
              <a:spLocks noChangeShapeType="1"/>
            </p:cNvSpPr>
            <p:nvPr/>
          </p:nvSpPr>
          <p:spPr bwMode="auto">
            <a:xfrm flipV="1">
              <a:off x="1584" y="24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5" name="Oval 23"/>
          <p:cNvSpPr>
            <a:spLocks noChangeArrowheads="1"/>
          </p:cNvSpPr>
          <p:nvPr/>
        </p:nvSpPr>
        <p:spPr bwMode="auto">
          <a:xfrm>
            <a:off x="5715000" y="4343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36" name="Oval 24"/>
          <p:cNvSpPr>
            <a:spLocks noChangeArrowheads="1"/>
          </p:cNvSpPr>
          <p:nvPr/>
        </p:nvSpPr>
        <p:spPr bwMode="auto">
          <a:xfrm>
            <a:off x="4876800" y="45720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37" name="Oval 25"/>
          <p:cNvSpPr>
            <a:spLocks noChangeArrowheads="1"/>
          </p:cNvSpPr>
          <p:nvPr/>
        </p:nvSpPr>
        <p:spPr bwMode="auto">
          <a:xfrm>
            <a:off x="5029200" y="46482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38" name="Oval 26"/>
          <p:cNvSpPr>
            <a:spLocks noChangeArrowheads="1"/>
          </p:cNvSpPr>
          <p:nvPr/>
        </p:nvSpPr>
        <p:spPr bwMode="auto">
          <a:xfrm>
            <a:off x="5410200" y="49530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39" name="Oval 27"/>
          <p:cNvSpPr>
            <a:spLocks noChangeArrowheads="1"/>
          </p:cNvSpPr>
          <p:nvPr/>
        </p:nvSpPr>
        <p:spPr bwMode="auto">
          <a:xfrm>
            <a:off x="4953000" y="51816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40" name="Oval 28"/>
          <p:cNvSpPr>
            <a:spLocks noChangeArrowheads="1"/>
          </p:cNvSpPr>
          <p:nvPr/>
        </p:nvSpPr>
        <p:spPr bwMode="auto">
          <a:xfrm>
            <a:off x="5029200" y="4343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41" name="Line 29"/>
          <p:cNvSpPr>
            <a:spLocks noChangeShapeType="1"/>
          </p:cNvSpPr>
          <p:nvPr/>
        </p:nvSpPr>
        <p:spPr bwMode="auto">
          <a:xfrm>
            <a:off x="3657600" y="2895600"/>
            <a:ext cx="1066800" cy="3124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30"/>
          <p:cNvSpPr>
            <a:spLocks noChangeShapeType="1"/>
          </p:cNvSpPr>
          <p:nvPr/>
        </p:nvSpPr>
        <p:spPr bwMode="auto">
          <a:xfrm>
            <a:off x="4800600" y="2895600"/>
            <a:ext cx="76200" cy="3124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0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Issues with SVM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Soft margins (inseparability)</a:t>
            </a:r>
          </a:p>
          <a:p>
            <a:pPr eaLnBrk="1" hangingPunct="1"/>
            <a:r>
              <a:rPr lang="en-US" altLang="en-US" smtClean="0"/>
              <a:t>Kernels – non-linearity</a:t>
            </a:r>
          </a:p>
        </p:txBody>
      </p:sp>
    </p:spTree>
    <p:extLst>
      <p:ext uri="{BB962C8B-B14F-4D97-AF65-F5344CB8AC3E}">
        <p14:creationId xmlns:p14="http://schemas.microsoft.com/office/powerpoint/2010/main" val="241715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Sentences (or documents, or words) can be represented as vectors in many different ways, depending on the type of similarity that needs to be computed.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document retrieval, word order may often be ignored (the so-called “bag of words” approach). For example, “… cat … dog” may be considered the same as “… dog … cat”.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sentence retrieval word order may matter, e.g., compare “Utopia </a:t>
            </a:r>
            <a:r>
              <a:rPr lang="en-US" dirty="0">
                <a:solidFill>
                  <a:schemeClr val="tx1"/>
                </a:solidFill>
              </a:rPr>
              <a:t>invades </a:t>
            </a:r>
            <a:r>
              <a:rPr lang="en-US" dirty="0" err="1">
                <a:solidFill>
                  <a:schemeClr val="tx1"/>
                </a:solidFill>
              </a:rPr>
              <a:t>Asgård</a:t>
            </a:r>
            <a:r>
              <a:rPr lang="en-US" dirty="0">
                <a:solidFill>
                  <a:schemeClr val="tx1"/>
                </a:solidFill>
              </a:rPr>
              <a:t>” and “</a:t>
            </a:r>
            <a:r>
              <a:rPr lang="en-US" dirty="0" err="1" smtClean="0">
                <a:solidFill>
                  <a:schemeClr val="tx1"/>
                </a:solidFill>
              </a:rPr>
              <a:t>Asgård</a:t>
            </a:r>
            <a:r>
              <a:rPr lang="en-US" dirty="0" smtClean="0">
                <a:solidFill>
                  <a:schemeClr val="tx1"/>
                </a:solidFill>
              </a:rPr>
              <a:t> invades Utopia”. A bag of words approach, however, will treat these two sentences as the same.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6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Idea behind Kernels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54642" y="3313370"/>
            <a:ext cx="0" cy="1860698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non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254643" y="5174068"/>
            <a:ext cx="1892594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non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97418" y="4350377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2001579" y="3865526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2627127" y="4570819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2013097" y="4615715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2261188" y="4101580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o</a:t>
            </a:r>
            <a:endParaRPr lang="en-US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1581591" y="3772605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o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1734878" y="4265872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076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Idea behind Kernels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54642" y="3313370"/>
            <a:ext cx="0" cy="1860698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non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254643" y="5174068"/>
            <a:ext cx="1892594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non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97418" y="4350377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2001579" y="3865526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2627127" y="4570819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2013097" y="4615715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2261188" y="4101580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o</a:t>
            </a:r>
            <a:endParaRPr lang="en-US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1581591" y="3772605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o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1734878" y="4265872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o</a:t>
            </a:r>
            <a:endParaRPr lang="en-US" i="1" dirty="0"/>
          </a:p>
        </p:txBody>
      </p:sp>
      <p:sp>
        <p:nvSpPr>
          <p:cNvPr id="39" name="Freeform 38"/>
          <p:cNvSpPr/>
          <p:nvPr/>
        </p:nvSpPr>
        <p:spPr>
          <a:xfrm>
            <a:off x="1403498" y="3547287"/>
            <a:ext cx="1639184" cy="1180214"/>
          </a:xfrm>
          <a:custGeom>
            <a:avLst/>
            <a:gdLst>
              <a:gd name="connsiteX0" fmla="*/ 0 w 2360428"/>
              <a:gd name="connsiteY0" fmla="*/ 0 h 1180214"/>
              <a:gd name="connsiteX1" fmla="*/ 85060 w 2360428"/>
              <a:gd name="connsiteY1" fmla="*/ 297712 h 1180214"/>
              <a:gd name="connsiteX2" fmla="*/ 233916 w 2360428"/>
              <a:gd name="connsiteY2" fmla="*/ 627321 h 1180214"/>
              <a:gd name="connsiteX3" fmla="*/ 659218 w 2360428"/>
              <a:gd name="connsiteY3" fmla="*/ 1105786 h 1180214"/>
              <a:gd name="connsiteX4" fmla="*/ 818707 w 2360428"/>
              <a:gd name="connsiteY4" fmla="*/ 1052623 h 1180214"/>
              <a:gd name="connsiteX5" fmla="*/ 850604 w 2360428"/>
              <a:gd name="connsiteY5" fmla="*/ 839972 h 1180214"/>
              <a:gd name="connsiteX6" fmla="*/ 871869 w 2360428"/>
              <a:gd name="connsiteY6" fmla="*/ 637954 h 1180214"/>
              <a:gd name="connsiteX7" fmla="*/ 914400 w 2360428"/>
              <a:gd name="connsiteY7" fmla="*/ 425303 h 1180214"/>
              <a:gd name="connsiteX8" fmla="*/ 1116418 w 2360428"/>
              <a:gd name="connsiteY8" fmla="*/ 329610 h 1180214"/>
              <a:gd name="connsiteX9" fmla="*/ 1201479 w 2360428"/>
              <a:gd name="connsiteY9" fmla="*/ 382772 h 1180214"/>
              <a:gd name="connsiteX10" fmla="*/ 1222744 w 2360428"/>
              <a:gd name="connsiteY10" fmla="*/ 467833 h 1180214"/>
              <a:gd name="connsiteX11" fmla="*/ 1212111 w 2360428"/>
              <a:gd name="connsiteY11" fmla="*/ 680484 h 1180214"/>
              <a:gd name="connsiteX12" fmla="*/ 1265274 w 2360428"/>
              <a:gd name="connsiteY12" fmla="*/ 818707 h 1180214"/>
              <a:gd name="connsiteX13" fmla="*/ 1360967 w 2360428"/>
              <a:gd name="connsiteY13" fmla="*/ 925033 h 1180214"/>
              <a:gd name="connsiteX14" fmla="*/ 1520455 w 2360428"/>
              <a:gd name="connsiteY14" fmla="*/ 946298 h 1180214"/>
              <a:gd name="connsiteX15" fmla="*/ 1648046 w 2360428"/>
              <a:gd name="connsiteY15" fmla="*/ 946298 h 1180214"/>
              <a:gd name="connsiteX16" fmla="*/ 2360428 w 2360428"/>
              <a:gd name="connsiteY16" fmla="*/ 1180214 h 118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60428" h="1180214">
                <a:moveTo>
                  <a:pt x="0" y="0"/>
                </a:moveTo>
                <a:cubicBezTo>
                  <a:pt x="23037" y="96579"/>
                  <a:pt x="46074" y="193159"/>
                  <a:pt x="85060" y="297712"/>
                </a:cubicBezTo>
                <a:cubicBezTo>
                  <a:pt x="124046" y="402265"/>
                  <a:pt x="138223" y="492642"/>
                  <a:pt x="233916" y="627321"/>
                </a:cubicBezTo>
                <a:cubicBezTo>
                  <a:pt x="329609" y="762000"/>
                  <a:pt x="561753" y="1034902"/>
                  <a:pt x="659218" y="1105786"/>
                </a:cubicBezTo>
                <a:cubicBezTo>
                  <a:pt x="756683" y="1176670"/>
                  <a:pt x="786809" y="1096925"/>
                  <a:pt x="818707" y="1052623"/>
                </a:cubicBezTo>
                <a:cubicBezTo>
                  <a:pt x="850605" y="1008321"/>
                  <a:pt x="841744" y="909084"/>
                  <a:pt x="850604" y="839972"/>
                </a:cubicBezTo>
                <a:cubicBezTo>
                  <a:pt x="859464" y="770860"/>
                  <a:pt x="861236" y="707065"/>
                  <a:pt x="871869" y="637954"/>
                </a:cubicBezTo>
                <a:cubicBezTo>
                  <a:pt x="882502" y="568843"/>
                  <a:pt x="873642" y="476694"/>
                  <a:pt x="914400" y="425303"/>
                </a:cubicBezTo>
                <a:cubicBezTo>
                  <a:pt x="955158" y="373912"/>
                  <a:pt x="1068571" y="336699"/>
                  <a:pt x="1116418" y="329610"/>
                </a:cubicBezTo>
                <a:cubicBezTo>
                  <a:pt x="1164265" y="322521"/>
                  <a:pt x="1183758" y="359735"/>
                  <a:pt x="1201479" y="382772"/>
                </a:cubicBezTo>
                <a:cubicBezTo>
                  <a:pt x="1219200" y="405809"/>
                  <a:pt x="1220972" y="418214"/>
                  <a:pt x="1222744" y="467833"/>
                </a:cubicBezTo>
                <a:cubicBezTo>
                  <a:pt x="1224516" y="517452"/>
                  <a:pt x="1205023" y="622005"/>
                  <a:pt x="1212111" y="680484"/>
                </a:cubicBezTo>
                <a:cubicBezTo>
                  <a:pt x="1219199" y="738963"/>
                  <a:pt x="1240465" y="777949"/>
                  <a:pt x="1265274" y="818707"/>
                </a:cubicBezTo>
                <a:cubicBezTo>
                  <a:pt x="1290083" y="859465"/>
                  <a:pt x="1318437" y="903768"/>
                  <a:pt x="1360967" y="925033"/>
                </a:cubicBezTo>
                <a:cubicBezTo>
                  <a:pt x="1403497" y="946298"/>
                  <a:pt x="1472609" y="942754"/>
                  <a:pt x="1520455" y="946298"/>
                </a:cubicBezTo>
                <a:cubicBezTo>
                  <a:pt x="1568301" y="949842"/>
                  <a:pt x="1508050" y="907312"/>
                  <a:pt x="1648046" y="946298"/>
                </a:cubicBezTo>
                <a:cubicBezTo>
                  <a:pt x="1788042" y="985284"/>
                  <a:pt x="2074235" y="1082749"/>
                  <a:pt x="2360428" y="1180214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8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Idea behind Kernels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54642" y="3313370"/>
            <a:ext cx="0" cy="1860698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non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254643" y="5174068"/>
            <a:ext cx="1892594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non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1798677" y="2592460"/>
            <a:ext cx="5565247" cy="1296470"/>
          </a:xfrm>
          <a:custGeom>
            <a:avLst/>
            <a:gdLst>
              <a:gd name="connsiteX0" fmla="*/ 0 w 2860158"/>
              <a:gd name="connsiteY0" fmla="*/ 1053118 h 1053118"/>
              <a:gd name="connsiteX1" fmla="*/ 893134 w 2860158"/>
              <a:gd name="connsiteY1" fmla="*/ 74923 h 1053118"/>
              <a:gd name="connsiteX2" fmla="*/ 1733107 w 2860158"/>
              <a:gd name="connsiteY2" fmla="*/ 96188 h 1053118"/>
              <a:gd name="connsiteX3" fmla="*/ 2668772 w 2860158"/>
              <a:gd name="connsiteY3" fmla="*/ 330104 h 1053118"/>
              <a:gd name="connsiteX4" fmla="*/ 2860158 w 2860158"/>
              <a:gd name="connsiteY4" fmla="*/ 542756 h 1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0158" h="1053118">
                <a:moveTo>
                  <a:pt x="0" y="1053118"/>
                </a:moveTo>
                <a:cubicBezTo>
                  <a:pt x="302141" y="643764"/>
                  <a:pt x="604283" y="234411"/>
                  <a:pt x="893134" y="74923"/>
                </a:cubicBezTo>
                <a:cubicBezTo>
                  <a:pt x="1181985" y="-84565"/>
                  <a:pt x="1437167" y="53658"/>
                  <a:pt x="1733107" y="96188"/>
                </a:cubicBezTo>
                <a:cubicBezTo>
                  <a:pt x="2029047" y="138718"/>
                  <a:pt x="2480930" y="255676"/>
                  <a:pt x="2668772" y="330104"/>
                </a:cubicBezTo>
                <a:cubicBezTo>
                  <a:pt x="2856614" y="404532"/>
                  <a:pt x="2840665" y="505542"/>
                  <a:pt x="2860158" y="542756"/>
                </a:cubicBezTo>
              </a:path>
            </a:pathLst>
          </a:custGeom>
          <a:ln w="6350">
            <a:prstDash val="sysDash"/>
            <a:headEnd w="lg" len="med"/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89228" y="2592460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φ</a:t>
            </a:r>
            <a:endParaRPr lang="en-US" i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957767" y="3295648"/>
            <a:ext cx="0" cy="1860698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non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957769" y="5156346"/>
            <a:ext cx="1868671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non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97418" y="4350377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2001579" y="3865526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2627127" y="4570819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2013097" y="4615715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2261188" y="4101580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o</a:t>
            </a:r>
            <a:endParaRPr lang="en-US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1581591" y="3772605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o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1734878" y="4265872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o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094218" y="4431049"/>
            <a:ext cx="6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φ</a:t>
            </a:r>
            <a:r>
              <a:rPr lang="en-US" i="1" dirty="0" smtClean="0"/>
              <a:t>(x)</a:t>
            </a:r>
            <a:endParaRPr lang="en-US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6352945" y="4615715"/>
            <a:ext cx="6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φ</a:t>
            </a:r>
            <a:r>
              <a:rPr lang="en-US" i="1" dirty="0" smtClean="0"/>
              <a:t>(x)</a:t>
            </a:r>
            <a:endParaRPr lang="en-US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7035200" y="3210825"/>
            <a:ext cx="6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φ</a:t>
            </a:r>
            <a:r>
              <a:rPr lang="en-US" i="1" dirty="0" smtClean="0"/>
              <a:t>(o)</a:t>
            </a:r>
            <a:endParaRPr lang="en-US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6328136" y="4288985"/>
            <a:ext cx="6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φ</a:t>
            </a:r>
            <a:r>
              <a:rPr lang="en-US" i="1" dirty="0" smtClean="0"/>
              <a:t>(x)</a:t>
            </a:r>
            <a:endParaRPr 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7168993" y="3881001"/>
            <a:ext cx="6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φ</a:t>
            </a:r>
            <a:r>
              <a:rPr lang="en-US" i="1" dirty="0" smtClean="0"/>
              <a:t>(o)</a:t>
            </a:r>
            <a:endParaRPr lang="en-US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6624960" y="3632021"/>
            <a:ext cx="6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φ</a:t>
            </a:r>
            <a:r>
              <a:rPr lang="en-US" i="1" dirty="0" smtClean="0"/>
              <a:t>(o)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6706477" y="4735843"/>
            <a:ext cx="6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φ</a:t>
            </a:r>
            <a:r>
              <a:rPr lang="en-US" i="1" dirty="0" smtClean="0"/>
              <a:t>(x)</a:t>
            </a:r>
            <a:endParaRPr lang="en-US" i="1" dirty="0"/>
          </a:p>
        </p:txBody>
      </p:sp>
      <p:sp>
        <p:nvSpPr>
          <p:cNvPr id="39" name="Freeform 38"/>
          <p:cNvSpPr/>
          <p:nvPr/>
        </p:nvSpPr>
        <p:spPr>
          <a:xfrm>
            <a:off x="1403498" y="3547287"/>
            <a:ext cx="1639184" cy="1180214"/>
          </a:xfrm>
          <a:custGeom>
            <a:avLst/>
            <a:gdLst>
              <a:gd name="connsiteX0" fmla="*/ 0 w 2360428"/>
              <a:gd name="connsiteY0" fmla="*/ 0 h 1180214"/>
              <a:gd name="connsiteX1" fmla="*/ 85060 w 2360428"/>
              <a:gd name="connsiteY1" fmla="*/ 297712 h 1180214"/>
              <a:gd name="connsiteX2" fmla="*/ 233916 w 2360428"/>
              <a:gd name="connsiteY2" fmla="*/ 627321 h 1180214"/>
              <a:gd name="connsiteX3" fmla="*/ 659218 w 2360428"/>
              <a:gd name="connsiteY3" fmla="*/ 1105786 h 1180214"/>
              <a:gd name="connsiteX4" fmla="*/ 818707 w 2360428"/>
              <a:gd name="connsiteY4" fmla="*/ 1052623 h 1180214"/>
              <a:gd name="connsiteX5" fmla="*/ 850604 w 2360428"/>
              <a:gd name="connsiteY5" fmla="*/ 839972 h 1180214"/>
              <a:gd name="connsiteX6" fmla="*/ 871869 w 2360428"/>
              <a:gd name="connsiteY6" fmla="*/ 637954 h 1180214"/>
              <a:gd name="connsiteX7" fmla="*/ 914400 w 2360428"/>
              <a:gd name="connsiteY7" fmla="*/ 425303 h 1180214"/>
              <a:gd name="connsiteX8" fmla="*/ 1116418 w 2360428"/>
              <a:gd name="connsiteY8" fmla="*/ 329610 h 1180214"/>
              <a:gd name="connsiteX9" fmla="*/ 1201479 w 2360428"/>
              <a:gd name="connsiteY9" fmla="*/ 382772 h 1180214"/>
              <a:gd name="connsiteX10" fmla="*/ 1222744 w 2360428"/>
              <a:gd name="connsiteY10" fmla="*/ 467833 h 1180214"/>
              <a:gd name="connsiteX11" fmla="*/ 1212111 w 2360428"/>
              <a:gd name="connsiteY11" fmla="*/ 680484 h 1180214"/>
              <a:gd name="connsiteX12" fmla="*/ 1265274 w 2360428"/>
              <a:gd name="connsiteY12" fmla="*/ 818707 h 1180214"/>
              <a:gd name="connsiteX13" fmla="*/ 1360967 w 2360428"/>
              <a:gd name="connsiteY13" fmla="*/ 925033 h 1180214"/>
              <a:gd name="connsiteX14" fmla="*/ 1520455 w 2360428"/>
              <a:gd name="connsiteY14" fmla="*/ 946298 h 1180214"/>
              <a:gd name="connsiteX15" fmla="*/ 1648046 w 2360428"/>
              <a:gd name="connsiteY15" fmla="*/ 946298 h 1180214"/>
              <a:gd name="connsiteX16" fmla="*/ 2360428 w 2360428"/>
              <a:gd name="connsiteY16" fmla="*/ 1180214 h 118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60428" h="1180214">
                <a:moveTo>
                  <a:pt x="0" y="0"/>
                </a:moveTo>
                <a:cubicBezTo>
                  <a:pt x="23037" y="96579"/>
                  <a:pt x="46074" y="193159"/>
                  <a:pt x="85060" y="297712"/>
                </a:cubicBezTo>
                <a:cubicBezTo>
                  <a:pt x="124046" y="402265"/>
                  <a:pt x="138223" y="492642"/>
                  <a:pt x="233916" y="627321"/>
                </a:cubicBezTo>
                <a:cubicBezTo>
                  <a:pt x="329609" y="762000"/>
                  <a:pt x="561753" y="1034902"/>
                  <a:pt x="659218" y="1105786"/>
                </a:cubicBezTo>
                <a:cubicBezTo>
                  <a:pt x="756683" y="1176670"/>
                  <a:pt x="786809" y="1096925"/>
                  <a:pt x="818707" y="1052623"/>
                </a:cubicBezTo>
                <a:cubicBezTo>
                  <a:pt x="850605" y="1008321"/>
                  <a:pt x="841744" y="909084"/>
                  <a:pt x="850604" y="839972"/>
                </a:cubicBezTo>
                <a:cubicBezTo>
                  <a:pt x="859464" y="770860"/>
                  <a:pt x="861236" y="707065"/>
                  <a:pt x="871869" y="637954"/>
                </a:cubicBezTo>
                <a:cubicBezTo>
                  <a:pt x="882502" y="568843"/>
                  <a:pt x="873642" y="476694"/>
                  <a:pt x="914400" y="425303"/>
                </a:cubicBezTo>
                <a:cubicBezTo>
                  <a:pt x="955158" y="373912"/>
                  <a:pt x="1068571" y="336699"/>
                  <a:pt x="1116418" y="329610"/>
                </a:cubicBezTo>
                <a:cubicBezTo>
                  <a:pt x="1164265" y="322521"/>
                  <a:pt x="1183758" y="359735"/>
                  <a:pt x="1201479" y="382772"/>
                </a:cubicBezTo>
                <a:cubicBezTo>
                  <a:pt x="1219200" y="405809"/>
                  <a:pt x="1220972" y="418214"/>
                  <a:pt x="1222744" y="467833"/>
                </a:cubicBezTo>
                <a:cubicBezTo>
                  <a:pt x="1224516" y="517452"/>
                  <a:pt x="1205023" y="622005"/>
                  <a:pt x="1212111" y="680484"/>
                </a:cubicBezTo>
                <a:cubicBezTo>
                  <a:pt x="1219199" y="738963"/>
                  <a:pt x="1240465" y="777949"/>
                  <a:pt x="1265274" y="818707"/>
                </a:cubicBezTo>
                <a:cubicBezTo>
                  <a:pt x="1290083" y="859465"/>
                  <a:pt x="1318437" y="903768"/>
                  <a:pt x="1360967" y="925033"/>
                </a:cubicBezTo>
                <a:cubicBezTo>
                  <a:pt x="1403497" y="946298"/>
                  <a:pt x="1472609" y="942754"/>
                  <a:pt x="1520455" y="946298"/>
                </a:cubicBezTo>
                <a:cubicBezTo>
                  <a:pt x="1568301" y="949842"/>
                  <a:pt x="1508050" y="907312"/>
                  <a:pt x="1648046" y="946298"/>
                </a:cubicBezTo>
                <a:cubicBezTo>
                  <a:pt x="1788042" y="985284"/>
                  <a:pt x="2074235" y="1082749"/>
                  <a:pt x="2360428" y="1180214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5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 surfaces</a:t>
            </a:r>
          </a:p>
        </p:txBody>
      </p:sp>
      <p:sp>
        <p:nvSpPr>
          <p:cNvPr id="4099" name="Freeform 3"/>
          <p:cNvSpPr>
            <a:spLocks/>
          </p:cNvSpPr>
          <p:nvPr/>
        </p:nvSpPr>
        <p:spPr bwMode="auto">
          <a:xfrm>
            <a:off x="3454400" y="3340100"/>
            <a:ext cx="1384300" cy="1308100"/>
          </a:xfrm>
          <a:custGeom>
            <a:avLst/>
            <a:gdLst>
              <a:gd name="T0" fmla="*/ 2147483647 w 872"/>
              <a:gd name="T1" fmla="*/ 2147483647 h 824"/>
              <a:gd name="T2" fmla="*/ 2147483647 w 872"/>
              <a:gd name="T3" fmla="*/ 2147483647 h 824"/>
              <a:gd name="T4" fmla="*/ 2147483647 w 872"/>
              <a:gd name="T5" fmla="*/ 2147483647 h 824"/>
              <a:gd name="T6" fmla="*/ 2147483647 w 872"/>
              <a:gd name="T7" fmla="*/ 2147483647 h 824"/>
              <a:gd name="T8" fmla="*/ 2147483647 w 872"/>
              <a:gd name="T9" fmla="*/ 2147483647 h 824"/>
              <a:gd name="T10" fmla="*/ 2147483647 w 872"/>
              <a:gd name="T11" fmla="*/ 2147483647 h 824"/>
              <a:gd name="T12" fmla="*/ 2147483647 w 872"/>
              <a:gd name="T13" fmla="*/ 2147483647 h 824"/>
              <a:gd name="T14" fmla="*/ 2147483647 w 872"/>
              <a:gd name="T15" fmla="*/ 2147483647 h 824"/>
              <a:gd name="T16" fmla="*/ 2147483647 w 872"/>
              <a:gd name="T17" fmla="*/ 2147483647 h 824"/>
              <a:gd name="T18" fmla="*/ 2147483647 w 872"/>
              <a:gd name="T19" fmla="*/ 2147483647 h 824"/>
              <a:gd name="T20" fmla="*/ 2147483647 w 872"/>
              <a:gd name="T21" fmla="*/ 2147483647 h 824"/>
              <a:gd name="T22" fmla="*/ 2147483647 w 872"/>
              <a:gd name="T23" fmla="*/ 2147483647 h 82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72"/>
              <a:gd name="T37" fmla="*/ 0 h 824"/>
              <a:gd name="T38" fmla="*/ 872 w 872"/>
              <a:gd name="T39" fmla="*/ 824 h 82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72" h="824">
                <a:moveTo>
                  <a:pt x="32" y="296"/>
                </a:moveTo>
                <a:cubicBezTo>
                  <a:pt x="8" y="192"/>
                  <a:pt x="0" y="152"/>
                  <a:pt x="32" y="104"/>
                </a:cubicBezTo>
                <a:cubicBezTo>
                  <a:pt x="64" y="56"/>
                  <a:pt x="160" y="0"/>
                  <a:pt x="224" y="8"/>
                </a:cubicBezTo>
                <a:cubicBezTo>
                  <a:pt x="288" y="16"/>
                  <a:pt x="344" y="120"/>
                  <a:pt x="416" y="152"/>
                </a:cubicBezTo>
                <a:cubicBezTo>
                  <a:pt x="488" y="184"/>
                  <a:pt x="584" y="168"/>
                  <a:pt x="656" y="200"/>
                </a:cubicBezTo>
                <a:cubicBezTo>
                  <a:pt x="728" y="232"/>
                  <a:pt x="824" y="288"/>
                  <a:pt x="848" y="344"/>
                </a:cubicBezTo>
                <a:cubicBezTo>
                  <a:pt x="872" y="400"/>
                  <a:pt x="832" y="480"/>
                  <a:pt x="800" y="536"/>
                </a:cubicBezTo>
                <a:cubicBezTo>
                  <a:pt x="768" y="592"/>
                  <a:pt x="704" y="648"/>
                  <a:pt x="656" y="680"/>
                </a:cubicBezTo>
                <a:cubicBezTo>
                  <a:pt x="608" y="712"/>
                  <a:pt x="576" y="704"/>
                  <a:pt x="512" y="728"/>
                </a:cubicBezTo>
                <a:cubicBezTo>
                  <a:pt x="448" y="752"/>
                  <a:pt x="328" y="824"/>
                  <a:pt x="272" y="824"/>
                </a:cubicBezTo>
                <a:cubicBezTo>
                  <a:pt x="216" y="824"/>
                  <a:pt x="216" y="816"/>
                  <a:pt x="176" y="728"/>
                </a:cubicBezTo>
                <a:cubicBezTo>
                  <a:pt x="136" y="640"/>
                  <a:pt x="56" y="400"/>
                  <a:pt x="32" y="296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 flipV="1">
            <a:off x="3124200" y="2895600"/>
            <a:ext cx="0" cy="28194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3124200" y="5715000"/>
            <a:ext cx="2971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5158" name="AutoShape 6"/>
          <p:cNvSpPr>
            <a:spLocks noChangeArrowheads="1"/>
          </p:cNvSpPr>
          <p:nvPr/>
        </p:nvSpPr>
        <p:spPr bwMode="auto">
          <a:xfrm>
            <a:off x="4038600" y="3216275"/>
            <a:ext cx="304800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5159" name="AutoShape 7"/>
          <p:cNvSpPr>
            <a:spLocks noChangeArrowheads="1"/>
          </p:cNvSpPr>
          <p:nvPr/>
        </p:nvSpPr>
        <p:spPr bwMode="auto">
          <a:xfrm>
            <a:off x="4876800" y="4191000"/>
            <a:ext cx="304800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5160" name="AutoShape 8"/>
          <p:cNvSpPr>
            <a:spLocks noChangeArrowheads="1"/>
          </p:cNvSpPr>
          <p:nvPr/>
        </p:nvSpPr>
        <p:spPr bwMode="auto">
          <a:xfrm>
            <a:off x="5410200" y="4191000"/>
            <a:ext cx="304800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5161" name="AutoShape 9"/>
          <p:cNvSpPr>
            <a:spLocks noChangeArrowheads="1"/>
          </p:cNvSpPr>
          <p:nvPr/>
        </p:nvSpPr>
        <p:spPr bwMode="auto">
          <a:xfrm>
            <a:off x="5029200" y="3505200"/>
            <a:ext cx="304800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5162" name="AutoShape 10"/>
          <p:cNvSpPr>
            <a:spLocks noChangeArrowheads="1"/>
          </p:cNvSpPr>
          <p:nvPr/>
        </p:nvSpPr>
        <p:spPr bwMode="auto">
          <a:xfrm>
            <a:off x="4495800" y="4724400"/>
            <a:ext cx="304800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5163" name="AutoShape 11"/>
          <p:cNvSpPr>
            <a:spLocks noChangeArrowheads="1"/>
          </p:cNvSpPr>
          <p:nvPr/>
        </p:nvSpPr>
        <p:spPr bwMode="auto">
          <a:xfrm>
            <a:off x="7086600" y="3581400"/>
            <a:ext cx="304800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7086600" y="4038600"/>
            <a:ext cx="304800" cy="304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AutoShape 13"/>
          <p:cNvSpPr>
            <a:spLocks noChangeArrowheads="1"/>
          </p:cNvSpPr>
          <p:nvPr/>
        </p:nvSpPr>
        <p:spPr bwMode="auto">
          <a:xfrm>
            <a:off x="4267200" y="3810000"/>
            <a:ext cx="304800" cy="304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AutoShape 14"/>
          <p:cNvSpPr>
            <a:spLocks noChangeArrowheads="1"/>
          </p:cNvSpPr>
          <p:nvPr/>
        </p:nvSpPr>
        <p:spPr bwMode="auto">
          <a:xfrm>
            <a:off x="3886200" y="4191000"/>
            <a:ext cx="304800" cy="304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AutoShape 15"/>
          <p:cNvSpPr>
            <a:spLocks noChangeArrowheads="1"/>
          </p:cNvSpPr>
          <p:nvPr/>
        </p:nvSpPr>
        <p:spPr bwMode="auto">
          <a:xfrm>
            <a:off x="3657600" y="3505200"/>
            <a:ext cx="304800" cy="304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5410200" y="5715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2133600" y="2819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7391400" y="3505200"/>
            <a:ext cx="10823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2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7391400" y="3962400"/>
            <a:ext cx="10823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1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15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Idea behind Kernels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54642" y="3313370"/>
            <a:ext cx="0" cy="1860698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non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254643" y="5174068"/>
            <a:ext cx="1892594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non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1798677" y="2592460"/>
            <a:ext cx="5565247" cy="1296470"/>
          </a:xfrm>
          <a:custGeom>
            <a:avLst/>
            <a:gdLst>
              <a:gd name="connsiteX0" fmla="*/ 0 w 2860158"/>
              <a:gd name="connsiteY0" fmla="*/ 1053118 h 1053118"/>
              <a:gd name="connsiteX1" fmla="*/ 893134 w 2860158"/>
              <a:gd name="connsiteY1" fmla="*/ 74923 h 1053118"/>
              <a:gd name="connsiteX2" fmla="*/ 1733107 w 2860158"/>
              <a:gd name="connsiteY2" fmla="*/ 96188 h 1053118"/>
              <a:gd name="connsiteX3" fmla="*/ 2668772 w 2860158"/>
              <a:gd name="connsiteY3" fmla="*/ 330104 h 1053118"/>
              <a:gd name="connsiteX4" fmla="*/ 2860158 w 2860158"/>
              <a:gd name="connsiteY4" fmla="*/ 542756 h 1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0158" h="1053118">
                <a:moveTo>
                  <a:pt x="0" y="1053118"/>
                </a:moveTo>
                <a:cubicBezTo>
                  <a:pt x="302141" y="643764"/>
                  <a:pt x="604283" y="234411"/>
                  <a:pt x="893134" y="74923"/>
                </a:cubicBezTo>
                <a:cubicBezTo>
                  <a:pt x="1181985" y="-84565"/>
                  <a:pt x="1437167" y="53658"/>
                  <a:pt x="1733107" y="96188"/>
                </a:cubicBezTo>
                <a:cubicBezTo>
                  <a:pt x="2029047" y="138718"/>
                  <a:pt x="2480930" y="255676"/>
                  <a:pt x="2668772" y="330104"/>
                </a:cubicBezTo>
                <a:cubicBezTo>
                  <a:pt x="2856614" y="404532"/>
                  <a:pt x="2840665" y="505542"/>
                  <a:pt x="2860158" y="542756"/>
                </a:cubicBezTo>
              </a:path>
            </a:pathLst>
          </a:custGeom>
          <a:ln w="6350">
            <a:prstDash val="sysDash"/>
            <a:headEnd w="lg" len="med"/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89228" y="2592460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φ</a:t>
            </a:r>
            <a:endParaRPr lang="en-US" i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957767" y="3295648"/>
            <a:ext cx="0" cy="1860698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non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957769" y="5156346"/>
            <a:ext cx="1868671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non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97418" y="4350377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2001579" y="3865526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2627127" y="4570819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2013097" y="4615715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2261188" y="4101580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o</a:t>
            </a:r>
            <a:endParaRPr lang="en-US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1581591" y="3772605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o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1734878" y="4265872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o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094218" y="4431049"/>
            <a:ext cx="6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φ</a:t>
            </a:r>
            <a:r>
              <a:rPr lang="en-US" i="1" dirty="0" smtClean="0"/>
              <a:t>(x)</a:t>
            </a:r>
            <a:endParaRPr lang="en-US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6352945" y="4615715"/>
            <a:ext cx="6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φ</a:t>
            </a:r>
            <a:r>
              <a:rPr lang="en-US" i="1" dirty="0" smtClean="0"/>
              <a:t>(x)</a:t>
            </a:r>
            <a:endParaRPr lang="en-US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7035200" y="3210825"/>
            <a:ext cx="6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φ</a:t>
            </a:r>
            <a:r>
              <a:rPr lang="en-US" i="1" dirty="0" smtClean="0"/>
              <a:t>(o)</a:t>
            </a:r>
            <a:endParaRPr lang="en-US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6328136" y="4288985"/>
            <a:ext cx="6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φ</a:t>
            </a:r>
            <a:r>
              <a:rPr lang="en-US" i="1" dirty="0" smtClean="0"/>
              <a:t>(x)</a:t>
            </a:r>
            <a:endParaRPr 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7168993" y="3881001"/>
            <a:ext cx="6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φ</a:t>
            </a:r>
            <a:r>
              <a:rPr lang="en-US" i="1" dirty="0" smtClean="0"/>
              <a:t>(o)</a:t>
            </a:r>
            <a:endParaRPr lang="en-US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6624960" y="3632021"/>
            <a:ext cx="6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φ</a:t>
            </a:r>
            <a:r>
              <a:rPr lang="en-US" i="1" dirty="0" smtClean="0"/>
              <a:t>(o)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6706477" y="4735843"/>
            <a:ext cx="6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φ</a:t>
            </a:r>
            <a:r>
              <a:rPr lang="en-US" i="1" dirty="0" smtClean="0"/>
              <a:t>(x)</a:t>
            </a:r>
            <a:endParaRPr lang="en-US" i="1" dirty="0"/>
          </a:p>
        </p:txBody>
      </p:sp>
      <p:sp>
        <p:nvSpPr>
          <p:cNvPr id="39" name="Freeform 38"/>
          <p:cNvSpPr/>
          <p:nvPr/>
        </p:nvSpPr>
        <p:spPr>
          <a:xfrm>
            <a:off x="1403498" y="3547287"/>
            <a:ext cx="1639184" cy="1180214"/>
          </a:xfrm>
          <a:custGeom>
            <a:avLst/>
            <a:gdLst>
              <a:gd name="connsiteX0" fmla="*/ 0 w 2360428"/>
              <a:gd name="connsiteY0" fmla="*/ 0 h 1180214"/>
              <a:gd name="connsiteX1" fmla="*/ 85060 w 2360428"/>
              <a:gd name="connsiteY1" fmla="*/ 297712 h 1180214"/>
              <a:gd name="connsiteX2" fmla="*/ 233916 w 2360428"/>
              <a:gd name="connsiteY2" fmla="*/ 627321 h 1180214"/>
              <a:gd name="connsiteX3" fmla="*/ 659218 w 2360428"/>
              <a:gd name="connsiteY3" fmla="*/ 1105786 h 1180214"/>
              <a:gd name="connsiteX4" fmla="*/ 818707 w 2360428"/>
              <a:gd name="connsiteY4" fmla="*/ 1052623 h 1180214"/>
              <a:gd name="connsiteX5" fmla="*/ 850604 w 2360428"/>
              <a:gd name="connsiteY5" fmla="*/ 839972 h 1180214"/>
              <a:gd name="connsiteX6" fmla="*/ 871869 w 2360428"/>
              <a:gd name="connsiteY6" fmla="*/ 637954 h 1180214"/>
              <a:gd name="connsiteX7" fmla="*/ 914400 w 2360428"/>
              <a:gd name="connsiteY7" fmla="*/ 425303 h 1180214"/>
              <a:gd name="connsiteX8" fmla="*/ 1116418 w 2360428"/>
              <a:gd name="connsiteY8" fmla="*/ 329610 h 1180214"/>
              <a:gd name="connsiteX9" fmla="*/ 1201479 w 2360428"/>
              <a:gd name="connsiteY9" fmla="*/ 382772 h 1180214"/>
              <a:gd name="connsiteX10" fmla="*/ 1222744 w 2360428"/>
              <a:gd name="connsiteY10" fmla="*/ 467833 h 1180214"/>
              <a:gd name="connsiteX11" fmla="*/ 1212111 w 2360428"/>
              <a:gd name="connsiteY11" fmla="*/ 680484 h 1180214"/>
              <a:gd name="connsiteX12" fmla="*/ 1265274 w 2360428"/>
              <a:gd name="connsiteY12" fmla="*/ 818707 h 1180214"/>
              <a:gd name="connsiteX13" fmla="*/ 1360967 w 2360428"/>
              <a:gd name="connsiteY13" fmla="*/ 925033 h 1180214"/>
              <a:gd name="connsiteX14" fmla="*/ 1520455 w 2360428"/>
              <a:gd name="connsiteY14" fmla="*/ 946298 h 1180214"/>
              <a:gd name="connsiteX15" fmla="*/ 1648046 w 2360428"/>
              <a:gd name="connsiteY15" fmla="*/ 946298 h 1180214"/>
              <a:gd name="connsiteX16" fmla="*/ 2360428 w 2360428"/>
              <a:gd name="connsiteY16" fmla="*/ 1180214 h 118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60428" h="1180214">
                <a:moveTo>
                  <a:pt x="0" y="0"/>
                </a:moveTo>
                <a:cubicBezTo>
                  <a:pt x="23037" y="96579"/>
                  <a:pt x="46074" y="193159"/>
                  <a:pt x="85060" y="297712"/>
                </a:cubicBezTo>
                <a:cubicBezTo>
                  <a:pt x="124046" y="402265"/>
                  <a:pt x="138223" y="492642"/>
                  <a:pt x="233916" y="627321"/>
                </a:cubicBezTo>
                <a:cubicBezTo>
                  <a:pt x="329609" y="762000"/>
                  <a:pt x="561753" y="1034902"/>
                  <a:pt x="659218" y="1105786"/>
                </a:cubicBezTo>
                <a:cubicBezTo>
                  <a:pt x="756683" y="1176670"/>
                  <a:pt x="786809" y="1096925"/>
                  <a:pt x="818707" y="1052623"/>
                </a:cubicBezTo>
                <a:cubicBezTo>
                  <a:pt x="850605" y="1008321"/>
                  <a:pt x="841744" y="909084"/>
                  <a:pt x="850604" y="839972"/>
                </a:cubicBezTo>
                <a:cubicBezTo>
                  <a:pt x="859464" y="770860"/>
                  <a:pt x="861236" y="707065"/>
                  <a:pt x="871869" y="637954"/>
                </a:cubicBezTo>
                <a:cubicBezTo>
                  <a:pt x="882502" y="568843"/>
                  <a:pt x="873642" y="476694"/>
                  <a:pt x="914400" y="425303"/>
                </a:cubicBezTo>
                <a:cubicBezTo>
                  <a:pt x="955158" y="373912"/>
                  <a:pt x="1068571" y="336699"/>
                  <a:pt x="1116418" y="329610"/>
                </a:cubicBezTo>
                <a:cubicBezTo>
                  <a:pt x="1164265" y="322521"/>
                  <a:pt x="1183758" y="359735"/>
                  <a:pt x="1201479" y="382772"/>
                </a:cubicBezTo>
                <a:cubicBezTo>
                  <a:pt x="1219200" y="405809"/>
                  <a:pt x="1220972" y="418214"/>
                  <a:pt x="1222744" y="467833"/>
                </a:cubicBezTo>
                <a:cubicBezTo>
                  <a:pt x="1224516" y="517452"/>
                  <a:pt x="1205023" y="622005"/>
                  <a:pt x="1212111" y="680484"/>
                </a:cubicBezTo>
                <a:cubicBezTo>
                  <a:pt x="1219199" y="738963"/>
                  <a:pt x="1240465" y="777949"/>
                  <a:pt x="1265274" y="818707"/>
                </a:cubicBezTo>
                <a:cubicBezTo>
                  <a:pt x="1290083" y="859465"/>
                  <a:pt x="1318437" y="903768"/>
                  <a:pt x="1360967" y="925033"/>
                </a:cubicBezTo>
                <a:cubicBezTo>
                  <a:pt x="1403497" y="946298"/>
                  <a:pt x="1472609" y="942754"/>
                  <a:pt x="1520455" y="946298"/>
                </a:cubicBezTo>
                <a:cubicBezTo>
                  <a:pt x="1568301" y="949842"/>
                  <a:pt x="1508050" y="907312"/>
                  <a:pt x="1648046" y="946298"/>
                </a:cubicBezTo>
                <a:cubicBezTo>
                  <a:pt x="1788042" y="985284"/>
                  <a:pt x="2074235" y="1082749"/>
                  <a:pt x="2360428" y="1180214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6094217" y="3756289"/>
            <a:ext cx="1447798" cy="99919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4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graphicFrame>
        <p:nvGraphicFramePr>
          <p:cNvPr id="29699" name="Object 4"/>
          <p:cNvGraphicFramePr>
            <a:graphicFrameLocks noChangeAspect="1"/>
          </p:cNvGraphicFramePr>
          <p:nvPr/>
        </p:nvGraphicFramePr>
        <p:xfrm>
          <a:off x="1519238" y="1585913"/>
          <a:ext cx="17859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3" imgW="812447" imgH="203112" progId="Equation.3">
                  <p:embed/>
                </p:oleObj>
              </mc:Choice>
              <mc:Fallback>
                <p:oleObj name="Equation" r:id="rId3" imgW="81244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585913"/>
                        <a:ext cx="178593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5"/>
          <p:cNvGraphicFramePr>
            <a:graphicFrameLocks noChangeAspect="1"/>
          </p:cNvGraphicFramePr>
          <p:nvPr/>
        </p:nvGraphicFramePr>
        <p:xfrm>
          <a:off x="1519238" y="2276475"/>
          <a:ext cx="57038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5" imgW="2438400" imgH="254000" progId="Equation.3">
                  <p:embed/>
                </p:oleObj>
              </mc:Choice>
              <mc:Fallback>
                <p:oleObj name="Equation" r:id="rId5" imgW="24384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2276475"/>
                        <a:ext cx="570388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4133850" y="1604963"/>
            <a:ext cx="432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(mapping to a higher-dimensional space)</a:t>
            </a:r>
          </a:p>
        </p:txBody>
      </p:sp>
    </p:spTree>
    <p:extLst>
      <p:ext uri="{BB962C8B-B14F-4D97-AF65-F5344CB8AC3E}">
        <p14:creationId xmlns:p14="http://schemas.microsoft.com/office/powerpoint/2010/main" val="325804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kernel trick</a:t>
            </a:r>
          </a:p>
        </p:txBody>
      </p:sp>
      <p:graphicFrame>
        <p:nvGraphicFramePr>
          <p:cNvPr id="30723" name="Object 4"/>
          <p:cNvGraphicFramePr>
            <a:graphicFrameLocks noChangeAspect="1"/>
          </p:cNvGraphicFramePr>
          <p:nvPr/>
        </p:nvGraphicFramePr>
        <p:xfrm>
          <a:off x="309563" y="1931988"/>
          <a:ext cx="818038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3" imgW="4622800" imgH="241300" progId="Equation.3">
                  <p:embed/>
                </p:oleObj>
              </mc:Choice>
              <mc:Fallback>
                <p:oleObj name="Equation" r:id="rId3" imgW="4622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1931988"/>
                        <a:ext cx="8180387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5"/>
          <p:cNvGraphicFramePr>
            <a:graphicFrameLocks noChangeAspect="1"/>
          </p:cNvGraphicFramePr>
          <p:nvPr/>
        </p:nvGraphicFramePr>
        <p:xfrm>
          <a:off x="2786063" y="3082925"/>
          <a:ext cx="2503487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5" imgW="1435100" imgH="228600" progId="Equation.3">
                  <p:embed/>
                </p:oleObj>
              </mc:Choice>
              <mc:Fallback>
                <p:oleObj name="Equation" r:id="rId5" imgW="1435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082925"/>
                        <a:ext cx="2503487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6"/>
          <p:cNvGraphicFramePr>
            <a:graphicFrameLocks noChangeAspect="1"/>
          </p:cNvGraphicFramePr>
          <p:nvPr/>
        </p:nvGraphicFramePr>
        <p:xfrm>
          <a:off x="2773363" y="3624263"/>
          <a:ext cx="31242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7" imgW="1790700" imgH="203200" progId="Equation.3">
                  <p:embed/>
                </p:oleObj>
              </mc:Choice>
              <mc:Fallback>
                <p:oleObj name="Equation" r:id="rId7" imgW="1790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3624263"/>
                        <a:ext cx="31242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7"/>
          <p:cNvGraphicFramePr>
            <a:graphicFrameLocks noChangeAspect="1"/>
          </p:cNvGraphicFramePr>
          <p:nvPr/>
        </p:nvGraphicFramePr>
        <p:xfrm>
          <a:off x="2757488" y="4079875"/>
          <a:ext cx="33686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9" imgW="1930400" imgH="279400" progId="Equation.3">
                  <p:embed/>
                </p:oleObj>
              </mc:Choice>
              <mc:Fallback>
                <p:oleObj name="Equation" r:id="rId9" imgW="19304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4079875"/>
                        <a:ext cx="336867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482600" y="3082925"/>
            <a:ext cx="205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Polynomial kernel:</a:t>
            </a: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796925" y="3602038"/>
            <a:ext cx="1758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Sigmoid kernel:</a:t>
            </a:r>
          </a:p>
        </p:txBody>
      </p:sp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1165225" y="4119563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RBF kernel:</a:t>
            </a:r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309563" y="5214938"/>
            <a:ext cx="615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Many other kernels are useful for IR:</a:t>
            </a:r>
            <a:br>
              <a:rPr lang="en-US" altLang="en-US" sz="1800"/>
            </a:br>
            <a:r>
              <a:rPr lang="en-US" altLang="en-US" sz="1800"/>
              <a:t>e.g., string kernels, subsequence kernels, tree kernels, etc.</a:t>
            </a:r>
          </a:p>
        </p:txBody>
      </p:sp>
    </p:spTree>
    <p:extLst>
      <p:ext uri="{BB962C8B-B14F-4D97-AF65-F5344CB8AC3E}">
        <p14:creationId xmlns:p14="http://schemas.microsoft.com/office/powerpoint/2010/main" val="288832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SVM (Cont’d)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Evaluation:</a:t>
            </a:r>
          </a:p>
          <a:p>
            <a:pPr lvl="1" eaLnBrk="1" hangingPunct="1"/>
            <a:r>
              <a:rPr lang="en-US" altLang="en-US" smtClean="0"/>
              <a:t>SVM &gt; knn &gt; decision tree &gt; NB</a:t>
            </a:r>
          </a:p>
          <a:p>
            <a:pPr eaLnBrk="1" hangingPunct="1"/>
            <a:r>
              <a:rPr lang="en-US" altLang="en-US" smtClean="0"/>
              <a:t>Implementation</a:t>
            </a:r>
          </a:p>
          <a:p>
            <a:pPr lvl="1" eaLnBrk="1" hangingPunct="1"/>
            <a:r>
              <a:rPr lang="en-US" altLang="en-US" smtClean="0"/>
              <a:t>Quadratic optimization</a:t>
            </a:r>
          </a:p>
          <a:p>
            <a:pPr lvl="1" eaLnBrk="1" hangingPunct="1"/>
            <a:r>
              <a:rPr lang="en-US" altLang="en-US" smtClean="0"/>
              <a:t>Use toolkit (e.g., Thorsten Joachims’s svmlight)</a:t>
            </a:r>
          </a:p>
        </p:txBody>
      </p:sp>
    </p:spTree>
    <p:extLst>
      <p:ext uri="{BB962C8B-B14F-4D97-AF65-F5344CB8AC3E}">
        <p14:creationId xmlns:p14="http://schemas.microsoft.com/office/powerpoint/2010/main" val="33892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Unigram 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 unigram kernel is essentially the same as a bag of words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For example, we can split the sentence “Utopia </a:t>
            </a:r>
            <a:r>
              <a:rPr lang="en-US" dirty="0">
                <a:solidFill>
                  <a:schemeClr val="tx1"/>
                </a:solidFill>
              </a:rPr>
              <a:t>invades </a:t>
            </a:r>
            <a:r>
              <a:rPr lang="en-US" dirty="0" err="1">
                <a:solidFill>
                  <a:schemeClr val="tx1"/>
                </a:solidFill>
              </a:rPr>
              <a:t>Asgård</a:t>
            </a:r>
            <a:r>
              <a:rPr lang="en-US" dirty="0">
                <a:solidFill>
                  <a:schemeClr val="tx1"/>
                </a:solidFill>
              </a:rPr>
              <a:t>” </a:t>
            </a:r>
            <a:r>
              <a:rPr lang="en-US" dirty="0" smtClean="0">
                <a:solidFill>
                  <a:schemeClr val="tx1"/>
                </a:solidFill>
              </a:rPr>
              <a:t>into the three unigrams: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“Utopia”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“invades”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chemeClr val="tx1"/>
                </a:solidFill>
              </a:rPr>
              <a:t>Asgård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Similarly, we can split “</a:t>
            </a:r>
            <a:r>
              <a:rPr lang="en-US" dirty="0" err="1" smtClean="0">
                <a:solidFill>
                  <a:schemeClr val="tx1"/>
                </a:solidFill>
              </a:rPr>
              <a:t>Asgård</a:t>
            </a:r>
            <a:r>
              <a:rPr lang="en-US" dirty="0" smtClean="0">
                <a:solidFill>
                  <a:schemeClr val="tx1"/>
                </a:solidFill>
              </a:rPr>
              <a:t> invades Utopia” into: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chemeClr val="tx1"/>
                </a:solidFill>
              </a:rPr>
              <a:t>Asgård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“invades”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Utopia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However, the vector representations of the two sentences will be identical (&lt;1,1,1&gt;) and therefore their cosine similarity will be computed as 1.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46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Bigram 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Using a bigram kernel, we can split the sentence “Utopia </a:t>
            </a:r>
            <a:r>
              <a:rPr lang="en-US" dirty="0">
                <a:solidFill>
                  <a:schemeClr val="tx1"/>
                </a:solidFill>
              </a:rPr>
              <a:t>invades </a:t>
            </a:r>
            <a:r>
              <a:rPr lang="en-US" dirty="0" err="1">
                <a:solidFill>
                  <a:schemeClr val="tx1"/>
                </a:solidFill>
              </a:rPr>
              <a:t>Asgård</a:t>
            </a:r>
            <a:r>
              <a:rPr lang="en-US" dirty="0">
                <a:solidFill>
                  <a:schemeClr val="tx1"/>
                </a:solidFill>
              </a:rPr>
              <a:t>” </a:t>
            </a:r>
            <a:r>
              <a:rPr lang="en-US" dirty="0" smtClean="0">
                <a:solidFill>
                  <a:schemeClr val="tx1"/>
                </a:solidFill>
              </a:rPr>
              <a:t>into the two bigrams: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“Utopia invades”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“invades </a:t>
            </a:r>
            <a:r>
              <a:rPr lang="en-US" dirty="0" err="1" smtClean="0">
                <a:solidFill>
                  <a:schemeClr val="tx1"/>
                </a:solidFill>
              </a:rPr>
              <a:t>Asgård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Similarly, we can split “</a:t>
            </a:r>
            <a:r>
              <a:rPr lang="en-US" dirty="0" err="1" smtClean="0">
                <a:solidFill>
                  <a:schemeClr val="tx1"/>
                </a:solidFill>
              </a:rPr>
              <a:t>Asgård</a:t>
            </a:r>
            <a:r>
              <a:rPr lang="en-US" dirty="0" smtClean="0">
                <a:solidFill>
                  <a:schemeClr val="tx1"/>
                </a:solidFill>
              </a:rPr>
              <a:t> invades Utopia” into: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>
                <a:solidFill>
                  <a:schemeClr val="tx1"/>
                </a:solidFill>
              </a:rPr>
              <a:t>Asgård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invades”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“invades </a:t>
            </a:r>
            <a:r>
              <a:rPr lang="en-US" dirty="0" smtClean="0">
                <a:solidFill>
                  <a:schemeClr val="tx1"/>
                </a:solidFill>
              </a:rPr>
              <a:t>Utopia”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Using this representation, the vectors corresponding to the two sentences are &lt;1,1,0,0&gt; and &lt;0,0,1,1&gt;, respectively, and their cosine similarity is 0.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01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Longer 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N-grams for n&gt;2 can also be used for measuring similarity.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Longer n-grams (shingles) are particularly useful in Information Retrieval, for fast retrieval of similar documents.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NLP, people use n-gram similarity methods for the evaluation of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machine translation (BLEU – </a:t>
            </a:r>
            <a:r>
              <a:rPr lang="en-US" dirty="0" err="1" smtClean="0">
                <a:solidFill>
                  <a:schemeClr val="tx1"/>
                </a:solidFill>
              </a:rPr>
              <a:t>Papineni</a:t>
            </a:r>
            <a:r>
              <a:rPr lang="en-US" dirty="0" smtClean="0">
                <a:solidFill>
                  <a:schemeClr val="tx1"/>
                </a:solidFill>
              </a:rPr>
              <a:t> et al.)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text summarization (ROUGE – Lin et al.)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both cases, an automatically generated text (a translation or a summary) is compared against a </a:t>
            </a:r>
            <a:r>
              <a:rPr lang="en-US" i="1" dirty="0" smtClean="0">
                <a:solidFill>
                  <a:schemeClr val="tx1"/>
                </a:solidFill>
              </a:rPr>
              <a:t>set </a:t>
            </a:r>
            <a:r>
              <a:rPr lang="en-US" dirty="0" smtClean="0">
                <a:solidFill>
                  <a:schemeClr val="tx1"/>
                </a:solidFill>
              </a:rPr>
              <a:t>of reference sentences which are intended</a:t>
            </a:r>
          </a:p>
        </p:txBody>
      </p:sp>
    </p:spTree>
    <p:extLst>
      <p:ext uri="{BB962C8B-B14F-4D97-AF65-F5344CB8AC3E}">
        <p14:creationId xmlns:p14="http://schemas.microsoft.com/office/powerpoint/2010/main" val="177586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381045"/>
            <a:ext cx="8432800" cy="701843"/>
          </a:xfrm>
        </p:spPr>
        <p:txBody>
          <a:bodyPr/>
          <a:lstStyle/>
          <a:p>
            <a:r>
              <a:rPr lang="en-US" dirty="0" smtClean="0"/>
              <a:t>BLEU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042" y="1980474"/>
            <a:ext cx="89684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One </a:t>
            </a:r>
            <a:r>
              <a:rPr lang="en-US" sz="1000" dirty="0"/>
              <a:t>hundred artists from 16 countries will exhibit 270 pieces of </a:t>
            </a:r>
            <a:r>
              <a:rPr lang="en-US" sz="1000" b="1" dirty="0"/>
              <a:t>artistic work made on porcelain </a:t>
            </a:r>
            <a:r>
              <a:rPr lang="en-US" sz="1000" dirty="0"/>
              <a:t>in the Palace of Arts in Cairo in a an exhibition inaugurated earlier this week and that will last for two weeks. </a:t>
            </a:r>
          </a:p>
          <a:p>
            <a:endParaRPr lang="en-US" sz="1000" dirty="0"/>
          </a:p>
          <a:p>
            <a:r>
              <a:rPr lang="en-US" sz="1000" dirty="0"/>
              <a:t>One hundred artists from 61 states are exhibiting 270 pieces of </a:t>
            </a:r>
            <a:r>
              <a:rPr lang="en-US" sz="1000" b="1" dirty="0"/>
              <a:t>porcelain artwork </a:t>
            </a:r>
            <a:r>
              <a:rPr lang="en-US" sz="1000" dirty="0"/>
              <a:t>at the Arts Palace in Cairo, as part of a two-week exhibition that opened at the beginning of this week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100 </a:t>
            </a:r>
            <a:r>
              <a:rPr lang="en-US" sz="1000" dirty="0"/>
              <a:t>artists from 16 countries are exhibiting 270 pieces of work </a:t>
            </a:r>
            <a:r>
              <a:rPr lang="en-US" sz="1000" b="1" dirty="0"/>
              <a:t>on porcelain </a:t>
            </a:r>
            <a:r>
              <a:rPr lang="en-US" sz="1000" dirty="0"/>
              <a:t>in Cairo's Arts Palace as part of a 2-week exhibition, which opened at the beginning of the week.  </a:t>
            </a:r>
          </a:p>
          <a:p>
            <a:endParaRPr lang="en-US" sz="1000" dirty="0"/>
          </a:p>
          <a:p>
            <a:r>
              <a:rPr lang="en-US" sz="1000" dirty="0"/>
              <a:t>One </a:t>
            </a:r>
            <a:r>
              <a:rPr lang="en-US" sz="1000" dirty="0"/>
              <a:t>hundred artists from 16 countries will display 270 pieces of art works </a:t>
            </a:r>
            <a:r>
              <a:rPr lang="en-US" sz="1000" b="1" dirty="0"/>
              <a:t>undertaken on porcelain </a:t>
            </a:r>
            <a:r>
              <a:rPr lang="en-US" sz="1000" dirty="0"/>
              <a:t>in the Palace of Arts in Cairo in an exhibition opened at the beginning of this week and which will continue for two weeks. </a:t>
            </a:r>
          </a:p>
          <a:p>
            <a:endParaRPr lang="en-US" sz="1000" dirty="0"/>
          </a:p>
          <a:p>
            <a:r>
              <a:rPr lang="en-US" sz="1000" dirty="0"/>
              <a:t>A </a:t>
            </a:r>
            <a:r>
              <a:rPr lang="en-US" sz="1000" dirty="0"/>
              <a:t>hundred artists from 16 countries will exhibit 270 pieces of artistic works </a:t>
            </a:r>
            <a:r>
              <a:rPr lang="en-US" sz="1000" b="1" dirty="0"/>
              <a:t>that are made on Porcelain </a:t>
            </a:r>
            <a:r>
              <a:rPr lang="en-US" sz="1000" dirty="0"/>
              <a:t>in the arts palace in Cairo in a an exhibition inaugurated earlier this week, which will last for two weeks.  </a:t>
            </a:r>
          </a:p>
          <a:p>
            <a:endParaRPr lang="en-US" sz="1000" dirty="0"/>
          </a:p>
          <a:p>
            <a:r>
              <a:rPr lang="en-US" sz="1000" dirty="0"/>
              <a:t>One </a:t>
            </a:r>
            <a:r>
              <a:rPr lang="en-US" sz="1000" dirty="0"/>
              <a:t>hundred artists from 61 countries exhibited 270 types of art pieces </a:t>
            </a:r>
            <a:r>
              <a:rPr lang="en-US" sz="1000" b="1" dirty="0"/>
              <a:t>done on porcelain </a:t>
            </a:r>
            <a:r>
              <a:rPr lang="en-US" sz="1000" dirty="0"/>
              <a:t>in the Cultural Palace of Cairo, in an exhibition that was inaugurated at the beginning of the current week. The exhibition would last two weeks. </a:t>
            </a:r>
          </a:p>
          <a:p>
            <a:endParaRPr lang="en-US" sz="1000" dirty="0"/>
          </a:p>
          <a:p>
            <a:r>
              <a:rPr lang="en-US" sz="1000" dirty="0"/>
              <a:t>One </a:t>
            </a:r>
            <a:r>
              <a:rPr lang="en-US" sz="1000" dirty="0"/>
              <a:t>hundred artists from 16 countries will exhibit </a:t>
            </a:r>
            <a:r>
              <a:rPr lang="en-US" sz="1000" dirty="0"/>
              <a:t>270 works </a:t>
            </a:r>
            <a:r>
              <a:rPr lang="en-US" sz="1000" dirty="0"/>
              <a:t>of art </a:t>
            </a:r>
            <a:r>
              <a:rPr lang="en-US" sz="1000" b="1" dirty="0"/>
              <a:t>made with porcelain </a:t>
            </a:r>
            <a:r>
              <a:rPr lang="en-US" sz="1000" dirty="0"/>
              <a:t>in the Arts Castle in Cairo in </a:t>
            </a:r>
            <a:r>
              <a:rPr lang="en-US" sz="1000" dirty="0"/>
              <a:t>an exhibition </a:t>
            </a:r>
            <a:r>
              <a:rPr lang="en-US" sz="1000" dirty="0"/>
              <a:t>that opened earlier this week and will last for two weeks. </a:t>
            </a:r>
          </a:p>
          <a:p>
            <a:endParaRPr lang="en-US" sz="1000" dirty="0"/>
          </a:p>
          <a:p>
            <a:r>
              <a:rPr lang="en-US" sz="1000" dirty="0"/>
              <a:t>A </a:t>
            </a:r>
            <a:r>
              <a:rPr lang="en-US" sz="1000" dirty="0"/>
              <a:t>hundred artists from 16 countries are displaying 270 </a:t>
            </a:r>
            <a:r>
              <a:rPr lang="en-US" sz="1000" b="1" dirty="0"/>
              <a:t>porcelain </a:t>
            </a:r>
            <a:r>
              <a:rPr lang="en-US" sz="1000" dirty="0"/>
              <a:t>art pieces in an exhibition that opened early in the week, and will continue over a span of two weeks. </a:t>
            </a:r>
          </a:p>
          <a:p>
            <a:endParaRPr lang="en-US" sz="1000" dirty="0"/>
          </a:p>
          <a:p>
            <a:r>
              <a:rPr lang="en-US" sz="1000" dirty="0"/>
              <a:t>A </a:t>
            </a:r>
            <a:r>
              <a:rPr lang="en-US" sz="1000" dirty="0"/>
              <a:t>hundred artists from 16 countries display 270 artistic </a:t>
            </a:r>
            <a:r>
              <a:rPr lang="en-US" sz="1000" b="1" dirty="0"/>
              <a:t>porcelain </a:t>
            </a:r>
            <a:r>
              <a:rPr lang="en-US" sz="1000" dirty="0"/>
              <a:t>pieces at the Palace of Arts in Cairo, in an exhibition that was opened earlier this week and continuing for two weeks. </a:t>
            </a:r>
          </a:p>
        </p:txBody>
      </p:sp>
    </p:spTree>
    <p:extLst>
      <p:ext uri="{BB962C8B-B14F-4D97-AF65-F5344CB8AC3E}">
        <p14:creationId xmlns:p14="http://schemas.microsoft.com/office/powerpoint/2010/main" val="35009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 and Substring Kernels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Letter n-grams can be used for various applications such as spelling correction, language recognition, and named entity recognition.</a:t>
            </a:r>
          </a:p>
          <a:p>
            <a:r>
              <a:rPr lang="en-US" dirty="0" smtClean="0"/>
              <a:t>For example, the word </a:t>
            </a:r>
            <a:r>
              <a:rPr lang="en-US" i="1" dirty="0" smtClean="0"/>
              <a:t>stop</a:t>
            </a:r>
            <a:r>
              <a:rPr lang="en-US" dirty="0" smtClean="0"/>
              <a:t> can be represented as the subset of all of its substrings: s, t, o, p, </a:t>
            </a:r>
            <a:r>
              <a:rPr lang="en-US" dirty="0" err="1" smtClean="0"/>
              <a:t>st</a:t>
            </a:r>
            <a:r>
              <a:rPr lang="en-US" dirty="0" smtClean="0"/>
              <a:t>, to, op, </a:t>
            </a:r>
            <a:r>
              <a:rPr lang="en-US" dirty="0" err="1" smtClean="0"/>
              <a:t>sto</a:t>
            </a:r>
            <a:r>
              <a:rPr lang="en-US" dirty="0" smtClean="0"/>
              <a:t>, top, and stop.</a:t>
            </a:r>
          </a:p>
          <a:p>
            <a:r>
              <a:rPr lang="en-US" dirty="0" smtClean="0"/>
              <a:t>In this representation, </a:t>
            </a:r>
            <a:r>
              <a:rPr lang="en-US" dirty="0" err="1" smtClean="0"/>
              <a:t>sim</a:t>
            </a:r>
            <a:r>
              <a:rPr lang="en-US" dirty="0" smtClean="0"/>
              <a:t>(</a:t>
            </a:r>
            <a:r>
              <a:rPr lang="en-US" dirty="0" err="1" smtClean="0"/>
              <a:t>stop,stops</a:t>
            </a:r>
            <a:r>
              <a:rPr lang="en-US" dirty="0" smtClean="0"/>
              <a:t>) &gt; </a:t>
            </a:r>
            <a:r>
              <a:rPr lang="en-US" dirty="0" err="1" smtClean="0"/>
              <a:t>sim</a:t>
            </a:r>
            <a:r>
              <a:rPr lang="en-US" dirty="0" smtClean="0"/>
              <a:t>(</a:t>
            </a:r>
            <a:r>
              <a:rPr lang="en-US" dirty="0" err="1" smtClean="0"/>
              <a:t>stop,plot</a:t>
            </a:r>
            <a:r>
              <a:rPr lang="en-US" dirty="0" smtClean="0"/>
              <a:t>), even though all three words are different.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Subsequences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a substring, a subsequence doesn’t need to consist of contiguous words (or letters).</a:t>
            </a:r>
          </a:p>
          <a:p>
            <a:r>
              <a:rPr lang="en-US" i="1" dirty="0" smtClean="0"/>
              <a:t>comp</a:t>
            </a:r>
            <a:r>
              <a:rPr lang="en-US" dirty="0" smtClean="0"/>
              <a:t>, </a:t>
            </a:r>
            <a:r>
              <a:rPr lang="en-US" i="1" dirty="0" err="1" smtClean="0"/>
              <a:t>cotr</a:t>
            </a:r>
            <a:r>
              <a:rPr lang="en-US" dirty="0" smtClean="0"/>
              <a:t>, </a:t>
            </a:r>
            <a:r>
              <a:rPr lang="en-US" i="1" dirty="0" err="1" smtClean="0"/>
              <a:t>opter</a:t>
            </a:r>
            <a:r>
              <a:rPr lang="en-US" dirty="0" smtClean="0"/>
              <a:t>, </a:t>
            </a:r>
            <a:r>
              <a:rPr lang="en-US" i="1" dirty="0" err="1" smtClean="0"/>
              <a:t>cpute</a:t>
            </a:r>
            <a:r>
              <a:rPr lang="en-US" dirty="0" smtClean="0"/>
              <a:t> – all of these are letter-based) subsequences of </a:t>
            </a:r>
            <a:r>
              <a:rPr lang="en-US" i="1" dirty="0" smtClean="0"/>
              <a:t>computer</a:t>
            </a:r>
          </a:p>
          <a:p>
            <a:r>
              <a:rPr lang="en-US" dirty="0" smtClean="0"/>
              <a:t>Subsequence kernels (of words, not letters) are most useful for measuring similarity between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 trees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 flipV="1">
            <a:off x="3124200" y="2895600"/>
            <a:ext cx="0" cy="28194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3124200" y="5715000"/>
            <a:ext cx="2971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181" name="AutoShape 5"/>
          <p:cNvSpPr>
            <a:spLocks noChangeArrowheads="1"/>
          </p:cNvSpPr>
          <p:nvPr/>
        </p:nvSpPr>
        <p:spPr bwMode="auto">
          <a:xfrm>
            <a:off x="4038600" y="3216275"/>
            <a:ext cx="304800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6182" name="AutoShape 6"/>
          <p:cNvSpPr>
            <a:spLocks noChangeArrowheads="1"/>
          </p:cNvSpPr>
          <p:nvPr/>
        </p:nvSpPr>
        <p:spPr bwMode="auto">
          <a:xfrm>
            <a:off x="4876800" y="4191000"/>
            <a:ext cx="304800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6183" name="AutoShape 7"/>
          <p:cNvSpPr>
            <a:spLocks noChangeArrowheads="1"/>
          </p:cNvSpPr>
          <p:nvPr/>
        </p:nvSpPr>
        <p:spPr bwMode="auto">
          <a:xfrm>
            <a:off x="5410200" y="4191000"/>
            <a:ext cx="304800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6184" name="AutoShape 8"/>
          <p:cNvSpPr>
            <a:spLocks noChangeArrowheads="1"/>
          </p:cNvSpPr>
          <p:nvPr/>
        </p:nvSpPr>
        <p:spPr bwMode="auto">
          <a:xfrm>
            <a:off x="5029200" y="3505200"/>
            <a:ext cx="304800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6185" name="AutoShape 9"/>
          <p:cNvSpPr>
            <a:spLocks noChangeArrowheads="1"/>
          </p:cNvSpPr>
          <p:nvPr/>
        </p:nvSpPr>
        <p:spPr bwMode="auto">
          <a:xfrm>
            <a:off x="4495800" y="4724400"/>
            <a:ext cx="304800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auto">
          <a:xfrm>
            <a:off x="4267200" y="3810000"/>
            <a:ext cx="304800" cy="304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AutoShape 11"/>
          <p:cNvSpPr>
            <a:spLocks noChangeArrowheads="1"/>
          </p:cNvSpPr>
          <p:nvPr/>
        </p:nvSpPr>
        <p:spPr bwMode="auto">
          <a:xfrm>
            <a:off x="3886200" y="4191000"/>
            <a:ext cx="304800" cy="304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AutoShape 12"/>
          <p:cNvSpPr>
            <a:spLocks noChangeArrowheads="1"/>
          </p:cNvSpPr>
          <p:nvPr/>
        </p:nvSpPr>
        <p:spPr bwMode="auto">
          <a:xfrm>
            <a:off x="3657600" y="3505200"/>
            <a:ext cx="304800" cy="304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4572000" y="2971800"/>
            <a:ext cx="0" cy="2743200"/>
          </a:xfrm>
          <a:prstGeom prst="line">
            <a:avLst/>
          </a:prstGeom>
          <a:noFill/>
          <a:ln w="317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3124200" y="3505200"/>
            <a:ext cx="2895600" cy="0"/>
          </a:xfrm>
          <a:prstGeom prst="line">
            <a:avLst/>
          </a:prstGeom>
          <a:noFill/>
          <a:ln w="317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3124200" y="4724400"/>
            <a:ext cx="2895600" cy="0"/>
          </a:xfrm>
          <a:prstGeom prst="line">
            <a:avLst/>
          </a:prstGeom>
          <a:noFill/>
          <a:ln w="317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192" name="AutoShape 16"/>
          <p:cNvSpPr>
            <a:spLocks noChangeArrowheads="1"/>
          </p:cNvSpPr>
          <p:nvPr/>
        </p:nvSpPr>
        <p:spPr bwMode="auto">
          <a:xfrm>
            <a:off x="7086600" y="3581400"/>
            <a:ext cx="304800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137" name="AutoShape 17"/>
          <p:cNvSpPr>
            <a:spLocks noChangeArrowheads="1"/>
          </p:cNvSpPr>
          <p:nvPr/>
        </p:nvSpPr>
        <p:spPr bwMode="auto">
          <a:xfrm>
            <a:off x="7086600" y="4038600"/>
            <a:ext cx="304800" cy="304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5410200" y="5715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2133600" y="2819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7391400" y="3505200"/>
            <a:ext cx="10823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2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7391400" y="3962400"/>
            <a:ext cx="10823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1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84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 the next slide, you will see a set of published headlines relating the same scientific study published in 2009. The study suggests that Wolfgang Amadeus Mozart may have died of complications caused by strep throat.</a:t>
            </a:r>
          </a:p>
          <a:p>
            <a:r>
              <a:rPr lang="en-US" dirty="0"/>
              <a:t>Take the time to read all these headlines. What interesting (class-related) observations can you make based on your reading?</a:t>
            </a:r>
          </a:p>
          <a:p>
            <a:r>
              <a:rPr lang="en-US" dirty="0" smtClean="0"/>
              <a:t>What kernels would be most appropriate for clustering all these headlines together? In other words, these kernels should assign high pairwise similarity scores for the headlines in the group.</a:t>
            </a:r>
          </a:p>
        </p:txBody>
      </p:sp>
    </p:spTree>
    <p:extLst>
      <p:ext uri="{BB962C8B-B14F-4D97-AF65-F5344CB8AC3E}">
        <p14:creationId xmlns:p14="http://schemas.microsoft.com/office/powerpoint/2010/main" val="292162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dirty="0">
                <a:solidFill>
                  <a:srgbClr val="FDC227"/>
                </a:solidFill>
                <a:latin typeface="Georgia" panose="02040502050405020303" pitchFamily="18" charset="0"/>
              </a:rPr>
              <a:t>Did Mozart die of strep throat?</a:t>
            </a:r>
            <a:endParaRPr lang="en-US" sz="3500" b="1" dirty="0">
              <a:solidFill>
                <a:srgbClr val="FDC227"/>
              </a:solidFill>
              <a:latin typeface="Georgia" panose="0204050205040502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what killed </a:t>
            </a:r>
            <a:r>
              <a:rPr lang="en-US" sz="1100" dirty="0" err="1"/>
              <a:t>mozart</a:t>
            </a:r>
            <a:r>
              <a:rPr lang="en-US" sz="1100" dirty="0"/>
              <a:t>? study suggests strep infection</a:t>
            </a:r>
          </a:p>
          <a:p>
            <a:pPr marL="0" indent="0">
              <a:buNone/>
            </a:pPr>
            <a:r>
              <a:rPr lang="en-US" sz="1100" dirty="0"/>
              <a:t>what </a:t>
            </a:r>
            <a:r>
              <a:rPr lang="en-US" sz="1100" dirty="0"/>
              <a:t>killed </a:t>
            </a:r>
            <a:r>
              <a:rPr lang="en-US" sz="1100" dirty="0" err="1"/>
              <a:t>mozart</a:t>
            </a:r>
            <a:r>
              <a:rPr lang="en-US" sz="1100" dirty="0"/>
              <a:t>? strep, study suggests</a:t>
            </a:r>
          </a:p>
          <a:p>
            <a:pPr marL="0" indent="0">
              <a:buNone/>
            </a:pPr>
            <a:r>
              <a:rPr lang="en-US" sz="1100" dirty="0"/>
              <a:t>what killed </a:t>
            </a:r>
            <a:r>
              <a:rPr lang="en-US" sz="1100" dirty="0" err="1"/>
              <a:t>mozart</a:t>
            </a:r>
            <a:r>
              <a:rPr lang="en-US" sz="1100" dirty="0"/>
              <a:t>? study suggest it might have been a strep infection</a:t>
            </a:r>
          </a:p>
          <a:p>
            <a:pPr marL="0" indent="0">
              <a:buNone/>
            </a:pPr>
            <a:r>
              <a:rPr lang="en-US" sz="1100" dirty="0" err="1"/>
              <a:t>wstc</a:t>
            </a:r>
            <a:r>
              <a:rPr lang="en-US" sz="1100" dirty="0"/>
              <a:t>/</a:t>
            </a:r>
            <a:r>
              <a:rPr lang="en-US" sz="1100" dirty="0" err="1"/>
              <a:t>wnlk</a:t>
            </a:r>
            <a:r>
              <a:rPr lang="en-US" sz="1100" dirty="0"/>
              <a:t> local news what killed </a:t>
            </a:r>
            <a:r>
              <a:rPr lang="en-US" sz="1100" dirty="0" err="1"/>
              <a:t>mozart</a:t>
            </a:r>
            <a:r>
              <a:rPr lang="en-US" sz="1100" dirty="0"/>
              <a:t>? a new theory emerges</a:t>
            </a:r>
          </a:p>
          <a:p>
            <a:pPr marL="0" indent="0">
              <a:buNone/>
            </a:pPr>
            <a:r>
              <a:rPr lang="en-US" sz="1100" dirty="0"/>
              <a:t>strep throat may have led to </a:t>
            </a:r>
            <a:r>
              <a:rPr lang="en-US" sz="1100" dirty="0" err="1"/>
              <a:t>mozart's</a:t>
            </a:r>
            <a:r>
              <a:rPr lang="en-US" sz="1100" dirty="0"/>
              <a:t> death</a:t>
            </a:r>
          </a:p>
          <a:p>
            <a:pPr marL="0" indent="0">
              <a:buNone/>
            </a:pPr>
            <a:r>
              <a:rPr lang="en-US" sz="1100" dirty="0" err="1"/>
              <a:t>mozart</a:t>
            </a:r>
            <a:r>
              <a:rPr lang="en-US" sz="1100" dirty="0"/>
              <a:t> done in by strep throat?</a:t>
            </a:r>
          </a:p>
          <a:p>
            <a:pPr marL="0" indent="0">
              <a:buNone/>
            </a:pPr>
            <a:r>
              <a:rPr lang="en-US" sz="1100" dirty="0"/>
              <a:t>study says </a:t>
            </a:r>
            <a:r>
              <a:rPr lang="en-US" sz="1100" dirty="0" err="1"/>
              <a:t>mozart</a:t>
            </a:r>
            <a:r>
              <a:rPr lang="en-US" sz="1100" dirty="0"/>
              <a:t> died of strep throat</a:t>
            </a:r>
          </a:p>
          <a:p>
            <a:pPr marL="0" indent="0">
              <a:buNone/>
            </a:pPr>
            <a:r>
              <a:rPr lang="en-US" sz="1100" dirty="0" err="1"/>
              <a:t>dutch</a:t>
            </a:r>
            <a:r>
              <a:rPr lang="en-US" sz="1100" dirty="0"/>
              <a:t> researchers suggest 'super-bug' as cause of </a:t>
            </a:r>
            <a:r>
              <a:rPr lang="en-US" sz="1100" dirty="0" err="1"/>
              <a:t>mozart's</a:t>
            </a:r>
            <a:r>
              <a:rPr lang="en-US" sz="1100" dirty="0"/>
              <a:t> death</a:t>
            </a:r>
          </a:p>
          <a:p>
            <a:pPr marL="0" indent="0">
              <a:buNone/>
            </a:pPr>
            <a:r>
              <a:rPr lang="en-US" sz="1100" dirty="0"/>
              <a:t>new theory on what killed </a:t>
            </a:r>
            <a:r>
              <a:rPr lang="en-US" sz="1100" dirty="0" err="1"/>
              <a:t>mozart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what killed </a:t>
            </a:r>
            <a:r>
              <a:rPr lang="en-US" sz="1100" dirty="0" err="1"/>
              <a:t>mozart</a:t>
            </a:r>
            <a:r>
              <a:rPr lang="en-US" sz="1100" dirty="0"/>
              <a:t>? study suggests strep</a:t>
            </a:r>
          </a:p>
          <a:p>
            <a:pPr marL="0" indent="0">
              <a:buNone/>
            </a:pPr>
            <a:r>
              <a:rPr lang="en-US" sz="1100" dirty="0"/>
              <a:t>study suggests strep infection killed </a:t>
            </a:r>
            <a:r>
              <a:rPr lang="en-US" sz="1100" dirty="0" err="1"/>
              <a:t>mozart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'strep throat may have killed </a:t>
            </a:r>
            <a:r>
              <a:rPr lang="en-US" sz="1100" dirty="0" err="1"/>
              <a:t>mozart</a:t>
            </a:r>
            <a:r>
              <a:rPr lang="en-US" sz="1100" dirty="0"/>
              <a:t>'</a:t>
            </a:r>
          </a:p>
          <a:p>
            <a:pPr marL="0" indent="0">
              <a:buNone/>
            </a:pPr>
            <a:r>
              <a:rPr lang="en-US" sz="1100" dirty="0"/>
              <a:t>what killed </a:t>
            </a:r>
            <a:r>
              <a:rPr lang="en-US" sz="1100" dirty="0" err="1"/>
              <a:t>mozart</a:t>
            </a:r>
            <a:r>
              <a:rPr lang="en-US" sz="1100" dirty="0"/>
              <a:t>? study suggests strep</a:t>
            </a:r>
          </a:p>
          <a:p>
            <a:pPr marL="0" indent="0">
              <a:buNone/>
            </a:pPr>
            <a:r>
              <a:rPr lang="en-US" sz="1100" dirty="0"/>
              <a:t>what killed </a:t>
            </a:r>
            <a:r>
              <a:rPr lang="en-US" sz="1100" dirty="0" err="1"/>
              <a:t>mozart</a:t>
            </a:r>
            <a:r>
              <a:rPr lang="en-US" sz="1100" dirty="0"/>
              <a:t>? study hints at complications from strep infection</a:t>
            </a:r>
          </a:p>
          <a:p>
            <a:pPr marL="0" indent="0">
              <a:buNone/>
            </a:pPr>
            <a:r>
              <a:rPr lang="en-US" sz="1100" dirty="0"/>
              <a:t>what killed </a:t>
            </a:r>
            <a:r>
              <a:rPr lang="en-US" sz="1100" dirty="0" err="1"/>
              <a:t>mozart</a:t>
            </a:r>
            <a:r>
              <a:rPr lang="en-US" sz="1100" dirty="0"/>
              <a:t>? study suggests just strep throat</a:t>
            </a:r>
          </a:p>
          <a:p>
            <a:pPr marL="0" indent="0">
              <a:buNone/>
            </a:pPr>
            <a:r>
              <a:rPr lang="en-US" sz="1100" dirty="0"/>
              <a:t>study suggests </a:t>
            </a:r>
            <a:r>
              <a:rPr lang="en-US" sz="1100" dirty="0" err="1"/>
              <a:t>mozart</a:t>
            </a:r>
            <a:r>
              <a:rPr lang="en-US" sz="1100" dirty="0"/>
              <a:t> died of strep infection</a:t>
            </a:r>
          </a:p>
          <a:p>
            <a:pPr marL="0" indent="0">
              <a:buNone/>
            </a:pPr>
            <a:r>
              <a:rPr lang="en-US" sz="1100" dirty="0"/>
              <a:t>strep throat may have </a:t>
            </a:r>
            <a:r>
              <a:rPr lang="en-US" sz="1100" dirty="0"/>
              <a:t>killed </a:t>
            </a:r>
            <a:r>
              <a:rPr lang="en-US" sz="1100" dirty="0" err="1"/>
              <a:t>mozart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did strep throat kill </a:t>
            </a:r>
            <a:r>
              <a:rPr lang="en-US" sz="1100" dirty="0" err="1"/>
              <a:t>mozart</a:t>
            </a:r>
            <a:r>
              <a:rPr lang="en-US" sz="1100" dirty="0"/>
              <a:t>?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4906963" y="2057400"/>
            <a:ext cx="4237037" cy="371633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/>
              <a:t>mozart</a:t>
            </a:r>
            <a:r>
              <a:rPr lang="en-US" sz="1100" dirty="0"/>
              <a:t> </a:t>
            </a:r>
            <a:r>
              <a:rPr lang="en-US" sz="1100" dirty="0"/>
              <a:t>may have died from strep throat: study</a:t>
            </a:r>
          </a:p>
          <a:p>
            <a:pPr marL="0" indent="0">
              <a:buNone/>
            </a:pPr>
            <a:r>
              <a:rPr lang="en-US" sz="1100" dirty="0"/>
              <a:t>strep </a:t>
            </a:r>
            <a:r>
              <a:rPr lang="en-US" sz="1100" dirty="0"/>
              <a:t>throat theory in </a:t>
            </a:r>
            <a:r>
              <a:rPr lang="en-US" sz="1100" dirty="0" err="1"/>
              <a:t>mozart's</a:t>
            </a:r>
            <a:r>
              <a:rPr lang="en-US" sz="1100" dirty="0"/>
              <a:t> death</a:t>
            </a:r>
          </a:p>
          <a:p>
            <a:pPr marL="0" indent="0">
              <a:buNone/>
            </a:pPr>
            <a:r>
              <a:rPr lang="en-US" sz="1100" dirty="0"/>
              <a:t>medical study suggests </a:t>
            </a:r>
            <a:r>
              <a:rPr lang="en-US" sz="1100" dirty="0" err="1"/>
              <a:t>mozart</a:t>
            </a:r>
            <a:r>
              <a:rPr lang="en-US" sz="1100" dirty="0"/>
              <a:t> died of strep</a:t>
            </a:r>
          </a:p>
          <a:p>
            <a:pPr marL="0" indent="0">
              <a:buNone/>
            </a:pPr>
            <a:r>
              <a:rPr lang="en-US" sz="1100" dirty="0" err="1"/>
              <a:t>mozart</a:t>
            </a:r>
            <a:r>
              <a:rPr lang="en-US" sz="1100" dirty="0"/>
              <a:t> died of strep throat?</a:t>
            </a:r>
          </a:p>
          <a:p>
            <a:pPr marL="0" indent="0">
              <a:buNone/>
            </a:pPr>
            <a:r>
              <a:rPr lang="en-US" sz="1100" dirty="0"/>
              <a:t>infection killed </a:t>
            </a:r>
            <a:r>
              <a:rPr lang="en-US" sz="1100" dirty="0" err="1"/>
              <a:t>mozart</a:t>
            </a:r>
            <a:r>
              <a:rPr lang="en-US" sz="1100" dirty="0"/>
              <a:t>?</a:t>
            </a:r>
          </a:p>
          <a:p>
            <a:pPr marL="0" indent="0">
              <a:buNone/>
            </a:pPr>
            <a:r>
              <a:rPr lang="en-US" sz="1100" dirty="0"/>
              <a:t>did strep infection kill </a:t>
            </a:r>
            <a:r>
              <a:rPr lang="en-US" sz="1100" dirty="0" err="1"/>
              <a:t>mozart</a:t>
            </a:r>
            <a:r>
              <a:rPr lang="en-US" sz="1100" dirty="0"/>
              <a:t>?</a:t>
            </a:r>
          </a:p>
          <a:p>
            <a:pPr marL="0" indent="0">
              <a:buNone/>
            </a:pPr>
            <a:r>
              <a:rPr lang="en-US" sz="1100" dirty="0"/>
              <a:t>did a strep infection cause </a:t>
            </a:r>
            <a:r>
              <a:rPr lang="en-US" sz="1100" dirty="0" err="1"/>
              <a:t>mozart's</a:t>
            </a:r>
            <a:r>
              <a:rPr lang="en-US" sz="1100" dirty="0"/>
              <a:t> death?</a:t>
            </a:r>
          </a:p>
          <a:p>
            <a:pPr marL="0" indent="0">
              <a:buNone/>
            </a:pPr>
            <a:r>
              <a:rPr lang="en-US" sz="1100" dirty="0" err="1"/>
              <a:t>mozart</a:t>
            </a:r>
            <a:r>
              <a:rPr lang="en-US" sz="1100" dirty="0"/>
              <a:t> may have died from strep</a:t>
            </a:r>
          </a:p>
          <a:p>
            <a:pPr marL="0" indent="0">
              <a:buNone/>
            </a:pPr>
            <a:r>
              <a:rPr lang="en-US" sz="1100" dirty="0"/>
              <a:t>study reviews </a:t>
            </a:r>
            <a:r>
              <a:rPr lang="en-US" sz="1100" dirty="0" err="1"/>
              <a:t>mozart's</a:t>
            </a:r>
            <a:r>
              <a:rPr lang="en-US" sz="1100" dirty="0"/>
              <a:t> death</a:t>
            </a:r>
          </a:p>
          <a:p>
            <a:pPr marL="0" indent="0">
              <a:buNone/>
            </a:pPr>
            <a:r>
              <a:rPr lang="en-US" sz="1100" dirty="0"/>
              <a:t>infection killed </a:t>
            </a:r>
            <a:r>
              <a:rPr lang="en-US" sz="1100" dirty="0" err="1"/>
              <a:t>mozart</a:t>
            </a:r>
            <a:r>
              <a:rPr lang="en-US" sz="1100" dirty="0"/>
              <a:t> - report</a:t>
            </a:r>
          </a:p>
          <a:p>
            <a:pPr marL="0" indent="0">
              <a:buNone/>
            </a:pPr>
            <a:r>
              <a:rPr lang="en-US" sz="1100" dirty="0" err="1"/>
              <a:t>mozart's</a:t>
            </a:r>
            <a:r>
              <a:rPr lang="en-US" sz="1100" dirty="0"/>
              <a:t> killer revealed: it was not </a:t>
            </a:r>
            <a:r>
              <a:rPr lang="en-US" sz="1100" dirty="0" err="1"/>
              <a:t>salieri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infection killed </a:t>
            </a:r>
            <a:r>
              <a:rPr lang="en-US" sz="1100" dirty="0" err="1"/>
              <a:t>mozart</a:t>
            </a:r>
            <a:r>
              <a:rPr lang="en-US" sz="1100" dirty="0"/>
              <a:t>, says study</a:t>
            </a:r>
          </a:p>
          <a:p>
            <a:pPr marL="0" indent="0">
              <a:buNone/>
            </a:pPr>
            <a:r>
              <a:rPr lang="en-US" sz="1100" dirty="0"/>
              <a:t>did poison or strep infection kill </a:t>
            </a:r>
            <a:r>
              <a:rPr lang="en-US" sz="1100" dirty="0" err="1"/>
              <a:t>mozart</a:t>
            </a:r>
            <a:r>
              <a:rPr lang="en-US" sz="1100" dirty="0"/>
              <a:t>?</a:t>
            </a:r>
          </a:p>
          <a:p>
            <a:pPr marL="0" indent="0">
              <a:buNone/>
            </a:pPr>
            <a:r>
              <a:rPr lang="en-US" sz="1100" dirty="0" err="1"/>
              <a:t>mozart</a:t>
            </a:r>
            <a:r>
              <a:rPr lang="en-US" sz="1100" dirty="0"/>
              <a:t> may have died from strep throat, says study</a:t>
            </a:r>
          </a:p>
          <a:p>
            <a:pPr marL="0" indent="0">
              <a:buNone/>
            </a:pPr>
            <a:r>
              <a:rPr lang="en-US" sz="1100" dirty="0"/>
              <a:t>cause of </a:t>
            </a:r>
            <a:r>
              <a:rPr lang="en-US" sz="1100" dirty="0" err="1"/>
              <a:t>mozart's</a:t>
            </a:r>
            <a:r>
              <a:rPr lang="en-US" sz="1100" dirty="0"/>
              <a:t> death revealed</a:t>
            </a:r>
          </a:p>
          <a:p>
            <a:pPr marL="0" indent="0">
              <a:buNone/>
            </a:pPr>
            <a:r>
              <a:rPr lang="en-US" sz="1100" dirty="0" err="1"/>
              <a:t>mozart</a:t>
            </a:r>
            <a:r>
              <a:rPr lang="en-US" sz="1100" dirty="0"/>
              <a:t> died from strep</a:t>
            </a:r>
          </a:p>
          <a:p>
            <a:pPr marL="0" indent="0">
              <a:buNone/>
            </a:pPr>
            <a:r>
              <a:rPr lang="en-US" sz="1100" dirty="0"/>
              <a:t>what really killed </a:t>
            </a:r>
            <a:r>
              <a:rPr lang="en-US" sz="1100" dirty="0" err="1"/>
              <a:t>mozart</a:t>
            </a:r>
            <a:r>
              <a:rPr lang="en-US" sz="1100" dirty="0"/>
              <a:t>? possibly strep</a:t>
            </a:r>
          </a:p>
          <a:p>
            <a:pPr marL="0" indent="0">
              <a:buNone/>
            </a:pPr>
            <a:r>
              <a:rPr lang="en-US" sz="1100" dirty="0" err="1"/>
              <a:t>mozart</a:t>
            </a:r>
            <a:r>
              <a:rPr lang="en-US" sz="1100" dirty="0"/>
              <a:t> may have been killed by strep throat</a:t>
            </a: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730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to </a:t>
            </a:r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Observations</a:t>
            </a:r>
          </a:p>
          <a:p>
            <a:pPr lvl="1"/>
            <a:r>
              <a:rPr lang="en-US" dirty="0" smtClean="0"/>
              <a:t>All sentences have Mozart</a:t>
            </a:r>
          </a:p>
          <a:p>
            <a:pPr lvl="1"/>
            <a:r>
              <a:rPr lang="en-US" dirty="0" smtClean="0"/>
              <a:t>The syntax varies a lot (e.g., passive/active)</a:t>
            </a:r>
          </a:p>
          <a:p>
            <a:pPr lvl="1"/>
            <a:r>
              <a:rPr lang="en-US" dirty="0" smtClean="0"/>
              <a:t>They all have some word related to dying (e.g., “kill/die/disease”)</a:t>
            </a:r>
          </a:p>
          <a:p>
            <a:r>
              <a:rPr lang="en-US" dirty="0" smtClean="0"/>
              <a:t>Suggestions</a:t>
            </a:r>
          </a:p>
          <a:p>
            <a:pPr lvl="1"/>
            <a:r>
              <a:rPr lang="en-US" dirty="0" err="1" smtClean="0"/>
              <a:t>Ngram</a:t>
            </a:r>
            <a:r>
              <a:rPr lang="en-US" dirty="0" smtClean="0"/>
              <a:t> kernel will probably not work very well here</a:t>
            </a:r>
          </a:p>
          <a:p>
            <a:pPr lvl="1"/>
            <a:r>
              <a:rPr lang="en-US" dirty="0" smtClean="0"/>
              <a:t>Some semantic information should be encoded in the kernel</a:t>
            </a:r>
          </a:p>
          <a:p>
            <a:pPr lvl="1"/>
            <a:r>
              <a:rPr lang="en-US" dirty="0" smtClean="0"/>
              <a:t>Possibly, use word2vec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0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4164014" y="2374107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likes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3094039" y="3440908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John</a:t>
            </a:r>
            <a:endParaRPr lang="en-US" altLang="en-US" sz="2400" dirty="0"/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929188" y="3440907"/>
            <a:ext cx="969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apples</a:t>
            </a: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4980397" y="4888707"/>
            <a:ext cx="8675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green</a:t>
            </a:r>
            <a:endParaRPr lang="en-US" altLang="en-US" sz="2400" dirty="0"/>
          </a:p>
        </p:txBody>
      </p:sp>
      <p:cxnSp>
        <p:nvCxnSpPr>
          <p:cNvPr id="16" name="Straight Connector 3"/>
          <p:cNvCxnSpPr>
            <a:cxnSpLocks noChangeShapeType="1"/>
            <a:stCxn id="12" idx="2"/>
            <a:endCxn id="13" idx="0"/>
          </p:cNvCxnSpPr>
          <p:nvPr/>
        </p:nvCxnSpPr>
        <p:spPr bwMode="auto">
          <a:xfrm flipH="1">
            <a:off x="3477317" y="2836069"/>
            <a:ext cx="1069284" cy="6048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8"/>
          <p:cNvCxnSpPr>
            <a:cxnSpLocks noChangeShapeType="1"/>
            <a:stCxn id="12" idx="2"/>
            <a:endCxn id="14" idx="0"/>
          </p:cNvCxnSpPr>
          <p:nvPr/>
        </p:nvCxnSpPr>
        <p:spPr bwMode="auto">
          <a:xfrm>
            <a:off x="4546601" y="2836069"/>
            <a:ext cx="866775" cy="6048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0"/>
          <p:cNvCxnSpPr>
            <a:cxnSpLocks noChangeShapeType="1"/>
            <a:stCxn id="14" idx="2"/>
            <a:endCxn id="15" idx="0"/>
          </p:cNvCxnSpPr>
          <p:nvPr/>
        </p:nvCxnSpPr>
        <p:spPr bwMode="auto">
          <a:xfrm>
            <a:off x="5414169" y="3902870"/>
            <a:ext cx="0" cy="9858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5624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Dependencies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5800" y="3384790"/>
            <a:ext cx="7848600" cy="2158760"/>
          </a:xfrm>
        </p:spPr>
        <p:txBody>
          <a:bodyPr/>
          <a:lstStyle/>
          <a:p>
            <a:r>
              <a:rPr lang="en-US" altLang="en-US" i="1" dirty="0" smtClean="0"/>
              <a:t>green</a:t>
            </a:r>
            <a:r>
              <a:rPr lang="en-US" altLang="en-US" dirty="0" smtClean="0"/>
              <a:t>: modifier, child</a:t>
            </a:r>
          </a:p>
          <a:p>
            <a:r>
              <a:rPr lang="en-US" altLang="en-US" i="1" dirty="0" smtClean="0"/>
              <a:t>apple</a:t>
            </a:r>
            <a:r>
              <a:rPr lang="en-US" altLang="en-US" dirty="0" smtClean="0"/>
              <a:t>: head, parent</a:t>
            </a:r>
          </a:p>
        </p:txBody>
      </p:sp>
      <p:sp>
        <p:nvSpPr>
          <p:cNvPr id="23556" name="TextBox 17"/>
          <p:cNvSpPr txBox="1">
            <a:spLocks noChangeArrowheads="1"/>
          </p:cNvSpPr>
          <p:nvPr/>
        </p:nvSpPr>
        <p:spPr bwMode="auto">
          <a:xfrm>
            <a:off x="3409584" y="2741861"/>
            <a:ext cx="10222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green</a:t>
            </a:r>
            <a:endParaRPr lang="en-US" altLang="en-US" sz="2400" dirty="0"/>
          </a:p>
        </p:txBody>
      </p:sp>
      <p:sp>
        <p:nvSpPr>
          <p:cNvPr id="23557" name="TextBox 18"/>
          <p:cNvSpPr txBox="1">
            <a:spLocks noChangeArrowheads="1"/>
          </p:cNvSpPr>
          <p:nvPr/>
        </p:nvSpPr>
        <p:spPr bwMode="auto">
          <a:xfrm>
            <a:off x="4436579" y="2741861"/>
            <a:ext cx="9096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apple</a:t>
            </a:r>
            <a:endParaRPr lang="en-US" altLang="en-US" sz="2400" dirty="0"/>
          </a:p>
        </p:txBody>
      </p:sp>
      <p:cxnSp>
        <p:nvCxnSpPr>
          <p:cNvPr id="23558" name="Curved Connector 20"/>
          <p:cNvCxnSpPr>
            <a:cxnSpLocks noChangeShapeType="1"/>
            <a:stCxn id="23557" idx="0"/>
            <a:endCxn id="23556" idx="0"/>
          </p:cNvCxnSpPr>
          <p:nvPr/>
        </p:nvCxnSpPr>
        <p:spPr bwMode="auto">
          <a:xfrm rot="16200000" flipV="1">
            <a:off x="4406048" y="2256511"/>
            <a:ext cx="12700" cy="970698"/>
          </a:xfrm>
          <a:prstGeom prst="curvedConnector3">
            <a:avLst>
              <a:gd name="adj1" fmla="val 1800000"/>
            </a:avLst>
          </a:prstGeom>
          <a:noFill/>
          <a:ln w="28575" algn="ctr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6103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Dependency Structure</a:t>
            </a: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228600" y="4057650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Unionized workers are usually better paid than their non-union counterparts.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1               2        3       4          5       6     7      8         9                10        </a:t>
            </a:r>
          </a:p>
        </p:txBody>
      </p:sp>
      <p:cxnSp>
        <p:nvCxnSpPr>
          <p:cNvPr id="24580" name="Straight Connector 5"/>
          <p:cNvCxnSpPr>
            <a:cxnSpLocks noChangeShapeType="1"/>
          </p:cNvCxnSpPr>
          <p:nvPr/>
        </p:nvCxnSpPr>
        <p:spPr bwMode="auto">
          <a:xfrm flipV="1">
            <a:off x="1828800" y="3771900"/>
            <a:ext cx="0" cy="2667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1" name="Straight Connector 7"/>
          <p:cNvCxnSpPr>
            <a:cxnSpLocks noChangeShapeType="1"/>
          </p:cNvCxnSpPr>
          <p:nvPr/>
        </p:nvCxnSpPr>
        <p:spPr bwMode="auto">
          <a:xfrm flipH="1">
            <a:off x="762000" y="3771900"/>
            <a:ext cx="10668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2" name="Straight Arrow Connector 9"/>
          <p:cNvCxnSpPr>
            <a:cxnSpLocks noChangeShapeType="1"/>
          </p:cNvCxnSpPr>
          <p:nvPr/>
        </p:nvCxnSpPr>
        <p:spPr bwMode="auto">
          <a:xfrm>
            <a:off x="762000" y="3771901"/>
            <a:ext cx="0" cy="257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3" name="Straight Connector 13"/>
          <p:cNvCxnSpPr>
            <a:cxnSpLocks noChangeShapeType="1"/>
          </p:cNvCxnSpPr>
          <p:nvPr/>
        </p:nvCxnSpPr>
        <p:spPr bwMode="auto">
          <a:xfrm flipV="1">
            <a:off x="7086600" y="3771901"/>
            <a:ext cx="0" cy="25717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Straight Connector 15"/>
          <p:cNvCxnSpPr>
            <a:cxnSpLocks noChangeShapeType="1"/>
          </p:cNvCxnSpPr>
          <p:nvPr/>
        </p:nvCxnSpPr>
        <p:spPr bwMode="auto">
          <a:xfrm flipH="1">
            <a:off x="6019800" y="3771900"/>
            <a:ext cx="10668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Straight Arrow Connector 17"/>
          <p:cNvCxnSpPr>
            <a:cxnSpLocks noChangeShapeType="1"/>
          </p:cNvCxnSpPr>
          <p:nvPr/>
        </p:nvCxnSpPr>
        <p:spPr bwMode="auto">
          <a:xfrm>
            <a:off x="6019800" y="3771900"/>
            <a:ext cx="0" cy="2667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Straight Connector 19"/>
          <p:cNvCxnSpPr>
            <a:cxnSpLocks noChangeShapeType="1"/>
          </p:cNvCxnSpPr>
          <p:nvPr/>
        </p:nvCxnSpPr>
        <p:spPr bwMode="auto">
          <a:xfrm flipV="1">
            <a:off x="7315200" y="3714751"/>
            <a:ext cx="0" cy="3143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Straight Connector 21"/>
          <p:cNvCxnSpPr>
            <a:cxnSpLocks noChangeShapeType="1"/>
          </p:cNvCxnSpPr>
          <p:nvPr/>
        </p:nvCxnSpPr>
        <p:spPr bwMode="auto">
          <a:xfrm flipH="1">
            <a:off x="5334000" y="3714750"/>
            <a:ext cx="19812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Straight Arrow Connector 23"/>
          <p:cNvCxnSpPr>
            <a:cxnSpLocks noChangeShapeType="1"/>
          </p:cNvCxnSpPr>
          <p:nvPr/>
        </p:nvCxnSpPr>
        <p:spPr bwMode="auto">
          <a:xfrm>
            <a:off x="5334000" y="3714751"/>
            <a:ext cx="0" cy="3143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Straight Connector 25"/>
          <p:cNvCxnSpPr>
            <a:cxnSpLocks noChangeShapeType="1"/>
          </p:cNvCxnSpPr>
          <p:nvPr/>
        </p:nvCxnSpPr>
        <p:spPr bwMode="auto">
          <a:xfrm flipV="1">
            <a:off x="4876800" y="3590925"/>
            <a:ext cx="0" cy="4381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Straight Connector 27"/>
          <p:cNvCxnSpPr>
            <a:cxnSpLocks noChangeShapeType="1"/>
          </p:cNvCxnSpPr>
          <p:nvPr/>
        </p:nvCxnSpPr>
        <p:spPr bwMode="auto">
          <a:xfrm>
            <a:off x="4876800" y="3590925"/>
            <a:ext cx="25908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Straight Arrow Connector 29"/>
          <p:cNvCxnSpPr>
            <a:cxnSpLocks noChangeShapeType="1"/>
          </p:cNvCxnSpPr>
          <p:nvPr/>
        </p:nvCxnSpPr>
        <p:spPr bwMode="auto">
          <a:xfrm>
            <a:off x="7467600" y="3600450"/>
            <a:ext cx="0" cy="438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Straight Connector 33"/>
          <p:cNvCxnSpPr>
            <a:cxnSpLocks noChangeShapeType="1"/>
          </p:cNvCxnSpPr>
          <p:nvPr/>
        </p:nvCxnSpPr>
        <p:spPr bwMode="auto">
          <a:xfrm>
            <a:off x="4495800" y="3714752"/>
            <a:ext cx="228600" cy="2381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Straight Arrow Connector 35"/>
          <p:cNvCxnSpPr>
            <a:cxnSpLocks noChangeShapeType="1"/>
          </p:cNvCxnSpPr>
          <p:nvPr/>
        </p:nvCxnSpPr>
        <p:spPr bwMode="auto">
          <a:xfrm>
            <a:off x="4724400" y="3717133"/>
            <a:ext cx="0" cy="32146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4" name="Straight Connector 37"/>
          <p:cNvCxnSpPr>
            <a:cxnSpLocks noChangeShapeType="1"/>
          </p:cNvCxnSpPr>
          <p:nvPr/>
        </p:nvCxnSpPr>
        <p:spPr bwMode="auto">
          <a:xfrm flipV="1">
            <a:off x="4114800" y="3790951"/>
            <a:ext cx="0" cy="23336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39"/>
          <p:cNvCxnSpPr>
            <a:cxnSpLocks noChangeShapeType="1"/>
          </p:cNvCxnSpPr>
          <p:nvPr/>
        </p:nvCxnSpPr>
        <p:spPr bwMode="auto">
          <a:xfrm flipH="1">
            <a:off x="3810000" y="3790950"/>
            <a:ext cx="3048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Arrow Connector 41"/>
          <p:cNvCxnSpPr>
            <a:cxnSpLocks noChangeShapeType="1"/>
          </p:cNvCxnSpPr>
          <p:nvPr/>
        </p:nvCxnSpPr>
        <p:spPr bwMode="auto">
          <a:xfrm>
            <a:off x="3810000" y="3790951"/>
            <a:ext cx="0" cy="2381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3"/>
          <p:cNvCxnSpPr>
            <a:cxnSpLocks noChangeShapeType="1"/>
          </p:cNvCxnSpPr>
          <p:nvPr/>
        </p:nvCxnSpPr>
        <p:spPr bwMode="auto">
          <a:xfrm flipV="1">
            <a:off x="4495800" y="3714751"/>
            <a:ext cx="0" cy="30956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8" name="Straight Connector 51"/>
          <p:cNvCxnSpPr>
            <a:cxnSpLocks noChangeShapeType="1"/>
          </p:cNvCxnSpPr>
          <p:nvPr/>
        </p:nvCxnSpPr>
        <p:spPr bwMode="auto">
          <a:xfrm flipV="1">
            <a:off x="4343400" y="3600451"/>
            <a:ext cx="0" cy="44291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Straight Connector 53"/>
          <p:cNvCxnSpPr>
            <a:cxnSpLocks noChangeShapeType="1"/>
          </p:cNvCxnSpPr>
          <p:nvPr/>
        </p:nvCxnSpPr>
        <p:spPr bwMode="auto">
          <a:xfrm flipH="1">
            <a:off x="3048000" y="3714750"/>
            <a:ext cx="11811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Straight Arrow Connector 55"/>
          <p:cNvCxnSpPr>
            <a:cxnSpLocks noChangeShapeType="1"/>
          </p:cNvCxnSpPr>
          <p:nvPr/>
        </p:nvCxnSpPr>
        <p:spPr bwMode="auto">
          <a:xfrm>
            <a:off x="3048000" y="3714750"/>
            <a:ext cx="0" cy="3238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Straight Connector 65"/>
          <p:cNvCxnSpPr>
            <a:cxnSpLocks noChangeShapeType="1"/>
          </p:cNvCxnSpPr>
          <p:nvPr/>
        </p:nvCxnSpPr>
        <p:spPr bwMode="auto">
          <a:xfrm flipH="1">
            <a:off x="2438400" y="3600450"/>
            <a:ext cx="19050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Straight Arrow Connector 67"/>
          <p:cNvCxnSpPr>
            <a:cxnSpLocks noChangeShapeType="1"/>
          </p:cNvCxnSpPr>
          <p:nvPr/>
        </p:nvCxnSpPr>
        <p:spPr bwMode="auto">
          <a:xfrm>
            <a:off x="2438400" y="3600451"/>
            <a:ext cx="0" cy="4238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3" name="Straight Connector 79"/>
          <p:cNvCxnSpPr>
            <a:cxnSpLocks noChangeShapeType="1"/>
          </p:cNvCxnSpPr>
          <p:nvPr/>
        </p:nvCxnSpPr>
        <p:spPr bwMode="auto">
          <a:xfrm>
            <a:off x="4229100" y="3707606"/>
            <a:ext cx="0" cy="3238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4" name="Straight Connector 90"/>
          <p:cNvCxnSpPr>
            <a:cxnSpLocks noChangeShapeType="1"/>
          </p:cNvCxnSpPr>
          <p:nvPr/>
        </p:nvCxnSpPr>
        <p:spPr bwMode="auto">
          <a:xfrm flipV="1">
            <a:off x="4419600" y="3429000"/>
            <a:ext cx="0" cy="6096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5" name="Straight Connector 92"/>
          <p:cNvCxnSpPr>
            <a:cxnSpLocks noChangeShapeType="1"/>
          </p:cNvCxnSpPr>
          <p:nvPr/>
        </p:nvCxnSpPr>
        <p:spPr bwMode="auto">
          <a:xfrm flipH="1">
            <a:off x="1981200" y="3429000"/>
            <a:ext cx="24384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Straight Arrow Connector 94"/>
          <p:cNvCxnSpPr>
            <a:cxnSpLocks noChangeShapeType="1"/>
          </p:cNvCxnSpPr>
          <p:nvPr/>
        </p:nvCxnSpPr>
        <p:spPr bwMode="auto">
          <a:xfrm>
            <a:off x="1981200" y="3429001"/>
            <a:ext cx="0" cy="6143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6173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Other notations</a:t>
            </a: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530510" y="4471698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Unionized workers are usually better paid than their non-union counterparts.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1               2        3       4          5       6     7      8         9                10     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58110" y="4166898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PRP$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7710" y="3616830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JJ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83060" y="3165583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NNS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92660" y="3165583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VBP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635" y="3165583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RB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69023" y="3169154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RBR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26310" y="3152486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64323" y="2471448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VBN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26460" y="4166898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JJ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90085" y="3652548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NNS</a:t>
            </a:r>
          </a:p>
        </p:txBody>
      </p:sp>
      <p:cxnSp>
        <p:nvCxnSpPr>
          <p:cNvPr id="25614" name="Straight Connector 42"/>
          <p:cNvCxnSpPr>
            <a:cxnSpLocks noChangeShapeType="1"/>
            <a:stCxn id="39" idx="2"/>
            <a:endCxn id="34" idx="0"/>
          </p:cNvCxnSpPr>
          <p:nvPr/>
        </p:nvCxnSpPr>
        <p:spPr bwMode="auto">
          <a:xfrm flipH="1">
            <a:off x="2130711" y="2725365"/>
            <a:ext cx="2481263" cy="44021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Straight Connector 44"/>
          <p:cNvCxnSpPr>
            <a:cxnSpLocks noChangeShapeType="1"/>
            <a:stCxn id="39" idx="2"/>
            <a:endCxn id="35" idx="0"/>
          </p:cNvCxnSpPr>
          <p:nvPr/>
        </p:nvCxnSpPr>
        <p:spPr bwMode="auto">
          <a:xfrm flipH="1">
            <a:off x="2740311" y="2725365"/>
            <a:ext cx="1871663" cy="44021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Straight Connector 46"/>
          <p:cNvCxnSpPr>
            <a:cxnSpLocks noChangeShapeType="1"/>
            <a:stCxn id="39" idx="2"/>
            <a:endCxn id="36" idx="0"/>
          </p:cNvCxnSpPr>
          <p:nvPr/>
        </p:nvCxnSpPr>
        <p:spPr bwMode="auto">
          <a:xfrm flipH="1">
            <a:off x="3429285" y="2725365"/>
            <a:ext cx="1182688" cy="44021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7" name="Straight Connector 48"/>
          <p:cNvCxnSpPr>
            <a:cxnSpLocks noChangeShapeType="1"/>
            <a:stCxn id="39" idx="2"/>
            <a:endCxn id="37" idx="0"/>
          </p:cNvCxnSpPr>
          <p:nvPr/>
        </p:nvCxnSpPr>
        <p:spPr bwMode="auto">
          <a:xfrm flipH="1">
            <a:off x="4116673" y="2725364"/>
            <a:ext cx="495300" cy="44379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8" name="Straight Connector 50"/>
          <p:cNvCxnSpPr>
            <a:cxnSpLocks noChangeShapeType="1"/>
            <a:stCxn id="39" idx="2"/>
            <a:endCxn id="38" idx="0"/>
          </p:cNvCxnSpPr>
          <p:nvPr/>
        </p:nvCxnSpPr>
        <p:spPr bwMode="auto">
          <a:xfrm>
            <a:off x="4611974" y="2725364"/>
            <a:ext cx="661987" cy="42712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9" name="Straight Connector 52"/>
          <p:cNvCxnSpPr>
            <a:cxnSpLocks noChangeShapeType="1"/>
            <a:stCxn id="34" idx="2"/>
            <a:endCxn id="33" idx="0"/>
          </p:cNvCxnSpPr>
          <p:nvPr/>
        </p:nvCxnSpPr>
        <p:spPr bwMode="auto">
          <a:xfrm flipH="1">
            <a:off x="1235360" y="3419500"/>
            <a:ext cx="895350" cy="19733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0" name="Straight Connector 54"/>
          <p:cNvCxnSpPr>
            <a:cxnSpLocks noChangeShapeType="1"/>
            <a:stCxn id="38" idx="2"/>
            <a:endCxn id="41" idx="0"/>
          </p:cNvCxnSpPr>
          <p:nvPr/>
        </p:nvCxnSpPr>
        <p:spPr bwMode="auto">
          <a:xfrm>
            <a:off x="5273961" y="3406402"/>
            <a:ext cx="2263775" cy="24614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Straight Connector 58"/>
          <p:cNvCxnSpPr>
            <a:cxnSpLocks noChangeShapeType="1"/>
            <a:stCxn id="41" idx="2"/>
            <a:endCxn id="40" idx="0"/>
          </p:cNvCxnSpPr>
          <p:nvPr/>
        </p:nvCxnSpPr>
        <p:spPr bwMode="auto">
          <a:xfrm flipH="1">
            <a:off x="6474111" y="3906464"/>
            <a:ext cx="1063625" cy="26043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Straight Connector 60"/>
          <p:cNvCxnSpPr>
            <a:cxnSpLocks noChangeShapeType="1"/>
            <a:stCxn id="41" idx="2"/>
            <a:endCxn id="32" idx="0"/>
          </p:cNvCxnSpPr>
          <p:nvPr/>
        </p:nvCxnSpPr>
        <p:spPr bwMode="auto">
          <a:xfrm flipH="1">
            <a:off x="5705761" y="3906464"/>
            <a:ext cx="1831975" cy="26043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3" name="TextBox 63"/>
          <p:cNvSpPr txBox="1">
            <a:spLocks noChangeArrowheads="1"/>
          </p:cNvSpPr>
          <p:nvPr/>
        </p:nvSpPr>
        <p:spPr bwMode="auto">
          <a:xfrm>
            <a:off x="1378235" y="3356083"/>
            <a:ext cx="4381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FF0000"/>
                </a:solidFill>
              </a:rPr>
              <a:t>amod</a:t>
            </a:r>
          </a:p>
        </p:txBody>
      </p:sp>
      <p:sp>
        <p:nvSpPr>
          <p:cNvPr id="25624" name="TextBox 64"/>
          <p:cNvSpPr txBox="1">
            <a:spLocks noChangeArrowheads="1"/>
          </p:cNvSpPr>
          <p:nvPr/>
        </p:nvSpPr>
        <p:spPr bwMode="auto">
          <a:xfrm>
            <a:off x="6229635" y="3356083"/>
            <a:ext cx="4381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FF0000"/>
                </a:solidFill>
              </a:rPr>
              <a:t>poss</a:t>
            </a:r>
          </a:p>
        </p:txBody>
      </p:sp>
      <p:sp>
        <p:nvSpPr>
          <p:cNvPr id="25625" name="TextBox 79"/>
          <p:cNvSpPr txBox="1">
            <a:spLocks noChangeArrowheads="1"/>
          </p:cNvSpPr>
          <p:nvPr/>
        </p:nvSpPr>
        <p:spPr bwMode="auto">
          <a:xfrm>
            <a:off x="2372010" y="2828636"/>
            <a:ext cx="6746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FF0000"/>
                </a:solidFill>
              </a:rPr>
              <a:t>nsubjpass</a:t>
            </a:r>
          </a:p>
        </p:txBody>
      </p:sp>
      <p:sp>
        <p:nvSpPr>
          <p:cNvPr id="25626" name="TextBox 80"/>
          <p:cNvSpPr txBox="1">
            <a:spLocks noChangeArrowheads="1"/>
          </p:cNvSpPr>
          <p:nvPr/>
        </p:nvSpPr>
        <p:spPr bwMode="auto">
          <a:xfrm>
            <a:off x="2710150" y="2979846"/>
            <a:ext cx="67468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FF0000"/>
                </a:solidFill>
              </a:rPr>
              <a:t>auxpass</a:t>
            </a:r>
          </a:p>
        </p:txBody>
      </p:sp>
      <p:sp>
        <p:nvSpPr>
          <p:cNvPr id="25627" name="TextBox 81"/>
          <p:cNvSpPr txBox="1">
            <a:spLocks noChangeArrowheads="1"/>
          </p:cNvSpPr>
          <p:nvPr/>
        </p:nvSpPr>
        <p:spPr bwMode="auto">
          <a:xfrm>
            <a:off x="3192750" y="2979846"/>
            <a:ext cx="67627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FF0000"/>
                </a:solidFill>
              </a:rPr>
              <a:t>advmod</a:t>
            </a:r>
          </a:p>
        </p:txBody>
      </p:sp>
      <p:sp>
        <p:nvSpPr>
          <p:cNvPr id="25628" name="TextBox 82"/>
          <p:cNvSpPr txBox="1">
            <a:spLocks noChangeArrowheads="1"/>
          </p:cNvSpPr>
          <p:nvPr/>
        </p:nvSpPr>
        <p:spPr bwMode="auto">
          <a:xfrm>
            <a:off x="3773775" y="2983417"/>
            <a:ext cx="67627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FF0000"/>
                </a:solidFill>
              </a:rPr>
              <a:t>advmod</a:t>
            </a:r>
          </a:p>
        </p:txBody>
      </p:sp>
      <p:sp>
        <p:nvSpPr>
          <p:cNvPr id="25629" name="TextBox 83"/>
          <p:cNvSpPr txBox="1">
            <a:spLocks noChangeArrowheads="1"/>
          </p:cNvSpPr>
          <p:nvPr/>
        </p:nvSpPr>
        <p:spPr bwMode="auto">
          <a:xfrm>
            <a:off x="4988210" y="2839352"/>
            <a:ext cx="5334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FF0000"/>
                </a:solidFill>
              </a:rPr>
              <a:t>prep</a:t>
            </a:r>
          </a:p>
        </p:txBody>
      </p:sp>
      <p:sp>
        <p:nvSpPr>
          <p:cNvPr id="25630" name="TextBox 84"/>
          <p:cNvSpPr txBox="1">
            <a:spLocks noChangeArrowheads="1"/>
          </p:cNvSpPr>
          <p:nvPr/>
        </p:nvSpPr>
        <p:spPr bwMode="auto">
          <a:xfrm>
            <a:off x="5962935" y="3918058"/>
            <a:ext cx="5334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FF0000"/>
                </a:solidFill>
              </a:rPr>
              <a:t>poss</a:t>
            </a:r>
          </a:p>
        </p:txBody>
      </p:sp>
      <p:sp>
        <p:nvSpPr>
          <p:cNvPr id="25631" name="TextBox 85"/>
          <p:cNvSpPr txBox="1">
            <a:spLocks noChangeArrowheads="1"/>
          </p:cNvSpPr>
          <p:nvPr/>
        </p:nvSpPr>
        <p:spPr bwMode="auto">
          <a:xfrm>
            <a:off x="6853525" y="3991877"/>
            <a:ext cx="53498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FF0000"/>
                </a:solidFill>
              </a:rPr>
              <a:t>amod</a:t>
            </a:r>
          </a:p>
        </p:txBody>
      </p:sp>
    </p:spTree>
    <p:extLst>
      <p:ext uri="{BB962C8B-B14F-4D97-AF65-F5344CB8AC3E}">
        <p14:creationId xmlns:p14="http://schemas.microsoft.com/office/powerpoint/2010/main" val="305760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dependency tree kernel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42579" y="2169365"/>
          <a:ext cx="3657600" cy="3743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219200"/>
              </a:tblGrid>
              <a:tr h="1242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2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94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1"/>
          <p:cNvSpPr txBox="1">
            <a:spLocks noChangeArrowheads="1"/>
          </p:cNvSpPr>
          <p:nvPr/>
        </p:nvSpPr>
        <p:spPr bwMode="auto">
          <a:xfrm>
            <a:off x="3131836" y="3429754"/>
            <a:ext cx="4267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likes</a:t>
            </a:r>
          </a:p>
        </p:txBody>
      </p:sp>
      <p:sp>
        <p:nvSpPr>
          <p:cNvPr id="26" name="TextBox 4"/>
          <p:cNvSpPr txBox="1">
            <a:spLocks noChangeArrowheads="1"/>
          </p:cNvSpPr>
          <p:nvPr/>
        </p:nvSpPr>
        <p:spPr bwMode="auto">
          <a:xfrm>
            <a:off x="2710451" y="3849888"/>
            <a:ext cx="4267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John</a:t>
            </a:r>
            <a:endParaRPr lang="en-US" altLang="en-US" sz="1000" dirty="0"/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3433182" y="3849888"/>
            <a:ext cx="5132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apples</a:t>
            </a:r>
          </a:p>
        </p:txBody>
      </p:sp>
      <p:cxnSp>
        <p:nvCxnSpPr>
          <p:cNvPr id="29" name="Straight Connector 3"/>
          <p:cNvCxnSpPr>
            <a:cxnSpLocks noChangeShapeType="1"/>
            <a:stCxn id="25" idx="2"/>
            <a:endCxn id="26" idx="0"/>
          </p:cNvCxnSpPr>
          <p:nvPr/>
        </p:nvCxnSpPr>
        <p:spPr bwMode="auto">
          <a:xfrm flipH="1">
            <a:off x="2923812" y="3675975"/>
            <a:ext cx="421385" cy="173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8"/>
          <p:cNvCxnSpPr>
            <a:cxnSpLocks noChangeShapeType="1"/>
            <a:stCxn id="25" idx="2"/>
            <a:endCxn id="27" idx="0"/>
          </p:cNvCxnSpPr>
          <p:nvPr/>
        </p:nvCxnSpPr>
        <p:spPr bwMode="auto">
          <a:xfrm>
            <a:off x="3345197" y="3675975"/>
            <a:ext cx="344627" cy="173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1"/>
          <p:cNvSpPr txBox="1">
            <a:spLocks noChangeArrowheads="1"/>
          </p:cNvSpPr>
          <p:nvPr/>
        </p:nvSpPr>
        <p:spPr bwMode="auto">
          <a:xfrm>
            <a:off x="4359447" y="3429387"/>
            <a:ext cx="4267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likes</a:t>
            </a:r>
          </a:p>
        </p:txBody>
      </p: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4660793" y="3849521"/>
            <a:ext cx="5132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apples</a:t>
            </a: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4681632" y="4413698"/>
            <a:ext cx="4716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green</a:t>
            </a:r>
            <a:endParaRPr lang="en-US" altLang="en-US" sz="1000" dirty="0"/>
          </a:p>
        </p:txBody>
      </p:sp>
      <p:cxnSp>
        <p:nvCxnSpPr>
          <p:cNvPr id="38" name="Straight Connector 8"/>
          <p:cNvCxnSpPr>
            <a:cxnSpLocks noChangeShapeType="1"/>
            <a:stCxn id="33" idx="2"/>
            <a:endCxn id="35" idx="0"/>
          </p:cNvCxnSpPr>
          <p:nvPr/>
        </p:nvCxnSpPr>
        <p:spPr bwMode="auto">
          <a:xfrm>
            <a:off x="4572808" y="3675608"/>
            <a:ext cx="344627" cy="173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10"/>
          <p:cNvCxnSpPr>
            <a:cxnSpLocks noChangeShapeType="1"/>
            <a:stCxn id="35" idx="2"/>
            <a:endCxn id="36" idx="0"/>
          </p:cNvCxnSpPr>
          <p:nvPr/>
        </p:nvCxnSpPr>
        <p:spPr bwMode="auto">
          <a:xfrm>
            <a:off x="4917434" y="4095741"/>
            <a:ext cx="0" cy="31795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1"/>
          <p:cNvSpPr txBox="1">
            <a:spLocks noChangeArrowheads="1"/>
          </p:cNvSpPr>
          <p:nvPr/>
        </p:nvSpPr>
        <p:spPr bwMode="auto">
          <a:xfrm>
            <a:off x="3114219" y="4669526"/>
            <a:ext cx="4267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likes</a:t>
            </a:r>
          </a:p>
        </p:txBody>
      </p:sp>
      <p:sp>
        <p:nvSpPr>
          <p:cNvPr id="58" name="TextBox 4"/>
          <p:cNvSpPr txBox="1">
            <a:spLocks noChangeArrowheads="1"/>
          </p:cNvSpPr>
          <p:nvPr/>
        </p:nvSpPr>
        <p:spPr bwMode="auto">
          <a:xfrm>
            <a:off x="2692834" y="5089660"/>
            <a:ext cx="4267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John</a:t>
            </a:r>
            <a:endParaRPr lang="en-US" altLang="en-US" sz="1000" dirty="0"/>
          </a:p>
        </p:txBody>
      </p:sp>
      <p:cxnSp>
        <p:nvCxnSpPr>
          <p:cNvPr id="61" name="Straight Connector 3"/>
          <p:cNvCxnSpPr>
            <a:cxnSpLocks noChangeShapeType="1"/>
            <a:stCxn id="57" idx="2"/>
            <a:endCxn id="58" idx="0"/>
          </p:cNvCxnSpPr>
          <p:nvPr/>
        </p:nvCxnSpPr>
        <p:spPr bwMode="auto">
          <a:xfrm flipH="1">
            <a:off x="2906195" y="4915747"/>
            <a:ext cx="421385" cy="173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TextBox 1"/>
          <p:cNvSpPr txBox="1">
            <a:spLocks noChangeArrowheads="1"/>
          </p:cNvSpPr>
          <p:nvPr/>
        </p:nvSpPr>
        <p:spPr bwMode="auto">
          <a:xfrm>
            <a:off x="4319196" y="4662505"/>
            <a:ext cx="4267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likes</a:t>
            </a:r>
          </a:p>
        </p:txBody>
      </p:sp>
      <p:sp>
        <p:nvSpPr>
          <p:cNvPr id="67" name="TextBox 5"/>
          <p:cNvSpPr txBox="1">
            <a:spLocks noChangeArrowheads="1"/>
          </p:cNvSpPr>
          <p:nvPr/>
        </p:nvSpPr>
        <p:spPr bwMode="auto">
          <a:xfrm>
            <a:off x="4620542" y="5082639"/>
            <a:ext cx="5132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apples</a:t>
            </a:r>
          </a:p>
        </p:txBody>
      </p:sp>
      <p:cxnSp>
        <p:nvCxnSpPr>
          <p:cNvPr id="70" name="Straight Connector 8"/>
          <p:cNvCxnSpPr>
            <a:cxnSpLocks noChangeShapeType="1"/>
            <a:stCxn id="65" idx="2"/>
            <a:endCxn id="67" idx="0"/>
          </p:cNvCxnSpPr>
          <p:nvPr/>
        </p:nvCxnSpPr>
        <p:spPr bwMode="auto">
          <a:xfrm>
            <a:off x="4532557" y="4908726"/>
            <a:ext cx="344627" cy="173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TextBox 5"/>
          <p:cNvSpPr txBox="1">
            <a:spLocks noChangeArrowheads="1"/>
          </p:cNvSpPr>
          <p:nvPr/>
        </p:nvSpPr>
        <p:spPr bwMode="auto">
          <a:xfrm>
            <a:off x="5848153" y="5082639"/>
            <a:ext cx="5132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apples</a:t>
            </a:r>
          </a:p>
        </p:txBody>
      </p:sp>
      <p:sp>
        <p:nvSpPr>
          <p:cNvPr id="76" name="TextBox 6"/>
          <p:cNvSpPr txBox="1">
            <a:spLocks noChangeArrowheads="1"/>
          </p:cNvSpPr>
          <p:nvPr/>
        </p:nvSpPr>
        <p:spPr bwMode="auto">
          <a:xfrm>
            <a:off x="5868992" y="5652821"/>
            <a:ext cx="4716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green</a:t>
            </a:r>
            <a:endParaRPr lang="en-US" altLang="en-US" sz="1000" dirty="0"/>
          </a:p>
        </p:txBody>
      </p:sp>
      <p:cxnSp>
        <p:nvCxnSpPr>
          <p:cNvPr id="79" name="Straight Connector 10"/>
          <p:cNvCxnSpPr>
            <a:cxnSpLocks noChangeShapeType="1"/>
            <a:stCxn id="75" idx="2"/>
            <a:endCxn id="76" idx="0"/>
          </p:cNvCxnSpPr>
          <p:nvPr/>
        </p:nvCxnSpPr>
        <p:spPr bwMode="auto">
          <a:xfrm>
            <a:off x="6104794" y="5328860"/>
            <a:ext cx="0" cy="32396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" name="TextBox 1"/>
          <p:cNvSpPr txBox="1">
            <a:spLocks noChangeArrowheads="1"/>
          </p:cNvSpPr>
          <p:nvPr/>
        </p:nvSpPr>
        <p:spPr bwMode="auto">
          <a:xfrm>
            <a:off x="5587959" y="3423432"/>
            <a:ext cx="4267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likes</a:t>
            </a:r>
          </a:p>
        </p:txBody>
      </p:sp>
      <p:sp>
        <p:nvSpPr>
          <p:cNvPr id="138" name="TextBox 4"/>
          <p:cNvSpPr txBox="1">
            <a:spLocks noChangeArrowheads="1"/>
          </p:cNvSpPr>
          <p:nvPr/>
        </p:nvSpPr>
        <p:spPr bwMode="auto">
          <a:xfrm>
            <a:off x="5166574" y="3843566"/>
            <a:ext cx="4267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John</a:t>
            </a:r>
            <a:endParaRPr lang="en-US" altLang="en-US" sz="1000" dirty="0"/>
          </a:p>
        </p:txBody>
      </p:sp>
      <p:sp>
        <p:nvSpPr>
          <p:cNvPr id="139" name="TextBox 5"/>
          <p:cNvSpPr txBox="1">
            <a:spLocks noChangeArrowheads="1"/>
          </p:cNvSpPr>
          <p:nvPr/>
        </p:nvSpPr>
        <p:spPr bwMode="auto">
          <a:xfrm>
            <a:off x="5889305" y="3843566"/>
            <a:ext cx="5132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apples</a:t>
            </a:r>
          </a:p>
        </p:txBody>
      </p:sp>
      <p:sp>
        <p:nvSpPr>
          <p:cNvPr id="140" name="TextBox 6"/>
          <p:cNvSpPr txBox="1">
            <a:spLocks noChangeArrowheads="1"/>
          </p:cNvSpPr>
          <p:nvPr/>
        </p:nvSpPr>
        <p:spPr bwMode="auto">
          <a:xfrm>
            <a:off x="5910144" y="4413748"/>
            <a:ext cx="4716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green</a:t>
            </a:r>
            <a:endParaRPr lang="en-US" altLang="en-US" sz="1000" dirty="0"/>
          </a:p>
        </p:txBody>
      </p:sp>
      <p:cxnSp>
        <p:nvCxnSpPr>
          <p:cNvPr id="141" name="Straight Connector 3"/>
          <p:cNvCxnSpPr>
            <a:cxnSpLocks noChangeShapeType="1"/>
            <a:stCxn id="137" idx="2"/>
            <a:endCxn id="138" idx="0"/>
          </p:cNvCxnSpPr>
          <p:nvPr/>
        </p:nvCxnSpPr>
        <p:spPr bwMode="auto">
          <a:xfrm flipH="1">
            <a:off x="5379935" y="3669653"/>
            <a:ext cx="421385" cy="173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" name="Straight Connector 10"/>
          <p:cNvCxnSpPr>
            <a:cxnSpLocks noChangeShapeType="1"/>
            <a:stCxn id="139" idx="2"/>
            <a:endCxn id="140" idx="0"/>
          </p:cNvCxnSpPr>
          <p:nvPr/>
        </p:nvCxnSpPr>
        <p:spPr bwMode="auto">
          <a:xfrm>
            <a:off x="6145946" y="4089787"/>
            <a:ext cx="0" cy="32396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1"/>
          <p:cNvSpPr txBox="1">
            <a:spLocks noChangeArrowheads="1"/>
          </p:cNvSpPr>
          <p:nvPr/>
        </p:nvSpPr>
        <p:spPr bwMode="auto">
          <a:xfrm>
            <a:off x="4359447" y="2180330"/>
            <a:ext cx="4267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likes</a:t>
            </a:r>
          </a:p>
        </p:txBody>
      </p:sp>
      <p:sp>
        <p:nvSpPr>
          <p:cNvPr id="42" name="TextBox 4"/>
          <p:cNvSpPr txBox="1">
            <a:spLocks noChangeArrowheads="1"/>
          </p:cNvSpPr>
          <p:nvPr/>
        </p:nvSpPr>
        <p:spPr bwMode="auto">
          <a:xfrm>
            <a:off x="3938062" y="2600464"/>
            <a:ext cx="4267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John</a:t>
            </a:r>
            <a:endParaRPr lang="en-US" altLang="en-US" sz="1000" dirty="0"/>
          </a:p>
        </p:txBody>
      </p:sp>
      <p:sp>
        <p:nvSpPr>
          <p:cNvPr id="43" name="TextBox 5"/>
          <p:cNvSpPr txBox="1">
            <a:spLocks noChangeArrowheads="1"/>
          </p:cNvSpPr>
          <p:nvPr/>
        </p:nvSpPr>
        <p:spPr bwMode="auto">
          <a:xfrm>
            <a:off x="4660793" y="2600464"/>
            <a:ext cx="5132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apples</a:t>
            </a:r>
          </a:p>
        </p:txBody>
      </p:sp>
      <p:cxnSp>
        <p:nvCxnSpPr>
          <p:cNvPr id="44" name="Straight Connector 3"/>
          <p:cNvCxnSpPr>
            <a:cxnSpLocks noChangeShapeType="1"/>
            <a:stCxn id="41" idx="2"/>
            <a:endCxn id="42" idx="0"/>
          </p:cNvCxnSpPr>
          <p:nvPr/>
        </p:nvCxnSpPr>
        <p:spPr bwMode="auto">
          <a:xfrm flipH="1">
            <a:off x="4151423" y="2426551"/>
            <a:ext cx="421385" cy="173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Connector 8"/>
          <p:cNvCxnSpPr>
            <a:cxnSpLocks noChangeShapeType="1"/>
            <a:stCxn id="41" idx="2"/>
            <a:endCxn id="43" idx="0"/>
          </p:cNvCxnSpPr>
          <p:nvPr/>
        </p:nvCxnSpPr>
        <p:spPr bwMode="auto">
          <a:xfrm>
            <a:off x="4572808" y="2426551"/>
            <a:ext cx="344627" cy="173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6"/>
          <p:cNvSpPr txBox="1">
            <a:spLocks noChangeArrowheads="1"/>
          </p:cNvSpPr>
          <p:nvPr/>
        </p:nvSpPr>
        <p:spPr bwMode="auto">
          <a:xfrm>
            <a:off x="4660793" y="3142488"/>
            <a:ext cx="4716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green</a:t>
            </a:r>
            <a:endParaRPr lang="en-US" altLang="en-US" sz="1000" dirty="0"/>
          </a:p>
        </p:txBody>
      </p:sp>
      <p:cxnSp>
        <p:nvCxnSpPr>
          <p:cNvPr id="47" name="Straight Connector 10"/>
          <p:cNvCxnSpPr>
            <a:cxnSpLocks noChangeShapeType="1"/>
            <a:endCxn id="46" idx="0"/>
          </p:cNvCxnSpPr>
          <p:nvPr/>
        </p:nvCxnSpPr>
        <p:spPr bwMode="auto">
          <a:xfrm>
            <a:off x="4896595" y="2818527"/>
            <a:ext cx="0" cy="32396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1684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111" y="2369749"/>
            <a:ext cx="59436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Syntactic Tree Kernel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4933" y="5215492"/>
            <a:ext cx="611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siblings are not split up (Collins and Duffy,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376238"/>
            <a:ext cx="7534275" cy="1143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Classification using</a:t>
            </a:r>
            <a:br>
              <a:rPr lang="en-US" altLang="en-US" sz="4000" smtClean="0"/>
            </a:br>
            <a:r>
              <a:rPr lang="en-US" altLang="en-US" sz="4000" smtClean="0"/>
              <a:t>decision trees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Expected information need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 (s</a:t>
            </a:r>
            <a:r>
              <a:rPr lang="en-US" altLang="en-US" baseline="-25000" smtClean="0"/>
              <a:t>1</a:t>
            </a:r>
            <a:r>
              <a:rPr lang="en-US" altLang="en-US" smtClean="0"/>
              <a:t>, s</a:t>
            </a:r>
            <a:r>
              <a:rPr lang="en-US" altLang="en-US" baseline="-25000" smtClean="0"/>
              <a:t>2</a:t>
            </a:r>
            <a:r>
              <a:rPr lang="en-US" altLang="en-US" smtClean="0"/>
              <a:t>, …, s</a:t>
            </a:r>
            <a:r>
              <a:rPr lang="en-US" altLang="en-US" baseline="-25000" smtClean="0"/>
              <a:t>m</a:t>
            </a:r>
            <a:r>
              <a:rPr lang="en-US" altLang="en-US" smtClean="0"/>
              <a:t>) = -        p</a:t>
            </a:r>
            <a:r>
              <a:rPr lang="en-US" altLang="en-US" baseline="-25000" smtClean="0"/>
              <a:t>i</a:t>
            </a:r>
            <a:r>
              <a:rPr lang="en-US" altLang="en-US" smtClean="0"/>
              <a:t> log (p</a:t>
            </a:r>
            <a:r>
              <a:rPr lang="en-US" altLang="en-US" baseline="-25000" smtClean="0"/>
              <a:t>i</a:t>
            </a:r>
            <a:r>
              <a:rPr lang="en-US" altLang="en-US" smtClean="0"/>
              <a:t>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 = data samples</a:t>
            </a:r>
          </a:p>
          <a:p>
            <a:pPr eaLnBrk="1" hangingPunct="1"/>
            <a:r>
              <a:rPr lang="en-US" altLang="en-US" smtClean="0"/>
              <a:t>m = number of classes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341813" y="2622550"/>
            <a:ext cx="67945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660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56787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803" name="Group 3"/>
          <p:cNvGraphicFramePr>
            <a:graphicFrameLocks noGrp="1"/>
          </p:cNvGraphicFramePr>
          <p:nvPr/>
        </p:nvGraphicFramePr>
        <p:xfrm>
          <a:off x="712788" y="606425"/>
          <a:ext cx="7239000" cy="5502272"/>
        </p:xfrm>
        <a:graphic>
          <a:graphicData uri="http://schemas.openxmlformats.org/drawingml/2006/table">
            <a:tbl>
              <a:tblPr/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Income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student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credit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buys?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&lt;= 30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Fair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&lt;= 30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Excellent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31 .. 40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Fair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 40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Medium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Fair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 40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Fair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 40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Excellent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31 .. 40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Excellent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&lt;= 30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Medium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Fair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&lt;= 30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Fair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 40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Medium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Fair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&lt;= 30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Medium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Excellent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31 .. 40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Medium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Excellent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31 .. 40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Fair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 40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Medium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excellent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9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 tree induction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I(s</a:t>
            </a:r>
            <a:r>
              <a:rPr lang="en-US" altLang="en-US" baseline="-25000" smtClean="0"/>
              <a:t>1</a:t>
            </a:r>
            <a:r>
              <a:rPr lang="en-US" altLang="en-US" smtClean="0"/>
              <a:t>,s</a:t>
            </a:r>
            <a:r>
              <a:rPr lang="en-US" altLang="en-US" baseline="-25000" smtClean="0"/>
              <a:t>2</a:t>
            </a:r>
            <a:r>
              <a:rPr lang="en-US" altLang="en-US" smtClean="0"/>
              <a:t>)</a:t>
            </a:r>
            <a:br>
              <a:rPr lang="en-US" altLang="en-US" smtClean="0"/>
            </a:br>
            <a:r>
              <a:rPr lang="en-US" altLang="en-US" smtClean="0"/>
              <a:t>= I(9,5) = </a:t>
            </a:r>
            <a:br>
              <a:rPr lang="en-US" altLang="en-US" smtClean="0"/>
            </a:br>
            <a:r>
              <a:rPr lang="en-US" altLang="en-US" smtClean="0"/>
              <a:t>= - 9/14 log 9/14 – 5/14 log 5/14 =</a:t>
            </a:r>
            <a:br>
              <a:rPr lang="en-US" altLang="en-US" smtClean="0"/>
            </a:br>
            <a:r>
              <a:rPr lang="en-US" altLang="en-US" smtClean="0"/>
              <a:t>= 0.940</a:t>
            </a:r>
          </a:p>
        </p:txBody>
      </p:sp>
    </p:spTree>
    <p:extLst>
      <p:ext uri="{BB962C8B-B14F-4D97-AF65-F5344CB8AC3E}">
        <p14:creationId xmlns:p14="http://schemas.microsoft.com/office/powerpoint/2010/main" val="106564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Entropy and information gain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300163" y="2209800"/>
            <a:ext cx="6338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E(A) =                             I (s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1j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,…,s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mj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65413" y="1698625"/>
            <a:ext cx="846137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3427413" y="2498725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3503613" y="20415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1j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+ … + s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mj</a:t>
            </a: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4341813" y="24987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9224" name="Text Box 9"/>
          <p:cNvSpPr txBox="1">
            <a:spLocks noChangeArrowheads="1"/>
          </p:cNvSpPr>
          <p:nvPr/>
        </p:nvSpPr>
        <p:spPr bwMode="auto">
          <a:xfrm>
            <a:off x="531813" y="3565525"/>
            <a:ext cx="77263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Entropy = expected information based on the partitioning into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subsets by A</a:t>
            </a:r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1201738" y="4889500"/>
            <a:ext cx="4816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Gain (A) = I (s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,s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,…,s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– E(A)</a:t>
            </a:r>
          </a:p>
        </p:txBody>
      </p:sp>
    </p:spTree>
    <p:extLst>
      <p:ext uri="{BB962C8B-B14F-4D97-AF65-F5344CB8AC3E}">
        <p14:creationId xmlns:p14="http://schemas.microsoft.com/office/powerpoint/2010/main" val="2140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Entropy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Age &lt;= 30</a:t>
            </a:r>
            <a:br>
              <a:rPr lang="en-US" altLang="en-US" smtClean="0"/>
            </a:br>
            <a:r>
              <a:rPr lang="en-US" altLang="en-US" smtClean="0"/>
              <a:t>s</a:t>
            </a:r>
            <a:r>
              <a:rPr lang="en-US" altLang="en-US" baseline="-25000" smtClean="0"/>
              <a:t>11</a:t>
            </a:r>
            <a:r>
              <a:rPr lang="en-US" altLang="en-US" smtClean="0"/>
              <a:t> = 2, s</a:t>
            </a:r>
            <a:r>
              <a:rPr lang="en-US" altLang="en-US" baseline="-25000" smtClean="0"/>
              <a:t>21</a:t>
            </a:r>
            <a:r>
              <a:rPr lang="en-US" altLang="en-US" smtClean="0"/>
              <a:t> = 3, I(s</a:t>
            </a:r>
            <a:r>
              <a:rPr lang="en-US" altLang="en-US" baseline="-25000" smtClean="0"/>
              <a:t>11</a:t>
            </a:r>
            <a:r>
              <a:rPr lang="en-US" altLang="en-US" smtClean="0"/>
              <a:t>, s</a:t>
            </a:r>
            <a:r>
              <a:rPr lang="en-US" altLang="en-US" baseline="-25000" smtClean="0"/>
              <a:t>21</a:t>
            </a:r>
            <a:r>
              <a:rPr lang="en-US" altLang="en-US" smtClean="0"/>
              <a:t>) = 0.971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Age in 31 .. 40</a:t>
            </a:r>
            <a:br>
              <a:rPr lang="en-US" altLang="en-US" smtClean="0"/>
            </a:br>
            <a:r>
              <a:rPr lang="en-US" altLang="en-US" smtClean="0"/>
              <a:t>s</a:t>
            </a:r>
            <a:r>
              <a:rPr lang="en-US" altLang="en-US" baseline="-25000" smtClean="0"/>
              <a:t>12</a:t>
            </a:r>
            <a:r>
              <a:rPr lang="en-US" altLang="en-US" smtClean="0"/>
              <a:t> = 4, s</a:t>
            </a:r>
            <a:r>
              <a:rPr lang="en-US" altLang="en-US" baseline="-25000" smtClean="0"/>
              <a:t>22</a:t>
            </a:r>
            <a:r>
              <a:rPr lang="en-US" altLang="en-US" smtClean="0"/>
              <a:t> = 0, I (s</a:t>
            </a:r>
            <a:r>
              <a:rPr lang="en-US" altLang="en-US" baseline="-25000" smtClean="0"/>
              <a:t>12</a:t>
            </a:r>
            <a:r>
              <a:rPr lang="en-US" altLang="en-US" smtClean="0"/>
              <a:t>,s</a:t>
            </a:r>
            <a:r>
              <a:rPr lang="en-US" altLang="en-US" baseline="-25000" smtClean="0"/>
              <a:t>22</a:t>
            </a:r>
            <a:r>
              <a:rPr lang="en-US" altLang="en-US" smtClean="0"/>
              <a:t>) = 0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Age &gt; 40</a:t>
            </a:r>
            <a:br>
              <a:rPr lang="en-US" altLang="en-US" smtClean="0"/>
            </a:br>
            <a:r>
              <a:rPr lang="en-US" altLang="en-US" smtClean="0"/>
              <a:t>s</a:t>
            </a:r>
            <a:r>
              <a:rPr lang="en-US" altLang="en-US" baseline="-25000" smtClean="0"/>
              <a:t>13</a:t>
            </a:r>
            <a:r>
              <a:rPr lang="en-US" altLang="en-US" smtClean="0"/>
              <a:t> = 3, s</a:t>
            </a:r>
            <a:r>
              <a:rPr lang="en-US" altLang="en-US" baseline="-25000" smtClean="0"/>
              <a:t>23</a:t>
            </a:r>
            <a:r>
              <a:rPr lang="en-US" altLang="en-US" smtClean="0"/>
              <a:t> = 2, I (s</a:t>
            </a:r>
            <a:r>
              <a:rPr lang="en-US" altLang="en-US" baseline="-25000" smtClean="0"/>
              <a:t>13</a:t>
            </a:r>
            <a:r>
              <a:rPr lang="en-US" altLang="en-US" smtClean="0"/>
              <a:t>,s</a:t>
            </a:r>
            <a:r>
              <a:rPr lang="en-US" altLang="en-US" baseline="-25000" smtClean="0"/>
              <a:t>23</a:t>
            </a:r>
            <a:r>
              <a:rPr lang="en-US" altLang="en-US" smtClean="0"/>
              <a:t>) = 0.971</a:t>
            </a:r>
          </a:p>
        </p:txBody>
      </p:sp>
    </p:spTree>
    <p:extLst>
      <p:ext uri="{BB962C8B-B14F-4D97-AF65-F5344CB8AC3E}">
        <p14:creationId xmlns:p14="http://schemas.microsoft.com/office/powerpoint/2010/main" val="332169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1344</TotalTime>
  <Words>2181</Words>
  <Application>Microsoft Office PowerPoint</Application>
  <PresentationFormat>On-screen Show (4:3)</PresentationFormat>
  <Paragraphs>486</Paragraphs>
  <Slides>48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Default Design</vt:lpstr>
      <vt:lpstr>Microsoft Equation 3.0</vt:lpstr>
      <vt:lpstr>Artificial Intelligence #20</vt:lpstr>
      <vt:lpstr>Vector space classification</vt:lpstr>
      <vt:lpstr>Decision surfaces</vt:lpstr>
      <vt:lpstr>Decision trees</vt:lpstr>
      <vt:lpstr>Classification using decision trees</vt:lpstr>
      <vt:lpstr>PowerPoint Presentation</vt:lpstr>
      <vt:lpstr>Decision tree induction</vt:lpstr>
      <vt:lpstr>Entropy and information gain</vt:lpstr>
      <vt:lpstr>Entropy</vt:lpstr>
      <vt:lpstr>Entropy (cont’d)</vt:lpstr>
      <vt:lpstr>Final decision tree</vt:lpstr>
      <vt:lpstr>Other techniques</vt:lpstr>
      <vt:lpstr>Example</vt:lpstr>
      <vt:lpstr>Example (cont’d)</vt:lpstr>
      <vt:lpstr>Linear boundary</vt:lpstr>
      <vt:lpstr>Vector space classifiers</vt:lpstr>
      <vt:lpstr>Generative models: knn</vt:lpstr>
      <vt:lpstr>Linear separators</vt:lpstr>
      <vt:lpstr>Example 1</vt:lpstr>
      <vt:lpstr>Example 2</vt:lpstr>
      <vt:lpstr>Example: perceptron algorithm</vt:lpstr>
      <vt:lpstr>PowerPoint Presentation</vt:lpstr>
      <vt:lpstr>Linear classifiers</vt:lpstr>
      <vt:lpstr>Support vector machines</vt:lpstr>
      <vt:lpstr>Issues with SVM</vt:lpstr>
      <vt:lpstr>Need for Kernels</vt:lpstr>
      <vt:lpstr>The Basic Idea behind Kernels</vt:lpstr>
      <vt:lpstr>The Basic Idea behind Kernels</vt:lpstr>
      <vt:lpstr>The Basic Idea behind Kernels</vt:lpstr>
      <vt:lpstr>The Basic Idea behind Kernels</vt:lpstr>
      <vt:lpstr>Example</vt:lpstr>
      <vt:lpstr>The kernel trick</vt:lpstr>
      <vt:lpstr>SVM (Cont’d)</vt:lpstr>
      <vt:lpstr>Unigram kernels</vt:lpstr>
      <vt:lpstr>Bigram kernels</vt:lpstr>
      <vt:lpstr>Longer n-grams</vt:lpstr>
      <vt:lpstr>BLEU Example</vt:lpstr>
      <vt:lpstr>Letter and Substring Kernels</vt:lpstr>
      <vt:lpstr>Subsequences</vt:lpstr>
      <vt:lpstr>Question</vt:lpstr>
      <vt:lpstr>Did Mozart die of strep throat?</vt:lpstr>
      <vt:lpstr>Answer to Question</vt:lpstr>
      <vt:lpstr>Dependencies</vt:lpstr>
      <vt:lpstr>Dependencies</vt:lpstr>
      <vt:lpstr>Dependency Structure</vt:lpstr>
      <vt:lpstr>Other notations</vt:lpstr>
      <vt:lpstr>The dependency tree kernel</vt:lpstr>
      <vt:lpstr>The Syntactic Tree Kernel</vt:lpstr>
    </vt:vector>
  </TitlesOfParts>
  <Company>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Min-Yen Kan</dc:creator>
  <cp:lastModifiedBy>Radev, Dragomir</cp:lastModifiedBy>
  <cp:revision>48</cp:revision>
  <cp:lastPrinted>2013-01-05T22:03:00Z</cp:lastPrinted>
  <dcterms:created xsi:type="dcterms:W3CDTF">2003-12-17T02:04:52Z</dcterms:created>
  <dcterms:modified xsi:type="dcterms:W3CDTF">2014-11-25T19:53:20Z</dcterms:modified>
</cp:coreProperties>
</file>