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91" r:id="rId9"/>
    <p:sldId id="29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94" r:id="rId31"/>
    <p:sldId id="295" r:id="rId32"/>
    <p:sldId id="296" r:id="rId33"/>
    <p:sldId id="297" r:id="rId34"/>
    <p:sldId id="300" r:id="rId35"/>
    <p:sldId id="298" r:id="rId36"/>
    <p:sldId id="303" r:id="rId37"/>
    <p:sldId id="305" r:id="rId38"/>
    <p:sldId id="306" r:id="rId39"/>
    <p:sldId id="304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1" autoAdjust="0"/>
    <p:restoredTop sz="94660"/>
  </p:normalViewPr>
  <p:slideViewPr>
    <p:cSldViewPr showGuides="1">
      <p:cViewPr>
        <p:scale>
          <a:sx n="112" d="100"/>
          <a:sy n="112" d="100"/>
        </p:scale>
        <p:origin x="-378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7FF7B60-9CCD-4D92-9828-3BA008C179AE}" type="datetimeFigureOut">
              <a:rPr lang="en-US"/>
              <a:pPr>
                <a:defRPr/>
              </a:pPr>
              <a:t>9/7/2014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CA85943-3272-46BA-9A0B-E1544D573F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61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CBE8AA-120D-4AD8-BB3A-4745215A38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38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58632A-EBCF-4823-BCC4-455FC43751F9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9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Provenance?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89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PROVENANCE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05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60B99-0D66-4463-B47C-E606ADB393B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81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60B99-0D66-4463-B47C-E606ADB393B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76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CREDIT TO UMASS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27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Norvig</a:t>
            </a:r>
            <a:r>
              <a:rPr lang="en-US" dirty="0" smtClean="0"/>
              <a:t>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1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CHECK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61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EAACA4A-FE8B-4EA1-B546-395979D73F12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70724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JM?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86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Norvig</a:t>
            </a:r>
            <a:r>
              <a:rPr lang="en-US" dirty="0" smtClean="0"/>
              <a:t>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Norvig</a:t>
            </a:r>
            <a:r>
              <a:rPr lang="en-US" dirty="0" smtClean="0"/>
              <a:t>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Norvig</a:t>
            </a:r>
            <a:r>
              <a:rPr lang="en-US" dirty="0" smtClean="0"/>
              <a:t>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Norvig</a:t>
            </a:r>
            <a:r>
              <a:rPr lang="en-US" dirty="0" smtClean="0"/>
              <a:t>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FBBF1-BC13-4274-A7FD-459BD0776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4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2905E-D661-4262-98C0-4C8028D5C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3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24783-87DD-452A-A9CE-A9E4D8EF7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4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9EE1F-426D-4D16-B836-6AE80EB58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5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14365-54FE-4BAA-8C40-30A6ADBF2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3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CFA83-A965-4BE0-A729-A3B35649F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9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ACF47-29A1-4847-8050-1FE6C96BA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0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6B15F-F81E-4924-8395-447DF45817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5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50A8F-BFFB-4986-B8B2-2B2026F88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2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E9C56-3890-4247-8CBE-E402D75DA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9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87C48-3E86-4E8F-87F8-9C2DB155F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0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5EDABE1-6969-4C99-AD38-FE0FF35179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onehenge.com/merlyn/LinuxMag/col04.html" TargetMode="External"/><Relationship Id="rId3" Type="http://schemas.openxmlformats.org/officeDocument/2006/relationships/hyperlink" Target="http://www.linguistics.ucla.edu/people/Kracht/courses/ling20-fall07/ling-intro.pdf" TargetMode="External"/><Relationship Id="rId7" Type="http://schemas.openxmlformats.org/officeDocument/2006/relationships/hyperlink" Target="http://dev.null.org/dadaengine/" TargetMode="External"/><Relationship Id="rId2" Type="http://schemas.openxmlformats.org/officeDocument/2006/relationships/hyperlink" Target="http://people.umass.edu/scable/LING201-SP13/Slides-Handouts/Syntax-Basic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lsewhere.org/journal/pomo/" TargetMode="External"/><Relationship Id="rId5" Type="http://schemas.openxmlformats.org/officeDocument/2006/relationships/hyperlink" Target="http://www.nacloweb.org/resources/problems/2009/N2009-MS.pdf" TargetMode="External"/><Relationship Id="rId4" Type="http://schemas.openxmlformats.org/officeDocument/2006/relationships/hyperlink" Target="http://www.nacloweb.org/resources/problems/2009/N2009-M.pdf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Artificial Intelligence</a:t>
            </a:r>
            <a:br>
              <a:rPr lang="en-US" altLang="en-US" smtClean="0"/>
            </a:br>
            <a:r>
              <a:rPr lang="en-US" altLang="en-US" smtClean="0"/>
              <a:t>#3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COMS W4701</a:t>
            </a:r>
          </a:p>
          <a:p>
            <a:pPr eaLnBrk="1" hangingPunct="1"/>
            <a:r>
              <a:rPr lang="en-US" altLang="en-US" dirty="0" smtClean="0"/>
              <a:t>Fall 2014</a:t>
            </a:r>
          </a:p>
          <a:p>
            <a:pPr eaLnBrk="1" hangingPunct="1"/>
            <a:r>
              <a:rPr lang="en-US" altLang="en-US" dirty="0" smtClean="0"/>
              <a:t>Context-free grammars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Simple Syntactic Rule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The simplest rule for a sentence, </a:t>
            </a:r>
            <a:r>
              <a:rPr lang="en-US" altLang="en-US" sz="2800" dirty="0" smtClean="0">
                <a:cs typeface="Courier New" pitchFamily="49" charset="0"/>
              </a:rPr>
              <a:t>e.g</a:t>
            </a:r>
            <a:r>
              <a:rPr lang="en-US" altLang="en-US" sz="2800" dirty="0">
                <a:cs typeface="Courier New" pitchFamily="49" charset="0"/>
              </a:rPr>
              <a:t>. “Birds </a:t>
            </a:r>
            <a:r>
              <a:rPr lang="en-US" altLang="en-US" sz="2800" dirty="0" smtClean="0">
                <a:cs typeface="Courier New" pitchFamily="49" charset="0"/>
              </a:rPr>
              <a:t>fly”</a:t>
            </a:r>
          </a:p>
          <a:p>
            <a:pPr marL="457200" lvl="1" indent="0">
              <a:buNone/>
            </a:pPr>
            <a:r>
              <a:rPr lang="en-US" altLang="en-US" sz="2300" dirty="0" smtClean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altLang="en-US" sz="23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 </a:t>
            </a:r>
            <a:r>
              <a:rPr lang="en-US" altLang="en-US" sz="2300" dirty="0" smtClean="0">
                <a:latin typeface="Courier New" pitchFamily="49" charset="0"/>
                <a:cs typeface="Courier New" pitchFamily="49" charset="0"/>
              </a:rPr>
              <a:t>N V</a:t>
            </a:r>
            <a:endParaRPr lang="en-US" altLang="en-US" sz="2300" dirty="0">
              <a:cs typeface="Courier New" pitchFamily="49" charset="0"/>
            </a:endParaRPr>
          </a:p>
          <a:p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7774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Simplest Grammar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V</a:t>
            </a:r>
          </a:p>
          <a:p>
            <a:pPr marL="0" indent="0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Samantha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Jorge</a:t>
            </a:r>
          </a:p>
          <a:p>
            <a:pPr marL="0" indent="0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sang | walked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cs typeface="Courier New" panose="02070309020205020404" pitchFamily="49" charset="0"/>
              </a:rPr>
              <a:t>Sample sentences:</a:t>
            </a:r>
          </a:p>
          <a:p>
            <a:pPr marL="0" indent="0"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cs typeface="Courier New" panose="02070309020205020404" pitchFamily="49" charset="0"/>
              </a:rPr>
              <a:t>Samantha sang</a:t>
            </a:r>
          </a:p>
          <a:p>
            <a:pPr marL="0" indent="0"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cs typeface="Courier New" panose="02070309020205020404" pitchFamily="49" charset="0"/>
              </a:rPr>
              <a:t>Jorge left</a:t>
            </a:r>
          </a:p>
        </p:txBody>
      </p:sp>
    </p:spTree>
    <p:extLst>
      <p:ext uri="{BB962C8B-B14F-4D97-AF65-F5344CB8AC3E}">
        <p14:creationId xmlns:p14="http://schemas.microsoft.com/office/powerpoint/2010/main" val="74739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Syntax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 smtClean="0"/>
              <a:t>The verbs so far were intransitive (no direct object)</a:t>
            </a:r>
          </a:p>
          <a:p>
            <a:r>
              <a:rPr lang="en-US" altLang="en-US" sz="2800" dirty="0" smtClean="0"/>
              <a:t>What rules are needed next? </a:t>
            </a:r>
          </a:p>
          <a:p>
            <a:pPr lvl="1"/>
            <a:r>
              <a:rPr lang="en-US" altLang="en-US" sz="2300" dirty="0" smtClean="0"/>
              <a:t>Transitive verbs and direct objects (“Jorge saw Samantha”)</a:t>
            </a:r>
          </a:p>
          <a:p>
            <a:pPr lvl="1"/>
            <a:r>
              <a:rPr lang="en-US" altLang="en-US" sz="2300" dirty="0" smtClean="0"/>
              <a:t>Determiners (“the cats”)</a:t>
            </a:r>
            <a:endParaRPr lang="en-US" altLang="en-US" sz="2300" dirty="0"/>
          </a:p>
          <a:p>
            <a:r>
              <a:rPr lang="en-US" altLang="en-US" sz="2800" dirty="0" smtClean="0"/>
              <a:t>Combinatorial explosion (even for the simplest form of sentences)</a:t>
            </a:r>
          </a:p>
          <a:p>
            <a:r>
              <a:rPr lang="en-US" altLang="en-US" sz="2800" dirty="0" smtClean="0"/>
              <a:t>Need for noun phrases</a:t>
            </a:r>
          </a:p>
          <a:p>
            <a:r>
              <a:rPr lang="en-US" altLang="en-US" sz="2800" dirty="0" smtClean="0"/>
              <a:t>Ditto for verb phrases</a:t>
            </a:r>
          </a:p>
          <a:p>
            <a:endParaRPr lang="en-US" altLang="en-US" sz="2800" dirty="0" smtClean="0"/>
          </a:p>
          <a:p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6639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Latest Grammar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2522175"/>
            <a:ext cx="8229600" cy="4032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NP VP</a:t>
            </a:r>
          </a:p>
          <a:p>
            <a:pPr marL="0" indent="0"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altLang="en-US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DT N</a:t>
            </a:r>
          </a:p>
          <a:p>
            <a:pPr marL="0" indent="0"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VP </a:t>
            </a:r>
            <a:r>
              <a:rPr lang="en-US" altLang="en-US" sz="16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 NP</a:t>
            </a:r>
          </a:p>
          <a:p>
            <a:pPr marL="0" indent="0"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DT 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0" indent="0"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cat |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</a:p>
          <a:p>
            <a:pPr marL="0" indent="0"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took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saw | liked | scared |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chased</a:t>
            </a:r>
          </a:p>
          <a:p>
            <a:pPr marL="0" indent="0"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600" dirty="0">
                <a:cs typeface="Courier New" panose="02070309020205020404" pitchFamily="49" charset="0"/>
              </a:rPr>
              <a:t>Sample sentences:</a:t>
            </a:r>
          </a:p>
          <a:p>
            <a:pPr marL="0" indent="0">
              <a:buNone/>
            </a:pPr>
            <a:r>
              <a:rPr lang="en-US" altLang="en-US" sz="1600" dirty="0">
                <a:cs typeface="Courier New" panose="02070309020205020404" pitchFamily="49" charset="0"/>
              </a:rPr>
              <a:t>	</a:t>
            </a:r>
            <a:r>
              <a:rPr lang="en-US" altLang="en-US" sz="1600" dirty="0" smtClean="0">
                <a:cs typeface="Courier New" panose="02070309020205020404" pitchFamily="49" charset="0"/>
              </a:rPr>
              <a:t>a dog chased </a:t>
            </a:r>
            <a:r>
              <a:rPr lang="en-US" altLang="en-US" sz="1600" dirty="0">
                <a:cs typeface="Courier New" panose="02070309020205020404" pitchFamily="49" charset="0"/>
              </a:rPr>
              <a:t>the </a:t>
            </a:r>
            <a:r>
              <a:rPr lang="en-US" altLang="en-US" sz="1600" dirty="0" smtClean="0">
                <a:cs typeface="Courier New" panose="02070309020205020404" pitchFamily="49" charset="0"/>
              </a:rPr>
              <a:t>cat</a:t>
            </a:r>
          </a:p>
          <a:p>
            <a:pPr marL="0" indent="0">
              <a:buNone/>
            </a:pPr>
            <a:r>
              <a:rPr lang="en-US" altLang="en-US" sz="1600" dirty="0">
                <a:cs typeface="Courier New" panose="02070309020205020404" pitchFamily="49" charset="0"/>
              </a:rPr>
              <a:t>	the child saw a dog</a:t>
            </a: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49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Alternatives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98552" y="2522175"/>
            <a:ext cx="8862568" cy="360398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Different expansions of a category are delineated 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”|”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altLang="en-US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P</a:t>
            </a:r>
            <a:r>
              <a:rPr lang="en-US" altLang="en-US" dirty="0" smtClean="0">
                <a:latin typeface="Courier New" pitchFamily="49" charset="0"/>
                <a:sym typeface="Symbol" pitchFamily="18" charset="2"/>
              </a:rPr>
              <a:t>N </a:t>
            </a:r>
            <a:r>
              <a:rPr lang="en-US" altLang="en-US" dirty="0">
                <a:latin typeface="Courier New" pitchFamily="49" charset="0"/>
                <a:sym typeface="Symbol" pitchFamily="18" charset="2"/>
              </a:rPr>
              <a:t>| DT </a:t>
            </a:r>
            <a:r>
              <a:rPr lang="en-US" altLang="en-US" dirty="0" smtClean="0">
                <a:latin typeface="Courier New" pitchFamily="49" charset="0"/>
                <a:sym typeface="Symbol" pitchFamily="18" charset="2"/>
              </a:rPr>
              <a:t>CN</a:t>
            </a:r>
          </a:p>
          <a:p>
            <a:r>
              <a:rPr lang="en-US" altLang="en-US" dirty="0" smtClean="0">
                <a:sym typeface="Symbol" pitchFamily="18" charset="2"/>
              </a:rPr>
              <a:t>One rule for proper nouns and another for common nouns</a:t>
            </a:r>
          </a:p>
        </p:txBody>
      </p:sp>
    </p:spTree>
    <p:extLst>
      <p:ext uri="{BB962C8B-B14F-4D97-AF65-F5344CB8AC3E}">
        <p14:creationId xmlns:p14="http://schemas.microsoft.com/office/powerpoint/2010/main" val="629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Latest Grammar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2522175"/>
            <a:ext cx="8229600" cy="4032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NP VP</a:t>
            </a:r>
          </a:p>
          <a:p>
            <a:pPr marL="0" indent="0"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altLang="en-US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DT CN</a:t>
            </a:r>
          </a:p>
          <a:p>
            <a:pPr marL="0" indent="0"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altLang="en-US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 PN</a:t>
            </a:r>
            <a:endParaRPr lang="en-US" alt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VP </a:t>
            </a:r>
            <a:r>
              <a:rPr lang="en-US" altLang="en-US" sz="16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 NP</a:t>
            </a:r>
          </a:p>
          <a:p>
            <a:pPr marL="0" indent="0"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DT 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0" indent="0"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CN 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cat |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</a:p>
          <a:p>
            <a:pPr marL="0" indent="0"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PN 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 Samantha | Jorge | Min</a:t>
            </a: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took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saw | liked | scared |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chased</a:t>
            </a:r>
          </a:p>
          <a:p>
            <a:pPr marL="0" indent="0"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600" dirty="0">
                <a:cs typeface="Courier New" panose="02070309020205020404" pitchFamily="49" charset="0"/>
              </a:rPr>
              <a:t>Sample sentences:</a:t>
            </a:r>
          </a:p>
          <a:p>
            <a:pPr marL="0" indent="0">
              <a:buNone/>
            </a:pPr>
            <a:r>
              <a:rPr lang="en-US" altLang="en-US" sz="1600" dirty="0">
                <a:cs typeface="Courier New" panose="02070309020205020404" pitchFamily="49" charset="0"/>
              </a:rPr>
              <a:t>	 a child scared Jorge</a:t>
            </a:r>
          </a:p>
          <a:p>
            <a:pPr marL="0" indent="0">
              <a:buNone/>
            </a:pPr>
            <a:r>
              <a:rPr lang="en-US" altLang="en-US" sz="1600" dirty="0" smtClean="0">
                <a:cs typeface="Courier New" panose="02070309020205020404" pitchFamily="49" charset="0"/>
              </a:rPr>
              <a:t>	 Min </a:t>
            </a:r>
            <a:r>
              <a:rPr lang="en-US" altLang="en-US" sz="1600" dirty="0">
                <a:cs typeface="Courier New" panose="02070309020205020404" pitchFamily="49" charset="0"/>
              </a:rPr>
              <a:t>took the child</a:t>
            </a: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2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Optional categories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Wherever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dirty="0" smtClean="0"/>
              <a:t> is allowed in a sentence, 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DT N</a:t>
            </a:r>
            <a:endParaRPr lang="en-US" altLang="en-US" dirty="0">
              <a:cs typeface="Courier New" pitchFamily="49" charset="0"/>
            </a:endParaRP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JJ N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DT JJ N</a:t>
            </a:r>
          </a:p>
          <a:p>
            <a:pPr marL="0" indent="0">
              <a:buNone/>
            </a:pPr>
            <a:r>
              <a:rPr lang="en-US" altLang="en-US" dirty="0" smtClean="0"/>
              <a:t>	are also allowed</a:t>
            </a:r>
          </a:p>
          <a:p>
            <a:r>
              <a:rPr lang="en-US" altLang="en-US" dirty="0" smtClean="0"/>
              <a:t>We can use the notation for alternatives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NP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 </a:t>
            </a:r>
            <a:r>
              <a:rPr lang="en-US" altLang="en-US" dirty="0" smtClean="0">
                <a:latin typeface="Courier New" pitchFamily="49" charset="0"/>
                <a:sym typeface="Symbol" pitchFamily="18" charset="2"/>
              </a:rPr>
              <a:t>N | DT N | JJ N | DT JJ N</a:t>
            </a:r>
          </a:p>
          <a:p>
            <a:r>
              <a:rPr lang="en-US" altLang="en-US" dirty="0" smtClean="0">
                <a:sym typeface="Symbol" pitchFamily="18" charset="2"/>
              </a:rPr>
              <a:t>Optional categories can be also marked using parentheses:</a:t>
            </a:r>
          </a:p>
          <a:p>
            <a:pPr lvl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NP </a:t>
            </a:r>
            <a:r>
              <a:rPr lang="en-US" altLang="en-US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(</a:t>
            </a:r>
            <a:r>
              <a:rPr lang="en-US" altLang="en-US" dirty="0" smtClean="0">
                <a:latin typeface="Courier New" pitchFamily="49" charset="0"/>
                <a:sym typeface="Symbol" pitchFamily="18" charset="2"/>
              </a:rPr>
              <a:t>DT) (JJ) N</a:t>
            </a:r>
            <a:endParaRPr lang="en-US" alt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8727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Verb Phrases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Samantha ran.</a:t>
            </a:r>
          </a:p>
          <a:p>
            <a:r>
              <a:rPr lang="en-US" altLang="en-US" sz="2400" dirty="0" smtClean="0"/>
              <a:t>Samantha ran to the park.</a:t>
            </a:r>
          </a:p>
          <a:p>
            <a:r>
              <a:rPr lang="en-US" altLang="en-US" sz="2400" dirty="0" smtClean="0"/>
              <a:t>Samantha ran away.</a:t>
            </a:r>
          </a:p>
          <a:p>
            <a:r>
              <a:rPr lang="en-US" altLang="en-US" sz="2400" dirty="0" smtClean="0"/>
              <a:t>Samantha bought a cookie.</a:t>
            </a:r>
          </a:p>
          <a:p>
            <a:r>
              <a:rPr lang="en-US" altLang="en-US" sz="2400" dirty="0" smtClean="0"/>
              <a:t>Samantha bought a cookie for John.</a:t>
            </a:r>
          </a:p>
          <a:p>
            <a:r>
              <a:rPr lang="en-US" altLang="en-US" sz="2400" dirty="0" smtClean="0"/>
              <a:t>Overall structure: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VP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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V(NP)(P)(NP)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8246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Latest Grammar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2522175"/>
            <a:ext cx="8229600" cy="4032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NP VP</a:t>
            </a:r>
          </a:p>
          <a:p>
            <a:pPr marL="0" indent="0"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altLang="en-US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DT CN</a:t>
            </a:r>
          </a:p>
          <a:p>
            <a:pPr marL="0" indent="0"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altLang="en-US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 PN</a:t>
            </a:r>
            <a:endParaRPr lang="en-US" alt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VP </a:t>
            </a:r>
            <a:r>
              <a:rPr lang="en-US" altLang="en-US" sz="16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 (NP) (P) (NP)</a:t>
            </a:r>
          </a:p>
          <a:p>
            <a:pPr marL="0" indent="0"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DT 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0" indent="0"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CN 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cat |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</a:p>
          <a:p>
            <a:pPr marL="0" indent="0"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PN 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 Samantha | Jorge | Min</a:t>
            </a:r>
          </a:p>
          <a:p>
            <a:pPr marL="0" indent="0"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P  to | for | from | in</a:t>
            </a: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took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saw | liked | scared |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chased | gave</a:t>
            </a:r>
          </a:p>
          <a:p>
            <a:pPr marL="0" indent="0"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600" dirty="0">
                <a:cs typeface="Courier New" panose="02070309020205020404" pitchFamily="49" charset="0"/>
              </a:rPr>
              <a:t>Sample sentences:</a:t>
            </a:r>
          </a:p>
          <a:p>
            <a:pPr marL="0" indent="0">
              <a:buNone/>
            </a:pPr>
            <a:r>
              <a:rPr lang="en-US" altLang="en-US" sz="1600" dirty="0">
                <a:cs typeface="Courier New" panose="02070309020205020404" pitchFamily="49" charset="0"/>
              </a:rPr>
              <a:t>	 Samantha saw the cat</a:t>
            </a:r>
            <a:endParaRPr lang="en-US" altLang="en-US" sz="16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600" dirty="0" smtClean="0">
                <a:cs typeface="Courier New" panose="02070309020205020404" pitchFamily="49" charset="0"/>
              </a:rPr>
              <a:t>	</a:t>
            </a:r>
            <a:r>
              <a:rPr lang="en-US" altLang="en-US" sz="1600" dirty="0">
                <a:cs typeface="Courier New" panose="02070309020205020404" pitchFamily="49" charset="0"/>
              </a:rPr>
              <a:t> Jorge </a:t>
            </a:r>
            <a:r>
              <a:rPr lang="en-US" altLang="en-US" sz="1600" dirty="0" smtClean="0">
                <a:cs typeface="Courier New" panose="02070309020205020404" pitchFamily="49" charset="0"/>
              </a:rPr>
              <a:t>gave </a:t>
            </a:r>
            <a:r>
              <a:rPr lang="en-US" altLang="en-US" sz="1600" dirty="0">
                <a:cs typeface="Courier New" panose="02070309020205020404" pitchFamily="49" charset="0"/>
              </a:rPr>
              <a:t>the cat </a:t>
            </a:r>
            <a:r>
              <a:rPr lang="en-US" altLang="en-US" sz="1600" dirty="0" smtClean="0">
                <a:cs typeface="Courier New" panose="02070309020205020404" pitchFamily="49" charset="0"/>
              </a:rPr>
              <a:t>to </a:t>
            </a:r>
            <a:r>
              <a:rPr lang="en-US" altLang="en-US" sz="1600" dirty="0">
                <a:cs typeface="Courier New" panose="02070309020205020404" pitchFamily="49" charset="0"/>
              </a:rPr>
              <a:t>Min</a:t>
            </a: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55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Prepositional Phrases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Examples:</a:t>
            </a:r>
          </a:p>
          <a:p>
            <a:pPr lvl="1"/>
            <a:r>
              <a:rPr lang="en-US" altLang="en-US" sz="1500" dirty="0" smtClean="0"/>
              <a:t>Mary bought a book for John </a:t>
            </a:r>
            <a:r>
              <a:rPr lang="en-US" altLang="en-US" sz="1500" b="1" dirty="0" smtClean="0"/>
              <a:t>in a bookstore</a:t>
            </a:r>
            <a:r>
              <a:rPr lang="en-US" altLang="en-US" sz="1500" dirty="0" smtClean="0"/>
              <a:t>.</a:t>
            </a:r>
          </a:p>
          <a:p>
            <a:pPr lvl="1"/>
            <a:r>
              <a:rPr lang="en-US" altLang="en-US" sz="1500" dirty="0" smtClean="0"/>
              <a:t>The bookstore sells magazines.</a:t>
            </a:r>
          </a:p>
          <a:p>
            <a:pPr lvl="1"/>
            <a:r>
              <a:rPr lang="en-US" altLang="en-US" sz="1500" dirty="0" smtClean="0"/>
              <a:t>The bookstore </a:t>
            </a:r>
            <a:r>
              <a:rPr lang="en-US" altLang="en-US" sz="1500" b="1" dirty="0" smtClean="0"/>
              <a:t>on Main St</a:t>
            </a:r>
            <a:r>
              <a:rPr lang="en-US" altLang="en-US" sz="1500" dirty="0" smtClean="0"/>
              <a:t>. sells magazines.</a:t>
            </a:r>
          </a:p>
          <a:p>
            <a:pPr lvl="1"/>
            <a:r>
              <a:rPr lang="en-US" altLang="en-US" sz="1500" dirty="0" smtClean="0"/>
              <a:t>Mary ran away.</a:t>
            </a:r>
          </a:p>
          <a:p>
            <a:pPr lvl="1"/>
            <a:r>
              <a:rPr lang="en-US" altLang="en-US" sz="1500" dirty="0" smtClean="0"/>
              <a:t>Mary ran </a:t>
            </a:r>
            <a:r>
              <a:rPr lang="en-US" altLang="en-US" sz="1500" b="1" dirty="0" smtClean="0"/>
              <a:t>down the hill</a:t>
            </a:r>
            <a:r>
              <a:rPr lang="en-US" altLang="en-US" sz="1500" dirty="0" smtClean="0"/>
              <a:t>.</a:t>
            </a:r>
          </a:p>
          <a:p>
            <a:r>
              <a:rPr lang="en-US" altLang="en-US" sz="2000" dirty="0" smtClean="0"/>
              <a:t>Changes are needed to both NP and VP to accommodate prepositional phrases</a:t>
            </a:r>
          </a:p>
          <a:p>
            <a:pPr lvl="1"/>
            <a:r>
              <a:rPr lang="en-US" altLang="en-US" sz="1500" dirty="0" smtClean="0"/>
              <a:t>Wherever a preposition is allowed, it can be followed by a noun phrase.</a:t>
            </a:r>
          </a:p>
          <a:p>
            <a:pPr lvl="1"/>
            <a:r>
              <a:rPr lang="en-US" altLang="en-US" sz="1500" dirty="0" smtClean="0"/>
              <a:t>Run up </a:t>
            </a:r>
          </a:p>
          <a:p>
            <a:pPr lvl="1"/>
            <a:r>
              <a:rPr lang="en-US" altLang="en-US" sz="1500" dirty="0" smtClean="0">
                <a:cs typeface="Courier New" pitchFamily="49" charset="0"/>
                <a:sym typeface="Symbol" pitchFamily="18" charset="2"/>
              </a:rPr>
              <a:t>NP can contain any number of PPs but only up to two NPs. </a:t>
            </a:r>
          </a:p>
          <a:p>
            <a:r>
              <a:rPr lang="en-US" altLang="en-US" sz="2000" dirty="0" smtClean="0">
                <a:cs typeface="Courier New" pitchFamily="49" charset="0"/>
                <a:sym typeface="Symbol" pitchFamily="18" charset="2"/>
              </a:rPr>
              <a:t>How do we revise the grammar accordingly?</a:t>
            </a:r>
            <a:endParaRPr lang="en-US" altLang="en-US" sz="2000" dirty="0" smtClean="0"/>
          </a:p>
          <a:p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4596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Syntax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 smtClean="0"/>
              <a:t>Is language more than just a “bag of words”?</a:t>
            </a:r>
          </a:p>
          <a:p>
            <a:r>
              <a:rPr lang="en-US" altLang="en-US" sz="2400" dirty="0" smtClean="0"/>
              <a:t>Grammatical rules apply to categories and groups of words, not individual words.</a:t>
            </a:r>
          </a:p>
          <a:p>
            <a:r>
              <a:rPr lang="en-US" altLang="en-US" sz="2400" dirty="0" smtClean="0"/>
              <a:t>Example – a sentence includes a subject and a predicate. The subject is a noun phrase and the predicate is a verb phrase.</a:t>
            </a:r>
          </a:p>
          <a:p>
            <a:pPr lvl="1"/>
            <a:r>
              <a:rPr lang="en-US" altLang="en-US" sz="1935" dirty="0" smtClean="0"/>
              <a:t>Noun phrase: The cat, Samantha, She</a:t>
            </a:r>
          </a:p>
          <a:p>
            <a:pPr lvl="1"/>
            <a:r>
              <a:rPr lang="en-US" altLang="en-US" sz="1935" dirty="0" smtClean="0"/>
              <a:t>Verb phrase: arrived, went away, had dinner</a:t>
            </a:r>
          </a:p>
          <a:p>
            <a:r>
              <a:rPr lang="en-US" altLang="en-US" sz="2400" dirty="0" smtClean="0"/>
              <a:t>When people learn a new word, they learn its syntactic usage.</a:t>
            </a:r>
          </a:p>
          <a:p>
            <a:pPr lvl="1"/>
            <a:r>
              <a:rPr lang="en-US" altLang="en-US" sz="1900" dirty="0" smtClean="0"/>
              <a:t>Examples: </a:t>
            </a:r>
            <a:r>
              <a:rPr lang="en-US" altLang="en-US" sz="1900" dirty="0" err="1" smtClean="0"/>
              <a:t>wug</a:t>
            </a:r>
            <a:r>
              <a:rPr lang="en-US" altLang="en-US" sz="1900" dirty="0" smtClean="0"/>
              <a:t> (n), </a:t>
            </a:r>
            <a:r>
              <a:rPr lang="en-US" altLang="en-US" sz="1900" dirty="0" err="1" smtClean="0"/>
              <a:t>cluvious</a:t>
            </a:r>
            <a:r>
              <a:rPr lang="en-US" altLang="en-US" sz="1900" dirty="0" smtClean="0"/>
              <a:t> (</a:t>
            </a:r>
            <a:r>
              <a:rPr lang="en-US" altLang="en-US" sz="1900" dirty="0" err="1" smtClean="0"/>
              <a:t>adj</a:t>
            </a:r>
            <a:r>
              <a:rPr lang="en-US" altLang="en-US" sz="1900" dirty="0" smtClean="0"/>
              <a:t>) – use them in sentences</a:t>
            </a:r>
          </a:p>
          <a:p>
            <a:pPr lvl="1"/>
            <a:r>
              <a:rPr lang="en-US" altLang="en-US" sz="1900" dirty="0" smtClean="0"/>
              <a:t>Hard to come up with made up words: </a:t>
            </a:r>
            <a:r>
              <a:rPr lang="en-US" altLang="en-US" sz="1900" dirty="0" err="1" smtClean="0"/>
              <a:t>forkle</a:t>
            </a:r>
            <a:r>
              <a:rPr lang="en-US" altLang="en-US" sz="1900" dirty="0" smtClean="0"/>
              <a:t>, </a:t>
            </a:r>
            <a:r>
              <a:rPr lang="en-US" altLang="en-US" sz="1900" dirty="0" err="1" smtClean="0"/>
              <a:t>vleer</a:t>
            </a:r>
            <a:r>
              <a:rPr lang="en-US" altLang="en-US" sz="1900" dirty="0" smtClean="0"/>
              <a:t>, etc. all taken.</a:t>
            </a:r>
          </a:p>
        </p:txBody>
      </p:sp>
    </p:spTree>
    <p:extLst>
      <p:ext uri="{BB962C8B-B14F-4D97-AF65-F5344CB8AC3E}">
        <p14:creationId xmlns:p14="http://schemas.microsoft.com/office/powerpoint/2010/main" val="101544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Rules So Far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NP VP</a:t>
            </a:r>
          </a:p>
          <a:p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(DT) (JJ) N (PP)</a:t>
            </a:r>
          </a:p>
          <a:p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VP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 (NP) (PP)</a:t>
            </a:r>
          </a:p>
          <a:p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PP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(NP)</a:t>
            </a:r>
          </a:p>
        </p:txBody>
      </p:sp>
    </p:spTree>
    <p:extLst>
      <p:ext uri="{BB962C8B-B14F-4D97-AF65-F5344CB8AC3E}">
        <p14:creationId xmlns:p14="http://schemas.microsoft.com/office/powerpoint/2010/main" val="31732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PP Ambiguity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The boy saw the woman with the telescope.</a:t>
            </a:r>
          </a:p>
          <a:p>
            <a:pPr marL="457200" lvl="1" indent="0">
              <a:buNone/>
            </a:pPr>
            <a:r>
              <a:rPr lang="en-US" altLang="en-US" dirty="0" smtClean="0">
                <a:latin typeface="Courier New"/>
                <a:cs typeface="Courier New"/>
              </a:rPr>
              <a:t>PP </a:t>
            </a:r>
            <a:r>
              <a:rPr lang="en-US" altLang="en-US" dirty="0" smtClean="0">
                <a:latin typeface="Courier New"/>
                <a:cs typeface="Courier New"/>
                <a:sym typeface="Symbol" pitchFamily="18" charset="2"/>
              </a:rPr>
              <a:t> </a:t>
            </a:r>
            <a:r>
              <a:rPr lang="en-US" altLang="en-US" dirty="0" smtClean="0">
                <a:latin typeface="Courier New"/>
                <a:cs typeface="Courier New"/>
              </a:rPr>
              <a:t>PREP NP</a:t>
            </a:r>
          </a:p>
          <a:p>
            <a:pPr marL="457200" lvl="1" indent="0">
              <a:buNone/>
            </a:pPr>
            <a:r>
              <a:rPr lang="en-US" altLang="en-US" dirty="0" smtClean="0">
                <a:latin typeface="Courier New"/>
                <a:cs typeface="Courier New"/>
              </a:rPr>
              <a:t>VP </a:t>
            </a:r>
            <a:r>
              <a:rPr lang="en-US" altLang="en-US" dirty="0" smtClean="0">
                <a:latin typeface="Courier New"/>
                <a:cs typeface="Courier New"/>
                <a:sym typeface="Symbol" pitchFamily="18" charset="2"/>
              </a:rPr>
              <a:t> </a:t>
            </a:r>
            <a:r>
              <a:rPr lang="en-US" altLang="en-US" dirty="0" smtClean="0">
                <a:latin typeface="Courier New"/>
                <a:cs typeface="Courier New"/>
              </a:rPr>
              <a:t>V NP PP</a:t>
            </a:r>
          </a:p>
          <a:p>
            <a:pPr marL="457200" lvl="1" indent="0">
              <a:buNone/>
            </a:pPr>
            <a:r>
              <a:rPr lang="en-US" altLang="en-US" dirty="0" smtClean="0">
                <a:latin typeface="Courier New"/>
                <a:cs typeface="Courier New"/>
              </a:rPr>
              <a:t>VP </a:t>
            </a:r>
            <a:r>
              <a:rPr lang="en-US" altLang="en-US" dirty="0" smtClean="0">
                <a:latin typeface="Courier New"/>
                <a:cs typeface="Courier New"/>
                <a:sym typeface="Symbol" pitchFamily="18" charset="2"/>
              </a:rPr>
              <a:t> </a:t>
            </a:r>
            <a:r>
              <a:rPr lang="en-US" altLang="en-US" dirty="0" smtClean="0">
                <a:latin typeface="Courier New"/>
                <a:cs typeface="Courier New"/>
              </a:rPr>
              <a:t>V NP</a:t>
            </a:r>
          </a:p>
          <a:p>
            <a:pPr marL="457200" lvl="1" indent="0">
              <a:buNone/>
            </a:pPr>
            <a:r>
              <a:rPr lang="en-US" altLang="en-US" dirty="0" smtClean="0">
                <a:latin typeface="Courier New"/>
                <a:cs typeface="Courier New"/>
              </a:rPr>
              <a:t>NP </a:t>
            </a:r>
            <a:r>
              <a:rPr lang="en-US" altLang="en-US" dirty="0" smtClean="0">
                <a:latin typeface="Courier New"/>
                <a:cs typeface="Courier New"/>
                <a:sym typeface="Symbol" pitchFamily="18" charset="2"/>
              </a:rPr>
              <a:t> </a:t>
            </a:r>
            <a:r>
              <a:rPr lang="en-US" altLang="en-US" dirty="0" smtClean="0">
                <a:latin typeface="Courier New"/>
                <a:cs typeface="Courier New"/>
              </a:rPr>
              <a:t>DT N</a:t>
            </a:r>
          </a:p>
          <a:p>
            <a:pPr marL="457200" lvl="1" indent="0">
              <a:buNone/>
            </a:pPr>
            <a:r>
              <a:rPr lang="en-US" altLang="en-US" dirty="0" smtClean="0">
                <a:latin typeface="Courier New"/>
                <a:cs typeface="Courier New"/>
              </a:rPr>
              <a:t>NP </a:t>
            </a:r>
            <a:r>
              <a:rPr lang="en-US" altLang="en-US" dirty="0" smtClean="0">
                <a:latin typeface="Courier New"/>
                <a:cs typeface="Courier New"/>
                <a:sym typeface="Symbol" pitchFamily="18" charset="2"/>
              </a:rPr>
              <a:t> </a:t>
            </a:r>
            <a:r>
              <a:rPr lang="en-US" altLang="en-US" dirty="0" smtClean="0">
                <a:latin typeface="Courier New"/>
                <a:cs typeface="Courier New"/>
              </a:rPr>
              <a:t>DT N PP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Repetition (*)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(JJ*) = a sequence of zero or more JJ</a:t>
            </a:r>
          </a:p>
          <a:p>
            <a:r>
              <a:rPr lang="en-US" altLang="en-US" dirty="0" smtClean="0"/>
              <a:t>Are all sequences of adjectives allowed?</a:t>
            </a:r>
          </a:p>
          <a:p>
            <a:pPr lvl="1"/>
            <a:r>
              <a:rPr lang="en-US" altLang="en-US" dirty="0" smtClean="0"/>
              <a:t>a big red house</a:t>
            </a:r>
          </a:p>
          <a:p>
            <a:pPr lvl="1"/>
            <a:r>
              <a:rPr lang="en-US" altLang="en-US" dirty="0" smtClean="0"/>
              <a:t>* a red big house</a:t>
            </a:r>
          </a:p>
          <a:p>
            <a:r>
              <a:rPr lang="en-US" altLang="en-US" dirty="0" smtClean="0"/>
              <a:t>Adjective </a:t>
            </a:r>
            <a:r>
              <a:rPr lang="en-US" altLang="en-US" dirty="0"/>
              <a:t>ordering in English depends on semantics!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554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Adjective Ordering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The Little Red Riding Hood</a:t>
            </a:r>
          </a:p>
          <a:p>
            <a:r>
              <a:rPr lang="en-US" altLang="en-US" sz="2800" dirty="0" smtClean="0"/>
              <a:t>Three Little Pigs</a:t>
            </a:r>
          </a:p>
          <a:p>
            <a:r>
              <a:rPr lang="en-US" altLang="en-US" sz="2800" dirty="0" smtClean="0"/>
              <a:t>The Three Musketeers</a:t>
            </a:r>
          </a:p>
          <a:p>
            <a:r>
              <a:rPr lang="en-US" altLang="en-US" sz="2800" dirty="0" smtClean="0"/>
              <a:t>The Steadfast Tin Soldier</a:t>
            </a:r>
          </a:p>
          <a:p>
            <a:r>
              <a:rPr lang="en-US" altLang="en-US" sz="2800" dirty="0" smtClean="0"/>
              <a:t>The French Connection</a:t>
            </a:r>
          </a:p>
          <a:p>
            <a:r>
              <a:rPr lang="en-US" altLang="en-US" sz="2800" dirty="0" smtClean="0"/>
              <a:t>Old Macdonald</a:t>
            </a:r>
          </a:p>
          <a:p>
            <a:r>
              <a:rPr lang="en-US" altLang="en-US" sz="2800" dirty="0" smtClean="0"/>
              <a:t>Five Golden Rings</a:t>
            </a:r>
          </a:p>
          <a:p>
            <a:r>
              <a:rPr lang="en-US" altLang="en-US" sz="2800" dirty="0" smtClean="0"/>
              <a:t>The Ancient Mariner</a:t>
            </a:r>
          </a:p>
        </p:txBody>
      </p:sp>
    </p:spTree>
    <p:extLst>
      <p:ext uri="{BB962C8B-B14F-4D97-AF65-F5344CB8AC3E}">
        <p14:creationId xmlns:p14="http://schemas.microsoft.com/office/powerpoint/2010/main" val="366327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Adjective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2175"/>
            <a:ext cx="8229600" cy="393470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400" b="1" dirty="0" err="1" smtClean="0"/>
              <a:t>Det</a:t>
            </a:r>
            <a:endParaRPr lang="en-US" sz="1400" b="1" dirty="0" smtClean="0"/>
          </a:p>
          <a:p>
            <a:pPr>
              <a:defRPr/>
            </a:pPr>
            <a:r>
              <a:rPr lang="en-US" sz="1400" dirty="0" smtClean="0"/>
              <a:t>Number</a:t>
            </a:r>
            <a:endParaRPr lang="en-US" sz="1400" dirty="0"/>
          </a:p>
          <a:p>
            <a:pPr>
              <a:defRPr/>
            </a:pPr>
            <a:r>
              <a:rPr lang="en-US" sz="1400" dirty="0" smtClean="0"/>
              <a:t>Strength</a:t>
            </a:r>
            <a:endParaRPr lang="en-US" sz="1400" dirty="0"/>
          </a:p>
          <a:p>
            <a:pPr>
              <a:defRPr/>
            </a:pPr>
            <a:r>
              <a:rPr lang="en-US" sz="1400" dirty="0"/>
              <a:t>Size</a:t>
            </a:r>
          </a:p>
          <a:p>
            <a:pPr>
              <a:defRPr/>
            </a:pPr>
            <a:r>
              <a:rPr lang="en-US" sz="1400" dirty="0"/>
              <a:t>Age</a:t>
            </a:r>
          </a:p>
          <a:p>
            <a:pPr>
              <a:defRPr/>
            </a:pPr>
            <a:r>
              <a:rPr lang="en-US" sz="1400" dirty="0"/>
              <a:t>Shape</a:t>
            </a:r>
          </a:p>
          <a:p>
            <a:pPr>
              <a:defRPr/>
            </a:pPr>
            <a:r>
              <a:rPr lang="en-US" sz="1400" dirty="0"/>
              <a:t>Color</a:t>
            </a:r>
          </a:p>
          <a:p>
            <a:pPr>
              <a:defRPr/>
            </a:pPr>
            <a:r>
              <a:rPr lang="en-US" sz="1400" dirty="0"/>
              <a:t>Origin</a:t>
            </a:r>
          </a:p>
          <a:p>
            <a:pPr>
              <a:defRPr/>
            </a:pPr>
            <a:r>
              <a:rPr lang="en-US" sz="1400" dirty="0"/>
              <a:t>Material</a:t>
            </a:r>
          </a:p>
          <a:p>
            <a:pPr>
              <a:defRPr/>
            </a:pPr>
            <a:r>
              <a:rPr lang="en-US" sz="1400" dirty="0"/>
              <a:t>Purpose</a:t>
            </a:r>
          </a:p>
          <a:p>
            <a:pPr>
              <a:defRPr/>
            </a:pPr>
            <a:r>
              <a:rPr lang="en-US" sz="1400" b="1" dirty="0" smtClean="0"/>
              <a:t>Noun</a:t>
            </a:r>
            <a:endParaRPr lang="en-US" sz="1400" b="1" dirty="0"/>
          </a:p>
          <a:p>
            <a:pPr marL="0" indent="0">
              <a:buFontTx/>
              <a:buNone/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 err="1"/>
              <a:t>det</a:t>
            </a:r>
            <a:r>
              <a:rPr lang="en-US" sz="1400" dirty="0"/>
              <a:t> &lt; </a:t>
            </a:r>
            <a:r>
              <a:rPr lang="en-US" sz="1400" dirty="0" smtClean="0"/>
              <a:t>number &lt; size &lt; color </a:t>
            </a:r>
            <a:r>
              <a:rPr lang="en-US" sz="1400" dirty="0"/>
              <a:t>&lt; purpose &lt; noun</a:t>
            </a:r>
          </a:p>
          <a:p>
            <a:pPr>
              <a:defRPr/>
            </a:pPr>
            <a:r>
              <a:rPr lang="en-US" sz="1400" dirty="0" smtClean="0"/>
              <a:t>strength </a:t>
            </a:r>
            <a:r>
              <a:rPr lang="en-US" sz="1400" dirty="0"/>
              <a:t>&lt; material &lt; noun</a:t>
            </a:r>
          </a:p>
          <a:p>
            <a:pPr>
              <a:defRPr/>
            </a:pPr>
            <a:r>
              <a:rPr lang="en-US" sz="1400" dirty="0"/>
              <a:t>origin &lt; </a:t>
            </a:r>
            <a:r>
              <a:rPr lang="en-US" sz="1400" dirty="0" smtClean="0"/>
              <a:t>noun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2264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Nested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Examples:</a:t>
            </a:r>
          </a:p>
          <a:p>
            <a:pPr lvl="1">
              <a:defRPr/>
            </a:pPr>
            <a:r>
              <a:rPr lang="en-US" dirty="0" smtClean="0"/>
              <a:t>I don’t recall whether I took the dog out.</a:t>
            </a:r>
          </a:p>
          <a:p>
            <a:pPr lvl="1">
              <a:defRPr/>
            </a:pPr>
            <a:r>
              <a:rPr lang="en-US" dirty="0" smtClean="0"/>
              <a:t>Do you know if the mall is still open?</a:t>
            </a:r>
          </a:p>
          <a:p>
            <a:pPr>
              <a:defRPr/>
            </a:pPr>
            <a:r>
              <a:rPr lang="en-US" b="1" dirty="0" smtClean="0">
                <a:latin typeface="Courier New"/>
                <a:cs typeface="Courier New"/>
              </a:rPr>
              <a:t>VP </a:t>
            </a:r>
            <a:r>
              <a:rPr lang="en-US" b="1" dirty="0" err="1" smtClean="0">
                <a:latin typeface="Courier New"/>
                <a:cs typeface="Courier New"/>
                <a:sym typeface="Wingdings"/>
              </a:rPr>
              <a:t></a:t>
            </a:r>
            <a:r>
              <a:rPr lang="en-US" b="1" dirty="0" smtClean="0">
                <a:latin typeface="Courier New"/>
                <a:cs typeface="Courier New"/>
              </a:rPr>
              <a:t> V (NP) (NP) (C S) (PP*)</a:t>
            </a:r>
          </a:p>
          <a:p>
            <a:pPr>
              <a:defRPr/>
            </a:pPr>
            <a:r>
              <a:rPr lang="en-US" dirty="0" smtClean="0"/>
              <a:t>Can (C S) appear inside an NP?</a:t>
            </a:r>
          </a:p>
          <a:p>
            <a:pPr lvl="1">
              <a:defRPr/>
            </a:pPr>
            <a:r>
              <a:rPr lang="en-US" dirty="0" smtClean="0"/>
              <a:t>Whether he will win the elections remains to be seen.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1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Recursion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S </a:t>
            </a:r>
            <a:r>
              <a:rPr lang="en-US" altLang="en-US" dirty="0"/>
              <a:t>can generate </a:t>
            </a:r>
            <a:r>
              <a:rPr lang="en-US" altLang="en-US" dirty="0" smtClean="0"/>
              <a:t>VP</a:t>
            </a:r>
            <a:r>
              <a:rPr lang="en-US" altLang="en-US" dirty="0"/>
              <a:t>, </a:t>
            </a:r>
            <a:r>
              <a:rPr lang="en-US" altLang="en-US" dirty="0" smtClean="0"/>
              <a:t>VP </a:t>
            </a:r>
            <a:r>
              <a:rPr lang="en-US" altLang="en-US" dirty="0"/>
              <a:t>can generate </a:t>
            </a:r>
            <a:r>
              <a:rPr lang="en-US" altLang="en-US" dirty="0" smtClean="0"/>
              <a:t>S</a:t>
            </a:r>
            <a:endParaRPr lang="en-US" altLang="en-US" dirty="0"/>
          </a:p>
          <a:p>
            <a:r>
              <a:rPr lang="en-US" altLang="en-US" dirty="0" smtClean="0"/>
              <a:t>NP can generate PP, PP can generate NP</a:t>
            </a:r>
          </a:p>
          <a:p>
            <a:r>
              <a:rPr lang="en-US" altLang="en-US" dirty="0" smtClean="0"/>
              <a:t>What does recursion allow?</a:t>
            </a:r>
          </a:p>
          <a:p>
            <a:r>
              <a:rPr lang="en-US" altLang="en-US" dirty="0" smtClean="0"/>
              <a:t>Is there a longest sentence in English?</a:t>
            </a:r>
          </a:p>
          <a:p>
            <a:r>
              <a:rPr lang="en-US" altLang="en-US" dirty="0" smtClean="0"/>
              <a:t>Conjunction of NPs: </a:t>
            </a:r>
          </a:p>
          <a:p>
            <a:pPr marL="457200" lvl="1" indent="0"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altLang="en-US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NP and NP</a:t>
            </a:r>
          </a:p>
          <a:p>
            <a:r>
              <a:rPr lang="en-US" altLang="en-US" dirty="0" smtClean="0"/>
              <a:t>Conjunction of PPs: </a:t>
            </a:r>
          </a:p>
          <a:p>
            <a:pPr marL="457200" lvl="1" indent="0"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PP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 PP and PP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/>
              <a:t>Conjunction of VPs: </a:t>
            </a:r>
          </a:p>
          <a:p>
            <a:pPr marL="457200" lvl="1" indent="0"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VP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 VP and VP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72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Meta-rules for Conjunctions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cs typeface="Courier New" panose="02070309020205020404" pitchFamily="49" charset="0"/>
              </a:rPr>
              <a:t>Conjunction</a:t>
            </a:r>
          </a:p>
          <a:p>
            <a:pPr lvl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en-US" sz="2300" b="1" dirty="0" smtClean="0">
                <a:latin typeface="Courier New"/>
                <a:cs typeface="Courier New"/>
                <a:sym typeface="Symbol" pitchFamily="18" charset="2"/>
              </a:rPr>
              <a:t>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and X</a:t>
            </a:r>
          </a:p>
          <a:p>
            <a:r>
              <a:rPr lang="en-US" altLang="en-US" dirty="0" smtClean="0"/>
              <a:t>This kind of rule even covers entire sentences</a:t>
            </a:r>
          </a:p>
          <a:p>
            <a:pPr lvl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1900" b="1" dirty="0">
                <a:latin typeface="Courier New"/>
                <a:cs typeface="Courier New"/>
                <a:sym typeface="Symbol" pitchFamily="18" charset="2"/>
              </a:rPr>
              <a:t>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and S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663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Auxiliaries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Is “Aux V” a constituent?</a:t>
            </a:r>
          </a:p>
          <a:p>
            <a:pPr lvl="1"/>
            <a:r>
              <a:rPr lang="en-US" altLang="en-US" dirty="0" smtClean="0"/>
              <a:t>I </a:t>
            </a:r>
            <a:r>
              <a:rPr lang="en-US" altLang="en-US" u="sng" dirty="0" smtClean="0"/>
              <a:t>have seen </a:t>
            </a:r>
            <a:r>
              <a:rPr lang="en-US" altLang="en-US" dirty="0" smtClean="0"/>
              <a:t>blue elephants and </a:t>
            </a:r>
            <a:r>
              <a:rPr lang="en-US" altLang="en-US" u="sng" dirty="0" smtClean="0"/>
              <a:t>will remember </a:t>
            </a:r>
            <a:r>
              <a:rPr lang="en-US" altLang="en-US" dirty="0" smtClean="0"/>
              <a:t>them forever.</a:t>
            </a:r>
          </a:p>
          <a:p>
            <a:r>
              <a:rPr lang="en-US" altLang="en-US" dirty="0" smtClean="0"/>
              <a:t>Recursion:</a:t>
            </a:r>
          </a:p>
          <a:p>
            <a:pPr lvl="1"/>
            <a:r>
              <a:rPr lang="en-US" altLang="en-US" dirty="0" smtClean="0"/>
              <a:t>VP -&gt; Aux VP</a:t>
            </a:r>
          </a:p>
          <a:p>
            <a:pPr lvl="1"/>
            <a:r>
              <a:rPr lang="en-US" altLang="en-US" dirty="0" smtClean="0"/>
              <a:t>Raj may have been sleeping.</a:t>
            </a:r>
          </a:p>
          <a:p>
            <a:r>
              <a:rPr lang="en-US" altLang="en-US" dirty="0" smtClean="0"/>
              <a:t>Is such recursion unlimited?</a:t>
            </a:r>
          </a:p>
        </p:txBody>
      </p:sp>
    </p:spTree>
    <p:extLst>
      <p:ext uri="{BB962C8B-B14F-4D97-AF65-F5344CB8AC3E}">
        <p14:creationId xmlns:p14="http://schemas.microsoft.com/office/powerpoint/2010/main" val="285638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Exercise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Grammar:</a:t>
            </a:r>
          </a:p>
          <a:p>
            <a:pPr lvl="1"/>
            <a:r>
              <a:rPr lang="en-US" altLang="en-US" dirty="0" smtClean="0">
                <a:latin typeface="Courier New"/>
                <a:cs typeface="Courier New"/>
              </a:rPr>
              <a:t>S </a:t>
            </a:r>
            <a:r>
              <a:rPr lang="en-US" altLang="en-US" dirty="0" smtClean="0">
                <a:latin typeface="Courier New"/>
                <a:cs typeface="Courier New"/>
                <a:sym typeface="Wingdings" pitchFamily="2" charset="2"/>
              </a:rPr>
              <a:t> NP VP | CP VP</a:t>
            </a:r>
          </a:p>
          <a:p>
            <a:pPr lvl="1"/>
            <a:r>
              <a:rPr lang="en-US" altLang="en-US" dirty="0" smtClean="0">
                <a:latin typeface="Courier New"/>
                <a:cs typeface="Courier New"/>
                <a:sym typeface="Wingdings" pitchFamily="2" charset="2"/>
              </a:rPr>
              <a:t>NP  (DT) (JJ*) N (CP) (PP*)</a:t>
            </a:r>
          </a:p>
          <a:p>
            <a:pPr lvl="1"/>
            <a:r>
              <a:rPr lang="en-US" altLang="en-US" dirty="0" smtClean="0">
                <a:latin typeface="Courier New"/>
                <a:cs typeface="Courier New"/>
                <a:sym typeface="Wingdings" pitchFamily="2" charset="2"/>
              </a:rPr>
              <a:t>VP  V (NP) (NP) (PP*) </a:t>
            </a:r>
            <a:r>
              <a:rPr lang="en-US" altLang="en-US" dirty="0">
                <a:latin typeface="Courier New"/>
                <a:cs typeface="Courier New"/>
                <a:sym typeface="Wingdings" pitchFamily="2" charset="2"/>
              </a:rPr>
              <a:t>| V (NP) </a:t>
            </a:r>
            <a:r>
              <a:rPr lang="en-US" altLang="en-US" dirty="0" smtClean="0">
                <a:latin typeface="Courier New"/>
                <a:cs typeface="Courier New"/>
                <a:sym typeface="Wingdings" pitchFamily="2" charset="2"/>
              </a:rPr>
              <a:t>(</a:t>
            </a:r>
            <a:r>
              <a:rPr lang="en-US" altLang="en-US" dirty="0">
                <a:latin typeface="Courier New"/>
                <a:cs typeface="Courier New"/>
                <a:sym typeface="Wingdings" pitchFamily="2" charset="2"/>
              </a:rPr>
              <a:t>CP</a:t>
            </a:r>
            <a:r>
              <a:rPr lang="en-US" altLang="en-US" dirty="0" smtClean="0">
                <a:latin typeface="Courier New"/>
                <a:cs typeface="Courier New"/>
                <a:sym typeface="Wingdings" pitchFamily="2" charset="2"/>
              </a:rPr>
              <a:t>) </a:t>
            </a:r>
            <a:r>
              <a:rPr lang="en-US" altLang="en-US" dirty="0">
                <a:latin typeface="Courier New"/>
                <a:cs typeface="Courier New"/>
                <a:sym typeface="Wingdings" pitchFamily="2" charset="2"/>
              </a:rPr>
              <a:t>(PP*) </a:t>
            </a:r>
            <a:endParaRPr lang="en-US" altLang="en-US" dirty="0" smtClean="0">
              <a:latin typeface="Courier New"/>
              <a:cs typeface="Courier New"/>
              <a:sym typeface="Wingdings" pitchFamily="2" charset="2"/>
            </a:endParaRPr>
          </a:p>
          <a:p>
            <a:pPr lvl="1"/>
            <a:r>
              <a:rPr lang="en-US" altLang="en-US" dirty="0" smtClean="0">
                <a:latin typeface="Courier New"/>
                <a:cs typeface="Courier New"/>
                <a:sym typeface="Wingdings" pitchFamily="2" charset="2"/>
              </a:rPr>
              <a:t>PP  P NP</a:t>
            </a:r>
          </a:p>
          <a:p>
            <a:pPr lvl="1"/>
            <a:r>
              <a:rPr lang="en-US" altLang="en-US" dirty="0" smtClean="0">
                <a:latin typeface="Courier New"/>
                <a:cs typeface="Courier New"/>
                <a:sym typeface="Wingdings" pitchFamily="2" charset="2"/>
              </a:rPr>
              <a:t>CP  C S</a:t>
            </a:r>
          </a:p>
          <a:p>
            <a:r>
              <a:rPr lang="en-US" altLang="en-US" dirty="0" smtClean="0">
                <a:sym typeface="Wingdings" pitchFamily="2" charset="2"/>
              </a:rPr>
              <a:t>What rules are needed to generate these three sentences:</a:t>
            </a:r>
          </a:p>
          <a:p>
            <a:pPr lvl="1"/>
            <a:r>
              <a:rPr lang="en-US" altLang="en-US" dirty="0" smtClean="0">
                <a:sym typeface="Wingdings" pitchFamily="2" charset="2"/>
              </a:rPr>
              <a:t>1. The small dog of the neighbors brought me an old tennis ball.</a:t>
            </a:r>
          </a:p>
          <a:p>
            <a:pPr lvl="1"/>
            <a:r>
              <a:rPr lang="en-US" altLang="en-US" dirty="0" smtClean="0">
                <a:sym typeface="Wingdings" pitchFamily="2" charset="2"/>
              </a:rPr>
              <a:t>2. That </a:t>
            </a:r>
            <a:r>
              <a:rPr lang="en-US" altLang="en-US" dirty="0" err="1" smtClean="0">
                <a:sym typeface="Wingdings" pitchFamily="2" charset="2"/>
              </a:rPr>
              <a:t>wugs</a:t>
            </a:r>
            <a:r>
              <a:rPr lang="en-US" altLang="en-US" dirty="0" smtClean="0">
                <a:sym typeface="Wingdings" pitchFamily="2" charset="2"/>
              </a:rPr>
              <a:t> have three eyes is unproven by scientists.</a:t>
            </a:r>
          </a:p>
          <a:p>
            <a:pPr lvl="1"/>
            <a:r>
              <a:rPr lang="en-US" altLang="en-US" dirty="0" smtClean="0">
                <a:sym typeface="Wingdings" pitchFamily="2" charset="2"/>
              </a:rPr>
              <a:t>3. I saw the gift that the old man gave me at the meeting.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460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Defining Parts of Speech</a:t>
            </a:r>
            <a:endParaRPr lang="en-US" altLang="en-US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What do nouns typically have in common? </a:t>
            </a:r>
          </a:p>
          <a:p>
            <a:pPr lvl="1"/>
            <a:r>
              <a:rPr lang="en-US" altLang="en-US" sz="1900" dirty="0" smtClean="0"/>
              <a:t>E.g., </a:t>
            </a:r>
            <a:r>
              <a:rPr lang="en-US" altLang="en-US" sz="1900" i="1" dirty="0" smtClean="0"/>
              <a:t>can</a:t>
            </a:r>
            <a:r>
              <a:rPr lang="en-US" altLang="en-US" sz="1900" dirty="0" smtClean="0"/>
              <a:t> be preceded by “the”. </a:t>
            </a:r>
          </a:p>
          <a:p>
            <a:r>
              <a:rPr lang="en-US" altLang="en-US" sz="2400" dirty="0" smtClean="0"/>
              <a:t>Verbs can be preceded by “can’t”. </a:t>
            </a:r>
          </a:p>
          <a:p>
            <a:r>
              <a:rPr lang="en-US" altLang="en-US" sz="2400" dirty="0" smtClean="0"/>
              <a:t>Adjectives can come between “the” and a noun.</a:t>
            </a:r>
          </a:p>
          <a:p>
            <a:r>
              <a:rPr lang="en-US" altLang="en-US" sz="2400" dirty="0" smtClean="0"/>
              <a:t>How is this different from grade school definitions?</a:t>
            </a:r>
          </a:p>
          <a:p>
            <a:r>
              <a:rPr lang="en-US" altLang="en-US" sz="2400" dirty="0" smtClean="0"/>
              <a:t>Determiners: a, the, many, no, five</a:t>
            </a:r>
          </a:p>
          <a:p>
            <a:r>
              <a:rPr lang="en-US" altLang="en-US" sz="2400" dirty="0" smtClean="0"/>
              <a:t>Prepositions: for, to, in, without, before</a:t>
            </a:r>
          </a:p>
          <a:p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8761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Penn Treebank representation</a:t>
            </a:r>
            <a:endParaRPr lang="en-US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914400" y="2133600"/>
            <a:ext cx="76962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( (S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(NP-SBJ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 (NP (NNP Pierre) (NNP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Vinken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 (, ,)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 (ADJP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   (NP (CD 61) (NNS years)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   (JJ old)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 (, ,)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(VP (MD will)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 (VP (VB 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   (NP (DT the) (NN 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board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   (PP-CLR (IN 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     (NP (DT a) (JJ nonexecutive) (NN 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director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) 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   (NP-TMP (NNP Nov.) (CD 29) )))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(. .) 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alt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0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Penn Treebank representation</a:t>
            </a:r>
            <a:endParaRPr lang="en-US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914400" y="2133600"/>
            <a:ext cx="7696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(S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(NP-SBJ (NNP Mr.) (NNP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Vinken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(VP (VBZ 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 (NP-PRD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   (NP (NN 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chairman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   (PP (IN 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of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     (NP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       (NP (NNP 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Elsevier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) (NNP N.V.)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       (, ,)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       (NP (DT the) (NNP Dutch) (VBG publishing) (NN group) )))))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(. .) ))</a:t>
            </a:r>
          </a:p>
        </p:txBody>
      </p:sp>
    </p:spTree>
    <p:extLst>
      <p:ext uri="{BB962C8B-B14F-4D97-AF65-F5344CB8AC3E}">
        <p14:creationId xmlns:p14="http://schemas.microsoft.com/office/powerpoint/2010/main" val="281548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Prepositional phrase attachment</a:t>
            </a:r>
            <a:endParaRPr lang="en-US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3445453" y="2460797"/>
            <a:ext cx="26042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join board </a:t>
            </a:r>
            <a:r>
              <a:rPr lang="en-US" altLang="en-US" sz="1200" b="1" u="sng" dirty="0" smtClean="0">
                <a:latin typeface="Courier New" pitchFamily="49" charset="0"/>
                <a:cs typeface="Courier New" pitchFamily="49" charset="0"/>
              </a:rPr>
              <a:t>as director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alt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is chairman </a:t>
            </a:r>
            <a:r>
              <a:rPr lang="en-US" altLang="en-US" sz="1200" b="1" u="sng" dirty="0" smtClean="0">
                <a:latin typeface="Courier New" pitchFamily="49" charset="0"/>
                <a:cs typeface="Courier New" pitchFamily="49" charset="0"/>
              </a:rPr>
              <a:t>of Elsevier </a:t>
            </a:r>
            <a:endParaRPr lang="en-US" altLang="en-US" sz="1200" b="1" u="sn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Arc 7"/>
          <p:cNvSpPr/>
          <p:nvPr/>
        </p:nvSpPr>
        <p:spPr>
          <a:xfrm>
            <a:off x="3756075" y="2184038"/>
            <a:ext cx="1302105" cy="553517"/>
          </a:xfrm>
          <a:prstGeom prst="arc">
            <a:avLst>
              <a:gd name="adj1" fmla="val 10772255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>
            <a:off x="4176975" y="3098644"/>
            <a:ext cx="870508" cy="553517"/>
          </a:xfrm>
          <a:prstGeom prst="arc">
            <a:avLst>
              <a:gd name="adj1" fmla="val 10772255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2198302"/>
            <a:ext cx="8229600" cy="204773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High (verbal):</a:t>
            </a:r>
          </a:p>
          <a:p>
            <a:endParaRPr lang="en-US" sz="2800" dirty="0"/>
          </a:p>
          <a:p>
            <a:r>
              <a:rPr lang="en-US" sz="2800" dirty="0" smtClean="0"/>
              <a:t>Low (nominal):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96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42841" y="595837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9635" y="491469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NNP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10247" y="492678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VBD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9423" y="492678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94122" y="491469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</a:p>
        </p:txBody>
      </p:sp>
      <p:sp>
        <p:nvSpPr>
          <p:cNvPr id="8" name="Rectangle 7"/>
          <p:cNvSpPr/>
          <p:nvPr/>
        </p:nvSpPr>
        <p:spPr>
          <a:xfrm>
            <a:off x="2703139" y="5954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caught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6567" y="5954035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34436" y="5954035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butterfly</a:t>
            </a:r>
            <a:endParaRPr lang="en-US" dirty="0"/>
          </a:p>
        </p:txBody>
      </p:sp>
      <p:cxnSp>
        <p:nvCxnSpPr>
          <p:cNvPr id="16" name="Straight Connector 15"/>
          <p:cNvCxnSpPr>
            <a:stCxn id="7" idx="2"/>
            <a:endCxn id="5" idx="0"/>
          </p:cNvCxnSpPr>
          <p:nvPr/>
        </p:nvCxnSpPr>
        <p:spPr>
          <a:xfrm>
            <a:off x="2238756" y="5284025"/>
            <a:ext cx="46487" cy="6743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2"/>
            <a:endCxn id="8" idx="0"/>
          </p:cNvCxnSpPr>
          <p:nvPr/>
        </p:nvCxnSpPr>
        <p:spPr>
          <a:xfrm>
            <a:off x="3109368" y="5296119"/>
            <a:ext cx="32353" cy="6579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9" idx="0"/>
          </p:cNvCxnSpPr>
          <p:nvPr/>
        </p:nvCxnSpPr>
        <p:spPr>
          <a:xfrm>
            <a:off x="3889614" y="5296119"/>
            <a:ext cx="19587" cy="6579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0" idx="0"/>
          </p:cNvCxnSpPr>
          <p:nvPr/>
        </p:nvCxnSpPr>
        <p:spPr>
          <a:xfrm>
            <a:off x="4624313" y="5284025"/>
            <a:ext cx="12825" cy="6700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15783" y="187628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29850" y="185810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32161" y="282580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>
            <a:stCxn id="28" idx="2"/>
            <a:endCxn id="7" idx="0"/>
          </p:cNvCxnSpPr>
          <p:nvPr/>
        </p:nvCxnSpPr>
        <p:spPr>
          <a:xfrm flipH="1">
            <a:off x="2238756" y="2245612"/>
            <a:ext cx="7218" cy="26690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2"/>
            <a:endCxn id="31" idx="0"/>
          </p:cNvCxnSpPr>
          <p:nvPr/>
        </p:nvCxnSpPr>
        <p:spPr>
          <a:xfrm>
            <a:off x="4260041" y="2227435"/>
            <a:ext cx="2311" cy="5983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2"/>
            <a:endCxn id="6" idx="0"/>
          </p:cNvCxnSpPr>
          <p:nvPr/>
        </p:nvCxnSpPr>
        <p:spPr>
          <a:xfrm>
            <a:off x="4262352" y="3195135"/>
            <a:ext cx="361961" cy="17195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2"/>
            <a:endCxn id="4" idx="0"/>
          </p:cNvCxnSpPr>
          <p:nvPr/>
        </p:nvCxnSpPr>
        <p:spPr>
          <a:xfrm flipH="1">
            <a:off x="3889614" y="3195135"/>
            <a:ext cx="372738" cy="17316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9" idx="2"/>
            <a:endCxn id="3" idx="0"/>
          </p:cNvCxnSpPr>
          <p:nvPr/>
        </p:nvCxnSpPr>
        <p:spPr>
          <a:xfrm flipH="1">
            <a:off x="3109368" y="2227435"/>
            <a:ext cx="1150673" cy="26993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103247" y="68655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" name="Straight Connector 54"/>
          <p:cNvCxnSpPr>
            <a:stCxn id="54" idx="2"/>
            <a:endCxn id="29" idx="0"/>
          </p:cNvCxnSpPr>
          <p:nvPr/>
        </p:nvCxnSpPr>
        <p:spPr>
          <a:xfrm>
            <a:off x="3264509" y="1055883"/>
            <a:ext cx="995532" cy="8022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4" idx="2"/>
            <a:endCxn id="28" idx="0"/>
          </p:cNvCxnSpPr>
          <p:nvPr/>
        </p:nvCxnSpPr>
        <p:spPr>
          <a:xfrm flipH="1">
            <a:off x="2245974" y="1055883"/>
            <a:ext cx="1018535" cy="8203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150425" y="5939480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928829" y="5954035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567091" y="593948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935241" y="490761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65606" y="490761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</a:p>
        </p:txBody>
      </p:sp>
      <p:cxnSp>
        <p:nvCxnSpPr>
          <p:cNvPr id="38" name="Straight Connector 37"/>
          <p:cNvCxnSpPr>
            <a:stCxn id="34" idx="2"/>
            <a:endCxn id="27" idx="0"/>
          </p:cNvCxnSpPr>
          <p:nvPr/>
        </p:nvCxnSpPr>
        <p:spPr>
          <a:xfrm>
            <a:off x="6165432" y="5276947"/>
            <a:ext cx="16031" cy="677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6" idx="2"/>
            <a:endCxn id="30" idx="0"/>
          </p:cNvCxnSpPr>
          <p:nvPr/>
        </p:nvCxnSpPr>
        <p:spPr>
          <a:xfrm>
            <a:off x="6795797" y="5276947"/>
            <a:ext cx="23928" cy="6625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251341" y="386700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Straight Connector 40"/>
          <p:cNvCxnSpPr>
            <a:stCxn id="40" idx="2"/>
            <a:endCxn id="36" idx="0"/>
          </p:cNvCxnSpPr>
          <p:nvPr/>
        </p:nvCxnSpPr>
        <p:spPr>
          <a:xfrm>
            <a:off x="6481532" y="4236337"/>
            <a:ext cx="314265" cy="6712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0" idx="2"/>
            <a:endCxn id="34" idx="0"/>
          </p:cNvCxnSpPr>
          <p:nvPr/>
        </p:nvCxnSpPr>
        <p:spPr>
          <a:xfrm flipH="1">
            <a:off x="6165432" y="4236337"/>
            <a:ext cx="316100" cy="6712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217751" y="492678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Connector 43"/>
          <p:cNvCxnSpPr>
            <a:stCxn id="43" idx="2"/>
            <a:endCxn id="26" idx="0"/>
          </p:cNvCxnSpPr>
          <p:nvPr/>
        </p:nvCxnSpPr>
        <p:spPr>
          <a:xfrm>
            <a:off x="5447942" y="5296119"/>
            <a:ext cx="1" cy="6433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588082" y="282580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Connector 46"/>
          <p:cNvCxnSpPr>
            <a:stCxn id="46" idx="2"/>
            <a:endCxn id="40" idx="0"/>
          </p:cNvCxnSpPr>
          <p:nvPr/>
        </p:nvCxnSpPr>
        <p:spPr>
          <a:xfrm>
            <a:off x="5818273" y="3195135"/>
            <a:ext cx="663259" cy="6718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6" idx="2"/>
            <a:endCxn id="43" idx="0"/>
          </p:cNvCxnSpPr>
          <p:nvPr/>
        </p:nvCxnSpPr>
        <p:spPr>
          <a:xfrm flipH="1">
            <a:off x="5447942" y="3195135"/>
            <a:ext cx="370331" cy="17316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9" idx="2"/>
            <a:endCxn id="46" idx="0"/>
          </p:cNvCxnSpPr>
          <p:nvPr/>
        </p:nvCxnSpPr>
        <p:spPr>
          <a:xfrm>
            <a:off x="4260041" y="2227435"/>
            <a:ext cx="1558232" cy="5983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Police shoot man with box cutters.</a:t>
            </a:r>
          </a:p>
          <a:p>
            <a:pPr marL="0" indent="0">
              <a:buFontTx/>
              <a:buNone/>
              <a:defRPr/>
            </a:pPr>
            <a:r>
              <a:rPr lang="en-US" sz="1400" dirty="0"/>
              <a:t>      </a:t>
            </a:r>
            <a:r>
              <a:rPr lang="en-US" sz="1400" dirty="0" smtClean="0"/>
              <a:t>(S (NP (N Police)) (VP (V shoot) (NP (N man) (PP (P with) (NP (N box) (N cutters))))))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dirty="0"/>
              <a:t>(?) </a:t>
            </a:r>
            <a:r>
              <a:rPr lang="en-US" sz="1400" dirty="0" smtClean="0"/>
              <a:t>(S (NP (N Police)) (VP (V shoot) (NP (N man)) (PP (P with) (NP (N box) (N cutters)))))</a:t>
            </a:r>
            <a:endParaRPr lang="en-US" sz="1400" dirty="0"/>
          </a:p>
          <a:p>
            <a:endParaRPr lang="en-US" dirty="0"/>
          </a:p>
        </p:txBody>
      </p:sp>
      <p:pic>
        <p:nvPicPr>
          <p:cNvPr id="4" name="Picture 3" descr="syntax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808" y="3200400"/>
            <a:ext cx="2227192" cy="250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syntax_tree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196" y="3200400"/>
            <a:ext cx="2163804" cy="2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8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400" dirty="0"/>
              <a:t>Examples:</a:t>
            </a:r>
          </a:p>
          <a:p>
            <a:pPr lvl="1"/>
            <a:r>
              <a:rPr lang="en-US" altLang="en-US" dirty="0"/>
              <a:t>Lucy’s plane leaves Detroit </a:t>
            </a:r>
            <a:r>
              <a:rPr lang="en-US" altLang="en-US" b="1" dirty="0"/>
              <a:t>on Monday</a:t>
            </a:r>
            <a:r>
              <a:rPr lang="en-US" altLang="en-US" dirty="0" smtClean="0"/>
              <a:t>. - high</a:t>
            </a:r>
            <a:endParaRPr lang="en-US" altLang="en-US" dirty="0"/>
          </a:p>
          <a:p>
            <a:pPr lvl="1"/>
            <a:r>
              <a:rPr lang="en-US" altLang="en-US" dirty="0"/>
              <a:t>Jenna met Mike </a:t>
            </a:r>
            <a:r>
              <a:rPr lang="en-US" altLang="en-US" b="1" dirty="0"/>
              <a:t>at the concert</a:t>
            </a:r>
            <a:r>
              <a:rPr lang="en-US" altLang="en-US" dirty="0" smtClean="0"/>
              <a:t>. - high</a:t>
            </a:r>
            <a:endParaRPr lang="en-US" altLang="en-US" dirty="0"/>
          </a:p>
          <a:p>
            <a:pPr lvl="1"/>
            <a:r>
              <a:rPr lang="en-US" altLang="en-US" dirty="0"/>
              <a:t>This painting must cost millions </a:t>
            </a:r>
            <a:r>
              <a:rPr lang="en-US" altLang="en-US" b="1" dirty="0"/>
              <a:t>of dollars</a:t>
            </a:r>
            <a:r>
              <a:rPr lang="en-US" altLang="en-US" dirty="0" smtClean="0"/>
              <a:t>. - low</a:t>
            </a:r>
            <a:endParaRPr lang="en-US" altLang="en-US" dirty="0"/>
          </a:p>
          <a:p>
            <a:r>
              <a:rPr lang="en-US" altLang="en-US" sz="2400" dirty="0"/>
              <a:t>High </a:t>
            </a:r>
            <a:r>
              <a:rPr lang="en-US" altLang="en-US" sz="2400" dirty="0" smtClean="0"/>
              <a:t>or </a:t>
            </a:r>
            <a:r>
              <a:rPr lang="en-US" altLang="en-US" sz="2400" dirty="0"/>
              <a:t>low </a:t>
            </a:r>
            <a:r>
              <a:rPr lang="en-US" altLang="en-US" sz="2400" dirty="0" smtClean="0"/>
              <a:t>attachment?</a:t>
            </a:r>
            <a:endParaRPr lang="en-US" altLang="en-US" sz="2400" dirty="0"/>
          </a:p>
          <a:p>
            <a:pPr lvl="1"/>
            <a:r>
              <a:rPr lang="en-US" altLang="en-US" dirty="0"/>
              <a:t>Alicia ate spaghetti </a:t>
            </a:r>
            <a:r>
              <a:rPr lang="en-US" altLang="en-US" b="1" dirty="0"/>
              <a:t>from Italy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Alicia ate spaghetti </a:t>
            </a:r>
            <a:r>
              <a:rPr lang="en-US" altLang="en-US" b="1" dirty="0"/>
              <a:t>with meatballs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Alicia ate spaghetti </a:t>
            </a:r>
            <a:r>
              <a:rPr lang="en-US" altLang="en-US" b="1" dirty="0"/>
              <a:t>with a fork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Alicia ate spaghetti </a:t>
            </a:r>
            <a:r>
              <a:rPr lang="en-US" altLang="en-US" b="1" dirty="0"/>
              <a:t>with Justin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Alicia ate spaghetti </a:t>
            </a:r>
            <a:r>
              <a:rPr lang="en-US" altLang="en-US" b="1" dirty="0"/>
              <a:t>with delight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Alicia ate spaghetti </a:t>
            </a:r>
            <a:r>
              <a:rPr lang="en-US" altLang="en-US" b="1" dirty="0"/>
              <a:t>on Friday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7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people.umass.edu/scable/LING201-SP13/Slides-Handouts/Syntax-Basics.pdf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www.linguistics.ucla.edu/people/Kracht/courses/ling20-fall07/ling-intro.pdf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www.nacloweb.org/resources/problems/2009/N2009-M.pdf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 smtClean="0">
                <a:hlinkClick r:id="rId5"/>
              </a:rPr>
              <a:t>http</a:t>
            </a:r>
            <a:r>
              <a:rPr lang="en-US" sz="2000" dirty="0">
                <a:hlinkClick r:id="rId5"/>
              </a:rPr>
              <a:t>://</a:t>
            </a:r>
            <a:r>
              <a:rPr lang="en-US" sz="2000" dirty="0" smtClean="0">
                <a:hlinkClick r:id="rId5"/>
              </a:rPr>
              <a:t>www.nacloweb.org/resources/problems/2009/N2009-MS.pdf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 smtClean="0">
                <a:hlinkClick r:id="rId6"/>
              </a:rPr>
              <a:t>http</a:t>
            </a:r>
            <a:r>
              <a:rPr lang="en-US" sz="2000" dirty="0">
                <a:hlinkClick r:id="rId6"/>
              </a:rPr>
              <a:t>://www.elsewhere.org/journal/pomo</a:t>
            </a:r>
            <a:r>
              <a:rPr lang="en-US" sz="2000" dirty="0" smtClean="0">
                <a:hlinkClick r:id="rId6"/>
              </a:rPr>
              <a:t>/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 smtClean="0">
                <a:hlinkClick r:id="rId7"/>
              </a:rPr>
              <a:t>http</a:t>
            </a:r>
            <a:r>
              <a:rPr lang="en-US" sz="2000" dirty="0">
                <a:hlinkClick r:id="rId7"/>
              </a:rPr>
              <a:t>://dev.null.org/dadaengine</a:t>
            </a:r>
            <a:r>
              <a:rPr lang="en-US" sz="2000" dirty="0" smtClean="0">
                <a:hlinkClick r:id="rId7"/>
              </a:rPr>
              <a:t>/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 smtClean="0">
                <a:hlinkClick r:id="rId8"/>
              </a:rPr>
              <a:t>http</a:t>
            </a:r>
            <a:r>
              <a:rPr lang="en-US" sz="2000" dirty="0">
                <a:hlinkClick r:id="rId8"/>
              </a:rPr>
              <a:t>://</a:t>
            </a:r>
            <a:r>
              <a:rPr lang="en-US" sz="2000" dirty="0" smtClean="0">
                <a:hlinkClick r:id="rId8"/>
              </a:rPr>
              <a:t>www.stonehenge.com/merlyn/LinuxMag/col04.html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987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Competence vs. performance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71600"/>
            <a:ext cx="38100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0" y="2997200"/>
            <a:ext cx="5410200" cy="350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5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Competence vs. performance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71600"/>
            <a:ext cx="38100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0" y="4419600"/>
            <a:ext cx="5410200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Competence vs. performance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71600"/>
            <a:ext cx="38100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9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Lexicon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How do we think of words like cat, run, five?</a:t>
            </a:r>
          </a:p>
          <a:p>
            <a:pPr lvl="1"/>
            <a:r>
              <a:rPr lang="en-US" altLang="en-US" dirty="0" smtClean="0"/>
              <a:t>pronunciation, part of speech, meaning</a:t>
            </a:r>
          </a:p>
          <a:p>
            <a:r>
              <a:rPr lang="en-US" altLang="en-US" dirty="0" smtClean="0"/>
              <a:t>Five: </a:t>
            </a:r>
            <a:r>
              <a:rPr lang="en-US" dirty="0"/>
              <a:t>/</a:t>
            </a:r>
            <a:r>
              <a:rPr lang="en-US" dirty="0" err="1"/>
              <a:t>faɪv</a:t>
            </a:r>
            <a:r>
              <a:rPr lang="en-US" dirty="0" smtClean="0"/>
              <a:t>/, numeral, “5”</a:t>
            </a:r>
            <a:endParaRPr lang="en-US" altLang="en-US" dirty="0" smtClean="0"/>
          </a:p>
          <a:p>
            <a:r>
              <a:rPr lang="en-US" altLang="en-US" dirty="0" smtClean="0"/>
              <a:t>Ambiguity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81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Constituents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onstituents </a:t>
            </a:r>
            <a:r>
              <a:rPr lang="en-US" dirty="0"/>
              <a:t>are continuous</a:t>
            </a:r>
          </a:p>
          <a:p>
            <a:r>
              <a:rPr lang="en-US" dirty="0" smtClean="0"/>
              <a:t>Constituents are non-crossing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two constituents share one word, then one of </a:t>
            </a:r>
            <a:r>
              <a:rPr lang="en-US" dirty="0" smtClean="0"/>
              <a:t>them must completely contain the </a:t>
            </a:r>
            <a:r>
              <a:rPr lang="en-US" dirty="0"/>
              <a:t>other.</a:t>
            </a:r>
          </a:p>
          <a:p>
            <a:r>
              <a:rPr lang="en-US" dirty="0" smtClean="0"/>
              <a:t>Each </a:t>
            </a:r>
            <a:r>
              <a:rPr lang="en-US" dirty="0"/>
              <a:t>word is a constituent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21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Constituent Tests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2522177"/>
            <a:ext cx="8229600" cy="3954825"/>
          </a:xfrm>
        </p:spPr>
        <p:txBody>
          <a:bodyPr numCol="2">
            <a:normAutofit/>
          </a:bodyPr>
          <a:lstStyle/>
          <a:p>
            <a:r>
              <a:rPr lang="en-US" altLang="en-US" sz="1400" dirty="0" smtClean="0"/>
              <a:t>“coordination” test </a:t>
            </a:r>
          </a:p>
          <a:p>
            <a:r>
              <a:rPr lang="en-US" altLang="en-US" sz="1400" dirty="0" smtClean="0"/>
              <a:t>“pronoun” test</a:t>
            </a:r>
          </a:p>
          <a:p>
            <a:pPr lvl="1"/>
            <a:r>
              <a:rPr lang="en-US" altLang="en-US" sz="1200" dirty="0" smtClean="0"/>
              <a:t>A small dog is barking in the park.</a:t>
            </a:r>
          </a:p>
          <a:p>
            <a:pPr lvl="1"/>
            <a:r>
              <a:rPr lang="en-US" altLang="en-US" sz="1200" dirty="0" smtClean="0"/>
              <a:t>It is barking in the park</a:t>
            </a:r>
          </a:p>
          <a:p>
            <a:r>
              <a:rPr lang="en-US" altLang="en-US" sz="1400" dirty="0" smtClean="0"/>
              <a:t>“question by repetition” test:</a:t>
            </a:r>
          </a:p>
          <a:p>
            <a:pPr lvl="1"/>
            <a:r>
              <a:rPr lang="en-US" altLang="en-US" sz="1200" dirty="0" smtClean="0"/>
              <a:t>I have seen blue elephants</a:t>
            </a:r>
          </a:p>
          <a:p>
            <a:pPr lvl="1"/>
            <a:r>
              <a:rPr lang="en-US" altLang="en-US" sz="1200" dirty="0" smtClean="0"/>
              <a:t>Blue elephants?</a:t>
            </a:r>
          </a:p>
          <a:p>
            <a:pPr lvl="1"/>
            <a:r>
              <a:rPr lang="en-US" altLang="en-US" sz="1200" dirty="0" smtClean="0"/>
              <a:t>* Seen blue?</a:t>
            </a:r>
          </a:p>
          <a:p>
            <a:pPr lvl="1"/>
            <a:r>
              <a:rPr lang="en-US" altLang="en-US" sz="1200" dirty="0" smtClean="0"/>
              <a:t>Seen blue elephants?</a:t>
            </a:r>
          </a:p>
          <a:p>
            <a:r>
              <a:rPr lang="en-US" altLang="en-US" sz="1400" dirty="0" smtClean="0"/>
              <a:t>“</a:t>
            </a:r>
            <a:r>
              <a:rPr lang="en-US" altLang="en-US" sz="1400" dirty="0" err="1" smtClean="0"/>
              <a:t>topicalization</a:t>
            </a:r>
            <a:r>
              <a:rPr lang="en-US" altLang="en-US" sz="1400" dirty="0" smtClean="0"/>
              <a:t>” test:</a:t>
            </a:r>
          </a:p>
          <a:p>
            <a:pPr lvl="1"/>
            <a:r>
              <a:rPr lang="en-US" altLang="en-US" sz="1200" dirty="0" smtClean="0"/>
              <a:t>Blue elephants, I have seen.</a:t>
            </a:r>
            <a:endParaRPr lang="en-US" altLang="en-US" sz="1600" dirty="0" smtClean="0"/>
          </a:p>
          <a:p>
            <a:r>
              <a:rPr lang="en-US" altLang="en-US" sz="1400" dirty="0" smtClean="0"/>
              <a:t>“question” test:</a:t>
            </a:r>
          </a:p>
          <a:p>
            <a:pPr lvl="1"/>
            <a:r>
              <a:rPr lang="en-US" altLang="en-US" sz="1200" i="1" dirty="0" smtClean="0"/>
              <a:t>What</a:t>
            </a:r>
            <a:r>
              <a:rPr lang="en-US" altLang="en-US" sz="1200" dirty="0" smtClean="0"/>
              <a:t> have I seen?</a:t>
            </a:r>
          </a:p>
          <a:p>
            <a:r>
              <a:rPr lang="en-US" altLang="en-US" sz="1400" dirty="0" smtClean="0"/>
              <a:t>“deletion” test</a:t>
            </a:r>
          </a:p>
          <a:p>
            <a:pPr lvl="1"/>
            <a:r>
              <a:rPr lang="en-US" altLang="en-US" sz="1200" dirty="0" smtClean="0"/>
              <a:t>Last year I saw </a:t>
            </a:r>
            <a:r>
              <a:rPr lang="en-US" altLang="en-US" sz="1200" u="sng" dirty="0" smtClean="0"/>
              <a:t>a blue elephant in the zoo</a:t>
            </a:r>
            <a:r>
              <a:rPr lang="en-US" altLang="en-US" sz="1200" dirty="0" smtClean="0"/>
              <a:t>.</a:t>
            </a:r>
          </a:p>
          <a:p>
            <a:r>
              <a:rPr lang="en-US" altLang="en-US" sz="1400" dirty="0" smtClean="0"/>
              <a:t>“semantic” test</a:t>
            </a:r>
          </a:p>
          <a:p>
            <a:r>
              <a:rPr lang="en-US" altLang="en-US" sz="1400" dirty="0" smtClean="0"/>
              <a:t>“</a:t>
            </a:r>
            <a:r>
              <a:rPr lang="en-US" altLang="en-US" sz="1400" dirty="0" err="1" smtClean="0"/>
              <a:t>intuitition</a:t>
            </a:r>
            <a:r>
              <a:rPr lang="en-US" altLang="en-US" sz="1400" dirty="0" smtClean="0"/>
              <a:t>” test</a:t>
            </a:r>
          </a:p>
        </p:txBody>
      </p:sp>
    </p:spTree>
    <p:extLst>
      <p:ext uri="{BB962C8B-B14F-4D97-AF65-F5344CB8AC3E}">
        <p14:creationId xmlns:p14="http://schemas.microsoft.com/office/powerpoint/2010/main" val="227325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to generate sentences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One way: tree structure</a:t>
            </a:r>
          </a:p>
          <a:p>
            <a:pPr lvl="1"/>
            <a:r>
              <a:rPr lang="en-US" altLang="en-US" dirty="0" smtClean="0"/>
              <a:t>Generate the tree structure first</a:t>
            </a:r>
          </a:p>
          <a:p>
            <a:pPr lvl="1"/>
            <a:r>
              <a:rPr lang="en-US" altLang="en-US" dirty="0" smtClean="0"/>
              <a:t>Then fill the leaf nodes with terminals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37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Phrase-Structure Grammar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358140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S  </a:t>
            </a: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 NP  VP</a:t>
            </a:r>
            <a:b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NP </a:t>
            </a: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 DET N</a:t>
            </a:r>
            <a:b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NP </a:t>
            </a: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 NP  PP</a:t>
            </a:r>
            <a:b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VP </a:t>
            </a: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 VBD</a:t>
            </a: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  <a:b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VP </a:t>
            </a: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 VBD NP</a:t>
            </a: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  <a:b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VP </a:t>
            </a: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 </a:t>
            </a: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VBD NP NP</a:t>
            </a:r>
            <a:b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VP </a:t>
            </a: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 VP  PP</a:t>
            </a: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  <a:b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PP </a:t>
            </a: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 PRP NP</a:t>
            </a: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altLang="en-US" sz="1800">
              <a:solidFill>
                <a:srgbClr val="000000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4648200" y="1905000"/>
            <a:ext cx="3581400" cy="341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DET 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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the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DET 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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that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DET 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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a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N   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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child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b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N   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 </a:t>
            </a:r>
            <a:r>
              <a:rPr lang="en-US" altLang="en-US" sz="1800" i="1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window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N   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 </a:t>
            </a:r>
            <a:r>
              <a:rPr lang="en-US" altLang="en-US" sz="1800" i="1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car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VBD 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 </a:t>
            </a:r>
            <a:r>
              <a:rPr lang="en-US" altLang="en-US" sz="1800" i="1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found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VBD 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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ate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b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VBD 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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saw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b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PRP 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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in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b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PRP 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 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of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PRP  </a:t>
            </a:r>
            <a:r>
              <a:rPr lang="en-US" altLang="en-US" sz="1800" i="1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through</a:t>
            </a:r>
            <a:endParaRPr lang="en-US" altLang="en-US" sz="1800" i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8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Parse Trees</a:t>
            </a:r>
          </a:p>
        </p:txBody>
      </p:sp>
      <p:sp>
        <p:nvSpPr>
          <p:cNvPr id="120835" name="Text Box 5"/>
          <p:cNvSpPr txBox="1">
            <a:spLocks noChangeArrowheads="1"/>
          </p:cNvSpPr>
          <p:nvPr/>
        </p:nvSpPr>
        <p:spPr bwMode="auto">
          <a:xfrm>
            <a:off x="3200400" y="1902553"/>
            <a:ext cx="30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</a:rPr>
              <a:t>S</a:t>
            </a:r>
          </a:p>
        </p:txBody>
      </p:sp>
      <p:sp>
        <p:nvSpPr>
          <p:cNvPr id="120836" name="Line 6"/>
          <p:cNvSpPr>
            <a:spLocks noChangeShapeType="1"/>
          </p:cNvSpPr>
          <p:nvPr/>
        </p:nvSpPr>
        <p:spPr bwMode="auto">
          <a:xfrm flipH="1">
            <a:off x="2362200" y="2207353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37" name="Line 7"/>
          <p:cNvSpPr>
            <a:spLocks noChangeShapeType="1"/>
          </p:cNvSpPr>
          <p:nvPr/>
        </p:nvSpPr>
        <p:spPr bwMode="auto">
          <a:xfrm>
            <a:off x="3429000" y="2207353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38" name="Text Box 8"/>
          <p:cNvSpPr txBox="1">
            <a:spLocks noChangeArrowheads="1"/>
          </p:cNvSpPr>
          <p:nvPr/>
        </p:nvSpPr>
        <p:spPr bwMode="auto">
          <a:xfrm>
            <a:off x="2133600" y="2588353"/>
            <a:ext cx="533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</a:rPr>
              <a:t>NP</a:t>
            </a:r>
          </a:p>
        </p:txBody>
      </p:sp>
      <p:sp>
        <p:nvSpPr>
          <p:cNvPr id="120839" name="Text Box 9"/>
          <p:cNvSpPr txBox="1">
            <a:spLocks noChangeArrowheads="1"/>
          </p:cNvSpPr>
          <p:nvPr/>
        </p:nvSpPr>
        <p:spPr bwMode="auto">
          <a:xfrm>
            <a:off x="4176713" y="2588353"/>
            <a:ext cx="533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</a:rPr>
              <a:t>VP</a:t>
            </a:r>
          </a:p>
        </p:txBody>
      </p:sp>
      <p:sp>
        <p:nvSpPr>
          <p:cNvPr id="120840" name="Line 10"/>
          <p:cNvSpPr>
            <a:spLocks noChangeShapeType="1"/>
          </p:cNvSpPr>
          <p:nvPr/>
        </p:nvSpPr>
        <p:spPr bwMode="auto">
          <a:xfrm flipH="1">
            <a:off x="3505200" y="2969353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1" name="Line 11"/>
          <p:cNvSpPr>
            <a:spLocks noChangeShapeType="1"/>
          </p:cNvSpPr>
          <p:nvPr/>
        </p:nvSpPr>
        <p:spPr bwMode="auto">
          <a:xfrm>
            <a:off x="4572000" y="2969353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2" name="Line 12"/>
          <p:cNvSpPr>
            <a:spLocks noChangeShapeType="1"/>
          </p:cNvSpPr>
          <p:nvPr/>
        </p:nvSpPr>
        <p:spPr bwMode="auto">
          <a:xfrm flipH="1">
            <a:off x="4114800" y="373135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3" name="Line 13"/>
          <p:cNvSpPr>
            <a:spLocks noChangeShapeType="1"/>
          </p:cNvSpPr>
          <p:nvPr/>
        </p:nvSpPr>
        <p:spPr bwMode="auto">
          <a:xfrm>
            <a:off x="4572000" y="373135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4" name="Text Box 14"/>
          <p:cNvSpPr txBox="1">
            <a:spLocks noChangeArrowheads="1"/>
          </p:cNvSpPr>
          <p:nvPr/>
        </p:nvSpPr>
        <p:spPr bwMode="auto">
          <a:xfrm>
            <a:off x="4191000" y="3364641"/>
            <a:ext cx="533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</a:rPr>
              <a:t>NP</a:t>
            </a:r>
          </a:p>
        </p:txBody>
      </p:sp>
      <p:sp>
        <p:nvSpPr>
          <p:cNvPr id="120845" name="Text Box 19"/>
          <p:cNvSpPr txBox="1">
            <a:spLocks noChangeArrowheads="1"/>
          </p:cNvSpPr>
          <p:nvPr/>
        </p:nvSpPr>
        <p:spPr bwMode="auto">
          <a:xfrm>
            <a:off x="3124200" y="3350353"/>
            <a:ext cx="68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</a:rPr>
              <a:t>VBD</a:t>
            </a:r>
          </a:p>
        </p:txBody>
      </p:sp>
      <p:sp>
        <p:nvSpPr>
          <p:cNvPr id="120846" name="Line 20"/>
          <p:cNvSpPr>
            <a:spLocks noChangeShapeType="1"/>
          </p:cNvSpPr>
          <p:nvPr/>
        </p:nvSpPr>
        <p:spPr bwMode="auto">
          <a:xfrm flipH="1">
            <a:off x="3429000" y="373135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7" name="Text Box 21"/>
          <p:cNvSpPr txBox="1">
            <a:spLocks noChangeArrowheads="1"/>
          </p:cNvSpPr>
          <p:nvPr/>
        </p:nvSpPr>
        <p:spPr bwMode="auto">
          <a:xfrm>
            <a:off x="3200400" y="4125053"/>
            <a:ext cx="68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 dirty="0" smtClean="0">
                <a:solidFill>
                  <a:srgbClr val="000000"/>
                </a:solidFill>
                <a:latin typeface="Calibri" pitchFamily="34" charset="0"/>
              </a:rPr>
              <a:t>saw</a:t>
            </a:r>
            <a:endParaRPr lang="en-US" altLang="en-US" sz="1800" i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0848" name="Text Box 22"/>
          <p:cNvSpPr txBox="1">
            <a:spLocks noChangeArrowheads="1"/>
          </p:cNvSpPr>
          <p:nvPr/>
        </p:nvSpPr>
        <p:spPr bwMode="auto">
          <a:xfrm>
            <a:off x="3886200" y="4888641"/>
            <a:ext cx="533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>
                <a:solidFill>
                  <a:srgbClr val="000000"/>
                </a:solidFill>
                <a:latin typeface="Calibri" pitchFamily="34" charset="0"/>
              </a:rPr>
              <a:t>the</a:t>
            </a:r>
          </a:p>
        </p:txBody>
      </p:sp>
      <p:sp>
        <p:nvSpPr>
          <p:cNvPr id="120849" name="Text Box 23"/>
          <p:cNvSpPr txBox="1">
            <a:spLocks noChangeArrowheads="1"/>
          </p:cNvSpPr>
          <p:nvPr/>
        </p:nvSpPr>
        <p:spPr bwMode="auto">
          <a:xfrm>
            <a:off x="4610100" y="4882292"/>
            <a:ext cx="7239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 dirty="0" smtClean="0">
                <a:solidFill>
                  <a:srgbClr val="000000"/>
                </a:solidFill>
                <a:latin typeface="Calibri" pitchFamily="34" charset="0"/>
              </a:rPr>
              <a:t>car</a:t>
            </a:r>
            <a:endParaRPr lang="en-US" altLang="en-US" sz="1800" i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0850" name="Line 29"/>
          <p:cNvSpPr>
            <a:spLocks noChangeShapeType="1"/>
          </p:cNvSpPr>
          <p:nvPr/>
        </p:nvSpPr>
        <p:spPr bwMode="auto">
          <a:xfrm flipH="1">
            <a:off x="1981200" y="296935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51" name="Line 30"/>
          <p:cNvSpPr>
            <a:spLocks noChangeShapeType="1"/>
          </p:cNvSpPr>
          <p:nvPr/>
        </p:nvSpPr>
        <p:spPr bwMode="auto">
          <a:xfrm>
            <a:off x="2438400" y="296935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52" name="Line 33"/>
          <p:cNvSpPr>
            <a:spLocks noChangeShapeType="1"/>
          </p:cNvSpPr>
          <p:nvPr/>
        </p:nvSpPr>
        <p:spPr bwMode="auto">
          <a:xfrm flipH="1">
            <a:off x="4419600" y="296935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53" name="Text Box 34"/>
          <p:cNvSpPr txBox="1">
            <a:spLocks noChangeArrowheads="1"/>
          </p:cNvSpPr>
          <p:nvPr/>
        </p:nvSpPr>
        <p:spPr bwMode="auto">
          <a:xfrm>
            <a:off x="6172200" y="3350353"/>
            <a:ext cx="533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</a:rPr>
              <a:t>PP</a:t>
            </a:r>
          </a:p>
        </p:txBody>
      </p:sp>
      <p:sp>
        <p:nvSpPr>
          <p:cNvPr id="120854" name="Line 35"/>
          <p:cNvSpPr>
            <a:spLocks noChangeShapeType="1"/>
          </p:cNvSpPr>
          <p:nvPr/>
        </p:nvSpPr>
        <p:spPr bwMode="auto">
          <a:xfrm flipH="1">
            <a:off x="5791200" y="3731353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55" name="Line 36"/>
          <p:cNvSpPr>
            <a:spLocks noChangeShapeType="1"/>
          </p:cNvSpPr>
          <p:nvPr/>
        </p:nvSpPr>
        <p:spPr bwMode="auto">
          <a:xfrm>
            <a:off x="6477000" y="373135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56" name="Text Box 37"/>
          <p:cNvSpPr txBox="1">
            <a:spLocks noChangeArrowheads="1"/>
          </p:cNvSpPr>
          <p:nvPr/>
        </p:nvSpPr>
        <p:spPr bwMode="auto">
          <a:xfrm>
            <a:off x="5486400" y="4120292"/>
            <a:ext cx="60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</a:rPr>
              <a:t>PRP</a:t>
            </a:r>
          </a:p>
        </p:txBody>
      </p:sp>
      <p:sp>
        <p:nvSpPr>
          <p:cNvPr id="120857" name="Text Box 38"/>
          <p:cNvSpPr txBox="1">
            <a:spLocks noChangeArrowheads="1"/>
          </p:cNvSpPr>
          <p:nvPr/>
        </p:nvSpPr>
        <p:spPr bwMode="auto">
          <a:xfrm>
            <a:off x="6629400" y="4112353"/>
            <a:ext cx="533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</a:rPr>
              <a:t>NP</a:t>
            </a:r>
          </a:p>
        </p:txBody>
      </p:sp>
      <p:sp>
        <p:nvSpPr>
          <p:cNvPr id="120858" name="Line 39"/>
          <p:cNvSpPr>
            <a:spLocks noChangeShapeType="1"/>
          </p:cNvSpPr>
          <p:nvPr/>
        </p:nvSpPr>
        <p:spPr bwMode="auto">
          <a:xfrm flipH="1">
            <a:off x="6553200" y="449335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59" name="Line 40"/>
          <p:cNvSpPr>
            <a:spLocks noChangeShapeType="1"/>
          </p:cNvSpPr>
          <p:nvPr/>
        </p:nvSpPr>
        <p:spPr bwMode="auto">
          <a:xfrm>
            <a:off x="7010400" y="449335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60" name="Line 41"/>
          <p:cNvSpPr>
            <a:spLocks noChangeShapeType="1"/>
          </p:cNvSpPr>
          <p:nvPr/>
        </p:nvSpPr>
        <p:spPr bwMode="auto">
          <a:xfrm flipH="1">
            <a:off x="5791200" y="449494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61" name="Text Box 42"/>
          <p:cNvSpPr txBox="1">
            <a:spLocks noChangeArrowheads="1"/>
          </p:cNvSpPr>
          <p:nvPr/>
        </p:nvSpPr>
        <p:spPr bwMode="auto">
          <a:xfrm>
            <a:off x="5257800" y="4888641"/>
            <a:ext cx="1066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 dirty="0" smtClean="0">
                <a:solidFill>
                  <a:srgbClr val="000000"/>
                </a:solidFill>
                <a:latin typeface="Calibri" pitchFamily="34" charset="0"/>
              </a:rPr>
              <a:t>through</a:t>
            </a:r>
            <a:endParaRPr lang="en-US" altLang="en-US" sz="1800" i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0862" name="Text Box 43"/>
          <p:cNvSpPr txBox="1">
            <a:spLocks noChangeArrowheads="1"/>
          </p:cNvSpPr>
          <p:nvPr/>
        </p:nvSpPr>
        <p:spPr bwMode="auto">
          <a:xfrm>
            <a:off x="6324600" y="5636353"/>
            <a:ext cx="60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 dirty="0" smtClean="0">
                <a:solidFill>
                  <a:srgbClr val="000000"/>
                </a:solidFill>
                <a:latin typeface="Calibri" pitchFamily="34" charset="0"/>
              </a:rPr>
              <a:t>the</a:t>
            </a:r>
            <a:endParaRPr lang="en-US" altLang="en-US" sz="1800" i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0863" name="Text Box 44"/>
          <p:cNvSpPr txBox="1">
            <a:spLocks noChangeArrowheads="1"/>
          </p:cNvSpPr>
          <p:nvPr/>
        </p:nvSpPr>
        <p:spPr bwMode="auto">
          <a:xfrm>
            <a:off x="6781800" y="5636353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 dirty="0" smtClean="0">
                <a:solidFill>
                  <a:srgbClr val="000000"/>
                </a:solidFill>
                <a:latin typeface="Calibri" pitchFamily="34" charset="0"/>
              </a:rPr>
              <a:t>window</a:t>
            </a:r>
            <a:endParaRPr lang="en-US" altLang="en-US" sz="1800" i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0864" name="Rectangle 45"/>
          <p:cNvSpPr>
            <a:spLocks noChangeArrowheads="1"/>
          </p:cNvSpPr>
          <p:nvPr/>
        </p:nvSpPr>
        <p:spPr bwMode="auto">
          <a:xfrm>
            <a:off x="1447800" y="1750153"/>
            <a:ext cx="63246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0865" name="Text Box 31"/>
          <p:cNvSpPr txBox="1">
            <a:spLocks noChangeArrowheads="1"/>
          </p:cNvSpPr>
          <p:nvPr/>
        </p:nvSpPr>
        <p:spPr bwMode="auto">
          <a:xfrm>
            <a:off x="1676400" y="4132992"/>
            <a:ext cx="60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 dirty="0" smtClean="0">
                <a:solidFill>
                  <a:srgbClr val="000000"/>
                </a:solidFill>
                <a:latin typeface="Calibri" pitchFamily="34" charset="0"/>
              </a:rPr>
              <a:t>The</a:t>
            </a:r>
            <a:endParaRPr lang="en-US" altLang="en-US" sz="1800" i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0866" name="Text Box 32"/>
          <p:cNvSpPr txBox="1">
            <a:spLocks noChangeArrowheads="1"/>
          </p:cNvSpPr>
          <p:nvPr/>
        </p:nvSpPr>
        <p:spPr bwMode="auto">
          <a:xfrm>
            <a:off x="2362200" y="4132992"/>
            <a:ext cx="68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 dirty="0">
                <a:solidFill>
                  <a:srgbClr val="000000"/>
                </a:solidFill>
                <a:latin typeface="Calibri" pitchFamily="34" charset="0"/>
              </a:rPr>
              <a:t>child</a:t>
            </a:r>
          </a:p>
        </p:txBody>
      </p:sp>
      <p:sp>
        <p:nvSpPr>
          <p:cNvPr id="120867" name="Text Box 9"/>
          <p:cNvSpPr txBox="1">
            <a:spLocks noChangeArrowheads="1"/>
          </p:cNvSpPr>
          <p:nvPr/>
        </p:nvSpPr>
        <p:spPr bwMode="auto">
          <a:xfrm>
            <a:off x="1676400" y="3350353"/>
            <a:ext cx="60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</a:rPr>
              <a:t>DET</a:t>
            </a:r>
          </a:p>
        </p:txBody>
      </p:sp>
      <p:sp>
        <p:nvSpPr>
          <p:cNvPr id="120868" name="Line 33"/>
          <p:cNvSpPr>
            <a:spLocks noChangeShapeType="1"/>
          </p:cNvSpPr>
          <p:nvPr/>
        </p:nvSpPr>
        <p:spPr bwMode="auto">
          <a:xfrm flipH="1">
            <a:off x="1995488" y="373135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69" name="Text Box 9"/>
          <p:cNvSpPr txBox="1">
            <a:spLocks noChangeArrowheads="1"/>
          </p:cNvSpPr>
          <p:nvPr/>
        </p:nvSpPr>
        <p:spPr bwMode="auto">
          <a:xfrm>
            <a:off x="2514600" y="3350353"/>
            <a:ext cx="533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</a:rPr>
              <a:t>N</a:t>
            </a:r>
          </a:p>
        </p:txBody>
      </p:sp>
      <p:sp>
        <p:nvSpPr>
          <p:cNvPr id="120870" name="Line 33"/>
          <p:cNvSpPr>
            <a:spLocks noChangeShapeType="1"/>
          </p:cNvSpPr>
          <p:nvPr/>
        </p:nvSpPr>
        <p:spPr bwMode="auto">
          <a:xfrm flipH="1">
            <a:off x="2681288" y="373135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71" name="Text Box 9"/>
          <p:cNvSpPr txBox="1">
            <a:spLocks noChangeArrowheads="1"/>
          </p:cNvSpPr>
          <p:nvPr/>
        </p:nvSpPr>
        <p:spPr bwMode="auto">
          <a:xfrm>
            <a:off x="3886200" y="4036153"/>
            <a:ext cx="60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</a:rPr>
              <a:t>DET</a:t>
            </a:r>
          </a:p>
        </p:txBody>
      </p:sp>
      <p:sp>
        <p:nvSpPr>
          <p:cNvPr id="120872" name="Line 33"/>
          <p:cNvSpPr>
            <a:spLocks noChangeShapeType="1"/>
          </p:cNvSpPr>
          <p:nvPr/>
        </p:nvSpPr>
        <p:spPr bwMode="auto">
          <a:xfrm flipH="1">
            <a:off x="4205288" y="441715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73" name="Text Box 9"/>
          <p:cNvSpPr txBox="1">
            <a:spLocks noChangeArrowheads="1"/>
          </p:cNvSpPr>
          <p:nvPr/>
        </p:nvSpPr>
        <p:spPr bwMode="auto">
          <a:xfrm>
            <a:off x="4724400" y="4036153"/>
            <a:ext cx="533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</a:rPr>
              <a:t>N</a:t>
            </a:r>
          </a:p>
        </p:txBody>
      </p:sp>
      <p:sp>
        <p:nvSpPr>
          <p:cNvPr id="120874" name="Line 33"/>
          <p:cNvSpPr>
            <a:spLocks noChangeShapeType="1"/>
          </p:cNvSpPr>
          <p:nvPr/>
        </p:nvSpPr>
        <p:spPr bwMode="auto">
          <a:xfrm flipH="1">
            <a:off x="4891088" y="441715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75" name="Text Box 9"/>
          <p:cNvSpPr txBox="1">
            <a:spLocks noChangeArrowheads="1"/>
          </p:cNvSpPr>
          <p:nvPr/>
        </p:nvSpPr>
        <p:spPr bwMode="auto">
          <a:xfrm>
            <a:off x="6248400" y="4874353"/>
            <a:ext cx="60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</a:rPr>
              <a:t>DET</a:t>
            </a:r>
          </a:p>
        </p:txBody>
      </p:sp>
      <p:sp>
        <p:nvSpPr>
          <p:cNvPr id="120876" name="Line 33"/>
          <p:cNvSpPr>
            <a:spLocks noChangeShapeType="1"/>
          </p:cNvSpPr>
          <p:nvPr/>
        </p:nvSpPr>
        <p:spPr bwMode="auto">
          <a:xfrm flipH="1">
            <a:off x="6567488" y="525535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77" name="Text Box 9"/>
          <p:cNvSpPr txBox="1">
            <a:spLocks noChangeArrowheads="1"/>
          </p:cNvSpPr>
          <p:nvPr/>
        </p:nvSpPr>
        <p:spPr bwMode="auto">
          <a:xfrm>
            <a:off x="7086600" y="4874353"/>
            <a:ext cx="533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</a:rPr>
              <a:t>N</a:t>
            </a:r>
          </a:p>
        </p:txBody>
      </p:sp>
      <p:sp>
        <p:nvSpPr>
          <p:cNvPr id="120878" name="Line 33"/>
          <p:cNvSpPr>
            <a:spLocks noChangeShapeType="1"/>
          </p:cNvSpPr>
          <p:nvPr/>
        </p:nvSpPr>
        <p:spPr bwMode="auto">
          <a:xfrm flipH="1">
            <a:off x="7253288" y="525535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6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1600</TotalTime>
  <Words>1752</Words>
  <Application>Microsoft Office PowerPoint</Application>
  <PresentationFormat>On-screen Show (4:3)</PresentationFormat>
  <Paragraphs>366</Paragraphs>
  <Slides>39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Default Design</vt:lpstr>
      <vt:lpstr>Artificial Intelligence #3</vt:lpstr>
      <vt:lpstr>Syntax</vt:lpstr>
      <vt:lpstr>Defining Parts of Speech</vt:lpstr>
      <vt:lpstr>The Lexicon</vt:lpstr>
      <vt:lpstr>Constituents</vt:lpstr>
      <vt:lpstr>Constituent Tests</vt:lpstr>
      <vt:lpstr>How to generate sentences</vt:lpstr>
      <vt:lpstr>Phrase-Structure Grammar</vt:lpstr>
      <vt:lpstr>Parse Trees</vt:lpstr>
      <vt:lpstr>A Simple Syntactic Rule</vt:lpstr>
      <vt:lpstr>Simplest Grammar</vt:lpstr>
      <vt:lpstr>Syntax</vt:lpstr>
      <vt:lpstr>Latest Grammar</vt:lpstr>
      <vt:lpstr>Alternatives</vt:lpstr>
      <vt:lpstr>Latest Grammar</vt:lpstr>
      <vt:lpstr>Optional categories</vt:lpstr>
      <vt:lpstr>Verb Phrases</vt:lpstr>
      <vt:lpstr>Latest Grammar</vt:lpstr>
      <vt:lpstr>Prepositional Phrases</vt:lpstr>
      <vt:lpstr>The Rules So Far</vt:lpstr>
      <vt:lpstr>PP Ambiguity</vt:lpstr>
      <vt:lpstr>Repetition (*)</vt:lpstr>
      <vt:lpstr>Adjective Ordering</vt:lpstr>
      <vt:lpstr>Adjective Ordering</vt:lpstr>
      <vt:lpstr>Nested Sentences</vt:lpstr>
      <vt:lpstr>Recursion</vt:lpstr>
      <vt:lpstr>Meta-rules for Conjunctions</vt:lpstr>
      <vt:lpstr>Auxiliaries</vt:lpstr>
      <vt:lpstr>Exercise</vt:lpstr>
      <vt:lpstr>Penn Treebank representation</vt:lpstr>
      <vt:lpstr>Penn Treebank representation</vt:lpstr>
      <vt:lpstr>Prepositional phrase attachment</vt:lpstr>
      <vt:lpstr>PowerPoint Presentation</vt:lpstr>
      <vt:lpstr>Actual headline</vt:lpstr>
      <vt:lpstr>Examples</vt:lpstr>
      <vt:lpstr>URLs</vt:lpstr>
      <vt:lpstr>Competence vs. performance</vt:lpstr>
      <vt:lpstr>Competence vs. performance</vt:lpstr>
      <vt:lpstr>Competence vs. performance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Min-Yen Kan</dc:creator>
  <cp:lastModifiedBy>Dragomir Radev</cp:lastModifiedBy>
  <cp:revision>29</cp:revision>
  <cp:lastPrinted>2013-01-05T22:03:00Z</cp:lastPrinted>
  <dcterms:created xsi:type="dcterms:W3CDTF">2003-12-17T02:04:52Z</dcterms:created>
  <dcterms:modified xsi:type="dcterms:W3CDTF">2014-09-07T22:42:46Z</dcterms:modified>
</cp:coreProperties>
</file>