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59" r:id="rId3"/>
    <p:sldId id="260" r:id="rId4"/>
    <p:sldId id="261" r:id="rId5"/>
    <p:sldId id="262" r:id="rId6"/>
    <p:sldId id="282" r:id="rId7"/>
    <p:sldId id="263" r:id="rId8"/>
    <p:sldId id="264" r:id="rId9"/>
    <p:sldId id="265" r:id="rId10"/>
    <p:sldId id="267" r:id="rId11"/>
    <p:sldId id="268" r:id="rId12"/>
    <p:sldId id="269" r:id="rId13"/>
    <p:sldId id="270" r:id="rId14"/>
    <p:sldId id="283" r:id="rId15"/>
    <p:sldId id="284" r:id="rId16"/>
    <p:sldId id="271" r:id="rId17"/>
    <p:sldId id="272" r:id="rId18"/>
    <p:sldId id="288" r:id="rId19"/>
    <p:sldId id="273" r:id="rId20"/>
    <p:sldId id="274" r:id="rId21"/>
    <p:sldId id="275" r:id="rId22"/>
    <p:sldId id="276" r:id="rId23"/>
    <p:sldId id="277" r:id="rId24"/>
    <p:sldId id="285" r:id="rId25"/>
    <p:sldId id="278" r:id="rId26"/>
    <p:sldId id="286" r:id="rId27"/>
    <p:sldId id="279" r:id="rId28"/>
    <p:sldId id="280" r:id="rId29"/>
    <p:sldId id="281" r:id="rId30"/>
    <p:sldId id="28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7" autoAdjust="0"/>
    <p:restoredTop sz="94660"/>
  </p:normalViewPr>
  <p:slideViewPr>
    <p:cSldViewPr showGuides="1">
      <p:cViewPr>
        <p:scale>
          <a:sx n="112" d="100"/>
          <a:sy n="112" d="100"/>
        </p:scale>
        <p:origin x="-516" y="-3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ABC08ED-D489-429A-99CF-C8ACD0C3D55E}" type="datetimeFigureOut">
              <a:rPr lang="en-US"/>
              <a:pPr>
                <a:defRPr/>
              </a:pPr>
              <a:t>9/11/2014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7BE9295-8718-45A7-B617-E6AAEBC58E10}" type="slidenum">
              <a:rPr lang="en-US"/>
              <a:pPr>
                <a:defRPr/>
              </a:pPr>
              <a:t>‹#›</a:t>
            </a:fld>
            <a:endParaRPr lang="en-US"/>
          </a:p>
        </p:txBody>
      </p:sp>
    </p:spTree>
    <p:extLst>
      <p:ext uri="{BB962C8B-B14F-4D97-AF65-F5344CB8AC3E}">
        <p14:creationId xmlns:p14="http://schemas.microsoft.com/office/powerpoint/2010/main" val="322532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560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A2364D3-6E7D-48D3-9FF5-107779CCB547}" type="slidenum">
              <a:rPr lang="en-US"/>
              <a:pPr>
                <a:defRPr/>
              </a:pPr>
              <a:t>‹#›</a:t>
            </a:fld>
            <a:endParaRPr lang="en-US"/>
          </a:p>
        </p:txBody>
      </p:sp>
    </p:spTree>
    <p:extLst>
      <p:ext uri="{BB962C8B-B14F-4D97-AF65-F5344CB8AC3E}">
        <p14:creationId xmlns:p14="http://schemas.microsoft.com/office/powerpoint/2010/main" val="930103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F198487-9219-4275-84D2-78640AA7F4F7}" type="slidenum">
              <a:rPr lang="en-US" altLang="en-US" smtClean="0"/>
              <a:pPr eaLnBrk="1" hangingPunct="1">
                <a:spcBef>
                  <a:spcPct val="0"/>
                </a:spcBef>
              </a:pPr>
              <a:t>1</a:t>
            </a:fld>
            <a:endParaRPr lang="en-US" altLang="en-US" smtClean="0"/>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4E0F3CB-2897-431D-98B3-A6969E4BEB87}" type="slidenum">
              <a:rPr lang="en-US" altLang="en-US" smtClean="0"/>
              <a:pPr eaLnBrk="1" hangingPunct="1">
                <a:spcBef>
                  <a:spcPct val="0"/>
                </a:spcBef>
              </a:pPr>
              <a:t>13</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4E0F3CB-2897-431D-98B3-A6969E4BEB87}" type="slidenum">
              <a:rPr lang="en-US" altLang="en-US" smtClean="0"/>
              <a:pPr eaLnBrk="1" hangingPunct="1">
                <a:spcBef>
                  <a:spcPct val="0"/>
                </a:spcBef>
              </a:pPr>
              <a:t>14</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DC97D8-6310-4F1E-AE92-4DE91960BE7B}" type="slidenum">
              <a:rPr lang="en-US" altLang="en-US" smtClean="0"/>
              <a:pPr eaLnBrk="1" hangingPunct="1">
                <a:spcBef>
                  <a:spcPct val="0"/>
                </a:spcBef>
              </a:pPr>
              <a:t>16</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05A16D3-B053-4E1E-AF4A-5126DB940D95}" type="slidenum">
              <a:rPr lang="en-US" altLang="en-US" smtClean="0"/>
              <a:pPr eaLnBrk="1" hangingPunct="1">
                <a:spcBef>
                  <a:spcPct val="0"/>
                </a:spcBef>
              </a:pPr>
              <a:t>17</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A702D5-CD01-4382-87ED-CB1C7862635E}" type="slidenum">
              <a:rPr lang="en-US" altLang="en-US" smtClean="0"/>
              <a:pPr eaLnBrk="1" hangingPunct="1">
                <a:spcBef>
                  <a:spcPct val="0"/>
                </a:spcBef>
              </a:pPr>
              <a:t>18</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A702D5-CD01-4382-87ED-CB1C7862635E}" type="slidenum">
              <a:rPr lang="en-US" altLang="en-US" smtClean="0"/>
              <a:pPr eaLnBrk="1" hangingPunct="1">
                <a:spcBef>
                  <a:spcPct val="0"/>
                </a:spcBef>
              </a:pPr>
              <a:t>19</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FCB43D5-2314-4B21-A2AC-BB796325E2D6}" type="slidenum">
              <a:rPr lang="en-US" altLang="en-US" smtClean="0"/>
              <a:pPr eaLnBrk="1" hangingPunct="1">
                <a:spcBef>
                  <a:spcPct val="0"/>
                </a:spcBef>
              </a:pPr>
              <a:t>20</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30F126B-BE6F-4D2C-B991-28A128B86A9F}" type="slidenum">
              <a:rPr lang="en-US" altLang="en-US" smtClean="0"/>
              <a:pPr eaLnBrk="1" hangingPunct="1">
                <a:spcBef>
                  <a:spcPct val="0"/>
                </a:spcBef>
              </a:pPr>
              <a:t>21</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F588D34-0847-43A7-AA84-5A1D5ECB73A5}" type="slidenum">
              <a:rPr lang="en-US" altLang="en-US" smtClean="0"/>
              <a:pPr eaLnBrk="1" hangingPunct="1">
                <a:spcBef>
                  <a:spcPct val="0"/>
                </a:spcBef>
              </a:pPr>
              <a:t>22</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429FA2B-6B3C-44BD-93DE-B93F24E5B8ED}" type="slidenum">
              <a:rPr lang="en-US" altLang="en-US" smtClean="0"/>
              <a:pPr eaLnBrk="1" hangingPunct="1">
                <a:spcBef>
                  <a:spcPct val="0"/>
                </a:spcBef>
              </a:pPr>
              <a:t>23</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BCB9D31-97DB-46EA-A5C2-854DAFF146E0}" type="slidenum">
              <a:rPr lang="en-US" altLang="en-US" smtClean="0"/>
              <a:pPr eaLnBrk="1" hangingPunct="1">
                <a:spcBef>
                  <a:spcPct val="0"/>
                </a:spcBef>
              </a:pPr>
              <a:t>4</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45E2E73-E12C-4E93-82E7-2C80919046DB}" type="slidenum">
              <a:rPr lang="en-US" altLang="en-US" smtClean="0"/>
              <a:pPr eaLnBrk="1" hangingPunct="1">
                <a:spcBef>
                  <a:spcPct val="0"/>
                </a:spcBef>
              </a:pPr>
              <a:t>25</a:t>
            </a:fld>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6A693DC-3E81-4B7A-90B0-AE5E188FB6D3}" type="slidenum">
              <a:rPr lang="en-US" altLang="en-US" smtClean="0"/>
              <a:pPr eaLnBrk="1" hangingPunct="1">
                <a:spcBef>
                  <a:spcPct val="0"/>
                </a:spcBef>
              </a:pPr>
              <a:t>27</a:t>
            </a:fld>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A1804E-81BC-43CD-B8AF-A4CFBF8FFA39}" type="slidenum">
              <a:rPr lang="en-US" altLang="en-US" smtClean="0"/>
              <a:pPr eaLnBrk="1" hangingPunct="1">
                <a:spcBef>
                  <a:spcPct val="0"/>
                </a:spcBef>
              </a:pPr>
              <a:t>28</a:t>
            </a:fld>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FDDEB45-B839-4C3C-92D7-D39BBCF080EE}" type="slidenum">
              <a:rPr lang="en-US" altLang="en-US" smtClean="0"/>
              <a:pPr eaLnBrk="1" hangingPunct="1">
                <a:spcBef>
                  <a:spcPct val="0"/>
                </a:spcBef>
              </a:pPr>
              <a:t>29</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DF38282-AD0E-4C6A-892C-5D414C15CA28}" type="slidenum">
              <a:rPr lang="en-US" altLang="en-US" smtClean="0"/>
              <a:pPr eaLnBrk="1" hangingPunct="1">
                <a:spcBef>
                  <a:spcPct val="0"/>
                </a:spcBef>
              </a:pPr>
              <a:t>5</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3B3B6C3-59D3-42EC-B20E-57C5E927DD89}" type="slidenum">
              <a:rPr lang="en-US" altLang="en-US" smtClean="0"/>
              <a:pPr eaLnBrk="1" hangingPunct="1">
                <a:spcBef>
                  <a:spcPct val="0"/>
                </a:spcBef>
              </a:pPr>
              <a:t>7</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6D63A6-9FD1-47A5-8719-9AD8A4792DDA}" type="slidenum">
              <a:rPr lang="en-US" altLang="en-US" smtClean="0"/>
              <a:pPr eaLnBrk="1" hangingPunct="1">
                <a:spcBef>
                  <a:spcPct val="0"/>
                </a:spcBef>
              </a:pPr>
              <a:t>8</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2ABF076-B0C0-4B63-A415-001AE9A09B8E}" type="slidenum">
              <a:rPr lang="en-US" altLang="en-US" smtClean="0"/>
              <a:pPr eaLnBrk="1" hangingPunct="1">
                <a:spcBef>
                  <a:spcPct val="0"/>
                </a:spcBef>
              </a:pPr>
              <a:t>9</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A334F5F-EEEB-418E-B07C-26C43B6EA117}" type="slidenum">
              <a:rPr lang="en-US" altLang="en-US" smtClean="0"/>
              <a:pPr eaLnBrk="1" hangingPunct="1">
                <a:spcBef>
                  <a:spcPct val="0"/>
                </a:spcBef>
              </a:pPr>
              <a:t>10</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20DD75F-0591-4445-BB83-4CDAABA659DE}" type="slidenum">
              <a:rPr lang="en-US" altLang="en-US" smtClean="0"/>
              <a:pPr eaLnBrk="1" hangingPunct="1">
                <a:spcBef>
                  <a:spcPct val="0"/>
                </a:spcBef>
              </a:pPr>
              <a:t>11</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D961E1E-1579-4FC7-81F6-B2F51B351EBB}" type="slidenum">
              <a:rPr lang="en-US" altLang="en-US" smtClean="0"/>
              <a:pPr eaLnBrk="1" hangingPunct="1">
                <a:spcBef>
                  <a:spcPct val="0"/>
                </a:spcBef>
              </a:pPr>
              <a:t>12</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4A99E3-CB11-4E0C-B867-545CD5162AB7}" type="slidenum">
              <a:rPr lang="en-US"/>
              <a:pPr>
                <a:defRPr/>
              </a:pPr>
              <a:t>‹#›</a:t>
            </a:fld>
            <a:endParaRPr lang="en-US"/>
          </a:p>
        </p:txBody>
      </p:sp>
    </p:spTree>
    <p:extLst>
      <p:ext uri="{BB962C8B-B14F-4D97-AF65-F5344CB8AC3E}">
        <p14:creationId xmlns:p14="http://schemas.microsoft.com/office/powerpoint/2010/main" val="96329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31DA7-A342-49A1-B577-612E05D1593B}" type="slidenum">
              <a:rPr lang="en-US"/>
              <a:pPr>
                <a:defRPr/>
              </a:pPr>
              <a:t>‹#›</a:t>
            </a:fld>
            <a:endParaRPr lang="en-US"/>
          </a:p>
        </p:txBody>
      </p:sp>
    </p:spTree>
    <p:extLst>
      <p:ext uri="{BB962C8B-B14F-4D97-AF65-F5344CB8AC3E}">
        <p14:creationId xmlns:p14="http://schemas.microsoft.com/office/powerpoint/2010/main" val="100147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1B7B1B-6015-4242-923A-36924EB8A4BD}" type="slidenum">
              <a:rPr lang="en-US"/>
              <a:pPr>
                <a:defRPr/>
              </a:pPr>
              <a:t>‹#›</a:t>
            </a:fld>
            <a:endParaRPr lang="en-US"/>
          </a:p>
        </p:txBody>
      </p:sp>
    </p:spTree>
    <p:extLst>
      <p:ext uri="{BB962C8B-B14F-4D97-AF65-F5344CB8AC3E}">
        <p14:creationId xmlns:p14="http://schemas.microsoft.com/office/powerpoint/2010/main" val="344596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4C0C6F-A24F-4942-9142-DA27D7FF390B}" type="slidenum">
              <a:rPr lang="en-US"/>
              <a:pPr>
                <a:defRPr/>
              </a:pPr>
              <a:t>‹#›</a:t>
            </a:fld>
            <a:endParaRPr lang="en-US"/>
          </a:p>
        </p:txBody>
      </p:sp>
    </p:spTree>
    <p:extLst>
      <p:ext uri="{BB962C8B-B14F-4D97-AF65-F5344CB8AC3E}">
        <p14:creationId xmlns:p14="http://schemas.microsoft.com/office/powerpoint/2010/main" val="288313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2E1A36-CD64-4133-B2BF-ACEB7BF9D12A}" type="slidenum">
              <a:rPr lang="en-US"/>
              <a:pPr>
                <a:defRPr/>
              </a:pPr>
              <a:t>‹#›</a:t>
            </a:fld>
            <a:endParaRPr lang="en-US"/>
          </a:p>
        </p:txBody>
      </p:sp>
    </p:spTree>
    <p:extLst>
      <p:ext uri="{BB962C8B-B14F-4D97-AF65-F5344CB8AC3E}">
        <p14:creationId xmlns:p14="http://schemas.microsoft.com/office/powerpoint/2010/main" val="1666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469460-966E-4BE1-BA82-D96B4404682D}" type="slidenum">
              <a:rPr lang="en-US"/>
              <a:pPr>
                <a:defRPr/>
              </a:pPr>
              <a:t>‹#›</a:t>
            </a:fld>
            <a:endParaRPr lang="en-US"/>
          </a:p>
        </p:txBody>
      </p:sp>
    </p:spTree>
    <p:extLst>
      <p:ext uri="{BB962C8B-B14F-4D97-AF65-F5344CB8AC3E}">
        <p14:creationId xmlns:p14="http://schemas.microsoft.com/office/powerpoint/2010/main" val="305574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9734CF-06C4-4D34-892D-324C8823372C}" type="slidenum">
              <a:rPr lang="en-US"/>
              <a:pPr>
                <a:defRPr/>
              </a:pPr>
              <a:t>‹#›</a:t>
            </a:fld>
            <a:endParaRPr lang="en-US"/>
          </a:p>
        </p:txBody>
      </p:sp>
    </p:spTree>
    <p:extLst>
      <p:ext uri="{BB962C8B-B14F-4D97-AF65-F5344CB8AC3E}">
        <p14:creationId xmlns:p14="http://schemas.microsoft.com/office/powerpoint/2010/main" val="358454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5C90A2A-67DC-407E-9B4A-14B2F2187700}" type="slidenum">
              <a:rPr lang="en-US"/>
              <a:pPr>
                <a:defRPr/>
              </a:pPr>
              <a:t>‹#›</a:t>
            </a:fld>
            <a:endParaRPr lang="en-US"/>
          </a:p>
        </p:txBody>
      </p:sp>
    </p:spTree>
    <p:extLst>
      <p:ext uri="{BB962C8B-B14F-4D97-AF65-F5344CB8AC3E}">
        <p14:creationId xmlns:p14="http://schemas.microsoft.com/office/powerpoint/2010/main" val="131127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A0EDEC0-22EE-48BC-9F53-FDCE1609251C}" type="slidenum">
              <a:rPr lang="en-US"/>
              <a:pPr>
                <a:defRPr/>
              </a:pPr>
              <a:t>‹#›</a:t>
            </a:fld>
            <a:endParaRPr lang="en-US"/>
          </a:p>
        </p:txBody>
      </p:sp>
    </p:spTree>
    <p:extLst>
      <p:ext uri="{BB962C8B-B14F-4D97-AF65-F5344CB8AC3E}">
        <p14:creationId xmlns:p14="http://schemas.microsoft.com/office/powerpoint/2010/main" val="14651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6F2AD0-EB1C-4598-81A0-4EF8B1BA9B42}" type="slidenum">
              <a:rPr lang="en-US"/>
              <a:pPr>
                <a:defRPr/>
              </a:pPr>
              <a:t>‹#›</a:t>
            </a:fld>
            <a:endParaRPr lang="en-US"/>
          </a:p>
        </p:txBody>
      </p:sp>
    </p:spTree>
    <p:extLst>
      <p:ext uri="{BB962C8B-B14F-4D97-AF65-F5344CB8AC3E}">
        <p14:creationId xmlns:p14="http://schemas.microsoft.com/office/powerpoint/2010/main" val="35966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120043-EC1D-4E02-9EAF-653BFB79EFA4}" type="slidenum">
              <a:rPr lang="en-US"/>
              <a:pPr>
                <a:defRPr/>
              </a:pPr>
              <a:t>‹#›</a:t>
            </a:fld>
            <a:endParaRPr lang="en-US"/>
          </a:p>
        </p:txBody>
      </p:sp>
    </p:spTree>
    <p:extLst>
      <p:ext uri="{BB962C8B-B14F-4D97-AF65-F5344CB8AC3E}">
        <p14:creationId xmlns:p14="http://schemas.microsoft.com/office/powerpoint/2010/main" val="51954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669165C8-1F51-4F9A-B580-CF042869FB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altLang="en-US" smtClean="0"/>
              <a:t>Artificial Intelligence</a:t>
            </a:r>
            <a:br>
              <a:rPr lang="en-US" altLang="en-US" smtClean="0"/>
            </a:br>
            <a:r>
              <a:rPr lang="en-US" altLang="en-US" smtClean="0"/>
              <a:t>#4</a:t>
            </a:r>
          </a:p>
        </p:txBody>
      </p:sp>
      <p:sp>
        <p:nvSpPr>
          <p:cNvPr id="2051" name="Rectangle 3"/>
          <p:cNvSpPr>
            <a:spLocks noGrp="1" noChangeArrowheads="1"/>
          </p:cNvSpPr>
          <p:nvPr>
            <p:ph type="subTitle" idx="1"/>
          </p:nvPr>
        </p:nvSpPr>
        <p:spPr/>
        <p:txBody>
          <a:bodyPr/>
          <a:lstStyle/>
          <a:p>
            <a:pPr eaLnBrk="1" hangingPunct="1"/>
            <a:r>
              <a:rPr lang="en-US" altLang="en-US" smtClean="0"/>
              <a:t>COMS W4701</a:t>
            </a:r>
          </a:p>
          <a:p>
            <a:pPr eaLnBrk="1" hangingPunct="1"/>
            <a:r>
              <a:rPr lang="en-US" altLang="en-US" smtClean="0"/>
              <a:t>Fall 2014</a:t>
            </a:r>
          </a:p>
          <a:p>
            <a:pPr eaLnBrk="1" hangingPunct="1"/>
            <a:r>
              <a:rPr lang="en-US" altLang="en-US" smtClean="0"/>
              <a:t>Agent-based view of AI (Ch.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PEAS</a:t>
            </a:r>
          </a:p>
        </p:txBody>
      </p:sp>
      <p:sp>
        <p:nvSpPr>
          <p:cNvPr id="12291" name="Rectangle 3"/>
          <p:cNvSpPr>
            <a:spLocks noGrp="1" noChangeArrowheads="1"/>
          </p:cNvSpPr>
          <p:nvPr>
            <p:ph type="body" idx="1"/>
          </p:nvPr>
        </p:nvSpPr>
        <p:spPr/>
        <p:txBody>
          <a:bodyPr/>
          <a:lstStyle/>
          <a:p>
            <a:pPr eaLnBrk="1" hangingPunct="1">
              <a:lnSpc>
                <a:spcPct val="80000"/>
              </a:lnSpc>
            </a:pPr>
            <a:r>
              <a:rPr lang="en-US" altLang="en-US" sz="2400" dirty="0" smtClean="0"/>
              <a:t>PEAS: Performance measure, Environment, Actuators, Sensors</a:t>
            </a:r>
          </a:p>
          <a:p>
            <a:pPr eaLnBrk="1" hangingPunct="1">
              <a:lnSpc>
                <a:spcPct val="80000"/>
              </a:lnSpc>
            </a:pPr>
            <a:r>
              <a:rPr lang="en-US" altLang="en-US" sz="2400" dirty="0" smtClean="0"/>
              <a:t>Must first specify the setting for intelligent agent design
Consider, e.g., the task of designing an automated taxi driver:</a:t>
            </a:r>
          </a:p>
          <a:p>
            <a:pPr lvl="1" eaLnBrk="1" hangingPunct="1">
              <a:lnSpc>
                <a:spcPct val="80000"/>
              </a:lnSpc>
            </a:pPr>
            <a:r>
              <a:rPr lang="en-US" altLang="en-US" sz="1600" dirty="0" smtClean="0"/>
              <a:t>Performance measure: </a:t>
            </a:r>
            <a:endParaRPr lang="en-US" altLang="en-US" sz="1600" dirty="0" smtClean="0"/>
          </a:p>
          <a:p>
            <a:pPr lvl="2" eaLnBrk="1" hangingPunct="1">
              <a:lnSpc>
                <a:spcPct val="80000"/>
              </a:lnSpc>
            </a:pPr>
            <a:r>
              <a:rPr lang="en-US" altLang="en-US" sz="1200" dirty="0" smtClean="0"/>
              <a:t>Safe</a:t>
            </a:r>
            <a:r>
              <a:rPr lang="en-US" altLang="en-US" sz="1200" dirty="0" smtClean="0"/>
              <a:t>, fast, legal, comfortable trip, maximize </a:t>
            </a:r>
            <a:r>
              <a:rPr lang="en-US" altLang="en-US" sz="1200" dirty="0" smtClean="0"/>
              <a:t>profits</a:t>
            </a:r>
            <a:endParaRPr lang="en-US" altLang="en-US" sz="1200" dirty="0"/>
          </a:p>
          <a:p>
            <a:pPr lvl="1" eaLnBrk="1" hangingPunct="1">
              <a:lnSpc>
                <a:spcPct val="80000"/>
              </a:lnSpc>
            </a:pPr>
            <a:r>
              <a:rPr lang="en-US" altLang="en-US" sz="1600" dirty="0" smtClean="0"/>
              <a:t>Environment</a:t>
            </a:r>
            <a:r>
              <a:rPr lang="en-US" altLang="en-US" sz="1600" dirty="0" smtClean="0"/>
              <a:t>: </a:t>
            </a:r>
            <a:endParaRPr lang="en-US" altLang="en-US" sz="1600" dirty="0" smtClean="0"/>
          </a:p>
          <a:p>
            <a:pPr lvl="2" eaLnBrk="1" hangingPunct="1">
              <a:lnSpc>
                <a:spcPct val="80000"/>
              </a:lnSpc>
            </a:pPr>
            <a:r>
              <a:rPr lang="en-US" altLang="en-US" sz="1200" dirty="0" smtClean="0"/>
              <a:t>Roads</a:t>
            </a:r>
            <a:r>
              <a:rPr lang="en-US" altLang="en-US" sz="1200" dirty="0" smtClean="0"/>
              <a:t>, other traffic, pedestrians, </a:t>
            </a:r>
            <a:r>
              <a:rPr lang="en-US" altLang="en-US" sz="1200" dirty="0" smtClean="0"/>
              <a:t>customers</a:t>
            </a:r>
          </a:p>
          <a:p>
            <a:pPr lvl="1" eaLnBrk="1" hangingPunct="1">
              <a:lnSpc>
                <a:spcPct val="80000"/>
              </a:lnSpc>
            </a:pPr>
            <a:r>
              <a:rPr lang="en-US" altLang="en-US" sz="1600" dirty="0" smtClean="0"/>
              <a:t>Actuators</a:t>
            </a:r>
            <a:r>
              <a:rPr lang="en-US" altLang="en-US" sz="1600" dirty="0" smtClean="0"/>
              <a:t>: </a:t>
            </a:r>
            <a:endParaRPr lang="en-US" altLang="en-US" sz="1600" dirty="0" smtClean="0"/>
          </a:p>
          <a:p>
            <a:pPr lvl="2" eaLnBrk="1" hangingPunct="1">
              <a:lnSpc>
                <a:spcPct val="80000"/>
              </a:lnSpc>
            </a:pPr>
            <a:r>
              <a:rPr lang="en-US" altLang="en-US" sz="1200" dirty="0" smtClean="0"/>
              <a:t>Steering </a:t>
            </a:r>
            <a:r>
              <a:rPr lang="en-US" altLang="en-US" sz="1200" dirty="0" smtClean="0"/>
              <a:t>wheel, accelerator, brake, signal, </a:t>
            </a:r>
            <a:r>
              <a:rPr lang="en-US" altLang="en-US" sz="1200" dirty="0" smtClean="0"/>
              <a:t>horn</a:t>
            </a:r>
          </a:p>
          <a:p>
            <a:pPr lvl="1" eaLnBrk="1" hangingPunct="1">
              <a:lnSpc>
                <a:spcPct val="80000"/>
              </a:lnSpc>
            </a:pPr>
            <a:r>
              <a:rPr lang="en-US" altLang="en-US" sz="1600" dirty="0" smtClean="0"/>
              <a:t>Sensors</a:t>
            </a:r>
            <a:r>
              <a:rPr lang="en-US" altLang="en-US" sz="1600" dirty="0" smtClean="0"/>
              <a:t>: </a:t>
            </a:r>
            <a:endParaRPr lang="en-US" altLang="en-US" sz="1600" dirty="0" smtClean="0"/>
          </a:p>
          <a:p>
            <a:pPr lvl="2" eaLnBrk="1" hangingPunct="1">
              <a:lnSpc>
                <a:spcPct val="80000"/>
              </a:lnSpc>
            </a:pPr>
            <a:r>
              <a:rPr lang="en-US" altLang="en-US" sz="1200" dirty="0" smtClean="0"/>
              <a:t>Cameras</a:t>
            </a:r>
            <a:r>
              <a:rPr lang="en-US" altLang="en-US" sz="1200" dirty="0" smtClean="0"/>
              <a:t>, sonar, speedometer, GPS, odometer, engine sensors, </a:t>
            </a:r>
            <a:r>
              <a:rPr lang="en-US" altLang="en-US" sz="1200" dirty="0" err="1" smtClean="0"/>
              <a:t>keyboars</a:t>
            </a:r>
            <a:endParaRPr lang="en-US" alt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PEAS</a:t>
            </a:r>
          </a:p>
        </p:txBody>
      </p:sp>
      <p:sp>
        <p:nvSpPr>
          <p:cNvPr id="13315" name="Rectangle 3"/>
          <p:cNvSpPr>
            <a:spLocks noGrp="1" noChangeArrowheads="1"/>
          </p:cNvSpPr>
          <p:nvPr>
            <p:ph type="body" idx="1"/>
          </p:nvPr>
        </p:nvSpPr>
        <p:spPr/>
        <p:txBody>
          <a:bodyPr/>
          <a:lstStyle/>
          <a:p>
            <a:pPr eaLnBrk="1" hangingPunct="1"/>
            <a:r>
              <a:rPr lang="en-US" altLang="en-US" sz="2800" dirty="0" smtClean="0"/>
              <a:t>Agent: Medical diagnosis system</a:t>
            </a:r>
          </a:p>
          <a:p>
            <a:pPr lvl="1" eaLnBrk="1" hangingPunct="1"/>
            <a:r>
              <a:rPr lang="en-US" altLang="en-US" sz="2400" dirty="0" smtClean="0"/>
              <a:t>Performance measure: </a:t>
            </a:r>
            <a:endParaRPr lang="en-US" altLang="en-US" sz="2400" dirty="0" smtClean="0"/>
          </a:p>
          <a:p>
            <a:pPr lvl="2" eaLnBrk="1" hangingPunct="1"/>
            <a:r>
              <a:rPr lang="en-US" altLang="en-US" sz="2000" dirty="0" smtClean="0"/>
              <a:t>Healthy </a:t>
            </a:r>
            <a:r>
              <a:rPr lang="en-US" altLang="en-US" sz="2000" dirty="0" smtClean="0"/>
              <a:t>patient, minimize costs, lawsuits</a:t>
            </a:r>
          </a:p>
          <a:p>
            <a:pPr lvl="1" eaLnBrk="1" hangingPunct="1"/>
            <a:r>
              <a:rPr lang="en-US" altLang="en-US" sz="2400" dirty="0" smtClean="0"/>
              <a:t>Environment: </a:t>
            </a:r>
            <a:endParaRPr lang="en-US" altLang="en-US" sz="2400" dirty="0" smtClean="0"/>
          </a:p>
          <a:p>
            <a:pPr lvl="2" eaLnBrk="1" hangingPunct="1"/>
            <a:r>
              <a:rPr lang="en-US" altLang="en-US" sz="2000" dirty="0" smtClean="0"/>
              <a:t>Patient</a:t>
            </a:r>
            <a:r>
              <a:rPr lang="en-US" altLang="en-US" sz="2000" dirty="0" smtClean="0"/>
              <a:t>, hospital, staff</a:t>
            </a:r>
          </a:p>
          <a:p>
            <a:pPr lvl="1" eaLnBrk="1" hangingPunct="1"/>
            <a:r>
              <a:rPr lang="en-US" altLang="en-US" sz="2400" dirty="0" smtClean="0"/>
              <a:t>Actuators: </a:t>
            </a:r>
            <a:endParaRPr lang="en-US" altLang="en-US" sz="2400" dirty="0" smtClean="0"/>
          </a:p>
          <a:p>
            <a:pPr lvl="2" eaLnBrk="1" hangingPunct="1"/>
            <a:r>
              <a:rPr lang="en-US" altLang="en-US" sz="2000" dirty="0" smtClean="0"/>
              <a:t>Screen </a:t>
            </a:r>
            <a:r>
              <a:rPr lang="en-US" altLang="en-US" sz="2000" dirty="0" smtClean="0"/>
              <a:t>display (questions, tests, diagnoses, treatments, referrals</a:t>
            </a:r>
          </a:p>
          <a:p>
            <a:pPr lvl="1" eaLnBrk="1" hangingPunct="1"/>
            <a:r>
              <a:rPr lang="en-US" altLang="en-US" sz="2400" dirty="0" smtClean="0"/>
              <a:t>Sensors: </a:t>
            </a:r>
            <a:endParaRPr lang="en-US" altLang="en-US" sz="2400" dirty="0" smtClean="0"/>
          </a:p>
          <a:p>
            <a:pPr lvl="2" eaLnBrk="1" hangingPunct="1"/>
            <a:r>
              <a:rPr lang="en-US" altLang="en-US" sz="2000" dirty="0" smtClean="0"/>
              <a:t>Keyboard </a:t>
            </a:r>
            <a:r>
              <a:rPr lang="en-US" altLang="en-US" sz="2000" dirty="0" smtClean="0"/>
              <a:t>(entry of symptoms, findings, patient's answers)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PEAS</a:t>
            </a:r>
          </a:p>
        </p:txBody>
      </p:sp>
      <p:sp>
        <p:nvSpPr>
          <p:cNvPr id="14339" name="Rectangle 3"/>
          <p:cNvSpPr>
            <a:spLocks noGrp="1" noChangeArrowheads="1"/>
          </p:cNvSpPr>
          <p:nvPr>
            <p:ph type="body" idx="1"/>
          </p:nvPr>
        </p:nvSpPr>
        <p:spPr/>
        <p:txBody>
          <a:bodyPr/>
          <a:lstStyle/>
          <a:p>
            <a:pPr eaLnBrk="1" hangingPunct="1"/>
            <a:r>
              <a:rPr lang="en-US" altLang="en-US" dirty="0" smtClean="0"/>
              <a:t>Agent: Part-picking robot</a:t>
            </a:r>
          </a:p>
          <a:p>
            <a:pPr lvl="1" eaLnBrk="1" hangingPunct="1"/>
            <a:r>
              <a:rPr lang="en-US" altLang="en-US" dirty="0" smtClean="0"/>
              <a:t>Performance measure: </a:t>
            </a:r>
            <a:endParaRPr lang="en-US" altLang="en-US" dirty="0" smtClean="0"/>
          </a:p>
          <a:p>
            <a:pPr lvl="2" eaLnBrk="1" hangingPunct="1"/>
            <a:r>
              <a:rPr lang="en-US" altLang="en-US" dirty="0" smtClean="0"/>
              <a:t>Percentage </a:t>
            </a:r>
            <a:r>
              <a:rPr lang="en-US" altLang="en-US" dirty="0" smtClean="0"/>
              <a:t>of parts in correct bins</a:t>
            </a:r>
          </a:p>
          <a:p>
            <a:pPr lvl="1" eaLnBrk="1" hangingPunct="1"/>
            <a:r>
              <a:rPr lang="en-US" altLang="en-US" dirty="0" smtClean="0"/>
              <a:t>Environment: </a:t>
            </a:r>
            <a:endParaRPr lang="en-US" altLang="en-US" dirty="0" smtClean="0"/>
          </a:p>
          <a:p>
            <a:pPr lvl="2" eaLnBrk="1" hangingPunct="1"/>
            <a:r>
              <a:rPr lang="en-US" altLang="en-US" dirty="0" smtClean="0"/>
              <a:t>Conveyor </a:t>
            </a:r>
            <a:r>
              <a:rPr lang="en-US" altLang="en-US" dirty="0" smtClean="0"/>
              <a:t>belt with parts, bins</a:t>
            </a:r>
          </a:p>
          <a:p>
            <a:pPr lvl="1" eaLnBrk="1" hangingPunct="1"/>
            <a:r>
              <a:rPr lang="en-US" altLang="en-US" dirty="0" smtClean="0"/>
              <a:t>Actuators: </a:t>
            </a:r>
            <a:endParaRPr lang="en-US" altLang="en-US" dirty="0" smtClean="0"/>
          </a:p>
          <a:p>
            <a:pPr lvl="2" eaLnBrk="1" hangingPunct="1"/>
            <a:r>
              <a:rPr lang="en-US" altLang="en-US" dirty="0" smtClean="0"/>
              <a:t>Jointed </a:t>
            </a:r>
            <a:r>
              <a:rPr lang="en-US" altLang="en-US" dirty="0" smtClean="0"/>
              <a:t>arm and hand</a:t>
            </a:r>
          </a:p>
          <a:p>
            <a:pPr lvl="1" eaLnBrk="1" hangingPunct="1"/>
            <a:r>
              <a:rPr lang="en-US" altLang="en-US" dirty="0" smtClean="0"/>
              <a:t>Sensors: </a:t>
            </a:r>
            <a:endParaRPr lang="en-US" altLang="en-US" dirty="0" smtClean="0"/>
          </a:p>
          <a:p>
            <a:pPr lvl="2" eaLnBrk="1" hangingPunct="1"/>
            <a:r>
              <a:rPr lang="en-US" altLang="en-US" dirty="0" smtClean="0"/>
              <a:t>Camera</a:t>
            </a:r>
            <a:r>
              <a:rPr lang="en-US" altLang="en-US" dirty="0" smtClean="0"/>
              <a:t>, joint angle sensors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PEAS</a:t>
            </a:r>
          </a:p>
        </p:txBody>
      </p:sp>
      <p:sp>
        <p:nvSpPr>
          <p:cNvPr id="15363" name="Rectangle 3"/>
          <p:cNvSpPr>
            <a:spLocks noGrp="1" noChangeArrowheads="1"/>
          </p:cNvSpPr>
          <p:nvPr>
            <p:ph type="body" idx="1"/>
          </p:nvPr>
        </p:nvSpPr>
        <p:spPr/>
        <p:txBody>
          <a:bodyPr/>
          <a:lstStyle/>
          <a:p>
            <a:pPr eaLnBrk="1" hangingPunct="1"/>
            <a:r>
              <a:rPr lang="en-US" altLang="en-US" sz="2800" dirty="0" smtClean="0"/>
              <a:t>Agent: Interactive English tutor</a:t>
            </a:r>
          </a:p>
          <a:p>
            <a:pPr lvl="1" eaLnBrk="1" hangingPunct="1"/>
            <a:r>
              <a:rPr lang="en-US" altLang="en-US" sz="2400" dirty="0" smtClean="0"/>
              <a:t>Performance measure: </a:t>
            </a:r>
            <a:endParaRPr lang="en-US" altLang="en-US" sz="2400" dirty="0" smtClean="0"/>
          </a:p>
          <a:p>
            <a:pPr lvl="2" eaLnBrk="1" hangingPunct="1"/>
            <a:r>
              <a:rPr lang="en-US" altLang="en-US" sz="2000" dirty="0" smtClean="0"/>
              <a:t>Maximize </a:t>
            </a:r>
            <a:r>
              <a:rPr lang="en-US" altLang="en-US" sz="2000" dirty="0" smtClean="0"/>
              <a:t>student's score on test</a:t>
            </a:r>
          </a:p>
          <a:p>
            <a:pPr lvl="1" eaLnBrk="1" hangingPunct="1"/>
            <a:r>
              <a:rPr lang="en-US" altLang="en-US" sz="2400" dirty="0" smtClean="0"/>
              <a:t>Environment: </a:t>
            </a:r>
            <a:endParaRPr lang="en-US" altLang="en-US" sz="2400" dirty="0" smtClean="0"/>
          </a:p>
          <a:p>
            <a:pPr lvl="2" eaLnBrk="1" hangingPunct="1"/>
            <a:r>
              <a:rPr lang="en-US" altLang="en-US" sz="2000" dirty="0" smtClean="0"/>
              <a:t>Set </a:t>
            </a:r>
            <a:r>
              <a:rPr lang="en-US" altLang="en-US" sz="2000" dirty="0" smtClean="0"/>
              <a:t>of students</a:t>
            </a:r>
          </a:p>
          <a:p>
            <a:pPr lvl="1" eaLnBrk="1" hangingPunct="1"/>
            <a:r>
              <a:rPr lang="en-US" altLang="en-US" sz="2400" dirty="0" smtClean="0"/>
              <a:t>Actuators: </a:t>
            </a:r>
            <a:endParaRPr lang="en-US" altLang="en-US" sz="2400" dirty="0" smtClean="0"/>
          </a:p>
          <a:p>
            <a:pPr lvl="2" eaLnBrk="1" hangingPunct="1"/>
            <a:r>
              <a:rPr lang="en-US" altLang="en-US" sz="2000" dirty="0" smtClean="0"/>
              <a:t>Screen </a:t>
            </a:r>
            <a:r>
              <a:rPr lang="en-US" altLang="en-US" sz="2000" dirty="0" smtClean="0"/>
              <a:t>display (exercises, suggestions, corrections)</a:t>
            </a:r>
          </a:p>
          <a:p>
            <a:pPr lvl="1" eaLnBrk="1" hangingPunct="1"/>
            <a:r>
              <a:rPr lang="en-US" altLang="en-US" sz="2400" dirty="0" smtClean="0"/>
              <a:t>Sensors: </a:t>
            </a:r>
            <a:endParaRPr lang="en-US" altLang="en-US" sz="2400" dirty="0" smtClean="0"/>
          </a:p>
          <a:p>
            <a:pPr lvl="2" eaLnBrk="1" hangingPunct="1"/>
            <a:r>
              <a:rPr lang="en-US" altLang="en-US" sz="2000" dirty="0" smtClean="0"/>
              <a:t>Keyboard</a:t>
            </a: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PEAS</a:t>
            </a:r>
          </a:p>
        </p:txBody>
      </p:sp>
      <p:sp>
        <p:nvSpPr>
          <p:cNvPr id="15363" name="Rectangle 3"/>
          <p:cNvSpPr>
            <a:spLocks noGrp="1" noChangeArrowheads="1"/>
          </p:cNvSpPr>
          <p:nvPr>
            <p:ph type="body" idx="1"/>
          </p:nvPr>
        </p:nvSpPr>
        <p:spPr/>
        <p:txBody>
          <a:bodyPr/>
          <a:lstStyle/>
          <a:p>
            <a:pPr eaLnBrk="1" hangingPunct="1"/>
            <a:r>
              <a:rPr lang="en-US" altLang="en-US" sz="2800" dirty="0" smtClean="0"/>
              <a:t>Agent: </a:t>
            </a:r>
            <a:r>
              <a:rPr lang="en-US" altLang="en-US" sz="2800" dirty="0" smtClean="0"/>
              <a:t>[let’s think of another one]</a:t>
            </a:r>
            <a:endParaRPr lang="en-US" altLang="en-US" sz="2800" dirty="0" smtClean="0"/>
          </a:p>
          <a:p>
            <a:pPr lvl="1" eaLnBrk="1" hangingPunct="1"/>
            <a:r>
              <a:rPr lang="en-US" altLang="en-US" sz="2400" dirty="0" smtClean="0"/>
              <a:t>Performance measure: </a:t>
            </a:r>
            <a:endParaRPr lang="en-US" altLang="en-US" sz="2400" dirty="0" smtClean="0"/>
          </a:p>
          <a:p>
            <a:pPr lvl="1" eaLnBrk="1" hangingPunct="1"/>
            <a:r>
              <a:rPr lang="en-US" altLang="en-US" sz="2400" dirty="0" smtClean="0"/>
              <a:t>Environment</a:t>
            </a:r>
            <a:r>
              <a:rPr lang="en-US" altLang="en-US" sz="2400" dirty="0" smtClean="0"/>
              <a:t>: </a:t>
            </a:r>
            <a:endParaRPr lang="en-US" altLang="en-US" sz="2400" dirty="0" smtClean="0"/>
          </a:p>
          <a:p>
            <a:pPr lvl="1" eaLnBrk="1" hangingPunct="1"/>
            <a:r>
              <a:rPr lang="en-US" altLang="en-US" sz="2400" dirty="0" smtClean="0"/>
              <a:t>Actuators</a:t>
            </a:r>
            <a:r>
              <a:rPr lang="en-US" altLang="en-US" sz="2400" dirty="0" smtClean="0"/>
              <a:t>: </a:t>
            </a:r>
            <a:endParaRPr lang="en-US" altLang="en-US" sz="2400" dirty="0" smtClean="0"/>
          </a:p>
          <a:p>
            <a:pPr lvl="1" eaLnBrk="1" hangingPunct="1"/>
            <a:r>
              <a:rPr lang="en-US" altLang="en-US" sz="2400" dirty="0" smtClean="0"/>
              <a:t>Sensors:</a:t>
            </a:r>
          </a:p>
        </p:txBody>
      </p:sp>
    </p:spTree>
    <p:extLst>
      <p:ext uri="{BB962C8B-B14F-4D97-AF65-F5344CB8AC3E}">
        <p14:creationId xmlns:p14="http://schemas.microsoft.com/office/powerpoint/2010/main" val="1426113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166938"/>
            <a:ext cx="72675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527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p:txBody>
          <a:bodyPr/>
          <a:lstStyle/>
          <a:p>
            <a:pPr eaLnBrk="1" hangingPunct="1">
              <a:lnSpc>
                <a:spcPct val="90000"/>
              </a:lnSpc>
            </a:pPr>
            <a:r>
              <a:rPr lang="en-US" altLang="en-US" sz="2400" smtClean="0">
                <a:solidFill>
                  <a:srgbClr val="FF0000"/>
                </a:solidFill>
              </a:rPr>
              <a:t>Fully observable</a:t>
            </a:r>
            <a:r>
              <a:rPr lang="en-US" altLang="en-US" sz="2400" smtClean="0"/>
              <a:t> (vs. partially observable): An agent's sensors give it access to the complete state of the environment at each point in time.</a:t>
            </a:r>
          </a:p>
          <a:p>
            <a:pPr eaLnBrk="1" hangingPunct="1">
              <a:lnSpc>
                <a:spcPct val="90000"/>
              </a:lnSpc>
            </a:pPr>
            <a:r>
              <a:rPr lang="en-US" altLang="en-US" sz="2400" smtClean="0">
                <a:solidFill>
                  <a:srgbClr val="FF0000"/>
                </a:solidFill>
              </a:rPr>
              <a:t>Deterministic</a:t>
            </a:r>
            <a:r>
              <a:rPr lang="en-US" altLang="en-US" sz="2400" smtClean="0"/>
              <a:t> (vs. stochastic): The next state of the environment is completely determined by the current state and the action executed by the agent. (If the environment is deterministic except for the actions of other agents, then the environment is </a:t>
            </a:r>
            <a:r>
              <a:rPr lang="en-US" altLang="en-US" sz="2400" smtClean="0">
                <a:solidFill>
                  <a:srgbClr val="FF0000"/>
                </a:solidFill>
              </a:rPr>
              <a:t>strategic</a:t>
            </a:r>
            <a:r>
              <a:rPr lang="en-US" altLang="en-US" sz="2400" smtClean="0"/>
              <a:t>)</a:t>
            </a:r>
          </a:p>
          <a:p>
            <a:pPr eaLnBrk="1" hangingPunct="1">
              <a:lnSpc>
                <a:spcPct val="90000"/>
              </a:lnSpc>
            </a:pPr>
            <a:r>
              <a:rPr lang="en-US" altLang="en-US" sz="2400" smtClean="0">
                <a:solidFill>
                  <a:srgbClr val="FF0000"/>
                </a:solidFill>
              </a:rPr>
              <a:t>Episodic </a:t>
            </a:r>
            <a:r>
              <a:rPr lang="en-US" altLang="en-US" sz="2400" smtClean="0"/>
              <a:t>(vs. sequential): The agent's experience is divided into atomic "episodes" (each episode consists of the agent perceiving and then performing a single action), and the choice of action in each episode depends only on the episode itself.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Environment types</a:t>
            </a:r>
          </a:p>
        </p:txBody>
      </p:sp>
      <p:sp>
        <p:nvSpPr>
          <p:cNvPr id="17411" name="Rectangle 3"/>
          <p:cNvSpPr>
            <a:spLocks noGrp="1" noChangeArrowheads="1"/>
          </p:cNvSpPr>
          <p:nvPr>
            <p:ph type="body" idx="1"/>
          </p:nvPr>
        </p:nvSpPr>
        <p:spPr/>
        <p:txBody>
          <a:bodyPr/>
          <a:lstStyle/>
          <a:p>
            <a:pPr eaLnBrk="1" hangingPunct="1"/>
            <a:r>
              <a:rPr lang="en-US" altLang="en-US" sz="2800" smtClean="0">
                <a:solidFill>
                  <a:srgbClr val="FF0000"/>
                </a:solidFill>
              </a:rPr>
              <a:t>Static </a:t>
            </a:r>
            <a:r>
              <a:rPr lang="en-US" altLang="en-US" sz="2800" smtClean="0"/>
              <a:t>(vs. dynamic): The environment is unchanged while an agent is deliberating. (The environment is </a:t>
            </a:r>
            <a:r>
              <a:rPr lang="en-US" altLang="en-US" sz="2800" smtClean="0">
                <a:solidFill>
                  <a:srgbClr val="FF0000"/>
                </a:solidFill>
              </a:rPr>
              <a:t>semidynamic</a:t>
            </a:r>
            <a:r>
              <a:rPr lang="en-US" altLang="en-US" sz="2800" smtClean="0"/>
              <a:t> if the environment itself does not change with the passage of time but the agent's performance score does)</a:t>
            </a:r>
          </a:p>
          <a:p>
            <a:pPr eaLnBrk="1" hangingPunct="1"/>
            <a:r>
              <a:rPr lang="en-US" altLang="en-US" sz="2800" smtClean="0">
                <a:solidFill>
                  <a:srgbClr val="FF0000"/>
                </a:solidFill>
              </a:rPr>
              <a:t>Discrete</a:t>
            </a:r>
            <a:r>
              <a:rPr lang="en-US" altLang="en-US" sz="2800" smtClean="0"/>
              <a:t> (vs. continuous): A limited number of distinct, clearly defined percepts and actions.</a:t>
            </a:r>
          </a:p>
          <a:p>
            <a:pPr eaLnBrk="1" hangingPunct="1"/>
            <a:r>
              <a:rPr lang="en-US" altLang="en-US" sz="2800" smtClean="0">
                <a:solidFill>
                  <a:srgbClr val="FF0000"/>
                </a:solidFill>
              </a:rPr>
              <a:t>Single agent</a:t>
            </a:r>
            <a:r>
              <a:rPr lang="en-US" altLang="en-US" sz="2800" smtClean="0"/>
              <a:t> (vs. multiagent): An agent operating by itself in an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p:txBody>
          <a:bodyPr/>
          <a:lstStyle/>
          <a:p>
            <a:pPr eaLnBrk="1" hangingPunct="1">
              <a:lnSpc>
                <a:spcPct val="80000"/>
              </a:lnSpc>
              <a:buFontTx/>
              <a:buNone/>
            </a:pPr>
            <a:r>
              <a:rPr lang="en-US" altLang="en-US" sz="2000" dirty="0" smtClean="0"/>
              <a:t>				Chess with 	Chess without 	Taxi driving </a:t>
            </a:r>
          </a:p>
          <a:p>
            <a:pPr eaLnBrk="1" hangingPunct="1">
              <a:lnSpc>
                <a:spcPct val="80000"/>
              </a:lnSpc>
              <a:buFontTx/>
              <a:buNone/>
            </a:pPr>
            <a:r>
              <a:rPr lang="en-US" altLang="en-US" sz="2000" dirty="0" smtClean="0"/>
              <a:t>				a clock		a clock</a:t>
            </a:r>
          </a:p>
          <a:p>
            <a:pPr eaLnBrk="1" hangingPunct="1">
              <a:lnSpc>
                <a:spcPct val="80000"/>
              </a:lnSpc>
              <a:buFontTx/>
              <a:buNone/>
            </a:pPr>
            <a:r>
              <a:rPr lang="en-US" altLang="en-US" sz="2000" dirty="0" smtClean="0"/>
              <a:t>Fully observable	</a:t>
            </a:r>
            <a:endParaRPr lang="en-US" altLang="en-US" sz="2000" dirty="0" smtClean="0"/>
          </a:p>
          <a:p>
            <a:pPr eaLnBrk="1" hangingPunct="1">
              <a:lnSpc>
                <a:spcPct val="80000"/>
              </a:lnSpc>
              <a:buFontTx/>
              <a:buNone/>
            </a:pPr>
            <a:r>
              <a:rPr lang="en-US" altLang="en-US" sz="2000" dirty="0" smtClean="0"/>
              <a:t>Deterministic		 </a:t>
            </a:r>
          </a:p>
          <a:p>
            <a:pPr eaLnBrk="1" hangingPunct="1">
              <a:lnSpc>
                <a:spcPct val="80000"/>
              </a:lnSpc>
              <a:buFontTx/>
              <a:buNone/>
            </a:pPr>
            <a:r>
              <a:rPr lang="en-US" altLang="en-US" sz="2000" dirty="0" smtClean="0"/>
              <a:t>Episodic          </a:t>
            </a:r>
            <a:r>
              <a:rPr lang="en-US" altLang="en-US" sz="2000" dirty="0" smtClean="0"/>
              <a:t>		</a:t>
            </a:r>
          </a:p>
          <a:p>
            <a:pPr eaLnBrk="1" hangingPunct="1">
              <a:lnSpc>
                <a:spcPct val="80000"/>
              </a:lnSpc>
              <a:buFontTx/>
              <a:buNone/>
            </a:pPr>
            <a:r>
              <a:rPr lang="en-US" altLang="en-US" sz="2000" dirty="0" smtClean="0"/>
              <a:t>Static 			</a:t>
            </a:r>
          </a:p>
          <a:p>
            <a:pPr eaLnBrk="1" hangingPunct="1">
              <a:lnSpc>
                <a:spcPct val="80000"/>
              </a:lnSpc>
              <a:buFontTx/>
              <a:buNone/>
            </a:pPr>
            <a:r>
              <a:rPr lang="en-US" altLang="en-US" sz="2000" dirty="0" smtClean="0"/>
              <a:t>Discrete		</a:t>
            </a:r>
          </a:p>
          <a:p>
            <a:pPr eaLnBrk="1" hangingPunct="1">
              <a:lnSpc>
                <a:spcPct val="80000"/>
              </a:lnSpc>
              <a:buFontTx/>
              <a:buNone/>
            </a:pPr>
            <a:r>
              <a:rPr lang="en-US" altLang="en-US" sz="2000" dirty="0" smtClean="0"/>
              <a:t>Single agent		</a:t>
            </a:r>
            <a:r>
              <a:rPr lang="en-US" altLang="en-US" sz="2000" dirty="0" smtClean="0"/>
              <a:t> </a:t>
            </a:r>
            <a:endParaRPr lang="en-US" altLang="en-US" sz="2000" dirty="0" smtClean="0"/>
          </a:p>
          <a:p>
            <a:pPr eaLnBrk="1" hangingPunct="1">
              <a:lnSpc>
                <a:spcPct val="80000"/>
              </a:lnSpc>
            </a:pPr>
            <a:endParaRPr lang="en-US" altLang="en-US" sz="2000" dirty="0" smtClean="0"/>
          </a:p>
        </p:txBody>
      </p:sp>
    </p:spTree>
    <p:extLst>
      <p:ext uri="{BB962C8B-B14F-4D97-AF65-F5344CB8AC3E}">
        <p14:creationId xmlns:p14="http://schemas.microsoft.com/office/powerpoint/2010/main" val="309438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p:txBody>
          <a:bodyPr/>
          <a:lstStyle/>
          <a:p>
            <a:pPr eaLnBrk="1" hangingPunct="1">
              <a:lnSpc>
                <a:spcPct val="80000"/>
              </a:lnSpc>
              <a:buFontTx/>
              <a:buNone/>
            </a:pPr>
            <a:r>
              <a:rPr lang="en-US" altLang="en-US" sz="2000" dirty="0" smtClean="0"/>
              <a:t>				Chess with 	Chess without 	Taxi driving </a:t>
            </a:r>
          </a:p>
          <a:p>
            <a:pPr eaLnBrk="1" hangingPunct="1">
              <a:lnSpc>
                <a:spcPct val="80000"/>
              </a:lnSpc>
              <a:buFontTx/>
              <a:buNone/>
            </a:pPr>
            <a:r>
              <a:rPr lang="en-US" altLang="en-US" sz="2000" dirty="0" smtClean="0"/>
              <a:t>				a clock		a clock</a:t>
            </a:r>
          </a:p>
          <a:p>
            <a:pPr eaLnBrk="1" hangingPunct="1">
              <a:lnSpc>
                <a:spcPct val="80000"/>
              </a:lnSpc>
              <a:buFontTx/>
              <a:buNone/>
            </a:pPr>
            <a:r>
              <a:rPr lang="en-US" altLang="en-US" sz="2000" dirty="0" smtClean="0"/>
              <a:t>Fully observable	Yes		Yes		No </a:t>
            </a:r>
          </a:p>
          <a:p>
            <a:pPr eaLnBrk="1" hangingPunct="1">
              <a:lnSpc>
                <a:spcPct val="80000"/>
              </a:lnSpc>
              <a:buFontTx/>
              <a:buNone/>
            </a:pPr>
            <a:r>
              <a:rPr lang="en-US" altLang="en-US" sz="2000" dirty="0" smtClean="0"/>
              <a:t>Deterministic		Strategic	Strategic	No </a:t>
            </a:r>
          </a:p>
          <a:p>
            <a:pPr eaLnBrk="1" hangingPunct="1">
              <a:lnSpc>
                <a:spcPct val="80000"/>
              </a:lnSpc>
              <a:buFontTx/>
              <a:buNone/>
            </a:pPr>
            <a:r>
              <a:rPr lang="en-US" altLang="en-US" sz="2000" dirty="0" smtClean="0"/>
              <a:t>Episodic          		No		No		No </a:t>
            </a:r>
          </a:p>
          <a:p>
            <a:pPr eaLnBrk="1" hangingPunct="1">
              <a:lnSpc>
                <a:spcPct val="80000"/>
              </a:lnSpc>
              <a:buFontTx/>
              <a:buNone/>
            </a:pPr>
            <a:r>
              <a:rPr lang="en-US" altLang="en-US" sz="2000" dirty="0" smtClean="0"/>
              <a:t>Static 			</a:t>
            </a:r>
            <a:r>
              <a:rPr lang="en-US" altLang="en-US" sz="2000" dirty="0" err="1" smtClean="0"/>
              <a:t>Semidynamic</a:t>
            </a:r>
            <a:r>
              <a:rPr lang="en-US" altLang="en-US" sz="2000" dirty="0" smtClean="0"/>
              <a:t>	Yes 		No </a:t>
            </a:r>
          </a:p>
          <a:p>
            <a:pPr eaLnBrk="1" hangingPunct="1">
              <a:lnSpc>
                <a:spcPct val="80000"/>
              </a:lnSpc>
              <a:buFontTx/>
              <a:buNone/>
            </a:pPr>
            <a:r>
              <a:rPr lang="en-US" altLang="en-US" sz="2000" dirty="0" smtClean="0"/>
              <a:t>Discrete		Yes 		Yes		No</a:t>
            </a:r>
          </a:p>
          <a:p>
            <a:pPr eaLnBrk="1" hangingPunct="1">
              <a:lnSpc>
                <a:spcPct val="80000"/>
              </a:lnSpc>
              <a:buFontTx/>
              <a:buNone/>
            </a:pPr>
            <a:r>
              <a:rPr lang="en-US" altLang="en-US" sz="2000" dirty="0" smtClean="0"/>
              <a:t>Single agent		No		No		No </a:t>
            </a:r>
          </a:p>
          <a:p>
            <a:pPr eaLnBrk="1" hangingPunct="1">
              <a:lnSpc>
                <a:spcPct val="80000"/>
              </a:lnSpc>
            </a:pPr>
            <a:endParaRPr lang="en-US" altLang="en-US" sz="2000" dirty="0" smtClean="0"/>
          </a:p>
          <a:p>
            <a:pPr eaLnBrk="1" hangingPunct="1">
              <a:lnSpc>
                <a:spcPct val="80000"/>
              </a:lnSpc>
            </a:pPr>
            <a:r>
              <a:rPr lang="en-US" altLang="en-US" sz="2000" dirty="0" smtClean="0"/>
              <a:t>The environment type largely determines the agent design
The real world is (of course) partially observable, stochastic, sequential, dynamic, continuous, multi-agent</a:t>
            </a:r>
          </a:p>
        </p:txBody>
      </p:sp>
      <p:graphicFrame>
        <p:nvGraphicFramePr>
          <p:cNvPr id="19466" name="Group 10"/>
          <p:cNvGraphicFramePr>
            <a:graphicFrameLocks noGrp="1"/>
          </p:cNvGraphicFramePr>
          <p:nvPr/>
        </p:nvGraphicFramePr>
        <p:xfrm>
          <a:off x="3124200" y="2209800"/>
          <a:ext cx="5410200" cy="1905000"/>
        </p:xfrm>
        <a:graphic>
          <a:graphicData uri="http://schemas.openxmlformats.org/drawingml/2006/table">
            <a:tbl>
              <a:tblPr/>
              <a:tblGrid>
                <a:gridCol w="5410200"/>
              </a:tblGrid>
              <a:tr h="190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Outline</a:t>
            </a:r>
          </a:p>
        </p:txBody>
      </p:sp>
      <p:sp>
        <p:nvSpPr>
          <p:cNvPr id="3075" name="Rectangle 3"/>
          <p:cNvSpPr>
            <a:spLocks noGrp="1" noChangeArrowheads="1"/>
          </p:cNvSpPr>
          <p:nvPr>
            <p:ph type="body" idx="1"/>
          </p:nvPr>
        </p:nvSpPr>
        <p:spPr/>
        <p:txBody>
          <a:bodyPr/>
          <a:lstStyle/>
          <a:p>
            <a:pPr eaLnBrk="1" hangingPunct="1"/>
            <a:r>
              <a:rPr lang="en-US" altLang="en-US" smtClean="0"/>
              <a:t>Agents and environments</a:t>
            </a:r>
          </a:p>
          <a:p>
            <a:pPr eaLnBrk="1" hangingPunct="1"/>
            <a:r>
              <a:rPr lang="en-US" altLang="en-US" smtClean="0"/>
              <a:t>Rationality</a:t>
            </a:r>
          </a:p>
          <a:p>
            <a:pPr eaLnBrk="1" hangingPunct="1"/>
            <a:r>
              <a:rPr lang="en-US" altLang="en-US" smtClean="0"/>
              <a:t>PEAS (Performance measure, Environment, Actuators, Sensors)</a:t>
            </a:r>
          </a:p>
          <a:p>
            <a:pPr eaLnBrk="1" hangingPunct="1"/>
            <a:r>
              <a:rPr lang="en-US" altLang="en-US" smtClean="0"/>
              <a:t>Environment types</a:t>
            </a:r>
          </a:p>
          <a:p>
            <a:pPr eaLnBrk="1" hangingPunct="1"/>
            <a:r>
              <a:rPr lang="en-US" altLang="en-US" smtClean="0"/>
              <a:t>Agent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Agent functions and programs</a:t>
            </a:r>
          </a:p>
        </p:txBody>
      </p:sp>
      <p:sp>
        <p:nvSpPr>
          <p:cNvPr id="19459" name="Rectangle 3"/>
          <p:cNvSpPr>
            <a:spLocks noGrp="1" noChangeArrowheads="1"/>
          </p:cNvSpPr>
          <p:nvPr>
            <p:ph type="body" idx="1"/>
          </p:nvPr>
        </p:nvSpPr>
        <p:spPr/>
        <p:txBody>
          <a:bodyPr/>
          <a:lstStyle/>
          <a:p>
            <a:pPr eaLnBrk="1" hangingPunct="1"/>
            <a:r>
              <a:rPr lang="en-US" altLang="en-US" smtClean="0"/>
              <a:t>An agent is completely specified by the </a:t>
            </a:r>
            <a:r>
              <a:rPr lang="en-US" altLang="en-US" u="sng" smtClean="0"/>
              <a:t>agent function</a:t>
            </a:r>
            <a:r>
              <a:rPr lang="en-US" altLang="en-US" smtClean="0"/>
              <a:t> mapping percept sequences to actions</a:t>
            </a:r>
          </a:p>
          <a:p>
            <a:pPr eaLnBrk="1" hangingPunct="1"/>
            <a:r>
              <a:rPr lang="en-US" altLang="en-US" smtClean="0"/>
              <a:t>One agent function (or a small equivalence class) is </a:t>
            </a:r>
            <a:r>
              <a:rPr lang="en-US" altLang="en-US" u="sng" smtClean="0"/>
              <a:t>rational</a:t>
            </a:r>
            <a:endParaRPr lang="en-US" altLang="en-US" smtClean="0"/>
          </a:p>
          <a:p>
            <a:pPr eaLnBrk="1" hangingPunct="1"/>
            <a:r>
              <a:rPr lang="en-US" altLang="en-US" smtClean="0"/>
              <a:t>Aim: find a way to implement the rational agent function concisely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Table-lookup agent</a:t>
            </a:r>
          </a:p>
        </p:txBody>
      </p:sp>
      <p:sp>
        <p:nvSpPr>
          <p:cNvPr id="20483" name="Rectangle 3"/>
          <p:cNvSpPr>
            <a:spLocks noGrp="1" noChangeArrowheads="1"/>
          </p:cNvSpPr>
          <p:nvPr>
            <p:ph type="body" idx="1"/>
          </p:nvPr>
        </p:nvSpPr>
        <p:spPr/>
        <p:txBody>
          <a:bodyPr/>
          <a:lstStyle/>
          <a:p>
            <a:pPr eaLnBrk="1" hangingPunct="1"/>
            <a:r>
              <a:rPr lang="en-US" altLang="en-US" smtClean="0"/>
              <a:t>Drawbacks:</a:t>
            </a:r>
          </a:p>
          <a:p>
            <a:pPr lvl="1" eaLnBrk="1" hangingPunct="1"/>
            <a:r>
              <a:rPr lang="en-US" altLang="en-US" smtClean="0"/>
              <a:t>Huge table</a:t>
            </a:r>
          </a:p>
          <a:p>
            <a:pPr lvl="1" eaLnBrk="1" hangingPunct="1"/>
            <a:r>
              <a:rPr lang="en-US" altLang="en-US" smtClean="0"/>
              <a:t>Take a long time to build the table</a:t>
            </a:r>
          </a:p>
          <a:p>
            <a:pPr lvl="1" eaLnBrk="1" hangingPunct="1"/>
            <a:r>
              <a:rPr lang="en-US" altLang="en-US" smtClean="0"/>
              <a:t>No autonomy</a:t>
            </a:r>
          </a:p>
          <a:p>
            <a:pPr lvl="1" eaLnBrk="1" hangingPunct="1"/>
            <a:r>
              <a:rPr lang="en-US" altLang="en-US" smtClean="0"/>
              <a:t>Even with learning, need a long time to learn the table entries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Agent types</a:t>
            </a:r>
          </a:p>
        </p:txBody>
      </p:sp>
      <p:sp>
        <p:nvSpPr>
          <p:cNvPr id="21507" name="Rectangle 3"/>
          <p:cNvSpPr>
            <a:spLocks noGrp="1" noChangeArrowheads="1"/>
          </p:cNvSpPr>
          <p:nvPr>
            <p:ph type="body" idx="1"/>
          </p:nvPr>
        </p:nvSpPr>
        <p:spPr/>
        <p:txBody>
          <a:bodyPr/>
          <a:lstStyle/>
          <a:p>
            <a:pPr eaLnBrk="1" hangingPunct="1"/>
            <a:r>
              <a:rPr lang="en-US" altLang="en-US" dirty="0" smtClean="0"/>
              <a:t>Four basic types in order of increasing generality:</a:t>
            </a:r>
          </a:p>
          <a:p>
            <a:pPr lvl="1" eaLnBrk="1" hangingPunct="1"/>
            <a:r>
              <a:rPr lang="en-US" altLang="en-US" dirty="0" smtClean="0"/>
              <a:t>Simple reflex agents</a:t>
            </a:r>
          </a:p>
          <a:p>
            <a:pPr lvl="1" eaLnBrk="1" hangingPunct="1"/>
            <a:r>
              <a:rPr lang="en-US" altLang="en-US" dirty="0" smtClean="0"/>
              <a:t>Model-based reflex agents</a:t>
            </a:r>
          </a:p>
          <a:p>
            <a:pPr lvl="1" eaLnBrk="1" hangingPunct="1"/>
            <a:r>
              <a:rPr lang="en-US" altLang="en-US" dirty="0" smtClean="0"/>
              <a:t>Goal-based agents</a:t>
            </a:r>
          </a:p>
          <a:p>
            <a:pPr lvl="1" eaLnBrk="1" hangingPunct="1"/>
            <a:r>
              <a:rPr lang="en-US" altLang="en-US" dirty="0" smtClean="0"/>
              <a:t>Utility-based </a:t>
            </a:r>
            <a:r>
              <a:rPr lang="en-US" altLang="en-US" dirty="0" smtClean="0"/>
              <a:t>agents</a:t>
            </a:r>
          </a:p>
          <a:p>
            <a:pPr eaLnBrk="1" hangingPunct="1"/>
            <a:r>
              <a:rPr lang="en-US" altLang="en-US" dirty="0" smtClean="0"/>
              <a:t>All can be turned into learning agents</a:t>
            </a: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Simple reflex agents</a:t>
            </a:r>
          </a:p>
        </p:txBody>
      </p:sp>
      <p:pic>
        <p:nvPicPr>
          <p:cNvPr id="20483" name="Picture 4" descr="simple-reflex-agen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371600"/>
            <a:ext cx="8153400" cy="5191125"/>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071563"/>
            <a:ext cx="813435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3377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Model-based reflex agents</a:t>
            </a:r>
          </a:p>
        </p:txBody>
      </p:sp>
      <p:pic>
        <p:nvPicPr>
          <p:cNvPr id="21507" name="Picture 4" descr="reflex+state-agen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219200"/>
            <a:ext cx="8001000" cy="5092700"/>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076325"/>
            <a:ext cx="80391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801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Goal-based agents</a:t>
            </a:r>
          </a:p>
        </p:txBody>
      </p:sp>
      <p:sp>
        <p:nvSpPr>
          <p:cNvPr id="22531"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tLang="en-US" smtClean="0"/>
              <a:t>
</a:t>
            </a:r>
          </a:p>
        </p:txBody>
      </p:sp>
      <p:pic>
        <p:nvPicPr>
          <p:cNvPr id="22532" name="Picture 5" descr="goal-based-agen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295400"/>
            <a:ext cx="8229600" cy="523875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Utility-based agents</a:t>
            </a:r>
          </a:p>
        </p:txBody>
      </p:sp>
      <p:pic>
        <p:nvPicPr>
          <p:cNvPr id="23555" name="Picture 5" descr="utility-based-agen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295400"/>
            <a:ext cx="8382000" cy="5335588"/>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Learning agents</a:t>
            </a:r>
          </a:p>
        </p:txBody>
      </p:sp>
      <p:pic>
        <p:nvPicPr>
          <p:cNvPr id="24579" name="Picture 9" descr="learning-agent"/>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295400"/>
            <a:ext cx="7620000" cy="535305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Agents</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sz="2800" smtClean="0"/>
              <a:t>An </a:t>
            </a:r>
            <a:r>
              <a:rPr lang="en-US" altLang="en-US" sz="2800" smtClean="0">
                <a:solidFill>
                  <a:srgbClr val="FF0000"/>
                </a:solidFill>
              </a:rPr>
              <a:t>agent</a:t>
            </a:r>
            <a:r>
              <a:rPr lang="en-US" altLang="en-US" sz="2800" smtClean="0"/>
              <a:t> is anything that can be viewed as </a:t>
            </a:r>
            <a:r>
              <a:rPr lang="en-US" altLang="en-US" sz="2800" smtClean="0">
                <a:solidFill>
                  <a:srgbClr val="FF0000"/>
                </a:solidFill>
              </a:rPr>
              <a:t>perceiving</a:t>
            </a:r>
            <a:r>
              <a:rPr lang="en-US" altLang="en-US" sz="2800" smtClean="0"/>
              <a:t> its </a:t>
            </a:r>
            <a:r>
              <a:rPr lang="en-US" altLang="en-US" sz="2800" smtClean="0">
                <a:solidFill>
                  <a:srgbClr val="FF0000"/>
                </a:solidFill>
              </a:rPr>
              <a:t>environment</a:t>
            </a:r>
            <a:r>
              <a:rPr lang="en-US" altLang="en-US" sz="2800" smtClean="0"/>
              <a:t> through </a:t>
            </a:r>
            <a:r>
              <a:rPr lang="en-US" altLang="en-US" sz="2800" smtClean="0">
                <a:solidFill>
                  <a:srgbClr val="FF0000"/>
                </a:solidFill>
              </a:rPr>
              <a:t>sensors</a:t>
            </a:r>
            <a:r>
              <a:rPr lang="en-US" altLang="en-US" sz="2800" smtClean="0"/>
              <a:t> and </a:t>
            </a:r>
            <a:r>
              <a:rPr lang="en-US" altLang="en-US" sz="2800" smtClean="0">
                <a:solidFill>
                  <a:srgbClr val="FF0000"/>
                </a:solidFill>
              </a:rPr>
              <a:t>acting</a:t>
            </a:r>
            <a:r>
              <a:rPr lang="en-US" altLang="en-US" sz="2800" smtClean="0"/>
              <a:t> upon that environment through </a:t>
            </a:r>
            <a:r>
              <a:rPr lang="en-US" altLang="en-US" sz="2800" smtClean="0">
                <a:solidFill>
                  <a:srgbClr val="FF0000"/>
                </a:solidFill>
              </a:rPr>
              <a:t>actuators</a:t>
            </a:r>
            <a:endParaRPr lang="en-US" altLang="en-US" sz="2800" smtClean="0"/>
          </a:p>
          <a:p>
            <a:pPr eaLnBrk="1" hangingPunct="1">
              <a:lnSpc>
                <a:spcPct val="90000"/>
              </a:lnSpc>
            </a:pPr>
            <a:r>
              <a:rPr lang="en-US" altLang="en-US" sz="2800" smtClean="0"/>
              <a:t>Human agent: eyes, ears, and other organs for sensors; hands, legs, mouth, and other body parts for actuators</a:t>
            </a:r>
          </a:p>
          <a:p>
            <a:pPr eaLnBrk="1" hangingPunct="1">
              <a:lnSpc>
                <a:spcPct val="90000"/>
              </a:lnSpc>
            </a:pPr>
            <a:r>
              <a:rPr lang="en-US" altLang="en-US" sz="2800" smtClean="0"/>
              <a:t>Robotic agent: cameras and infrared range finders for sensors; various motors for actuators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2" y="1752600"/>
            <a:ext cx="73056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10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Agents and environments</a:t>
            </a:r>
          </a:p>
        </p:txBody>
      </p:sp>
      <p:sp>
        <p:nvSpPr>
          <p:cNvPr id="6147" name="Rectangle 3"/>
          <p:cNvSpPr>
            <a:spLocks noGrp="1" noChangeArrowheads="1"/>
          </p:cNvSpPr>
          <p:nvPr>
            <p:ph type="body" idx="1"/>
          </p:nvPr>
        </p:nvSpPr>
        <p:spPr>
          <a:xfrm>
            <a:off x="457200" y="4648200"/>
            <a:ext cx="8229600" cy="1477963"/>
          </a:xfrm>
        </p:spPr>
        <p:txBody>
          <a:bodyPr/>
          <a:lstStyle/>
          <a:p>
            <a:pPr eaLnBrk="1" hangingPunct="1">
              <a:defRPr/>
            </a:pPr>
            <a:r>
              <a:rPr lang="en-US" altLang="en-US" sz="2000" dirty="0" smtClean="0"/>
              <a:t>The </a:t>
            </a:r>
            <a:r>
              <a:rPr lang="en-US" altLang="en-US" sz="2000" dirty="0" smtClean="0">
                <a:solidFill>
                  <a:srgbClr val="FF0000"/>
                </a:solidFill>
              </a:rPr>
              <a:t>agent</a:t>
            </a:r>
            <a:r>
              <a:rPr lang="en-US" altLang="en-US" sz="2000" dirty="0" smtClean="0"/>
              <a:t> </a:t>
            </a:r>
            <a:r>
              <a:rPr lang="en-US" altLang="en-US" sz="2000" dirty="0" smtClean="0">
                <a:solidFill>
                  <a:srgbClr val="FF0000"/>
                </a:solidFill>
              </a:rPr>
              <a:t>function</a:t>
            </a:r>
            <a:r>
              <a:rPr lang="en-US" altLang="en-US" sz="2000" dirty="0" smtClean="0"/>
              <a:t> maps from percept histories to actions:</a:t>
            </a:r>
            <a:endParaRPr lang="en-US" altLang="en-US" sz="2000" dirty="0"/>
          </a:p>
          <a:p>
            <a:pPr marL="0" indent="0" eaLnBrk="1" hangingPunct="1">
              <a:buFontTx/>
              <a:buNone/>
              <a:defRPr/>
            </a:pPr>
            <a:r>
              <a:rPr lang="en-US" altLang="en-US" sz="2000" dirty="0" smtClean="0"/>
              <a:t>	[</a:t>
            </a:r>
            <a:r>
              <a:rPr lang="en-US" altLang="en-US" sz="2000" i="1" dirty="0" smtClean="0"/>
              <a:t>f</a:t>
            </a:r>
            <a:r>
              <a:rPr lang="en-US" altLang="en-US" sz="2000" dirty="0" smtClean="0"/>
              <a:t>: </a:t>
            </a:r>
            <a:r>
              <a:rPr lang="en-US" altLang="en-US" sz="2000" dirty="0" smtClean="0">
                <a:latin typeface="Monotype Corsiva" pitchFamily="66" charset="0"/>
              </a:rPr>
              <a:t>P*</a:t>
            </a:r>
            <a:r>
              <a:rPr lang="en-US" altLang="en-US" sz="2000" dirty="0" smtClean="0"/>
              <a:t> </a:t>
            </a:r>
            <a:r>
              <a:rPr lang="en-US" altLang="en-US" sz="2000" dirty="0" smtClean="0">
                <a:sym typeface="Wingdings" pitchFamily="2" charset="2"/>
              </a:rPr>
              <a:t> </a:t>
            </a:r>
            <a:r>
              <a:rPr lang="en-US" altLang="en-US" sz="2000" dirty="0" smtClean="0">
                <a:latin typeface="Monotype Corsiva" pitchFamily="66" charset="0"/>
              </a:rPr>
              <a:t>A</a:t>
            </a:r>
            <a:r>
              <a:rPr lang="en-US" altLang="en-US" sz="2000" dirty="0" smtClean="0"/>
              <a:t>]
</a:t>
            </a:r>
          </a:p>
          <a:p>
            <a:pPr eaLnBrk="1" hangingPunct="1">
              <a:defRPr/>
            </a:pPr>
            <a:r>
              <a:rPr lang="en-US" altLang="en-US" sz="2000" dirty="0" smtClean="0"/>
              <a:t>The </a:t>
            </a:r>
            <a:r>
              <a:rPr lang="en-US" altLang="en-US" sz="2000" dirty="0" smtClean="0">
                <a:solidFill>
                  <a:srgbClr val="FF0000"/>
                </a:solidFill>
              </a:rPr>
              <a:t>agent</a:t>
            </a:r>
            <a:r>
              <a:rPr lang="en-US" altLang="en-US" sz="2000" dirty="0" smtClean="0"/>
              <a:t> </a:t>
            </a:r>
            <a:r>
              <a:rPr lang="en-US" altLang="en-US" sz="2000" dirty="0" smtClean="0">
                <a:solidFill>
                  <a:srgbClr val="FF0000"/>
                </a:solidFill>
              </a:rPr>
              <a:t>program</a:t>
            </a:r>
            <a:r>
              <a:rPr lang="en-US" altLang="en-US" sz="2000" dirty="0" smtClean="0"/>
              <a:t> runs on the physical </a:t>
            </a:r>
            <a:r>
              <a:rPr lang="en-US" altLang="en-US" sz="2000" dirty="0" smtClean="0">
                <a:solidFill>
                  <a:srgbClr val="FF0000"/>
                </a:solidFill>
              </a:rPr>
              <a:t>architecture</a:t>
            </a:r>
            <a:r>
              <a:rPr lang="en-US" altLang="en-US" sz="2000" dirty="0" smtClean="0"/>
              <a:t> to produce </a:t>
            </a:r>
            <a:r>
              <a:rPr lang="en-US" altLang="en-US" sz="2000" i="1" dirty="0" smtClean="0"/>
              <a:t>f</a:t>
            </a:r>
            <a:r>
              <a:rPr lang="en-US" altLang="en-US" sz="2000" dirty="0" smtClean="0"/>
              <a:t>
agent = architecture + program</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49434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Vacuum-cleaner world</a:t>
            </a:r>
          </a:p>
        </p:txBody>
      </p:sp>
      <p:sp>
        <p:nvSpPr>
          <p:cNvPr id="6147" name="Rectangle 3"/>
          <p:cNvSpPr>
            <a:spLocks noGrp="1" noChangeArrowheads="1"/>
          </p:cNvSpPr>
          <p:nvPr>
            <p:ph type="body" idx="1"/>
          </p:nvPr>
        </p:nvSpPr>
        <p:spPr/>
        <p:txBody>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Percepts: location and contents, e.g., [A,Dirty]
Actions: </a:t>
            </a:r>
            <a:r>
              <a:rPr lang="en-US" altLang="en-US" sz="2800" i="1" smtClean="0"/>
              <a:t>Left</a:t>
            </a:r>
            <a:r>
              <a:rPr lang="en-US" altLang="en-US" sz="2800" smtClean="0"/>
              <a:t>, </a:t>
            </a:r>
            <a:r>
              <a:rPr lang="en-US" altLang="en-US" sz="2800" i="1" smtClean="0"/>
              <a:t>Right</a:t>
            </a:r>
            <a:r>
              <a:rPr lang="en-US" altLang="en-US" sz="2800" smtClean="0"/>
              <a:t>, </a:t>
            </a:r>
            <a:r>
              <a:rPr lang="en-US" altLang="en-US" sz="2800" i="1" smtClean="0"/>
              <a:t>Suck</a:t>
            </a:r>
            <a:r>
              <a:rPr lang="en-US" altLang="en-US" sz="2800" smtClean="0"/>
              <a:t>, </a:t>
            </a:r>
            <a:r>
              <a:rPr lang="en-US" altLang="en-US" sz="2800" i="1" smtClean="0"/>
              <a:t>NoOp</a:t>
            </a:r>
            <a:endParaRPr lang="en-US" altLang="en-US" sz="2800" smtClean="0"/>
          </a:p>
        </p:txBody>
      </p:sp>
      <p:pic>
        <p:nvPicPr>
          <p:cNvPr id="6148"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133600"/>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38175"/>
            <a:ext cx="7620000" cy="558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62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Rational agents</a:t>
            </a:r>
          </a:p>
        </p:txBody>
      </p:sp>
      <p:sp>
        <p:nvSpPr>
          <p:cNvPr id="8195" name="Rectangle 3"/>
          <p:cNvSpPr>
            <a:spLocks noGrp="1" noChangeArrowheads="1"/>
          </p:cNvSpPr>
          <p:nvPr>
            <p:ph type="body" idx="1"/>
          </p:nvPr>
        </p:nvSpPr>
        <p:spPr/>
        <p:txBody>
          <a:bodyPr/>
          <a:lstStyle/>
          <a:p>
            <a:pPr eaLnBrk="1" hangingPunct="1">
              <a:lnSpc>
                <a:spcPct val="90000"/>
              </a:lnSpc>
            </a:pPr>
            <a:r>
              <a:rPr lang="en-US" altLang="en-US" sz="2400" smtClean="0"/>
              <a:t>An agent should strive to "do the right thing", based on what it can perceive and the actions it can perform. The right action is the one that will cause the agent to be most successful</a:t>
            </a:r>
          </a:p>
          <a:p>
            <a:pPr eaLnBrk="1" hangingPunct="1">
              <a:lnSpc>
                <a:spcPct val="90000"/>
              </a:lnSpc>
            </a:pPr>
            <a:r>
              <a:rPr lang="en-US" altLang="en-US" sz="2400" smtClean="0"/>
              <a:t>Performance measure: An objective criterion for success of an agent's behavior</a:t>
            </a:r>
          </a:p>
          <a:p>
            <a:pPr eaLnBrk="1" hangingPunct="1">
              <a:lnSpc>
                <a:spcPct val="90000"/>
              </a:lnSpc>
            </a:pPr>
            <a:r>
              <a:rPr lang="en-US" altLang="en-US" sz="2400" smtClean="0"/>
              <a:t>E.g., performance measure of a vacuum-cleaner agent could be amount of dirt cleaned up, amount of time taken, amount of electricity consumed, amount of noise generated,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Rational agents</a:t>
            </a:r>
          </a:p>
        </p:txBody>
      </p:sp>
      <p:sp>
        <p:nvSpPr>
          <p:cNvPr id="8195" name="Rectangle 3"/>
          <p:cNvSpPr>
            <a:spLocks noGrp="1" noChangeArrowheads="1"/>
          </p:cNvSpPr>
          <p:nvPr>
            <p:ph type="body" idx="1"/>
          </p:nvPr>
        </p:nvSpPr>
        <p:spPr/>
        <p:txBody>
          <a:bodyPr/>
          <a:lstStyle/>
          <a:p>
            <a:pPr eaLnBrk="1" hangingPunct="1"/>
            <a:r>
              <a:rPr lang="en-US" altLang="en-US" smtClean="0">
                <a:solidFill>
                  <a:srgbClr val="FF0000"/>
                </a:solidFill>
              </a:rPr>
              <a:t>Rational</a:t>
            </a:r>
            <a:r>
              <a:rPr lang="en-US" altLang="en-US" smtClean="0"/>
              <a:t> </a:t>
            </a:r>
            <a:r>
              <a:rPr lang="en-US" altLang="en-US" smtClean="0">
                <a:solidFill>
                  <a:srgbClr val="FF0000"/>
                </a:solidFill>
              </a:rPr>
              <a:t>Agent</a:t>
            </a:r>
            <a:r>
              <a:rPr lang="en-US" altLang="en-US" smtClean="0"/>
              <a:t>: For each possible percept sequence, a rational agent should select an action that is expected to maximize its performance measure, given the evidence provided by the percept sequence and whatever built-in knowledge the agent has.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Rational agents</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z="2800" smtClean="0"/>
              <a:t>Rationality is distinct from omniscience (all-knowing with infinite knowledge)</a:t>
            </a:r>
          </a:p>
          <a:p>
            <a:pPr eaLnBrk="1" hangingPunct="1">
              <a:lnSpc>
                <a:spcPct val="90000"/>
              </a:lnSpc>
            </a:pPr>
            <a:r>
              <a:rPr lang="en-US" altLang="en-US" sz="2800" smtClean="0"/>
              <a:t>Agents can perform actions in order to modify future percepts so as to obtain useful information (information gathering, exploration)</a:t>
            </a:r>
          </a:p>
          <a:p>
            <a:pPr eaLnBrk="1" hangingPunct="1">
              <a:lnSpc>
                <a:spcPct val="90000"/>
              </a:lnSpc>
            </a:pPr>
            <a:r>
              <a:rPr lang="en-US" altLang="en-US" sz="2800" smtClean="0"/>
              <a:t>An agent is </a:t>
            </a:r>
            <a:r>
              <a:rPr lang="en-US" altLang="en-US" sz="2800" smtClean="0">
                <a:solidFill>
                  <a:srgbClr val="FF0000"/>
                </a:solidFill>
              </a:rPr>
              <a:t>autonomous</a:t>
            </a:r>
            <a:r>
              <a:rPr lang="en-US" altLang="en-US" sz="2800" smtClean="0"/>
              <a:t> if its behavior is determined by its own experience (with ability to learn and adapt)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1394</TotalTime>
  <Words>802</Words>
  <Application>Microsoft Office PowerPoint</Application>
  <PresentationFormat>On-screen Show (4:3)</PresentationFormat>
  <Paragraphs>156</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Monotype Corsiva</vt:lpstr>
      <vt:lpstr>Wingdings</vt:lpstr>
      <vt:lpstr>Default Design</vt:lpstr>
      <vt:lpstr>Artificial Intelligence #4</vt:lpstr>
      <vt:lpstr>Outline</vt:lpstr>
      <vt:lpstr>Agents</vt:lpstr>
      <vt:lpstr>Agents and environments</vt:lpstr>
      <vt:lpstr>Vacuum-cleaner world</vt:lpstr>
      <vt:lpstr>PowerPoint Presentation</vt:lpstr>
      <vt:lpstr>Rational agents</vt:lpstr>
      <vt:lpstr>Rational agents</vt:lpstr>
      <vt:lpstr>Rational agents</vt:lpstr>
      <vt:lpstr>PEAS</vt:lpstr>
      <vt:lpstr>PEAS</vt:lpstr>
      <vt:lpstr>PEAS</vt:lpstr>
      <vt:lpstr>PEAS</vt:lpstr>
      <vt:lpstr>PEAS</vt:lpstr>
      <vt:lpstr>PowerPoint Presentation</vt:lpstr>
      <vt:lpstr>Environment types</vt:lpstr>
      <vt:lpstr>Environment types</vt:lpstr>
      <vt:lpstr>Environment types</vt:lpstr>
      <vt:lpstr>Environment types</vt:lpstr>
      <vt:lpstr>Agent functions and programs</vt:lpstr>
      <vt:lpstr>Table-lookup agent</vt:lpstr>
      <vt:lpstr>Agent types</vt:lpstr>
      <vt:lpstr>Simple reflex agents</vt:lpstr>
      <vt:lpstr>PowerPoint Presentation</vt:lpstr>
      <vt:lpstr>Model-based reflex agents</vt:lpstr>
      <vt:lpstr>PowerPoint Presentation</vt:lpstr>
      <vt:lpstr>Goal-based agents</vt:lpstr>
      <vt:lpstr>Utility-based agents</vt:lpstr>
      <vt:lpstr>Learning agents</vt:lpstr>
      <vt:lpstr>Summary</vt:lpstr>
    </vt:vector>
  </TitlesOfParts>
  <Company>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Dragomir Radev</cp:lastModifiedBy>
  <cp:revision>30</cp:revision>
  <cp:lastPrinted>2013-01-05T22:03:00Z</cp:lastPrinted>
  <dcterms:created xsi:type="dcterms:W3CDTF">2003-12-17T02:04:52Z</dcterms:created>
  <dcterms:modified xsi:type="dcterms:W3CDTF">2014-09-11T18:39:14Z</dcterms:modified>
</cp:coreProperties>
</file>