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7" r:id="rId2"/>
    <p:sldId id="259" r:id="rId3"/>
    <p:sldId id="260" r:id="rId4"/>
    <p:sldId id="314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1" autoAdjust="0"/>
    <p:restoredTop sz="94660"/>
  </p:normalViewPr>
  <p:slideViewPr>
    <p:cSldViewPr>
      <p:cViewPr>
        <p:scale>
          <a:sx n="112" d="100"/>
          <a:sy n="112" d="100"/>
        </p:scale>
        <p:origin x="-67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9F2533B-36B0-4177-BA9F-3458D61E0C9A}" type="datetimeFigureOut">
              <a:rPr lang="en-US"/>
              <a:pPr>
                <a:defRPr/>
              </a:pPr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3B15602-BF2D-4339-8E7E-8BDA6CCF0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41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A80E332-0F83-4DF2-9D5F-4A58088CE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36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0EFC51-2F80-4D4D-BD74-D541B157CA9A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DAF08-52E1-4FC9-932E-6972CD00B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EC8F2-BE19-46F1-B6C3-D2F2B08A4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35042-F4A8-4732-9659-2239E49BF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24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Blind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6AED9-468D-4727-8205-04A74542B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7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315D-B379-456B-AF54-0DECD6B03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804F6-201E-4EFE-B88A-4393ED9A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5E10A-44E8-491B-A942-CDBC353EF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2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B9FFE-AE4D-4F90-9D94-3D3F29AD6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C9A8-88B7-4C83-B587-2FEBE8653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69C4F-4831-46C6-B22B-81D46D2DF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5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E9B5E-EBD5-49E8-BF7F-B374E9ED7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2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8FF39-8958-4AB9-971B-26330D45A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BF99743-98D4-453C-BB6B-BAB71C8E5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#5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COMS W4701</a:t>
            </a:r>
          </a:p>
          <a:p>
            <a:pPr eaLnBrk="1" hangingPunct="1"/>
            <a:r>
              <a:rPr lang="en-US" altLang="en-US" smtClean="0"/>
              <a:t>Fall 2014</a:t>
            </a:r>
          </a:p>
          <a:p>
            <a:pPr eaLnBrk="1" hangingPunct="1"/>
            <a:r>
              <a:rPr lang="en-US" altLang="en-US" smtClean="0"/>
              <a:t>Problem Solving and Search (Ch.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A6E0E1-86D8-4A26-9759-D0BBE5FC114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vacuum world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err="1" smtClean="0">
                <a:solidFill>
                  <a:schemeClr val="accent2"/>
                </a:solidFill>
              </a:rPr>
              <a:t>Sensorless</a:t>
            </a:r>
            <a:r>
              <a:rPr lang="en-US" altLang="en-US" sz="2400" dirty="0" smtClean="0">
                <a:solidFill>
                  <a:schemeClr val="accent2"/>
                </a:solidFill>
              </a:rPr>
              <a:t>, </a:t>
            </a:r>
            <a:r>
              <a:rPr lang="en-US" altLang="en-US" sz="2400" dirty="0" smtClean="0"/>
              <a:t>start in </a:t>
            </a:r>
            <a:br>
              <a:rPr lang="en-US" altLang="en-US" sz="2400" dirty="0" smtClean="0"/>
            </a:br>
            <a:r>
              <a:rPr lang="en-US" altLang="en-US" sz="2400" dirty="0" smtClean="0"/>
              <a:t>{</a:t>
            </a:r>
            <a:r>
              <a:rPr lang="en-US" altLang="en-US" sz="2400" i="1" dirty="0" smtClean="0"/>
              <a:t>1,2,3,4,5,6,7,8</a:t>
            </a:r>
            <a:r>
              <a:rPr lang="en-US" altLang="en-US" sz="2400" dirty="0" smtClean="0"/>
              <a:t>}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e.g., </a:t>
            </a:r>
            <a:br>
              <a:rPr lang="en-US" altLang="en-US" sz="2400" dirty="0" smtClean="0"/>
            </a:br>
            <a:r>
              <a:rPr lang="en-US" altLang="en-US" sz="2400" i="1" dirty="0" smtClean="0"/>
              <a:t>Right </a:t>
            </a:r>
            <a:r>
              <a:rPr lang="en-US" altLang="en-US" sz="2400" dirty="0" smtClean="0"/>
              <a:t>goes to {</a:t>
            </a:r>
            <a:r>
              <a:rPr lang="en-US" altLang="en-US" sz="2400" i="1" dirty="0" smtClean="0"/>
              <a:t>2,4,6,8</a:t>
            </a:r>
            <a:r>
              <a:rPr lang="en-US" altLang="en-US" sz="2400" dirty="0" smtClean="0"/>
              <a:t>} </a:t>
            </a:r>
            <a:br>
              <a:rPr lang="en-US" altLang="en-US" sz="2400" dirty="0" smtClean="0"/>
            </a:br>
            <a:r>
              <a:rPr lang="en-US" altLang="en-US" sz="2400" u="sng" dirty="0" smtClean="0">
                <a:solidFill>
                  <a:srgbClr val="CC0099"/>
                </a:solidFill>
              </a:rPr>
              <a:t>Solution?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br>
              <a:rPr lang="en-US" altLang="en-US" sz="2400" dirty="0" smtClean="0">
                <a:solidFill>
                  <a:srgbClr val="CC0099"/>
                </a:solidFill>
              </a:rPr>
            </a:br>
            <a:r>
              <a:rPr lang="en-US" altLang="en-US" sz="2400" i="1" dirty="0" smtClean="0"/>
              <a:t>[</a:t>
            </a:r>
            <a:r>
              <a:rPr lang="en-US" altLang="en-US" sz="2400" i="1" dirty="0" err="1" smtClean="0"/>
              <a:t>Right,Suck,Left,Suck</a:t>
            </a:r>
            <a:r>
              <a:rPr lang="en-US" altLang="en-US" sz="2400" i="1" dirty="0" smtClean="0"/>
              <a:t>]</a:t>
            </a:r>
            <a:endParaRPr lang="en-US" altLang="en-US" dirty="0" smtClean="0"/>
          </a:p>
          <a:p>
            <a:pPr lvl="4"/>
            <a:endParaRPr lang="en-US" altLang="en-US" dirty="0" smtClean="0"/>
          </a:p>
          <a:p>
            <a:r>
              <a:rPr lang="en-US" altLang="en-US" sz="2400" dirty="0" smtClean="0">
                <a:solidFill>
                  <a:schemeClr val="accent2"/>
                </a:solidFill>
              </a:rPr>
              <a:t>Contingency</a:t>
            </a:r>
            <a:r>
              <a:rPr lang="en-US" altLang="en-US" sz="2400" dirty="0" smtClean="0"/>
              <a:t> </a:t>
            </a:r>
          </a:p>
          <a:p>
            <a:pPr lvl="1"/>
            <a:r>
              <a:rPr lang="en-US" altLang="en-US" sz="2000" dirty="0" smtClean="0"/>
              <a:t>Nondeterministic: </a:t>
            </a:r>
            <a:r>
              <a:rPr lang="en-US" altLang="en-US" sz="2000" i="1" dirty="0" smtClean="0"/>
              <a:t>Suck</a:t>
            </a:r>
            <a:r>
              <a:rPr lang="en-US" altLang="en-US" sz="2000" dirty="0" smtClean="0"/>
              <a:t> may </a:t>
            </a:r>
            <a:br>
              <a:rPr lang="en-US" altLang="en-US" sz="2000" dirty="0" smtClean="0"/>
            </a:br>
            <a:r>
              <a:rPr lang="en-US" altLang="en-US" sz="2000" dirty="0" smtClean="0"/>
              <a:t>dirty a clean carpet</a:t>
            </a:r>
          </a:p>
          <a:p>
            <a:pPr lvl="1"/>
            <a:r>
              <a:rPr lang="en-US" altLang="en-US" sz="2000" dirty="0" smtClean="0"/>
              <a:t>Partially observable: location, dirt at current location.</a:t>
            </a:r>
          </a:p>
          <a:p>
            <a:pPr lvl="1"/>
            <a:r>
              <a:rPr lang="en-US" altLang="en-US" sz="2000" dirty="0" smtClean="0"/>
              <a:t>Percept: </a:t>
            </a:r>
            <a:r>
              <a:rPr lang="en-US" altLang="en-US" sz="2000" i="1" dirty="0" smtClean="0"/>
              <a:t>[L, Clean],</a:t>
            </a:r>
            <a:r>
              <a:rPr lang="en-US" altLang="en-US" sz="2000" dirty="0" smtClean="0"/>
              <a:t> i.e., start in #5 or #7</a:t>
            </a:r>
            <a:br>
              <a:rPr lang="en-US" altLang="en-US" sz="2000" dirty="0" smtClean="0"/>
            </a:br>
            <a:r>
              <a:rPr lang="en-US" altLang="en-US" sz="2400" u="sng" dirty="0" smtClean="0">
                <a:solidFill>
                  <a:srgbClr val="CC0099"/>
                </a:solidFill>
              </a:rPr>
              <a:t>Solution?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br>
              <a:rPr lang="en-US" altLang="en-US" sz="2400" dirty="0" smtClean="0">
                <a:solidFill>
                  <a:srgbClr val="CC0099"/>
                </a:solidFill>
              </a:rPr>
            </a:br>
            <a:endParaRPr lang="en-US" altLang="en-US" sz="2400" dirty="0" smtClean="0"/>
          </a:p>
        </p:txBody>
      </p:sp>
      <p:pic>
        <p:nvPicPr>
          <p:cNvPr id="11270" name="Picture 6" descr="vacuum2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37338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479E3C-6FD3-4494-86AB-177CFFB3A25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vacuum world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err="1" smtClean="0">
                <a:solidFill>
                  <a:schemeClr val="accent2"/>
                </a:solidFill>
              </a:rPr>
              <a:t>Sensorless</a:t>
            </a:r>
            <a:r>
              <a:rPr lang="en-US" altLang="en-US" sz="2400" dirty="0" smtClean="0">
                <a:solidFill>
                  <a:schemeClr val="accent2"/>
                </a:solidFill>
              </a:rPr>
              <a:t>, </a:t>
            </a:r>
            <a:r>
              <a:rPr lang="en-US" altLang="en-US" sz="2400" dirty="0" smtClean="0"/>
              <a:t>start in </a:t>
            </a:r>
            <a:br>
              <a:rPr lang="en-US" altLang="en-US" sz="2400" dirty="0" smtClean="0"/>
            </a:br>
            <a:r>
              <a:rPr lang="en-US" altLang="en-US" sz="2400" dirty="0" smtClean="0"/>
              <a:t>{</a:t>
            </a:r>
            <a:r>
              <a:rPr lang="en-US" altLang="en-US" sz="2400" i="1" dirty="0" smtClean="0"/>
              <a:t>1,2,3,4,5,6,7,8</a:t>
            </a:r>
            <a:r>
              <a:rPr lang="en-US" altLang="en-US" sz="2400" dirty="0" smtClean="0"/>
              <a:t>}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e.g., </a:t>
            </a:r>
            <a:br>
              <a:rPr lang="en-US" altLang="en-US" sz="2400" dirty="0" smtClean="0"/>
            </a:br>
            <a:r>
              <a:rPr lang="en-US" altLang="en-US" sz="2400" i="1" dirty="0" smtClean="0"/>
              <a:t>Right </a:t>
            </a:r>
            <a:r>
              <a:rPr lang="en-US" altLang="en-US" sz="2400" dirty="0" smtClean="0"/>
              <a:t>goes to {</a:t>
            </a:r>
            <a:r>
              <a:rPr lang="en-US" altLang="en-US" sz="2400" i="1" dirty="0" smtClean="0"/>
              <a:t>2,4,6,8</a:t>
            </a:r>
            <a:r>
              <a:rPr lang="en-US" altLang="en-US" sz="2400" dirty="0" smtClean="0"/>
              <a:t>} </a:t>
            </a:r>
            <a:br>
              <a:rPr lang="en-US" altLang="en-US" sz="2400" dirty="0" smtClean="0"/>
            </a:br>
            <a:r>
              <a:rPr lang="en-US" altLang="en-US" sz="2400" u="sng" dirty="0" smtClean="0">
                <a:solidFill>
                  <a:srgbClr val="CC0099"/>
                </a:solidFill>
              </a:rPr>
              <a:t>Solution?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br>
              <a:rPr lang="en-US" altLang="en-US" sz="2400" dirty="0" smtClean="0">
                <a:solidFill>
                  <a:srgbClr val="CC0099"/>
                </a:solidFill>
              </a:rPr>
            </a:br>
            <a:r>
              <a:rPr lang="en-US" altLang="en-US" sz="2400" i="1" dirty="0" smtClean="0"/>
              <a:t>[</a:t>
            </a:r>
            <a:r>
              <a:rPr lang="en-US" altLang="en-US" sz="2400" i="1" dirty="0" err="1" smtClean="0"/>
              <a:t>Right,Suck,Left,Suck</a:t>
            </a:r>
            <a:r>
              <a:rPr lang="en-US" altLang="en-US" sz="2400" i="1" dirty="0" smtClean="0"/>
              <a:t>]</a:t>
            </a:r>
            <a:endParaRPr lang="en-US" altLang="en-US" dirty="0" smtClean="0"/>
          </a:p>
          <a:p>
            <a:pPr lvl="4"/>
            <a:endParaRPr lang="en-US" altLang="en-US" dirty="0" smtClean="0"/>
          </a:p>
          <a:p>
            <a:r>
              <a:rPr lang="en-US" altLang="en-US" sz="2400" dirty="0" smtClean="0">
                <a:solidFill>
                  <a:schemeClr val="accent2"/>
                </a:solidFill>
              </a:rPr>
              <a:t>Contingency</a:t>
            </a:r>
            <a:r>
              <a:rPr lang="en-US" altLang="en-US" sz="2400" dirty="0" smtClean="0"/>
              <a:t> </a:t>
            </a:r>
          </a:p>
          <a:p>
            <a:pPr lvl="1"/>
            <a:r>
              <a:rPr lang="en-US" altLang="en-US" sz="2000" dirty="0" smtClean="0"/>
              <a:t>Nondeterministic: </a:t>
            </a:r>
            <a:r>
              <a:rPr lang="en-US" altLang="en-US" sz="2000" i="1" dirty="0" smtClean="0"/>
              <a:t>Suck</a:t>
            </a:r>
            <a:r>
              <a:rPr lang="en-US" altLang="en-US" sz="2000" dirty="0" smtClean="0"/>
              <a:t> may </a:t>
            </a:r>
            <a:br>
              <a:rPr lang="en-US" altLang="en-US" sz="2000" dirty="0" smtClean="0"/>
            </a:br>
            <a:r>
              <a:rPr lang="en-US" altLang="en-US" sz="2000" dirty="0" smtClean="0"/>
              <a:t>dirty a clean carpet</a:t>
            </a:r>
          </a:p>
          <a:p>
            <a:pPr lvl="1"/>
            <a:r>
              <a:rPr lang="en-US" altLang="en-US" sz="2000" dirty="0" smtClean="0"/>
              <a:t>Partially observable: location, dirt at current location.</a:t>
            </a:r>
          </a:p>
          <a:p>
            <a:pPr lvl="1"/>
            <a:r>
              <a:rPr lang="en-US" altLang="en-US" sz="2000" dirty="0" smtClean="0"/>
              <a:t>Percept: </a:t>
            </a:r>
            <a:r>
              <a:rPr lang="en-US" altLang="en-US" sz="2000" i="1" dirty="0" smtClean="0"/>
              <a:t>[L, Clean],</a:t>
            </a:r>
            <a:r>
              <a:rPr lang="en-US" altLang="en-US" sz="2000" dirty="0" smtClean="0"/>
              <a:t> i.e., start in #5 or #7</a:t>
            </a:r>
            <a:br>
              <a:rPr lang="en-US" altLang="en-US" sz="2000" dirty="0" smtClean="0"/>
            </a:br>
            <a:r>
              <a:rPr lang="en-US" altLang="en-US" sz="2400" u="sng" dirty="0" smtClean="0">
                <a:solidFill>
                  <a:srgbClr val="CC0099"/>
                </a:solidFill>
              </a:rPr>
              <a:t>Solution?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r>
              <a:rPr lang="en-US" altLang="en-US" sz="2400" i="1" dirty="0" smtClean="0"/>
              <a:t>[Right, </a:t>
            </a:r>
            <a:r>
              <a:rPr lang="en-US" altLang="en-US" sz="2400" b="1" i="1" dirty="0" smtClean="0"/>
              <a:t>if</a:t>
            </a:r>
            <a:r>
              <a:rPr lang="en-US" altLang="en-US" sz="2400" i="1" dirty="0" smtClean="0"/>
              <a:t> dirt </a:t>
            </a:r>
            <a:r>
              <a:rPr lang="en-US" altLang="en-US" sz="2400" b="1" i="1" dirty="0" smtClean="0"/>
              <a:t>then </a:t>
            </a:r>
            <a:r>
              <a:rPr lang="en-US" altLang="en-US" sz="2400" i="1" dirty="0" smtClean="0"/>
              <a:t>Suck]</a:t>
            </a:r>
          </a:p>
        </p:txBody>
      </p:sp>
      <p:pic>
        <p:nvPicPr>
          <p:cNvPr id="12294" name="Picture 4" descr="vacuum2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7338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67A782-8C38-480D-9819-F24076579AA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Single-state problem formulation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A </a:t>
            </a:r>
            <a:r>
              <a:rPr lang="en-US" altLang="en-US" sz="2000" smtClean="0">
                <a:solidFill>
                  <a:srgbClr val="FF0000"/>
                </a:solidFill>
              </a:rPr>
              <a:t>problem</a:t>
            </a:r>
            <a:r>
              <a:rPr lang="en-US" altLang="en-US" sz="2000" smtClean="0"/>
              <a:t> is defined by four items: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US" altLang="en-US" sz="2000" smtClean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>
                <a:solidFill>
                  <a:srgbClr val="FF0000"/>
                </a:solidFill>
              </a:rPr>
              <a:t>initial state </a:t>
            </a:r>
            <a:r>
              <a:rPr lang="en-US" altLang="en-US" sz="2000" smtClean="0"/>
              <a:t>e.g., "at Arad"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>
                <a:solidFill>
                  <a:srgbClr val="FF0000"/>
                </a:solidFill>
              </a:rPr>
              <a:t>actions</a:t>
            </a:r>
            <a:r>
              <a:rPr lang="en-US" altLang="en-US" sz="2000" smtClean="0"/>
              <a:t> or </a:t>
            </a:r>
            <a:r>
              <a:rPr lang="en-US" altLang="en-US" sz="2000" smtClean="0">
                <a:solidFill>
                  <a:srgbClr val="FF0000"/>
                </a:solidFill>
              </a:rPr>
              <a:t>successor function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S(x)</a:t>
            </a:r>
            <a:r>
              <a:rPr lang="en-US" altLang="en-US" sz="2000" smtClean="0"/>
              <a:t> = set of action–state pairs 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1800" smtClean="0"/>
              <a:t>e.g., </a:t>
            </a:r>
            <a:r>
              <a:rPr lang="en-US" altLang="en-US" sz="1800" i="1" smtClean="0"/>
              <a:t>S(Arad) = </a:t>
            </a:r>
            <a:r>
              <a:rPr lang="en-US" altLang="en-US" sz="1800" smtClean="0"/>
              <a:t>{</a:t>
            </a:r>
            <a:r>
              <a:rPr lang="en-US" altLang="en-US" sz="1800" i="1" smtClean="0"/>
              <a:t>&lt;Arad </a:t>
            </a:r>
            <a:r>
              <a:rPr lang="en-US" altLang="en-US" sz="1800" i="1" smtClean="0">
                <a:sym typeface="Wingdings" pitchFamily="2" charset="2"/>
              </a:rPr>
              <a:t> </a:t>
            </a:r>
            <a:r>
              <a:rPr lang="en-US" altLang="en-US" sz="1800" i="1" smtClean="0"/>
              <a:t>Zerind, Zerind&gt;, … </a:t>
            </a:r>
            <a:r>
              <a:rPr lang="en-US" altLang="en-US" sz="1800" smtClean="0"/>
              <a:t>}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>
                <a:solidFill>
                  <a:srgbClr val="FF0000"/>
                </a:solidFill>
              </a:rPr>
              <a:t>goal test</a:t>
            </a:r>
            <a:r>
              <a:rPr lang="en-US" altLang="en-US" sz="2000" smtClean="0"/>
              <a:t>, can be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1800" smtClean="0">
                <a:solidFill>
                  <a:srgbClr val="FF0000"/>
                </a:solidFill>
              </a:rPr>
              <a:t>explicit</a:t>
            </a:r>
            <a:r>
              <a:rPr lang="en-US" altLang="en-US" sz="1800" smtClean="0"/>
              <a:t>, e.g., </a:t>
            </a:r>
            <a:r>
              <a:rPr lang="en-US" altLang="en-US" sz="1800" i="1" smtClean="0"/>
              <a:t>x </a:t>
            </a:r>
            <a:r>
              <a:rPr lang="en-US" altLang="en-US" sz="1800" smtClean="0"/>
              <a:t>= "at Bucharest"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1800" smtClean="0">
                <a:solidFill>
                  <a:srgbClr val="FF0000"/>
                </a:solidFill>
              </a:rPr>
              <a:t>implicit</a:t>
            </a:r>
            <a:r>
              <a:rPr lang="en-US" altLang="en-US" sz="1800" smtClean="0"/>
              <a:t>, e.g., </a:t>
            </a:r>
            <a:r>
              <a:rPr lang="en-US" altLang="en-US" sz="1800" i="1" smtClean="0"/>
              <a:t>Checkmate(x)</a:t>
            </a:r>
            <a:endParaRPr lang="en-US" altLang="en-US" sz="1800" smtClean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>
                <a:solidFill>
                  <a:srgbClr val="FF0000"/>
                </a:solidFill>
              </a:rPr>
              <a:t>path cost</a:t>
            </a:r>
            <a:r>
              <a:rPr lang="en-US" altLang="en-US" sz="2000" smtClean="0"/>
              <a:t> (additive)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1800" smtClean="0"/>
              <a:t>e.g., sum of distances, number of actions executed, etc.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1800" i="1" smtClean="0"/>
              <a:t>c(x,a,y) </a:t>
            </a:r>
            <a:r>
              <a:rPr lang="en-US" altLang="en-US" sz="1800" smtClean="0"/>
              <a:t>is the </a:t>
            </a:r>
            <a:r>
              <a:rPr lang="en-US" altLang="en-US" sz="1800" smtClean="0">
                <a:solidFill>
                  <a:schemeClr val="accent2"/>
                </a:solidFill>
              </a:rPr>
              <a:t>step cost</a:t>
            </a:r>
            <a:r>
              <a:rPr lang="en-US" altLang="en-US" sz="1800" smtClean="0"/>
              <a:t>, assumed to be </a:t>
            </a:r>
            <a:r>
              <a:rPr lang="en-US" altLang="en-US" sz="1800" smtClean="0">
                <a:cs typeface="Arial" pitchFamily="34" charset="0"/>
              </a:rPr>
              <a:t>≥ </a:t>
            </a:r>
            <a:r>
              <a:rPr lang="en-US" altLang="en-US" sz="1800" smtClean="0"/>
              <a:t>0</a:t>
            </a:r>
          </a:p>
          <a:p>
            <a:pPr marL="381000" indent="-381000">
              <a:lnSpc>
                <a:spcPct val="80000"/>
              </a:lnSpc>
            </a:pPr>
            <a:endParaRPr lang="en-US" altLang="en-US" sz="2000" smtClean="0"/>
          </a:p>
          <a:p>
            <a:pPr marL="381000" indent="-381000">
              <a:lnSpc>
                <a:spcPct val="80000"/>
              </a:lnSpc>
            </a:pPr>
            <a:r>
              <a:rPr lang="en-US" altLang="en-US" sz="2000" smtClean="0"/>
              <a:t>A </a:t>
            </a:r>
            <a:r>
              <a:rPr lang="en-US" altLang="en-US" sz="2000" smtClean="0">
                <a:solidFill>
                  <a:srgbClr val="FF0000"/>
                </a:solidFill>
              </a:rPr>
              <a:t>solution</a:t>
            </a:r>
            <a:r>
              <a:rPr lang="en-US" altLang="en-US" sz="2000" smtClean="0"/>
              <a:t> is a sequence of actions leading from the initial state to a goal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53FF2D-392C-4940-A001-03472F066C8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Selecting a state space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Real world is absurdly complex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ym typeface="Wingdings" pitchFamily="2" charset="2"/>
              </a:rPr>
              <a:t></a:t>
            </a:r>
            <a:r>
              <a:rPr lang="en-US" altLang="en-US" sz="2000" dirty="0" smtClean="0"/>
              <a:t> state space must be </a:t>
            </a:r>
            <a:r>
              <a:rPr lang="en-US" altLang="en-US" sz="2000" dirty="0" smtClean="0">
                <a:solidFill>
                  <a:srgbClr val="FF0000"/>
                </a:solidFill>
              </a:rPr>
              <a:t>abstracted</a:t>
            </a:r>
            <a:r>
              <a:rPr lang="en-US" altLang="en-US" sz="2000" dirty="0" smtClean="0"/>
              <a:t> for problem solving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(Abstract) state = set of real states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(Abstract) action = complex combination of real 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e.g., "Arad </a:t>
            </a:r>
            <a:r>
              <a:rPr lang="en-US" altLang="en-US" sz="2000" dirty="0" smtClean="0">
                <a:sym typeface="Wingdings" pitchFamily="2" charset="2"/>
              </a:rPr>
              <a:t>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Zerind</a:t>
            </a:r>
            <a:r>
              <a:rPr lang="en-US" altLang="en-US" sz="2000" dirty="0" smtClean="0"/>
              <a:t>" represents a complex set of possible routes, detours, rest stops, etc.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For guaranteed </a:t>
            </a:r>
            <a:r>
              <a:rPr lang="en-US" altLang="en-US" sz="2400" dirty="0" err="1" smtClean="0"/>
              <a:t>realizability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</a:rPr>
              <a:t>any</a:t>
            </a:r>
            <a:r>
              <a:rPr lang="en-US" altLang="en-US" sz="2400" dirty="0" smtClean="0"/>
              <a:t> real state "in Arad“ must get to </a:t>
            </a:r>
            <a:r>
              <a:rPr lang="en-US" altLang="en-US" sz="2400" dirty="0" smtClean="0">
                <a:solidFill>
                  <a:srgbClr val="FF0000"/>
                </a:solidFill>
              </a:rPr>
              <a:t>some</a:t>
            </a:r>
            <a:r>
              <a:rPr lang="en-US" altLang="en-US" sz="2400" dirty="0" smtClean="0"/>
              <a:t> real state "in </a:t>
            </a:r>
            <a:r>
              <a:rPr lang="en-US" altLang="en-US" sz="2400" dirty="0" err="1" smtClean="0"/>
              <a:t>Zerind</a:t>
            </a:r>
            <a:r>
              <a:rPr lang="en-US" altLang="en-US" sz="2400" dirty="0" smtClean="0"/>
              <a:t>"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(Abstract) solution =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set of real paths that are solutions in the real world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Each abstract action should be "easier" than the original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231CD2-3139-41F7-B592-BB040A9C6F2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Vacuum world state space graph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 sz="3600" smtClean="0"/>
          </a:p>
          <a:p>
            <a:pPr>
              <a:lnSpc>
                <a:spcPct val="80000"/>
              </a:lnSpc>
            </a:pPr>
            <a:endParaRPr lang="en-US" altLang="en-US" sz="3600" smtClean="0"/>
          </a:p>
          <a:p>
            <a:pPr lvl="1">
              <a:lnSpc>
                <a:spcPct val="80000"/>
              </a:lnSpc>
            </a:pPr>
            <a:endParaRPr lang="en-US" altLang="en-US" sz="3200" smtClean="0"/>
          </a:p>
          <a:p>
            <a:pPr lvl="1">
              <a:lnSpc>
                <a:spcPct val="80000"/>
              </a:lnSpc>
            </a:pPr>
            <a:endParaRPr lang="en-US" altLang="en-US" sz="3200" smtClean="0"/>
          </a:p>
          <a:p>
            <a:pPr>
              <a:lnSpc>
                <a:spcPct val="80000"/>
              </a:lnSpc>
            </a:pPr>
            <a:endParaRPr lang="en-US" altLang="en-US" sz="3600" smtClean="0"/>
          </a:p>
          <a:p>
            <a:pPr>
              <a:lnSpc>
                <a:spcPct val="80000"/>
              </a:lnSpc>
            </a:pPr>
            <a:r>
              <a:rPr lang="en-US" altLang="en-US" sz="2800" u="sng" smtClean="0">
                <a:solidFill>
                  <a:srgbClr val="CC0099"/>
                </a:solidFill>
              </a:rPr>
              <a:t>states?</a:t>
            </a:r>
          </a:p>
          <a:p>
            <a:pPr>
              <a:lnSpc>
                <a:spcPct val="80000"/>
              </a:lnSpc>
            </a:pPr>
            <a:r>
              <a:rPr lang="en-US" altLang="en-US" sz="2800" u="sng" smtClean="0">
                <a:solidFill>
                  <a:srgbClr val="CC0099"/>
                </a:solidFill>
              </a:rPr>
              <a:t>actions?</a:t>
            </a:r>
          </a:p>
          <a:p>
            <a:pPr>
              <a:lnSpc>
                <a:spcPct val="80000"/>
              </a:lnSpc>
            </a:pPr>
            <a:r>
              <a:rPr lang="en-US" altLang="en-US" sz="2800" u="sng" smtClean="0">
                <a:solidFill>
                  <a:srgbClr val="CC0099"/>
                </a:solidFill>
              </a:rPr>
              <a:t>goal test?</a:t>
            </a:r>
          </a:p>
          <a:p>
            <a:pPr>
              <a:lnSpc>
                <a:spcPct val="80000"/>
              </a:lnSpc>
            </a:pPr>
            <a:r>
              <a:rPr lang="en-US" altLang="en-US" sz="2800" u="sng" smtClean="0">
                <a:solidFill>
                  <a:srgbClr val="CC0099"/>
                </a:solidFill>
              </a:rPr>
              <a:t>path cost?</a:t>
            </a:r>
          </a:p>
        </p:txBody>
      </p:sp>
      <p:pic>
        <p:nvPicPr>
          <p:cNvPr id="15366" name="Picture 4" descr="vacuum2-pat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51720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109412-D7A7-4B18-839E-A59E91D419E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Vacuum world state space graph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states?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r>
              <a:rPr lang="en-US" altLang="en-US" sz="2400" dirty="0" smtClean="0"/>
              <a:t>integer dirt and robot location</a:t>
            </a:r>
            <a:r>
              <a:rPr lang="en-US" altLang="en-US" dirty="0" smtClean="0"/>
              <a:t> </a:t>
            </a:r>
            <a:endParaRPr lang="en-US" altLang="en-US" sz="2400" u="sng" dirty="0" smtClean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actions?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r>
              <a:rPr lang="en-US" altLang="en-US" sz="2400" i="1" dirty="0" smtClean="0"/>
              <a:t>Left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Right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Suck</a:t>
            </a:r>
            <a:endParaRPr lang="en-US" altLang="en-US" sz="1800" u="sng" dirty="0" smtClean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goal test?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r>
              <a:rPr lang="en-US" altLang="en-US" sz="2400" dirty="0" smtClean="0"/>
              <a:t>no dirt at all locations</a:t>
            </a:r>
            <a:endParaRPr lang="en-US" altLang="en-US" sz="1800" u="sng" dirty="0" smtClean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path cost?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r>
              <a:rPr lang="en-US" altLang="en-US" sz="2400" dirty="0" smtClean="0"/>
              <a:t>1 per action</a:t>
            </a:r>
          </a:p>
        </p:txBody>
      </p:sp>
      <p:pic>
        <p:nvPicPr>
          <p:cNvPr id="16390" name="Picture 4" descr="vacuum2-pat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705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64AE91-024A-4BDE-AB47-B6A5D236051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The 8-puzzle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z="2800" smtClean="0"/>
          </a:p>
          <a:p>
            <a:endParaRPr lang="en-US" altLang="en-US" sz="2800" smtClean="0"/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endParaRPr lang="en-US" altLang="en-US" sz="2800" smtClean="0">
              <a:solidFill>
                <a:srgbClr val="CC0099"/>
              </a:solidFill>
            </a:endParaRPr>
          </a:p>
          <a:p>
            <a:r>
              <a:rPr lang="en-US" altLang="en-US" sz="2800" u="sng" smtClean="0">
                <a:solidFill>
                  <a:srgbClr val="CC0099"/>
                </a:solidFill>
              </a:rPr>
              <a:t>states?</a:t>
            </a:r>
          </a:p>
          <a:p>
            <a:r>
              <a:rPr lang="en-US" altLang="en-US" sz="2800" u="sng" smtClean="0">
                <a:solidFill>
                  <a:srgbClr val="CC0099"/>
                </a:solidFill>
              </a:rPr>
              <a:t>actions?</a:t>
            </a:r>
          </a:p>
          <a:p>
            <a:r>
              <a:rPr lang="en-US" altLang="en-US" sz="2800" u="sng" smtClean="0">
                <a:solidFill>
                  <a:srgbClr val="CC0099"/>
                </a:solidFill>
              </a:rPr>
              <a:t>goal test?</a:t>
            </a:r>
          </a:p>
          <a:p>
            <a:r>
              <a:rPr lang="en-US" altLang="en-US" sz="2800" u="sng" smtClean="0">
                <a:solidFill>
                  <a:srgbClr val="CC0099"/>
                </a:solidFill>
              </a:rPr>
              <a:t>path cost?</a:t>
            </a:r>
          </a:p>
        </p:txBody>
      </p:sp>
      <p:pic>
        <p:nvPicPr>
          <p:cNvPr id="17414" name="Picture 4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261140-7209-4F55-A893-09481AD85C4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The 8-puzzle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endParaRPr lang="en-US" altLang="en-US" sz="2800" dirty="0" smtClean="0"/>
          </a:p>
          <a:p>
            <a:pPr lvl="1">
              <a:lnSpc>
                <a:spcPct val="80000"/>
              </a:lnSpc>
            </a:pPr>
            <a:endParaRPr lang="en-US" altLang="en-US" sz="2400" dirty="0" smtClean="0"/>
          </a:p>
          <a:p>
            <a:pPr lvl="1"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800" dirty="0" smtClean="0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states?</a:t>
            </a:r>
            <a:r>
              <a:rPr lang="en-US" altLang="en-US" sz="2800" dirty="0" smtClean="0">
                <a:solidFill>
                  <a:srgbClr val="CC0099"/>
                </a:solidFill>
              </a:rPr>
              <a:t> </a:t>
            </a:r>
            <a:r>
              <a:rPr lang="en-US" altLang="en-US" sz="2800" dirty="0" smtClean="0"/>
              <a:t>locations of tiles </a:t>
            </a:r>
            <a:endParaRPr lang="en-US" altLang="en-US" sz="2800" u="sng" dirty="0" smtClean="0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actions?</a:t>
            </a:r>
            <a:r>
              <a:rPr lang="en-US" altLang="en-US" sz="2800" dirty="0" smtClean="0">
                <a:solidFill>
                  <a:srgbClr val="CC0099"/>
                </a:solidFill>
              </a:rPr>
              <a:t> </a:t>
            </a:r>
            <a:r>
              <a:rPr lang="en-US" altLang="en-US" sz="2800" dirty="0" smtClean="0"/>
              <a:t>move blank left, right, up, down </a:t>
            </a:r>
            <a:endParaRPr lang="en-US" altLang="en-US" sz="2800" u="sng" dirty="0" smtClean="0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goal test?</a:t>
            </a:r>
            <a:r>
              <a:rPr lang="en-US" altLang="en-US" sz="2800" dirty="0" smtClean="0">
                <a:solidFill>
                  <a:srgbClr val="CC0099"/>
                </a:solidFill>
              </a:rPr>
              <a:t> </a:t>
            </a:r>
            <a:r>
              <a:rPr lang="en-US" altLang="en-US" sz="2800" dirty="0" smtClean="0"/>
              <a:t>= goal state (given)</a:t>
            </a:r>
            <a:endParaRPr lang="en-US" altLang="en-US" sz="2800" u="sng" dirty="0" smtClean="0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path cost? </a:t>
            </a:r>
            <a:r>
              <a:rPr lang="en-US" altLang="en-US" sz="2800" dirty="0" smtClean="0"/>
              <a:t>1 per move
</a:t>
            </a:r>
            <a:r>
              <a:rPr lang="en-US" altLang="en-US" sz="2400" dirty="0" smtClean="0"/>
              <a:t>[Note: optimal solution of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-Puzzle family is NP-hard]</a:t>
            </a:r>
          </a:p>
          <a:p>
            <a:pPr>
              <a:lnSpc>
                <a:spcPct val="80000"/>
              </a:lnSpc>
            </a:pPr>
            <a:endParaRPr lang="en-US" altLang="en-US" sz="2800" u="sng" dirty="0" smtClean="0">
              <a:solidFill>
                <a:srgbClr val="CC0099"/>
              </a:solidFill>
            </a:endParaRPr>
          </a:p>
        </p:txBody>
      </p:sp>
      <p:pic>
        <p:nvPicPr>
          <p:cNvPr id="18438" name="Picture 6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49A706-3E70-4AC5-AA0E-EF6820B290F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robotic assembly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states?</a:t>
            </a:r>
            <a:r>
              <a:rPr lang="en-US" altLang="en-US" sz="2800" dirty="0" smtClean="0"/>
              <a:t>: real-valued coordinates of robot joint angles parts of the object to be assembled</a:t>
            </a:r>
          </a:p>
          <a:p>
            <a:pPr>
              <a:lnSpc>
                <a:spcPct val="8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actions?</a:t>
            </a:r>
            <a:r>
              <a:rPr lang="en-US" altLang="en-US" sz="2800" dirty="0" smtClean="0"/>
              <a:t>: continuous motions of robot joints</a:t>
            </a:r>
          </a:p>
          <a:p>
            <a:pPr>
              <a:lnSpc>
                <a:spcPct val="8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goal test?</a:t>
            </a:r>
            <a:r>
              <a:rPr lang="en-US" altLang="en-US" sz="2800" dirty="0" smtClean="0"/>
              <a:t>: complete assembly</a:t>
            </a:r>
          </a:p>
          <a:p>
            <a:pPr>
              <a:lnSpc>
                <a:spcPct val="8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path cost?</a:t>
            </a:r>
            <a:r>
              <a:rPr lang="en-US" altLang="en-US" sz="2800" dirty="0" smtClean="0"/>
              <a:t>: time to execute</a:t>
            </a:r>
          </a:p>
        </p:txBody>
      </p:sp>
      <p:pic>
        <p:nvPicPr>
          <p:cNvPr id="19462" name="Picture 4" descr="stanford-arm+bl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8007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44DC84-E176-45A0-8F14-995C4BF7CE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search algorithms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Basic idea:</a:t>
            </a:r>
          </a:p>
          <a:p>
            <a:pPr lvl="1"/>
            <a:r>
              <a:rPr lang="en-US" altLang="en-US" sz="2400" smtClean="0"/>
              <a:t>offline, simulated exploration of state space by generating successors of already-explored states (a.k.a.~</a:t>
            </a:r>
            <a:r>
              <a:rPr lang="en-US" altLang="en-US" sz="2400" smtClean="0">
                <a:solidFill>
                  <a:srgbClr val="FF0000"/>
                </a:solidFill>
              </a:rPr>
              <a:t>expanding</a:t>
            </a:r>
            <a:r>
              <a:rPr lang="en-US" altLang="en-US" sz="2400" smtClean="0"/>
              <a:t> states)</a:t>
            </a: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37500" r="3125" b="28125"/>
          <a:stretch>
            <a:fillRect/>
          </a:stretch>
        </p:blipFill>
        <p:spPr bwMode="auto">
          <a:xfrm>
            <a:off x="609600" y="3429000"/>
            <a:ext cx="8001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A84F6B-E4A4-42A5-9083-05D3712D06C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Problem-solving agents</a:t>
            </a:r>
          </a:p>
          <a:p>
            <a:r>
              <a:rPr lang="en-US" altLang="en-US" smtClean="0"/>
              <a:t>Problem types</a:t>
            </a:r>
          </a:p>
          <a:p>
            <a:r>
              <a:rPr lang="en-US" altLang="en-US" smtClean="0"/>
              <a:t>Problem formulation</a:t>
            </a:r>
          </a:p>
          <a:p>
            <a:r>
              <a:rPr lang="en-US" altLang="en-US" smtClean="0"/>
              <a:t>Example problems</a:t>
            </a:r>
          </a:p>
          <a:p>
            <a:r>
              <a:rPr lang="en-US" altLang="en-US" smtClean="0"/>
              <a:t>Basic search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4025D8-1689-46AC-9F84-F62625A6E7C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search example</a:t>
            </a:r>
          </a:p>
        </p:txBody>
      </p:sp>
      <p:pic>
        <p:nvPicPr>
          <p:cNvPr id="21509" name="Picture 4" descr="search-map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7054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8B88E6-B121-4102-BB50-B746048A8BB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pic>
        <p:nvPicPr>
          <p:cNvPr id="22532" name="Picture 4" descr="search-map2c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213" y="1671638"/>
            <a:ext cx="6986587" cy="17240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search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A0B22F-DCA8-40EB-9A56-9B4C0549BF3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pic>
        <p:nvPicPr>
          <p:cNvPr id="23556" name="Picture 4" descr="search-map3c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213" y="1671638"/>
            <a:ext cx="6986587" cy="17240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search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D9AE04-0010-4714-AAC4-F7C6F33C104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Implementation: general tree search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9375"/>
          <a:stretch>
            <a:fillRect/>
          </a:stretch>
        </p:blipFill>
        <p:spPr bwMode="auto">
          <a:xfrm>
            <a:off x="1219200" y="1583267"/>
            <a:ext cx="6858000" cy="450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DED43F-2C48-4D29-AE8B-A51EDF0ECE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1143000"/>
          </a:xfrm>
        </p:spPr>
        <p:txBody>
          <a:bodyPr/>
          <a:lstStyle/>
          <a:p>
            <a:r>
              <a:rPr lang="en-US" altLang="en-US" sz="3600" smtClean="0"/>
              <a:t>Implementation: states vs. nodes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rgbClr val="FF0000"/>
                </a:solidFill>
              </a:rPr>
              <a:t>state</a:t>
            </a:r>
            <a:r>
              <a:rPr lang="en-US" altLang="en-US" sz="2400" dirty="0" smtClean="0"/>
              <a:t> is a (representation of) a physical configuration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rgbClr val="FF0000"/>
                </a:solidFill>
              </a:rPr>
              <a:t>node</a:t>
            </a:r>
            <a:r>
              <a:rPr lang="en-US" altLang="en-US" sz="2400" dirty="0" smtClean="0"/>
              <a:t> is a data structure constituting part of a search tree includes </a:t>
            </a:r>
            <a:r>
              <a:rPr lang="en-US" altLang="en-US" sz="2400" dirty="0" smtClean="0">
                <a:solidFill>
                  <a:srgbClr val="FF0000"/>
                </a:solidFill>
              </a:rPr>
              <a:t>state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parent node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action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path cost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g(x)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depth</a:t>
            </a:r>
          </a:p>
          <a:p>
            <a:pPr>
              <a:lnSpc>
                <a:spcPct val="80000"/>
              </a:lnSpc>
            </a:pPr>
            <a:endParaRPr lang="en-US" alt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 smtClean="0">
                <a:latin typeface="Courier New" pitchFamily="49" charset="0"/>
              </a:rPr>
              <a:t>Expand</a:t>
            </a:r>
            <a:r>
              <a:rPr lang="en-US" altLang="en-US" sz="2400" dirty="0" smtClean="0"/>
              <a:t> function creates new nodes, filling in the various fields and using the </a:t>
            </a:r>
            <a:r>
              <a:rPr lang="en-US" altLang="en-US" sz="2400" dirty="0" err="1" smtClean="0">
                <a:latin typeface="Courier New" pitchFamily="49" charset="0"/>
              </a:rPr>
              <a:t>SuccessorFn</a:t>
            </a:r>
            <a:r>
              <a:rPr lang="en-US" altLang="en-US" sz="2400" dirty="0" smtClean="0"/>
              <a:t> of the problem to create the corresponding states</a:t>
            </a:r>
            <a:r>
              <a:rPr lang="en-US" altLang="en-US" sz="2400" dirty="0" smtClean="0"/>
              <a:t>.</a:t>
            </a:r>
            <a:endParaRPr lang="en-US" altLang="en-US" sz="2400" dirty="0" smtClean="0"/>
          </a:p>
        </p:txBody>
      </p:sp>
      <p:pic>
        <p:nvPicPr>
          <p:cNvPr id="25606" name="Picture 4" descr="state-vs-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49815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C29444-6266-4CCD-B8F6-7E543622C39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 strategies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A search strategy is defined by picking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order of node expansion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Strategies are evaluated along the following dimensions: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completeness</a:t>
            </a:r>
            <a:r>
              <a:rPr lang="en-US" altLang="en-US" sz="2000" dirty="0" smtClean="0"/>
              <a:t>: does it always find a solution if one exists?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time complexity</a:t>
            </a:r>
            <a:r>
              <a:rPr lang="en-US" altLang="en-US" sz="2000" dirty="0" smtClean="0"/>
              <a:t>: number of nodes generated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space complexity</a:t>
            </a:r>
            <a:r>
              <a:rPr lang="en-US" altLang="en-US" sz="2000" dirty="0" smtClean="0"/>
              <a:t>: maximum number of nodes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optimality</a:t>
            </a:r>
            <a:r>
              <a:rPr lang="en-US" altLang="en-US" sz="2000" dirty="0" smtClean="0"/>
              <a:t>: does it always find a least-cost solution?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Time and space complexity are measured in terms of 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 smtClean="0"/>
              <a:t>b:</a:t>
            </a:r>
            <a:r>
              <a:rPr lang="en-US" altLang="en-US" sz="2000" dirty="0" smtClean="0"/>
              <a:t> maximum branching factor of the search tree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 smtClean="0"/>
              <a:t>d: </a:t>
            </a:r>
            <a:r>
              <a:rPr lang="en-US" altLang="en-US" sz="2000" dirty="0" smtClean="0"/>
              <a:t>depth of the least-cost solution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: maximum depth of the state space (may be </a:t>
            </a:r>
            <a:r>
              <a:rPr lang="en-US" altLang="en-US" sz="2000" dirty="0" smtClean="0">
                <a:cs typeface="Arial" pitchFamily="34" charset="0"/>
              </a:rPr>
              <a:t>∞</a:t>
            </a:r>
            <a:r>
              <a:rPr lang="en-US" altLang="en-US" sz="2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D6720D-8890-4937-AFCA-E79D7F71DAA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Uninformed search strategies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Uninformed</a:t>
            </a:r>
            <a:r>
              <a:rPr lang="en-US" altLang="en-US" dirty="0" smtClean="0"/>
              <a:t> search strategies use only the information available in the problem definition</a:t>
            </a:r>
          </a:p>
          <a:p>
            <a:pPr lvl="1"/>
            <a:r>
              <a:rPr lang="en-US" altLang="en-US" dirty="0" smtClean="0"/>
              <a:t>Breadth-first search</a:t>
            </a:r>
          </a:p>
          <a:p>
            <a:pPr lvl="1"/>
            <a:r>
              <a:rPr lang="en-US" altLang="en-US" dirty="0" smtClean="0"/>
              <a:t>Uniform-cost search</a:t>
            </a:r>
          </a:p>
          <a:p>
            <a:pPr lvl="1"/>
            <a:r>
              <a:rPr lang="en-US" altLang="en-US" dirty="0" smtClean="0"/>
              <a:t>Depth-first search</a:t>
            </a:r>
          </a:p>
          <a:p>
            <a:pPr lvl="1"/>
            <a:r>
              <a:rPr lang="en-US" altLang="en-US" dirty="0" smtClean="0"/>
              <a:t>Depth-limited search</a:t>
            </a:r>
          </a:p>
          <a:p>
            <a:pPr lvl="1"/>
            <a:r>
              <a:rPr lang="en-US" altLang="en-US" dirty="0" smtClean="0"/>
              <a:t>Iterative deepening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E58AAD-504F-4F13-9CC9-EBA0FF8FC46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Expand shallowest unexpanded node</a:t>
            </a:r>
          </a:p>
          <a:p>
            <a:r>
              <a:rPr lang="en-US" altLang="en-US" smtClean="0">
                <a:solidFill>
                  <a:schemeClr val="accent2"/>
                </a:solidFill>
              </a:rPr>
              <a:t>Implementation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i="1" smtClean="0"/>
              <a:t>fringe</a:t>
            </a:r>
            <a:r>
              <a:rPr lang="en-US" altLang="en-US" smtClean="0"/>
              <a:t> is a FIFO queue, i.e., new successors go at end</a:t>
            </a:r>
          </a:p>
        </p:txBody>
      </p:sp>
      <p:pic>
        <p:nvPicPr>
          <p:cNvPr id="28678" name="Picture 4" descr="bf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4267200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A2D367-A9CE-476F-A56F-4EA89FDC359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pic>
        <p:nvPicPr>
          <p:cNvPr id="29700" name="Picture 5" descr="bfs-progress2c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657600"/>
            <a:ext cx="4343400" cy="2800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328025" cy="4608513"/>
          </a:xfrm>
        </p:spPr>
        <p:txBody>
          <a:bodyPr/>
          <a:lstStyle/>
          <a:p>
            <a:r>
              <a:rPr lang="en-US" altLang="en-US" smtClean="0"/>
              <a:t>Expand shallowest unexpanded node</a:t>
            </a:r>
          </a:p>
          <a:p>
            <a:r>
              <a:rPr lang="en-US" altLang="en-US" smtClean="0">
                <a:solidFill>
                  <a:schemeClr val="accent2"/>
                </a:solidFill>
              </a:rPr>
              <a:t>Implementation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i="1" smtClean="0"/>
              <a:t>fringe</a:t>
            </a:r>
            <a:r>
              <a:rPr lang="en-US" altLang="en-US" smtClean="0"/>
              <a:t> is a FIFO queue, i.e., new successors go at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6ED556-19AC-4454-AE63-145D6B67E34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pic>
        <p:nvPicPr>
          <p:cNvPr id="30724" name="Picture 5" descr="bf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4343400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Expand shallowest unexpanded node</a:t>
            </a:r>
          </a:p>
          <a:p>
            <a:r>
              <a:rPr lang="en-US" altLang="en-US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i="1" dirty="0" smtClean="0"/>
              <a:t>fringe</a:t>
            </a:r>
            <a:r>
              <a:rPr lang="en-US" altLang="en-US" dirty="0" smtClean="0"/>
              <a:t> is a FIFO queue, i.e., new successors go at </a:t>
            </a:r>
            <a:r>
              <a:rPr lang="en-US" altLang="en-US" dirty="0" smtClean="0"/>
              <a:t>end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99B3D3-EB17-4C93-A5D9-3B98486AB4C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Problem-solving agents</a:t>
            </a: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7708" r="3125" b="22917"/>
          <a:stretch>
            <a:fillRect/>
          </a:stretch>
        </p:blipFill>
        <p:spPr bwMode="auto">
          <a:xfrm>
            <a:off x="685800" y="1676400"/>
            <a:ext cx="8001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306B19-BEBB-4167-9E87-257CA006240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pic>
        <p:nvPicPr>
          <p:cNvPr id="31748" name="Picture 5" descr="bf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46482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Expand shallowest unexpanded node</a:t>
            </a:r>
          </a:p>
          <a:p>
            <a:r>
              <a:rPr lang="en-US" altLang="en-US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i="1" dirty="0" smtClean="0"/>
              <a:t>fringe</a:t>
            </a:r>
            <a:r>
              <a:rPr lang="en-US" altLang="en-US" dirty="0" smtClean="0"/>
              <a:t> is a FIFO queue, i.e., new successors go at </a:t>
            </a:r>
            <a:r>
              <a:rPr lang="en-US" altLang="en-US" dirty="0" smtClean="0"/>
              <a:t>end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F90E8C-825A-43B8-BCD3-C4FDCF7508B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Properties of breadth-first search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sz="2800" dirty="0" smtClean="0">
                <a:solidFill>
                  <a:srgbClr val="CC0099"/>
                </a:solidFill>
              </a:rPr>
              <a:t> </a:t>
            </a:r>
            <a:r>
              <a:rPr lang="en-US" altLang="en-US" sz="2800" dirty="0" smtClean="0"/>
              <a:t>Yes (if </a:t>
            </a:r>
            <a:r>
              <a:rPr lang="en-US" altLang="en-US" sz="2800" i="1" dirty="0" smtClean="0"/>
              <a:t>b</a:t>
            </a:r>
            <a:r>
              <a:rPr lang="en-US" altLang="en-US" sz="2800" dirty="0" smtClean="0"/>
              <a:t> is finite)</a:t>
            </a:r>
          </a:p>
          <a:p>
            <a:pPr>
              <a:lnSpc>
                <a:spcPct val="9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Time?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1+b+b</a:t>
            </a:r>
            <a:r>
              <a:rPr lang="en-US" altLang="en-US" sz="2800" i="1" baseline="30000" dirty="0" smtClean="0"/>
              <a:t>2</a:t>
            </a:r>
            <a:r>
              <a:rPr lang="en-US" altLang="en-US" sz="2800" i="1" dirty="0" smtClean="0"/>
              <a:t>+b</a:t>
            </a:r>
            <a:r>
              <a:rPr lang="en-US" altLang="en-US" sz="2800" i="1" baseline="30000" dirty="0" smtClean="0"/>
              <a:t>3</a:t>
            </a:r>
            <a:r>
              <a:rPr lang="en-US" altLang="en-US" sz="2800" dirty="0" smtClean="0"/>
              <a:t>+… +</a:t>
            </a:r>
            <a:r>
              <a:rPr lang="en-US" altLang="en-US" sz="2800" i="1" dirty="0" err="1" smtClean="0"/>
              <a:t>b</a:t>
            </a:r>
            <a:r>
              <a:rPr lang="en-US" altLang="en-US" sz="2800" i="1" baseline="30000" dirty="0" err="1" smtClean="0"/>
              <a:t>d</a:t>
            </a:r>
            <a:r>
              <a:rPr lang="en-US" altLang="en-US" sz="2800" dirty="0" smtClean="0"/>
              <a:t> + </a:t>
            </a:r>
            <a:r>
              <a:rPr lang="en-US" altLang="en-US" sz="2800" i="1" dirty="0" smtClean="0"/>
              <a:t>b(b</a:t>
            </a:r>
            <a:r>
              <a:rPr lang="en-US" altLang="en-US" sz="2800" i="1" baseline="30000" dirty="0" smtClean="0"/>
              <a:t>d</a:t>
            </a:r>
            <a:r>
              <a:rPr lang="en-US" altLang="en-US" sz="2800" i="1" dirty="0" smtClean="0"/>
              <a:t>-1</a:t>
            </a:r>
            <a:r>
              <a:rPr lang="en-US" altLang="en-US" sz="2800" dirty="0" smtClean="0"/>
              <a:t>) = O(b</a:t>
            </a:r>
            <a:r>
              <a:rPr lang="en-US" altLang="en-US" sz="2800" baseline="30000" dirty="0" smtClean="0"/>
              <a:t>d+1</a:t>
            </a:r>
            <a:r>
              <a:rPr lang="en-US" alt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Space?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O(b</a:t>
            </a:r>
            <a:r>
              <a:rPr lang="en-US" altLang="en-US" sz="2800" i="1" baseline="30000" dirty="0" smtClean="0"/>
              <a:t>d+1</a:t>
            </a:r>
            <a:r>
              <a:rPr lang="en-US" altLang="en-US" sz="2800" i="1" dirty="0" smtClean="0"/>
              <a:t>)</a:t>
            </a:r>
            <a:r>
              <a:rPr lang="en-US" altLang="en-US" sz="2800" dirty="0" smtClean="0"/>
              <a:t> (keeps every node in memory)</a:t>
            </a:r>
          </a:p>
          <a:p>
            <a:pPr>
              <a:lnSpc>
                <a:spcPct val="9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sz="2800" dirty="0" smtClean="0"/>
              <a:t> Yes (if cost = 1 per step)</a:t>
            </a:r>
          </a:p>
          <a:p>
            <a:pPr>
              <a:lnSpc>
                <a:spcPct val="90000"/>
              </a:lnSpc>
            </a:pPr>
            <a:endParaRPr lang="en-US" alt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Space</a:t>
            </a:r>
            <a:r>
              <a:rPr lang="en-US" altLang="en-US" sz="2800" dirty="0" smtClean="0"/>
              <a:t> is the bigger problem (more than 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761B7D-BE05-4F07-9B41-B4489E1AE50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Uniform-cost search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Expand least-cost unexpanded node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 smtClean="0"/>
              <a:t>fringe</a:t>
            </a:r>
            <a:r>
              <a:rPr lang="en-US" altLang="en-US" sz="2000" dirty="0" smtClean="0"/>
              <a:t> = queue ordered by path cost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Equivalent to breadth-first if step costs all equal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sz="2400" dirty="0" smtClean="0"/>
              <a:t> Yes, if step cost </a:t>
            </a:r>
            <a:r>
              <a:rPr lang="en-US" altLang="en-US" sz="2400" dirty="0" smtClean="0">
                <a:cs typeface="Arial" pitchFamily="34" charset="0"/>
              </a:rPr>
              <a:t>≥ </a:t>
            </a:r>
            <a:r>
              <a:rPr lang="el-GR" altLang="en-US" sz="2400" dirty="0" smtClean="0">
                <a:cs typeface="Arial" pitchFamily="34" charset="0"/>
              </a:rPr>
              <a:t>ε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Time?</a:t>
            </a:r>
            <a:r>
              <a:rPr lang="en-US" altLang="en-US" sz="2400" dirty="0" smtClean="0"/>
              <a:t> # of nodes with </a:t>
            </a:r>
            <a:r>
              <a:rPr lang="en-US" altLang="en-US" sz="2400" i="1" dirty="0" smtClean="0"/>
              <a:t>g </a:t>
            </a:r>
            <a:r>
              <a:rPr lang="en-US" altLang="en-US" sz="2400" dirty="0" smtClean="0">
                <a:cs typeface="Arial" pitchFamily="34" charset="0"/>
              </a:rPr>
              <a:t>≤</a:t>
            </a:r>
            <a:r>
              <a:rPr lang="en-US" altLang="en-US" sz="2400" dirty="0" smtClean="0"/>
              <a:t> cost of optimal solution, </a:t>
            </a:r>
            <a:r>
              <a:rPr lang="en-US" altLang="en-US" sz="2400" i="1" dirty="0" smtClean="0"/>
              <a:t>O(</a:t>
            </a:r>
            <a:r>
              <a:rPr lang="en-US" altLang="en-US" sz="2400" i="1" dirty="0" err="1" smtClean="0"/>
              <a:t>b</a:t>
            </a:r>
            <a:r>
              <a:rPr lang="en-US" altLang="en-US" sz="2400" i="1" baseline="30000" dirty="0" err="1" smtClean="0"/>
              <a:t>ceiling</a:t>
            </a:r>
            <a:r>
              <a:rPr lang="en-US" altLang="en-US" sz="2400" i="1" baseline="30000" dirty="0" smtClean="0"/>
              <a:t>(C*/ </a:t>
            </a:r>
            <a:r>
              <a:rPr lang="el-GR" altLang="en-US" sz="2400" i="1" baseline="30000" dirty="0" smtClean="0">
                <a:cs typeface="Arial" pitchFamily="34" charset="0"/>
              </a:rPr>
              <a:t>ε</a:t>
            </a:r>
            <a:r>
              <a:rPr lang="en-US" altLang="en-US" sz="2400" i="1" baseline="30000" dirty="0" smtClean="0">
                <a:cs typeface="Arial" pitchFamily="34" charset="0"/>
              </a:rPr>
              <a:t>)</a:t>
            </a:r>
            <a:r>
              <a:rPr lang="en-US" altLang="en-US" sz="2400" i="1" dirty="0" smtClean="0"/>
              <a:t>)</a:t>
            </a:r>
            <a:r>
              <a:rPr lang="en-US" altLang="en-US" sz="2400" dirty="0" smtClean="0"/>
              <a:t> where </a:t>
            </a:r>
            <a:r>
              <a:rPr lang="en-US" altLang="en-US" sz="2400" i="1" dirty="0" smtClean="0"/>
              <a:t>C</a:t>
            </a:r>
            <a:r>
              <a:rPr lang="en-US" altLang="en-US" sz="2400" baseline="30000" dirty="0" smtClean="0"/>
              <a:t>*</a:t>
            </a:r>
            <a:r>
              <a:rPr lang="en-US" altLang="en-US" sz="2400" dirty="0" smtClean="0"/>
              <a:t> is the cost of the optimal solution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Space?</a:t>
            </a:r>
            <a:r>
              <a:rPr lang="en-US" altLang="en-US" sz="2400" dirty="0" smtClean="0"/>
              <a:t> # of nodes with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cs typeface="Arial" pitchFamily="34" charset="0"/>
              </a:rPr>
              <a:t>≤ </a:t>
            </a:r>
            <a:r>
              <a:rPr lang="en-US" altLang="en-US" sz="2400" dirty="0" smtClean="0"/>
              <a:t>cost of optimal solution, </a:t>
            </a:r>
            <a:r>
              <a:rPr lang="en-US" altLang="en-US" sz="2400" i="1" dirty="0" smtClean="0"/>
              <a:t>O(</a:t>
            </a:r>
            <a:r>
              <a:rPr lang="en-US" altLang="en-US" sz="2400" i="1" dirty="0" err="1" smtClean="0"/>
              <a:t>b</a:t>
            </a:r>
            <a:r>
              <a:rPr lang="en-US" altLang="en-US" sz="2400" i="1" baseline="30000" dirty="0" err="1" smtClean="0"/>
              <a:t>ceiling</a:t>
            </a:r>
            <a:r>
              <a:rPr lang="en-US" altLang="en-US" sz="2400" i="1" baseline="30000" dirty="0" smtClean="0"/>
              <a:t>(C*/ </a:t>
            </a:r>
            <a:r>
              <a:rPr lang="el-GR" altLang="en-US" sz="2400" i="1" baseline="30000" dirty="0" smtClean="0">
                <a:cs typeface="Arial" pitchFamily="34" charset="0"/>
              </a:rPr>
              <a:t>ε</a:t>
            </a:r>
            <a:r>
              <a:rPr lang="en-US" altLang="en-US" sz="2400" i="1" baseline="30000" dirty="0" smtClean="0">
                <a:cs typeface="Arial" pitchFamily="34" charset="0"/>
              </a:rPr>
              <a:t>)</a:t>
            </a:r>
            <a:r>
              <a:rPr lang="en-US" altLang="en-US" sz="2400" i="1" dirty="0" smtClean="0"/>
              <a:t>)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sz="2400" dirty="0" smtClean="0"/>
              <a:t> Yes – nodes expanded in increasing order of </a:t>
            </a:r>
            <a:r>
              <a:rPr lang="en-US" altLang="en-US" sz="2400" i="1" dirty="0" smtClean="0"/>
              <a:t>g(n)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6E62D6-6197-4E24-849E-62055D95C06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pic>
        <p:nvPicPr>
          <p:cNvPr id="34820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Expand deepest unexpanded node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smtClean="0"/>
              <a:t>:</a:t>
            </a:r>
          </a:p>
          <a:p>
            <a:pPr lvl="1"/>
            <a:r>
              <a:rPr lang="en-US" altLang="en-US" sz="2400" i="1" smtClean="0"/>
              <a:t>fringe </a:t>
            </a:r>
            <a:r>
              <a:rPr lang="en-US" altLang="en-US" sz="2400" smtClean="0"/>
              <a:t>= LIFO queue, i.e., put successors at front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C41B44-DF96-47ED-8CF1-C9D67E5E04C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Expand deepest unexpanded node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smtClean="0"/>
              <a:t>:</a:t>
            </a:r>
          </a:p>
          <a:p>
            <a:pPr lvl="1"/>
            <a:r>
              <a:rPr lang="en-US" altLang="en-US" sz="2400" i="1" smtClean="0"/>
              <a:t>fringe </a:t>
            </a:r>
            <a:r>
              <a:rPr lang="en-US" altLang="en-US" sz="2400" smtClean="0"/>
              <a:t>= LIFO queue, i.e., put successors at front</a:t>
            </a:r>
          </a:p>
        </p:txBody>
      </p:sp>
      <p:pic>
        <p:nvPicPr>
          <p:cNvPr id="35846" name="Picture 5" descr="dfs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8DEC11-738C-4F9B-B95B-DAAA26C79D8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  <p:pic>
        <p:nvPicPr>
          <p:cNvPr id="36868" name="Picture 5" descr="dfs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Expand deepest unexpanded node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smtClean="0"/>
              <a:t>:</a:t>
            </a:r>
          </a:p>
          <a:p>
            <a:pPr lvl="1"/>
            <a:r>
              <a:rPr lang="en-US" altLang="en-US" sz="2400" i="1" smtClean="0"/>
              <a:t>fringe </a:t>
            </a:r>
            <a:r>
              <a:rPr lang="en-US" altLang="en-US" sz="2400" smtClean="0"/>
              <a:t>= LIFO queue, i.e., put successors at front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FB8BFA-CBCC-4A6A-8B95-9AC7BC0EE28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pic>
        <p:nvPicPr>
          <p:cNvPr id="37892" name="Picture 5" descr="dfs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Expand deepest unexpanded node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smtClean="0"/>
              <a:t>:</a:t>
            </a:r>
          </a:p>
          <a:p>
            <a:pPr lvl="1"/>
            <a:r>
              <a:rPr lang="en-US" altLang="en-US" sz="2400" i="1" smtClean="0"/>
              <a:t>fringe </a:t>
            </a:r>
            <a:r>
              <a:rPr lang="en-US" altLang="en-US" sz="2400" smtClean="0"/>
              <a:t>= LIFO queue, i.e., put successors at front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BE720E-DA96-42E1-8B51-917B3A1A49E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pic>
        <p:nvPicPr>
          <p:cNvPr id="38916" name="Picture 5" descr="dfs-progress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Expand deepest unexpanded node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smtClean="0"/>
              <a:t>:</a:t>
            </a:r>
          </a:p>
          <a:p>
            <a:pPr lvl="1"/>
            <a:r>
              <a:rPr lang="en-US" altLang="en-US" sz="2400" i="1" smtClean="0"/>
              <a:t>fringe </a:t>
            </a:r>
            <a:r>
              <a:rPr lang="en-US" altLang="en-US" sz="2400" smtClean="0"/>
              <a:t>= LIFO queue, i.e., put successors at front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E0CD32-7F58-4953-8F96-FD2978698FC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Expand deepest unexpanded node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smtClean="0"/>
              <a:t>:</a:t>
            </a:r>
          </a:p>
          <a:p>
            <a:pPr lvl="1"/>
            <a:r>
              <a:rPr lang="en-US" altLang="en-US" sz="2400" i="1" smtClean="0"/>
              <a:t>fringe </a:t>
            </a:r>
            <a:r>
              <a:rPr lang="en-US" altLang="en-US" sz="2400" smtClean="0"/>
              <a:t>= LIFO queue, i.e., put successors at front</a:t>
            </a:r>
          </a:p>
        </p:txBody>
      </p:sp>
      <p:pic>
        <p:nvPicPr>
          <p:cNvPr id="39942" name="Picture 6" descr="dfs-progress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ECA54D-A5B3-40D6-BE9A-A4ACB75C345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Expand deepest unexpanded node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smtClean="0"/>
              <a:t>:</a:t>
            </a:r>
          </a:p>
          <a:p>
            <a:pPr lvl="1"/>
            <a:r>
              <a:rPr lang="en-US" altLang="en-US" sz="2400" i="1" smtClean="0"/>
              <a:t>fringe </a:t>
            </a:r>
            <a:r>
              <a:rPr lang="en-US" altLang="en-US" sz="2400" smtClean="0"/>
              <a:t>= LIFO queue, i.e., put successors at front</a:t>
            </a:r>
          </a:p>
        </p:txBody>
      </p:sp>
      <p:pic>
        <p:nvPicPr>
          <p:cNvPr id="40966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6" descr="dfs-progress0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http://education.randmcnally.com/images/edpub/Romania_Out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6104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CBC717-7B00-47DF-9B33-A7F225282B6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Expand deepest unexpanded node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smtClean="0"/>
              <a:t>:</a:t>
            </a:r>
          </a:p>
          <a:p>
            <a:pPr lvl="1"/>
            <a:r>
              <a:rPr lang="en-US" altLang="en-US" sz="2400" i="1" smtClean="0"/>
              <a:t>fringe </a:t>
            </a:r>
            <a:r>
              <a:rPr lang="en-US" altLang="en-US" sz="2400" smtClean="0"/>
              <a:t>= LIFO queue, i.e., put successors at front</a:t>
            </a:r>
          </a:p>
        </p:txBody>
      </p:sp>
      <p:pic>
        <p:nvPicPr>
          <p:cNvPr id="41990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6" descr="dfs-progress0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803711-43FD-4C59-81CA-450E0FBEF4D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Expand deepest unexpanded node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smtClean="0"/>
              <a:t>:</a:t>
            </a:r>
          </a:p>
          <a:p>
            <a:pPr lvl="1"/>
            <a:r>
              <a:rPr lang="en-US" altLang="en-US" sz="2400" i="1" smtClean="0"/>
              <a:t>fringe </a:t>
            </a:r>
            <a:r>
              <a:rPr lang="en-US" altLang="en-US" sz="2400" smtClean="0"/>
              <a:t>= LIFO queue, i.e., put successors at front</a:t>
            </a:r>
          </a:p>
        </p:txBody>
      </p:sp>
      <p:pic>
        <p:nvPicPr>
          <p:cNvPr id="43014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6" descr="dfs-progress0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3B0FCC-94AB-4437-BDA0-420E9F6294C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Expand deepest unexpanded node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smtClean="0"/>
              <a:t>:</a:t>
            </a:r>
          </a:p>
          <a:p>
            <a:pPr lvl="1"/>
            <a:r>
              <a:rPr lang="en-US" altLang="en-US" sz="2400" i="1" smtClean="0"/>
              <a:t>fringe </a:t>
            </a:r>
            <a:r>
              <a:rPr lang="en-US" altLang="en-US" sz="2400" smtClean="0"/>
              <a:t>= LIFO queue, i.e., put successors at front</a:t>
            </a:r>
          </a:p>
        </p:txBody>
      </p:sp>
      <p:pic>
        <p:nvPicPr>
          <p:cNvPr id="44038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6" descr="dfs-progress1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463180-EE50-4E24-A415-F1C8E6E4410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Expand deepest unexpanded node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smtClean="0"/>
              <a:t>:</a:t>
            </a:r>
          </a:p>
          <a:p>
            <a:pPr lvl="1"/>
            <a:r>
              <a:rPr lang="en-US" altLang="en-US" sz="2400" i="1" smtClean="0"/>
              <a:t>fringe </a:t>
            </a:r>
            <a:r>
              <a:rPr lang="en-US" altLang="en-US" sz="2400" smtClean="0"/>
              <a:t>= LIFO queue, i.e., put successors at front</a:t>
            </a:r>
          </a:p>
        </p:txBody>
      </p:sp>
      <p:pic>
        <p:nvPicPr>
          <p:cNvPr id="45062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6" descr="dfs-progress1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624920-BDFA-41C8-BEE2-8E9D55C8C6A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Expand deepest unexpanded node</a:t>
            </a:r>
          </a:p>
          <a:p>
            <a:r>
              <a:rPr lang="en-US" altLang="en-US" sz="280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smtClean="0"/>
              <a:t>:</a:t>
            </a:r>
          </a:p>
          <a:p>
            <a:pPr lvl="1"/>
            <a:r>
              <a:rPr lang="en-US" altLang="en-US" sz="2400" i="1" smtClean="0"/>
              <a:t>fringe </a:t>
            </a:r>
            <a:r>
              <a:rPr lang="en-US" altLang="en-US" sz="2400" smtClean="0"/>
              <a:t>= LIFO queue, i.e., put successors at front</a:t>
            </a:r>
          </a:p>
        </p:txBody>
      </p:sp>
      <p:pic>
        <p:nvPicPr>
          <p:cNvPr id="46086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6" descr="dfs-progress1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8BC06E-5FFA-4C04-BBB7-BA9E0D32369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Properties of depth-first search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sz="2800" dirty="0" smtClean="0"/>
              <a:t> No: fails in infinite-depth spaces, spaces with loops</a:t>
            </a:r>
          </a:p>
          <a:p>
            <a:pPr lvl="1"/>
            <a:r>
              <a:rPr lang="en-US" altLang="en-US" sz="2400" dirty="0" smtClean="0"/>
              <a:t>Modify to avoid repeated states along path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>
                <a:sym typeface="Wingdings" pitchFamily="2" charset="2"/>
              </a:rPr>
              <a:t></a:t>
            </a:r>
            <a:r>
              <a:rPr lang="en-US" altLang="en-US" sz="2000" dirty="0" smtClean="0"/>
              <a:t> complete in finite spaces</a:t>
            </a:r>
          </a:p>
          <a:p>
            <a:r>
              <a:rPr lang="en-US" altLang="en-US" sz="2800" u="sng" dirty="0" smtClean="0">
                <a:solidFill>
                  <a:srgbClr val="CC0099"/>
                </a:solidFill>
              </a:rPr>
              <a:t>Time?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O(</a:t>
            </a:r>
            <a:r>
              <a:rPr lang="en-US" altLang="en-US" sz="2800" i="1" dirty="0" err="1" smtClean="0"/>
              <a:t>b</a:t>
            </a:r>
            <a:r>
              <a:rPr lang="en-US" altLang="en-US" sz="2800" i="1" baseline="30000" dirty="0" err="1" smtClean="0"/>
              <a:t>m</a:t>
            </a:r>
            <a:r>
              <a:rPr lang="en-US" altLang="en-US" sz="2800" i="1" dirty="0" smtClean="0"/>
              <a:t>)</a:t>
            </a:r>
            <a:r>
              <a:rPr lang="en-US" altLang="en-US" sz="2800" dirty="0" smtClean="0"/>
              <a:t>: terrible if </a:t>
            </a:r>
            <a:r>
              <a:rPr lang="en-US" altLang="en-US" sz="2800" i="1" dirty="0" smtClean="0"/>
              <a:t>m</a:t>
            </a:r>
            <a:r>
              <a:rPr lang="en-US" altLang="en-US" sz="2800" dirty="0" smtClean="0"/>
              <a:t> is much larger than </a:t>
            </a:r>
            <a:r>
              <a:rPr lang="en-US" altLang="en-US" sz="2800" i="1" dirty="0" smtClean="0"/>
              <a:t>d</a:t>
            </a:r>
          </a:p>
          <a:p>
            <a:pPr lvl="1"/>
            <a:r>
              <a:rPr lang="en-US" altLang="en-US" sz="2400" dirty="0" smtClean="0"/>
              <a:t> but if solutions are dense, may be much faster than breadth-first</a:t>
            </a:r>
          </a:p>
          <a:p>
            <a:r>
              <a:rPr lang="en-US" altLang="en-US" sz="2800" u="sng" dirty="0" smtClean="0">
                <a:solidFill>
                  <a:srgbClr val="CC0099"/>
                </a:solidFill>
              </a:rPr>
              <a:t>Space?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O(</a:t>
            </a:r>
            <a:r>
              <a:rPr lang="en-US" altLang="en-US" sz="2800" i="1" dirty="0" err="1" smtClean="0"/>
              <a:t>bm</a:t>
            </a:r>
            <a:r>
              <a:rPr lang="en-US" altLang="en-US" sz="2800" i="1" dirty="0" smtClean="0"/>
              <a:t>), </a:t>
            </a:r>
            <a:r>
              <a:rPr lang="en-US" altLang="en-US" sz="2800" dirty="0" smtClean="0"/>
              <a:t>i.e., linear space!</a:t>
            </a:r>
          </a:p>
          <a:p>
            <a:r>
              <a:rPr lang="en-US" altLang="en-US" sz="2800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sz="2800" dirty="0" smtClean="0"/>
              <a:t> 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19A69E-71C7-4533-B032-E2C1B76AA61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Depth-limited search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smtClean="0"/>
              <a:t>= depth-first search with depth limit </a:t>
            </a:r>
            <a:r>
              <a:rPr lang="en-US" altLang="en-US" sz="2400" i="1" smtClean="0"/>
              <a:t>l</a:t>
            </a:r>
            <a:r>
              <a:rPr lang="en-US" altLang="en-US" sz="2400" smtClean="0"/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/>
              <a:t>i.e., nodes at depth </a:t>
            </a:r>
            <a:r>
              <a:rPr lang="en-US" altLang="en-US" sz="2400" i="1" smtClean="0"/>
              <a:t>l</a:t>
            </a:r>
            <a:r>
              <a:rPr lang="en-US" altLang="en-US" sz="2400" smtClean="0"/>
              <a:t> have no successors</a:t>
            </a:r>
          </a:p>
          <a:p>
            <a:pPr lvl="4"/>
            <a:endParaRPr lang="en-US" altLang="en-US" sz="1600" smtClean="0">
              <a:solidFill>
                <a:schemeClr val="accent2"/>
              </a:solidFill>
            </a:endParaRPr>
          </a:p>
          <a:p>
            <a:r>
              <a:rPr lang="en-US" altLang="en-US" sz="2400" smtClean="0">
                <a:solidFill>
                  <a:schemeClr val="accent2"/>
                </a:solidFill>
              </a:rPr>
              <a:t>Recursive implementation</a:t>
            </a:r>
            <a:r>
              <a:rPr lang="en-US" altLang="en-US" sz="2400" smtClean="0"/>
              <a:t>:</a:t>
            </a:r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3" t="36458" r="7422" b="20833"/>
          <a:stretch>
            <a:fillRect/>
          </a:stretch>
        </p:blipFill>
        <p:spPr bwMode="auto">
          <a:xfrm>
            <a:off x="914400" y="3124200"/>
            <a:ext cx="6705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DBE135-F048-41D2-BFB6-945AF9BBDFF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Iterative deepening search</a:t>
            </a: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762000" y="1600200"/>
            <a:ext cx="8001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C6C55D-BD2D-4887-8AB9-F8843782DB6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Iterative deepening search </a:t>
            </a:r>
            <a:r>
              <a:rPr lang="en-US" altLang="en-US" sz="4000" i="1" smtClean="0"/>
              <a:t>l </a:t>
            </a:r>
            <a:r>
              <a:rPr lang="en-US" altLang="en-US" sz="4000" smtClean="0"/>
              <a:t>=0</a:t>
            </a:r>
          </a:p>
        </p:txBody>
      </p:sp>
      <p:pic>
        <p:nvPicPr>
          <p:cNvPr id="50181" name="Picture 4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55A8C8-A3D3-4EF8-9B1C-4F951C4B340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Iterative deepening search </a:t>
            </a:r>
            <a:r>
              <a:rPr lang="en-US" altLang="en-US" sz="4000" i="1" smtClean="0"/>
              <a:t>l </a:t>
            </a:r>
            <a:r>
              <a:rPr lang="en-US" altLang="en-US" sz="4000" smtClean="0"/>
              <a:t>=1</a:t>
            </a:r>
          </a:p>
        </p:txBody>
      </p:sp>
      <p:pic>
        <p:nvPicPr>
          <p:cNvPr id="51205" name="Picture 4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430DBB-825E-4CC5-9576-5F214BA1004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Romania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On holiday in Romania; currently in Arad.</a:t>
            </a:r>
          </a:p>
          <a:p>
            <a:r>
              <a:rPr lang="en-US" altLang="en-US" sz="2800" dirty="0" smtClean="0"/>
              <a:t>Flight leaves tomorrow from Bucharest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Formulate goal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dirty="0" smtClean="0"/>
              <a:t>be in Bucharest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Formulate problem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states</a:t>
            </a:r>
            <a:r>
              <a:rPr lang="en-US" altLang="en-US" sz="2400" dirty="0" smtClean="0"/>
              <a:t>: various cities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actions</a:t>
            </a:r>
            <a:r>
              <a:rPr lang="en-US" altLang="en-US" sz="2400" dirty="0" smtClean="0"/>
              <a:t>: drive between cities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Find solution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dirty="0" smtClean="0"/>
              <a:t>sequence of cities, e.g., Arad, Sibiu, </a:t>
            </a:r>
            <a:r>
              <a:rPr lang="en-US" altLang="en-US" sz="2400" dirty="0" err="1" smtClean="0"/>
              <a:t>Fagaras</a:t>
            </a:r>
            <a:r>
              <a:rPr lang="en-US" altLang="en-US" sz="2400" dirty="0" smtClean="0"/>
              <a:t>, Bucharest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88937C-23C8-4D43-89EA-63A702787A9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Iterative deepening search </a:t>
            </a:r>
            <a:r>
              <a:rPr lang="en-US" altLang="en-US" sz="4000" i="1" smtClean="0"/>
              <a:t>l </a:t>
            </a:r>
            <a:r>
              <a:rPr lang="en-US" altLang="en-US" sz="4000" smtClean="0"/>
              <a:t>=2</a:t>
            </a:r>
          </a:p>
        </p:txBody>
      </p:sp>
      <p:pic>
        <p:nvPicPr>
          <p:cNvPr id="52229" name="Picture 4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31FE0E-5DC1-4C15-B24C-8DE93F7EA51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Iterative deepening search </a:t>
            </a:r>
            <a:r>
              <a:rPr lang="en-US" altLang="en-US" sz="4000" i="1" smtClean="0"/>
              <a:t>l </a:t>
            </a:r>
            <a:r>
              <a:rPr lang="en-US" altLang="en-US" sz="4000" smtClean="0"/>
              <a:t>=3</a:t>
            </a:r>
          </a:p>
        </p:txBody>
      </p:sp>
      <p:pic>
        <p:nvPicPr>
          <p:cNvPr id="53253" name="Picture 4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7582C3-FE90-4238-BF81-2356E983D5F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Iterative deepening search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Number of nodes generated in a depth-limited search to depth </a:t>
            </a:r>
            <a:r>
              <a:rPr lang="en-US" altLang="en-US" sz="2400" i="1" dirty="0" smtClean="0"/>
              <a:t>d</a:t>
            </a:r>
            <a:r>
              <a:rPr lang="en-US" altLang="en-US" sz="2400" dirty="0" smtClean="0"/>
              <a:t> with branching factor 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: 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	N</a:t>
            </a:r>
            <a:r>
              <a:rPr lang="en-US" altLang="en-US" sz="2400" i="1" baseline="-25000" dirty="0" smtClean="0"/>
              <a:t>DLS</a:t>
            </a:r>
            <a:r>
              <a:rPr lang="en-US" altLang="en-US" sz="2400" i="1" dirty="0" smtClean="0"/>
              <a:t> = b</a:t>
            </a:r>
            <a:r>
              <a:rPr lang="en-US" altLang="en-US" sz="2400" i="1" baseline="30000" dirty="0" smtClean="0">
                <a:latin typeface="r"/>
              </a:rPr>
              <a:t>0</a:t>
            </a:r>
            <a:r>
              <a:rPr lang="en-US" altLang="en-US" sz="2400" i="1" dirty="0" smtClean="0"/>
              <a:t> + b</a:t>
            </a:r>
            <a:r>
              <a:rPr lang="en-US" altLang="en-US" sz="2400" i="1" baseline="30000" dirty="0" smtClean="0">
                <a:latin typeface="r"/>
              </a:rPr>
              <a:t>1</a:t>
            </a:r>
            <a:r>
              <a:rPr lang="en-US" altLang="en-US" sz="2400" i="1" dirty="0" smtClean="0"/>
              <a:t> + b</a:t>
            </a:r>
            <a:r>
              <a:rPr lang="en-US" altLang="en-US" sz="2400" i="1" baseline="30000" dirty="0" smtClean="0">
                <a:latin typeface="r"/>
              </a:rPr>
              <a:t>2</a:t>
            </a:r>
            <a:r>
              <a:rPr lang="en-US" altLang="en-US" sz="2400" i="1" dirty="0" smtClean="0"/>
              <a:t> + … + b</a:t>
            </a:r>
            <a:r>
              <a:rPr lang="en-US" altLang="en-US" sz="2400" i="1" baseline="30000" dirty="0" smtClean="0">
                <a:latin typeface="r"/>
              </a:rPr>
              <a:t>d-2</a:t>
            </a:r>
            <a:r>
              <a:rPr lang="en-US" altLang="en-US" sz="2400" i="1" dirty="0" smtClean="0"/>
              <a:t> + b</a:t>
            </a:r>
            <a:r>
              <a:rPr lang="en-US" altLang="en-US" sz="2400" i="1" baseline="30000" dirty="0" smtClean="0">
                <a:latin typeface="r"/>
              </a:rPr>
              <a:t>d-1</a:t>
            </a:r>
            <a:r>
              <a:rPr lang="en-US" altLang="en-US" sz="2400" i="1" dirty="0" smtClean="0"/>
              <a:t> + </a:t>
            </a:r>
            <a:r>
              <a:rPr lang="en-US" altLang="en-US" sz="2400" i="1" dirty="0" err="1" smtClean="0"/>
              <a:t>b</a:t>
            </a:r>
            <a:r>
              <a:rPr lang="en-US" altLang="en-US" sz="2400" i="1" baseline="30000" dirty="0" err="1" smtClean="0">
                <a:latin typeface="r"/>
              </a:rPr>
              <a:t>d</a:t>
            </a:r>
            <a:r>
              <a:rPr lang="en-US" altLang="en-US" sz="2400" dirty="0" smtClean="0"/>
              <a:t> 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Number of nodes generated in an iterative deepening search to depth </a:t>
            </a:r>
            <a:r>
              <a:rPr lang="en-US" altLang="en-US" sz="2400" i="1" dirty="0" smtClean="0"/>
              <a:t>d</a:t>
            </a:r>
            <a:r>
              <a:rPr lang="en-US" altLang="en-US" sz="2400" dirty="0" smtClean="0"/>
              <a:t> with branching factor 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: 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smtClean="0"/>
              <a:t>N</a:t>
            </a:r>
            <a:r>
              <a:rPr lang="en-US" altLang="en-US" sz="2400" baseline="-25000" dirty="0" smtClean="0"/>
              <a:t>IDS</a:t>
            </a:r>
            <a:r>
              <a:rPr lang="en-US" altLang="en-US" sz="2400" dirty="0" smtClean="0"/>
              <a:t> = (d+1)b</a:t>
            </a:r>
            <a:r>
              <a:rPr lang="en-US" altLang="en-US" sz="2400" baseline="30000" dirty="0" smtClean="0"/>
              <a:t>0</a:t>
            </a:r>
            <a:r>
              <a:rPr lang="en-US" altLang="en-US" sz="2400" dirty="0" smtClean="0"/>
              <a:t> + d b^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(d-1)b^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+ … + 3b</a:t>
            </a:r>
            <a:r>
              <a:rPr lang="en-US" altLang="en-US" sz="2400" baseline="30000" dirty="0" smtClean="0"/>
              <a:t>d-2</a:t>
            </a:r>
            <a:r>
              <a:rPr lang="en-US" altLang="en-US" sz="2400" dirty="0" smtClean="0"/>
              <a:t> +2b</a:t>
            </a:r>
            <a:r>
              <a:rPr lang="en-US" altLang="en-US" sz="2400" baseline="30000" dirty="0" smtClean="0"/>
              <a:t>d-1</a:t>
            </a:r>
            <a:r>
              <a:rPr lang="en-US" altLang="en-US" sz="2400" dirty="0" smtClean="0"/>
              <a:t> + 1b</a:t>
            </a:r>
            <a:r>
              <a:rPr lang="en-US" altLang="en-US" sz="2400" baseline="30000" dirty="0" smtClean="0"/>
              <a:t>d</a:t>
            </a:r>
            <a:r>
              <a:rPr lang="en-US" altLang="en-US" sz="2400" dirty="0" smtClean="0"/>
              <a:t> 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For </a:t>
            </a:r>
            <a:r>
              <a:rPr lang="en-US" altLang="en-US" sz="2400" i="1" dirty="0" smtClean="0"/>
              <a:t>b = 10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d = 5</a:t>
            </a:r>
            <a:r>
              <a:rPr lang="en-US" altLang="en-US" sz="2400" dirty="0" smtClean="0"/>
              <a:t>,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N</a:t>
            </a:r>
            <a:r>
              <a:rPr lang="en-US" altLang="en-US" sz="2000" baseline="-25000" dirty="0" smtClean="0"/>
              <a:t>DLS </a:t>
            </a:r>
            <a:r>
              <a:rPr lang="en-US" altLang="en-US" sz="2000" dirty="0" smtClean="0"/>
              <a:t>= 1 + 10 + 100 + 1,000 + 10,000 + 100,000 = 111,111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N</a:t>
            </a:r>
            <a:r>
              <a:rPr lang="en-US" altLang="en-US" sz="2000" baseline="-25000" dirty="0" smtClean="0"/>
              <a:t>IDS</a:t>
            </a:r>
            <a:r>
              <a:rPr lang="en-US" altLang="en-US" sz="2000" dirty="0" smtClean="0"/>
              <a:t> = 6 + 50 + 400 + 3,000 + 20,000 + 100,000 = 123,456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Overhead = (123,456 - 111,111)/111,111 = 11%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C32535-EDC8-40C2-B127-E744FD8C057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Properties of iterative deepening search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dirty="0" smtClean="0"/>
              <a:t> Yes</a:t>
            </a:r>
          </a:p>
          <a:p>
            <a:r>
              <a:rPr lang="en-US" altLang="en-US" u="sng" dirty="0" smtClean="0">
                <a:solidFill>
                  <a:srgbClr val="CC0099"/>
                </a:solidFill>
              </a:rPr>
              <a:t>Time?</a:t>
            </a:r>
            <a:r>
              <a:rPr lang="en-US" altLang="en-US" dirty="0" smtClean="0">
                <a:solidFill>
                  <a:srgbClr val="CC0099"/>
                </a:solidFill>
              </a:rPr>
              <a:t> </a:t>
            </a:r>
            <a:r>
              <a:rPr lang="en-US" altLang="en-US" i="1" dirty="0" smtClean="0"/>
              <a:t>(d+1)b</a:t>
            </a:r>
            <a:r>
              <a:rPr lang="en-US" altLang="en-US" i="1" baseline="30000" dirty="0" smtClean="0"/>
              <a:t>0</a:t>
            </a:r>
            <a:r>
              <a:rPr lang="en-US" altLang="en-US" i="1" dirty="0" smtClean="0"/>
              <a:t> + d b</a:t>
            </a:r>
            <a:r>
              <a:rPr lang="en-US" altLang="en-US" i="1" baseline="30000" dirty="0" smtClean="0"/>
              <a:t>1</a:t>
            </a:r>
            <a:r>
              <a:rPr lang="en-US" altLang="en-US" i="1" dirty="0" smtClean="0"/>
              <a:t> + (d-1)b</a:t>
            </a:r>
            <a:r>
              <a:rPr lang="en-US" altLang="en-US" i="1" baseline="30000" dirty="0" smtClean="0"/>
              <a:t>2</a:t>
            </a:r>
            <a:r>
              <a:rPr lang="en-US" altLang="en-US" i="1" dirty="0" smtClean="0"/>
              <a:t> + … + </a:t>
            </a:r>
            <a:r>
              <a:rPr lang="en-US" altLang="en-US" i="1" dirty="0" err="1" smtClean="0"/>
              <a:t>b</a:t>
            </a:r>
            <a:r>
              <a:rPr lang="en-US" altLang="en-US" i="1" baseline="30000" dirty="0" err="1" smtClean="0"/>
              <a:t>d</a:t>
            </a:r>
            <a:r>
              <a:rPr lang="en-US" altLang="en-US" i="1" dirty="0" smtClean="0"/>
              <a:t> = O(</a:t>
            </a:r>
            <a:r>
              <a:rPr lang="en-US" altLang="en-US" i="1" dirty="0" err="1" smtClean="0"/>
              <a:t>b</a:t>
            </a:r>
            <a:r>
              <a:rPr lang="en-US" altLang="en-US" i="1" baseline="30000" dirty="0" err="1" smtClean="0"/>
              <a:t>d</a:t>
            </a:r>
            <a:r>
              <a:rPr lang="en-US" altLang="en-US" i="1" dirty="0" smtClean="0"/>
              <a:t>)</a:t>
            </a:r>
            <a:endParaRPr lang="en-US" altLang="en-US" dirty="0" smtClean="0"/>
          </a:p>
          <a:p>
            <a:r>
              <a:rPr lang="en-US" altLang="en-US" u="sng" dirty="0" smtClean="0">
                <a:solidFill>
                  <a:srgbClr val="CC0099"/>
                </a:solidFill>
              </a:rPr>
              <a:t>Space?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O(</a:t>
            </a:r>
            <a:r>
              <a:rPr lang="en-US" altLang="en-US" i="1" dirty="0" err="1" smtClean="0"/>
              <a:t>bd</a:t>
            </a:r>
            <a:r>
              <a:rPr lang="en-US" altLang="en-US" i="1" dirty="0" smtClean="0"/>
              <a:t>)</a:t>
            </a:r>
            <a:endParaRPr lang="en-US" altLang="en-US" dirty="0" smtClean="0"/>
          </a:p>
          <a:p>
            <a:r>
              <a:rPr lang="en-US" altLang="en-US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dirty="0" smtClean="0"/>
              <a:t> Yes, if step cost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8EC723-144F-4398-8458-32145E133F4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of algorithms</a:t>
            </a: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2917" r="17969" b="51042"/>
          <a:stretch>
            <a:fillRect/>
          </a:stretch>
        </p:blipFill>
        <p:spPr bwMode="auto">
          <a:xfrm>
            <a:off x="1143000" y="1676400"/>
            <a:ext cx="6629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9ACF00-5A39-4F08-BA97-0C54AD21FF3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Repeated states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Failure to detect repeated states can turn a linear problem into an exponential one!</a:t>
            </a:r>
          </a:p>
        </p:txBody>
      </p:sp>
      <p:pic>
        <p:nvPicPr>
          <p:cNvPr id="57350" name="Picture 4" descr="ribbon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2296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7D120E-D6EF-4651-89A3-68C4AD7FEDE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Graph search</a:t>
            </a: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3125" b="35417"/>
          <a:stretch>
            <a:fillRect/>
          </a:stretch>
        </p:blipFill>
        <p:spPr bwMode="auto">
          <a:xfrm>
            <a:off x="609600" y="1676400"/>
            <a:ext cx="8077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31755C-544F-4FF5-9FF1-3C0676B5A85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Problem formulation usually requires abstracting away real-world details to define a state space that can feasibly be </a:t>
            </a:r>
            <a:r>
              <a:rPr lang="en-US" altLang="en-US" sz="2400" dirty="0" smtClean="0"/>
              <a:t>explored</a:t>
            </a:r>
            <a:endParaRPr lang="en-US" altLang="en-US" sz="1600" dirty="0" smtClean="0"/>
          </a:p>
          <a:p>
            <a:r>
              <a:rPr lang="en-US" altLang="en-US" sz="2400" dirty="0" smtClean="0"/>
              <a:t>Variety of uninformed search </a:t>
            </a:r>
            <a:r>
              <a:rPr lang="en-US" altLang="en-US" sz="2400" dirty="0" smtClean="0"/>
              <a:t>strategies</a:t>
            </a:r>
            <a:endParaRPr lang="en-US" altLang="en-US" sz="1600" dirty="0" smtClean="0"/>
          </a:p>
          <a:p>
            <a:r>
              <a:rPr lang="en-US" altLang="en-US" sz="2400" dirty="0" smtClean="0"/>
              <a:t>Iterative deepening search uses only linear space and not much more time than other uninformed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180E2A-B7F0-44AE-B6D0-D44B8B7B460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Romania</a:t>
            </a:r>
          </a:p>
        </p:txBody>
      </p:sp>
      <p:pic>
        <p:nvPicPr>
          <p:cNvPr id="7173" name="Picture 4" descr="romania-distances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371599"/>
            <a:ext cx="7848600" cy="471659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0C3B1A-D2E1-4385-990D-5103BE9194D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types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Deterministic, fully observable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single-state problem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Agent knows exactly which state it will be in; solution is a sequence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Non-observable</a:t>
            </a:r>
            <a:r>
              <a:rPr lang="en-US" altLang="en-US" sz="24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en-US" sz="2400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sensorless</a:t>
            </a:r>
            <a:r>
              <a:rPr lang="en-US" altLang="en-US" sz="2400" dirty="0" smtClean="0">
                <a:solidFill>
                  <a:srgbClr val="FF0000"/>
                </a:solidFill>
              </a:rPr>
              <a:t> problem (conformant problem)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Agent may have no idea where it is; solution is a sequence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Nondeterministic and/or partially observable</a:t>
            </a:r>
            <a:r>
              <a:rPr lang="en-US" altLang="en-US" sz="2400" dirty="0" smtClean="0">
                <a:cs typeface="Arial" pitchFamily="34" charset="0"/>
              </a:rPr>
              <a:t> </a:t>
            </a:r>
            <a:r>
              <a:rPr lang="en-US" altLang="en-US" sz="2400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altLang="en-US" sz="2400" dirty="0" smtClean="0">
                <a:solidFill>
                  <a:srgbClr val="FF0000"/>
                </a:solidFill>
              </a:rPr>
              <a:t>contingency problem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percepts provide </a:t>
            </a:r>
            <a:r>
              <a:rPr lang="en-US" altLang="en-US" sz="2000" dirty="0" smtClean="0">
                <a:solidFill>
                  <a:srgbClr val="FF0000"/>
                </a:solidFill>
              </a:rPr>
              <a:t>new</a:t>
            </a:r>
            <a:r>
              <a:rPr lang="en-US" altLang="en-US" sz="2000" dirty="0" smtClean="0"/>
              <a:t> information about current state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often </a:t>
            </a:r>
            <a:r>
              <a:rPr lang="en-US" altLang="en-US" sz="2000" dirty="0" smtClean="0">
                <a:solidFill>
                  <a:srgbClr val="FF0000"/>
                </a:solidFill>
              </a:rPr>
              <a:t>interleave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search, execution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Unknown state space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Wingdings" pitchFamily="2" charset="2"/>
              </a:rPr>
              <a:t> </a:t>
            </a:r>
            <a:r>
              <a:rPr lang="en-US" altLang="en-US" sz="2400" dirty="0" smtClean="0">
                <a:solidFill>
                  <a:srgbClr val="FF0000"/>
                </a:solidFill>
              </a:rPr>
              <a:t>exploration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959020-6AF6-4A74-AE32-1E182DFDB01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vacuum world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4243388" cy="4608513"/>
          </a:xfrm>
        </p:spPr>
        <p:txBody>
          <a:bodyPr/>
          <a:lstStyle/>
          <a:p>
            <a:r>
              <a:rPr lang="en-US" altLang="en-US" sz="2400" smtClean="0">
                <a:solidFill>
                  <a:schemeClr val="accent2"/>
                </a:solidFill>
              </a:rPr>
              <a:t>Single-state</a:t>
            </a:r>
            <a:r>
              <a:rPr lang="en-US" altLang="en-US" sz="2400" smtClean="0"/>
              <a:t>, start in #5. </a:t>
            </a:r>
            <a:r>
              <a:rPr lang="en-US" altLang="en-US" sz="2400" u="sng" smtClean="0">
                <a:solidFill>
                  <a:srgbClr val="CC0099"/>
                </a:solidFill>
              </a:rPr>
              <a:t>Solution?</a:t>
            </a:r>
            <a:endParaRPr lang="en-US" altLang="en-US" sz="2800" smtClean="0"/>
          </a:p>
        </p:txBody>
      </p:sp>
      <p:pic>
        <p:nvPicPr>
          <p:cNvPr id="9222" name="Picture 4" descr="vacuum2-space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0450" y="1757363"/>
            <a:ext cx="3925888" cy="32988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Blind Search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573C4E-6071-48E2-8BAA-3D089E9473D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vacuum world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>
                <a:solidFill>
                  <a:schemeClr val="accent2"/>
                </a:solidFill>
              </a:rPr>
              <a:t>Single-state</a:t>
            </a:r>
            <a:r>
              <a:rPr lang="en-US" altLang="en-US" sz="2400" smtClean="0"/>
              <a:t>, start in #5. </a:t>
            </a:r>
            <a:br>
              <a:rPr lang="en-US" altLang="en-US" sz="2400" smtClean="0"/>
            </a:br>
            <a:r>
              <a:rPr lang="en-US" altLang="en-US" sz="2400" u="sng" smtClean="0">
                <a:solidFill>
                  <a:srgbClr val="CC0099"/>
                </a:solidFill>
              </a:rPr>
              <a:t>Solution?</a:t>
            </a:r>
            <a:r>
              <a:rPr lang="en-US" altLang="en-US" sz="2400" smtClean="0">
                <a:solidFill>
                  <a:srgbClr val="CC0099"/>
                </a:solidFill>
              </a:rPr>
              <a:t> </a:t>
            </a:r>
            <a:r>
              <a:rPr lang="en-US" altLang="en-US" sz="2400" i="1" smtClean="0"/>
              <a:t>[Right, Suck]</a:t>
            </a:r>
            <a:endParaRPr lang="en-US" altLang="en-US" sz="2400" smtClean="0"/>
          </a:p>
          <a:p>
            <a:pPr lvl="4"/>
            <a:endParaRPr lang="en-US" altLang="en-US" sz="1600" smtClean="0">
              <a:solidFill>
                <a:schemeClr val="accent2"/>
              </a:solidFill>
            </a:endParaRPr>
          </a:p>
          <a:p>
            <a:r>
              <a:rPr lang="en-US" altLang="en-US" sz="2400" smtClean="0">
                <a:solidFill>
                  <a:schemeClr val="accent2"/>
                </a:solidFill>
              </a:rPr>
              <a:t>Sensorless, </a:t>
            </a:r>
            <a:r>
              <a:rPr lang="en-US" altLang="en-US" sz="2400" smtClean="0"/>
              <a:t>start in </a:t>
            </a:r>
            <a:br>
              <a:rPr lang="en-US" altLang="en-US" sz="2400" smtClean="0"/>
            </a:br>
            <a:r>
              <a:rPr lang="en-US" altLang="en-US" sz="2400" smtClean="0"/>
              <a:t>{</a:t>
            </a:r>
            <a:r>
              <a:rPr lang="en-US" altLang="en-US" sz="2400" i="1" smtClean="0"/>
              <a:t>1,2,3,4,5,6,7,8</a:t>
            </a:r>
            <a:r>
              <a:rPr lang="en-US" altLang="en-US" sz="2400" smtClean="0"/>
              <a:t>}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e.g., </a:t>
            </a:r>
            <a:br>
              <a:rPr lang="en-US" altLang="en-US" sz="2400" smtClean="0"/>
            </a:br>
            <a:r>
              <a:rPr lang="en-US" altLang="en-US" sz="2400" i="1" smtClean="0"/>
              <a:t>Right </a:t>
            </a:r>
            <a:r>
              <a:rPr lang="en-US" altLang="en-US" sz="2400" smtClean="0"/>
              <a:t>goes to {</a:t>
            </a:r>
            <a:r>
              <a:rPr lang="en-US" altLang="en-US" sz="2400" i="1" smtClean="0"/>
              <a:t>2,4,6,8</a:t>
            </a:r>
            <a:r>
              <a:rPr lang="en-US" altLang="en-US" sz="2400" smtClean="0"/>
              <a:t>} </a:t>
            </a:r>
            <a:br>
              <a:rPr lang="en-US" altLang="en-US" sz="2400" smtClean="0"/>
            </a:br>
            <a:r>
              <a:rPr lang="en-US" altLang="en-US" sz="2400" u="sng" smtClean="0">
                <a:solidFill>
                  <a:srgbClr val="CC0099"/>
                </a:solidFill>
              </a:rPr>
              <a:t>Solution?</a:t>
            </a:r>
            <a:endParaRPr lang="en-US" altLang="en-US" sz="2400" smtClean="0"/>
          </a:p>
        </p:txBody>
      </p:sp>
      <p:pic>
        <p:nvPicPr>
          <p:cNvPr id="10246" name="Picture 12" descr="vacuum2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37338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6061</TotalTime>
  <Words>1631</Words>
  <Application>Microsoft Office PowerPoint</Application>
  <PresentationFormat>On-screen Show (4:3)</PresentationFormat>
  <Paragraphs>394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Wingdings</vt:lpstr>
      <vt:lpstr>Courier New</vt:lpstr>
      <vt:lpstr>r</vt:lpstr>
      <vt:lpstr>Default Design</vt:lpstr>
      <vt:lpstr>Artificial Intelligence #5</vt:lpstr>
      <vt:lpstr>Outline</vt:lpstr>
      <vt:lpstr>Problem-solving agents</vt:lpstr>
      <vt:lpstr>PowerPoint Presentation</vt:lpstr>
      <vt:lpstr>Example: Romania</vt:lpstr>
      <vt:lpstr>Example: Romania</vt:lpstr>
      <vt:lpstr>Problem types</vt:lpstr>
      <vt:lpstr>Example: vacuum world</vt:lpstr>
      <vt:lpstr>Example: vacuum world</vt:lpstr>
      <vt:lpstr>Example: vacuum world</vt:lpstr>
      <vt:lpstr>Example: vacuum world</vt:lpstr>
      <vt:lpstr>Single-state problem formulation</vt:lpstr>
      <vt:lpstr>Selecting a state space</vt:lpstr>
      <vt:lpstr>Vacuum world state space graph</vt:lpstr>
      <vt:lpstr>Vacuum world state space graph</vt:lpstr>
      <vt:lpstr>Example: The 8-puzzle</vt:lpstr>
      <vt:lpstr>Example: The 8-puzzle</vt:lpstr>
      <vt:lpstr>Example: robotic assembly</vt:lpstr>
      <vt:lpstr>Tree search algorithms</vt:lpstr>
      <vt:lpstr>Tree search example</vt:lpstr>
      <vt:lpstr>Tree search example</vt:lpstr>
      <vt:lpstr>Tree search example</vt:lpstr>
      <vt:lpstr>Implementation: general tree search</vt:lpstr>
      <vt:lpstr>Implementation: states vs. nodes</vt:lpstr>
      <vt:lpstr>Search strategies</vt:lpstr>
      <vt:lpstr>Uninformed search strategies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Uniform-cost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Depth-limited search</vt:lpstr>
      <vt:lpstr>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Iterative deepening search</vt:lpstr>
      <vt:lpstr>Properties of iterative deepening search</vt:lpstr>
      <vt:lpstr>Summary of algorithms</vt:lpstr>
      <vt:lpstr>Repeated states</vt:lpstr>
      <vt:lpstr>Graph search</vt:lpstr>
      <vt:lpstr>Summary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36</cp:revision>
  <cp:lastPrinted>2013-01-05T22:03:00Z</cp:lastPrinted>
  <dcterms:created xsi:type="dcterms:W3CDTF">2003-12-17T02:04:52Z</dcterms:created>
  <dcterms:modified xsi:type="dcterms:W3CDTF">2014-09-15T20:39:29Z</dcterms:modified>
</cp:coreProperties>
</file>