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1" autoAdjust="0"/>
    <p:restoredTop sz="94660"/>
  </p:normalViewPr>
  <p:slideViewPr>
    <p:cSldViewPr showGuides="1">
      <p:cViewPr>
        <p:scale>
          <a:sx n="100" d="100"/>
          <a:sy n="100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2564886-CE92-45B8-87D7-A8E845A67341}" type="datetimeFigureOut">
              <a:rPr lang="en-US"/>
              <a:pPr>
                <a:defRPr/>
              </a:pPr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2A8F55A-379F-45C2-8258-DF02001EB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8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D74D04-04D2-4F44-92EB-BED23FBFA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B6F285-24B1-4A41-8CE5-DF2172A1ED7E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74ED6-C24A-4837-A237-A22B4303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8A3F4-EF83-4763-B4AC-664DD00E9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BA0C2-218A-4E6B-9841-CAF723393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1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AF7694-2A5A-4B51-99E6-63A9A5AF88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7D2FF-A4F2-4946-A4C8-317A47E9FE4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953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0D6447-70C9-4430-90D9-7AA6793952A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8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9563F-6EB2-419F-A6D7-91A44A83F7F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15310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AC5EDD-C311-4A9B-826B-018085D4394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66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99A91-D675-476A-9495-6444263AA63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1048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58A10A-5A35-4AB1-8DF8-964D94CB5C7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94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B3DD4B-9E4E-4D44-BC5B-23F16CC942F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28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62DF7-379B-434B-948A-E17122CC9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58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4CA48F-D5DA-45C6-B657-12B00C5F780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4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7F134D-27C7-4B5C-B2CF-6C47F2D5D03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38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ABD95D-1E3F-4EB6-9B73-00965AC6FE3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0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53485-C3CA-4D3C-996D-C6501D607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811C-CCC1-415B-8CA4-25ACB3EA5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5FF67-0BB0-4B75-A49F-B23240305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6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21E6C-7BF0-460E-8EF9-B5DAB0F7D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8BAA5-4DC7-4657-80E1-E8DC903CD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5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C9417-15E6-4520-9BD9-BA9A57B91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6E82A-DBC5-4725-BE05-AE4007C6A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8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F0D861-4672-4F4D-B54A-EBF2BE2EE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F524E9-BFFF-4677-ACCD-E5D7B98E62F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3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#6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COMS W4701</a:t>
            </a:r>
          </a:p>
          <a:p>
            <a:pPr eaLnBrk="1" hangingPunct="1"/>
            <a:r>
              <a:rPr lang="en-US" altLang="en-US" smtClean="0"/>
              <a:t>Fall 2014</a:t>
            </a:r>
          </a:p>
          <a:p>
            <a:pPr eaLnBrk="1" hangingPunct="1"/>
            <a:r>
              <a:rPr lang="en-US" altLang="en-US" smtClean="0"/>
              <a:t>Advanced Search (Ch 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Greedy best-first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4082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CC0099"/>
                </a:solidFill>
              </a:rPr>
              <a:t>Complete?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– can get stuck in loops, e.g., Iasi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Neamt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Iasi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Neamt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u="sng" dirty="0" smtClean="0">
                <a:solidFill>
                  <a:srgbClr val="CC0099"/>
                </a:solidFill>
              </a:rPr>
              <a:t>Time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i="1" dirty="0" smtClean="0"/>
              <a:t>O(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m</a:t>
            </a:r>
            <a:r>
              <a:rPr lang="en-US" i="1" dirty="0"/>
              <a:t>)</a:t>
            </a:r>
            <a:r>
              <a:rPr lang="en-US" dirty="0"/>
              <a:t>, but a good heuristic can give dramatic </a:t>
            </a:r>
            <a:r>
              <a:rPr lang="en-US" dirty="0" smtClean="0"/>
              <a:t>improvement</a:t>
            </a:r>
          </a:p>
          <a:p>
            <a:r>
              <a:rPr lang="en-US" u="sng" dirty="0" smtClean="0">
                <a:solidFill>
                  <a:srgbClr val="CC0099"/>
                </a:solidFill>
              </a:rPr>
              <a:t>Space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i="1" dirty="0" smtClean="0"/>
              <a:t>O(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m</a:t>
            </a:r>
            <a:r>
              <a:rPr lang="en-US" i="1" dirty="0"/>
              <a:t>) </a:t>
            </a:r>
            <a:r>
              <a:rPr lang="en-US" dirty="0"/>
              <a:t>-- keeps all nodes in </a:t>
            </a:r>
            <a:r>
              <a:rPr lang="en-US" dirty="0" smtClean="0"/>
              <a:t>memory</a:t>
            </a:r>
          </a:p>
          <a:p>
            <a:r>
              <a:rPr lang="en-US" u="sng" dirty="0" smtClean="0">
                <a:solidFill>
                  <a:srgbClr val="CC0099"/>
                </a:solidFill>
              </a:rPr>
              <a:t>Optimal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 of greedy best-first search</a:t>
            </a:r>
          </a:p>
        </p:txBody>
      </p:sp>
    </p:spTree>
    <p:extLst>
      <p:ext uri="{BB962C8B-B14F-4D97-AF65-F5344CB8AC3E}">
        <p14:creationId xmlns:p14="http://schemas.microsoft.com/office/powerpoint/2010/main" val="12735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</a:t>
            </a:r>
            <a:r>
              <a:rPr lang="en-US" dirty="0" smtClean="0"/>
              <a:t>Avoid </a:t>
            </a:r>
            <a:r>
              <a:rPr lang="en-US" dirty="0"/>
              <a:t>expanding paths that are already </a:t>
            </a:r>
            <a:r>
              <a:rPr lang="en-US" dirty="0" smtClean="0"/>
              <a:t>expensive</a:t>
            </a:r>
          </a:p>
          <a:p>
            <a:r>
              <a:rPr lang="en-US" dirty="0" smtClean="0"/>
              <a:t>Evaluation </a:t>
            </a:r>
            <a:r>
              <a:rPr lang="en-US" dirty="0"/>
              <a:t>function </a:t>
            </a:r>
            <a:r>
              <a:rPr lang="en-US" i="1" dirty="0"/>
              <a:t>f(n) = g(n) + h(n</a:t>
            </a:r>
            <a:r>
              <a:rPr lang="en-US" i="1" dirty="0" smtClean="0"/>
              <a:t>)</a:t>
            </a:r>
            <a:endParaRPr lang="en-US" dirty="0" smtClean="0"/>
          </a:p>
          <a:p>
            <a:pPr lvl="1"/>
            <a:r>
              <a:rPr lang="en-US" i="1" dirty="0" smtClean="0"/>
              <a:t>g(n</a:t>
            </a:r>
            <a:r>
              <a:rPr lang="en-US" i="1" dirty="0"/>
              <a:t>) </a:t>
            </a:r>
            <a:r>
              <a:rPr lang="en-US" dirty="0"/>
              <a:t>= cost so far to reach </a:t>
            </a:r>
            <a:r>
              <a:rPr lang="en-US" i="1" dirty="0"/>
              <a:t>n</a:t>
            </a:r>
          </a:p>
          <a:p>
            <a:pPr lvl="1"/>
            <a:r>
              <a:rPr lang="en-US" i="1" dirty="0"/>
              <a:t>h(n)</a:t>
            </a:r>
            <a:r>
              <a:rPr lang="en-US" dirty="0"/>
              <a:t> = estimated cost from </a:t>
            </a:r>
            <a:r>
              <a:rPr lang="en-US" i="1" dirty="0"/>
              <a:t>n</a:t>
            </a:r>
            <a:r>
              <a:rPr lang="en-US" dirty="0"/>
              <a:t> to goal</a:t>
            </a:r>
          </a:p>
          <a:p>
            <a:pPr lvl="1"/>
            <a:r>
              <a:rPr lang="en-US" i="1" dirty="0" smtClean="0"/>
              <a:t>f(n</a:t>
            </a:r>
            <a:r>
              <a:rPr lang="en-US" i="1" dirty="0"/>
              <a:t>) </a:t>
            </a:r>
            <a:r>
              <a:rPr lang="en-US" dirty="0"/>
              <a:t>= estimated total cost of path through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170684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Romania with step costs in km</a:t>
            </a:r>
          </a:p>
        </p:txBody>
      </p:sp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4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6388" name="Picture 4" descr="astar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40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star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134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8437" name="Picture 5" descr="astar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62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9460" name="Picture 4" descr="astar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46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0484" name="Picture 4" descr="astar-progress0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72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09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Best-first </a:t>
            </a:r>
            <a:r>
              <a:rPr lang="en-US" sz="2800" dirty="0"/>
              <a:t>search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Greedy best-first search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baseline="30000" dirty="0"/>
              <a:t>*</a:t>
            </a:r>
            <a:r>
              <a:rPr lang="en-US" sz="2400" dirty="0"/>
              <a:t> search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Heuristics</a:t>
            </a: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361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heuristic </a:t>
            </a:r>
            <a:r>
              <a:rPr lang="en-US" sz="2800" i="1" dirty="0"/>
              <a:t>h(n)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admissible</a:t>
            </a:r>
            <a:r>
              <a:rPr lang="en-US" sz="2800" dirty="0"/>
              <a:t> if for every node </a:t>
            </a:r>
            <a:r>
              <a:rPr lang="en-US" sz="2800" i="1" dirty="0" smtClean="0"/>
              <a:t>n</a:t>
            </a:r>
            <a:r>
              <a:rPr lang="en-US" sz="2800" dirty="0" smtClean="0"/>
              <a:t>,</a:t>
            </a:r>
          </a:p>
          <a:p>
            <a:pPr marL="109728" indent="0">
              <a:buNone/>
            </a:pPr>
            <a:r>
              <a:rPr lang="en-US" sz="2800" i="1" dirty="0" smtClean="0"/>
              <a:t>h(n) </a:t>
            </a:r>
            <a:r>
              <a:rPr lang="en-US" sz="2800" i="1" dirty="0" smtClean="0">
                <a:cs typeface="Arial" pitchFamily="34" charset="0"/>
              </a:rPr>
              <a:t>≤</a:t>
            </a:r>
            <a:r>
              <a:rPr lang="en-US" sz="2800" i="1" dirty="0" smtClean="0"/>
              <a:t> h</a:t>
            </a:r>
            <a:r>
              <a:rPr lang="en-US" sz="2800" i="1" baseline="30000" dirty="0" smtClean="0"/>
              <a:t>*</a:t>
            </a:r>
            <a:r>
              <a:rPr lang="en-US" sz="2800" i="1" dirty="0" smtClean="0"/>
              <a:t>(n), </a:t>
            </a:r>
            <a:r>
              <a:rPr lang="en-US" sz="2800" dirty="0" smtClean="0"/>
              <a:t>where </a:t>
            </a:r>
            <a:r>
              <a:rPr lang="en-US" sz="2800" i="1" dirty="0" smtClean="0"/>
              <a:t>h</a:t>
            </a:r>
            <a:r>
              <a:rPr lang="en-US" sz="2800" i="1" baseline="30000" dirty="0" smtClean="0"/>
              <a:t>*</a:t>
            </a:r>
            <a:r>
              <a:rPr lang="en-US" sz="2800" i="1" dirty="0" smtClean="0"/>
              <a:t>(n)</a:t>
            </a:r>
            <a:r>
              <a:rPr lang="en-US" sz="2800" dirty="0" smtClean="0"/>
              <a:t> is the </a:t>
            </a:r>
            <a:r>
              <a:rPr lang="en-US" sz="2800" dirty="0" smtClean="0">
                <a:solidFill>
                  <a:srgbClr val="FF0000"/>
                </a:solidFill>
              </a:rPr>
              <a:t>true </a:t>
            </a:r>
            <a:r>
              <a:rPr lang="en-US" sz="2800" dirty="0" smtClean="0"/>
              <a:t>cost to reach the goal state from </a:t>
            </a:r>
            <a:r>
              <a:rPr lang="en-US" sz="2800" i="1" dirty="0" smtClean="0"/>
              <a:t>n</a:t>
            </a:r>
            <a:r>
              <a:rPr lang="en-US" sz="2800" dirty="0" smtClean="0"/>
              <a:t>.
</a:t>
            </a:r>
          </a:p>
          <a:p>
            <a:r>
              <a:rPr lang="en-US" sz="2800" dirty="0" smtClean="0"/>
              <a:t>An admissible heuristic </a:t>
            </a:r>
            <a:r>
              <a:rPr lang="en-US" sz="2800" dirty="0" smtClean="0">
                <a:solidFill>
                  <a:srgbClr val="FF0000"/>
                </a:solidFill>
              </a:rPr>
              <a:t>never overestimates</a:t>
            </a:r>
            <a:r>
              <a:rPr lang="en-US" sz="2800" dirty="0" smtClean="0"/>
              <a:t> the cost to reach the goal, i.e., it is </a:t>
            </a:r>
            <a:r>
              <a:rPr lang="en-US" sz="2800" dirty="0" smtClean="0">
                <a:solidFill>
                  <a:srgbClr val="FF0000"/>
                </a:solidFill>
              </a:rPr>
              <a:t>optimistic</a:t>
            </a:r>
            <a:endParaRPr lang="en-US" sz="2800" dirty="0" smtClean="0"/>
          </a:p>
          <a:p>
            <a:pPr lvl="1"/>
            <a:r>
              <a:rPr lang="en-US" sz="2400" dirty="0" smtClean="0"/>
              <a:t>Example</a:t>
            </a:r>
            <a:r>
              <a:rPr lang="en-US" sz="2400" dirty="0"/>
              <a:t>: </a:t>
            </a:r>
            <a:r>
              <a:rPr lang="en-US" sz="2400" i="1" dirty="0" err="1"/>
              <a:t>h</a:t>
            </a:r>
            <a:r>
              <a:rPr lang="en-US" sz="2400" i="1" baseline="-25000" dirty="0" err="1"/>
              <a:t>SLD</a:t>
            </a:r>
            <a:r>
              <a:rPr lang="en-US" sz="2400" i="1" dirty="0"/>
              <a:t>(n) </a:t>
            </a:r>
            <a:r>
              <a:rPr lang="en-US" sz="2400" dirty="0"/>
              <a:t>(never overestimates the actual road distance</a:t>
            </a:r>
            <a:r>
              <a:rPr lang="en-US" sz="2400" dirty="0" smtClean="0"/>
              <a:t>)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Theorem</a:t>
            </a:r>
            <a:r>
              <a:rPr lang="en-US" sz="2800" dirty="0"/>
              <a:t>: If </a:t>
            </a:r>
            <a:r>
              <a:rPr lang="en-US" sz="2800" i="1" dirty="0"/>
              <a:t>h(n) </a:t>
            </a:r>
            <a:r>
              <a:rPr lang="en-US" sz="2800" dirty="0"/>
              <a:t>is admissible, A</a:t>
            </a:r>
            <a:r>
              <a:rPr lang="en-US" sz="2800" baseline="30000" dirty="0"/>
              <a:t>*</a:t>
            </a:r>
            <a:r>
              <a:rPr lang="en-US" sz="2800" dirty="0"/>
              <a:t> using </a:t>
            </a:r>
            <a:r>
              <a:rPr lang="en-US" sz="2800" dirty="0">
                <a:latin typeface="Courier New" pitchFamily="49" charset="0"/>
              </a:rPr>
              <a:t>TREE-SEARCH</a:t>
            </a:r>
            <a:r>
              <a:rPr lang="en-US" sz="2800" dirty="0"/>
              <a:t> is </a:t>
            </a:r>
            <a:r>
              <a:rPr lang="en-US" sz="2800" dirty="0" smtClean="0"/>
              <a:t>optimal</a:t>
            </a:r>
            <a:endParaRPr lang="en-US" sz="2800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</a:t>
            </a:r>
            <a:r>
              <a:rPr lang="en-US" dirty="0" smtClean="0"/>
              <a:t>heuristics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Suppose some suboptimal goal </a:t>
            </a:r>
            <a:r>
              <a:rPr lang="en-US" sz="2000" i="1" dirty="0"/>
              <a:t>G</a:t>
            </a:r>
            <a:r>
              <a:rPr lang="en-US" sz="2000" i="1" baseline="-25000" dirty="0"/>
              <a:t>2</a:t>
            </a:r>
            <a:r>
              <a:rPr lang="en-US" sz="2000" i="1" dirty="0"/>
              <a:t> </a:t>
            </a:r>
            <a:r>
              <a:rPr lang="en-US" sz="2000" dirty="0"/>
              <a:t>has been generated and is in the fringe. Let </a:t>
            </a:r>
            <a:r>
              <a:rPr lang="en-US" sz="2000" i="1" dirty="0"/>
              <a:t>n</a:t>
            </a:r>
            <a:r>
              <a:rPr lang="en-US" sz="2000" dirty="0"/>
              <a:t> be an unexpanded node in the fringe such that </a:t>
            </a:r>
            <a:r>
              <a:rPr lang="en-US" sz="2000" i="1" dirty="0"/>
              <a:t>n </a:t>
            </a:r>
            <a:r>
              <a:rPr lang="en-US" sz="2000" dirty="0"/>
              <a:t>is on a shortest path to an optimal goal </a:t>
            </a:r>
            <a:r>
              <a:rPr lang="en-US" sz="2000" i="1" dirty="0"/>
              <a:t>G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g(G</a:t>
            </a:r>
            <a:r>
              <a:rPr lang="en-US" sz="2000" baseline="-25000" dirty="0" smtClean="0"/>
              <a:t>2</a:t>
            </a:r>
            <a:r>
              <a:rPr lang="en-US" sz="2000" dirty="0"/>
              <a:t>) &gt; g(G) 		since G</a:t>
            </a:r>
            <a:r>
              <a:rPr lang="en-US" sz="2000" baseline="-25000" dirty="0"/>
              <a:t>2</a:t>
            </a:r>
            <a:r>
              <a:rPr lang="en-US" sz="2000" dirty="0"/>
              <a:t> is suboptimal </a:t>
            </a:r>
            <a:endParaRPr lang="en-US" sz="2000" dirty="0" smtClean="0"/>
          </a:p>
          <a:p>
            <a:r>
              <a:rPr lang="en-US" sz="2000" dirty="0" smtClean="0"/>
              <a:t>f(G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 = g(G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		since </a:t>
            </a:r>
            <a:r>
              <a:rPr lang="en-US" sz="2000" i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= 0 </a:t>
            </a:r>
          </a:p>
          <a:p>
            <a:r>
              <a:rPr lang="en-US" sz="2000" dirty="0" smtClean="0"/>
              <a:t>f(G</a:t>
            </a:r>
            <a:r>
              <a:rPr lang="en-US" sz="2000" dirty="0"/>
              <a:t>)   = g(G)		since </a:t>
            </a:r>
            <a:r>
              <a:rPr lang="en-US" sz="2000" i="1" dirty="0"/>
              <a:t>h</a:t>
            </a:r>
            <a:r>
              <a:rPr lang="en-US" sz="2000" dirty="0"/>
              <a:t>(G) = 0 </a:t>
            </a:r>
          </a:p>
          <a:p>
            <a:r>
              <a:rPr lang="en-US" sz="2000" dirty="0"/>
              <a:t>f(G</a:t>
            </a:r>
            <a:r>
              <a:rPr lang="en-US" sz="2000" baseline="-25000" dirty="0"/>
              <a:t>2</a:t>
            </a:r>
            <a:r>
              <a:rPr lang="en-US" sz="2000" dirty="0"/>
              <a:t>)  &gt; f(G)		</a:t>
            </a:r>
            <a:r>
              <a:rPr lang="en-US" sz="2000" dirty="0" smtClean="0"/>
              <a:t>	from </a:t>
            </a:r>
            <a:r>
              <a:rPr lang="en-US" sz="2000" dirty="0"/>
              <a:t>above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Optimality of A</a:t>
            </a:r>
            <a:r>
              <a:rPr lang="en-US" baseline="30000"/>
              <a:t>*</a:t>
            </a:r>
            <a:r>
              <a:rPr lang="en-US"/>
              <a:t> (proof)</a:t>
            </a:r>
          </a:p>
        </p:txBody>
      </p:sp>
      <p:pic>
        <p:nvPicPr>
          <p:cNvPr id="23556" name="Picture 4" descr="astar-proo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90800"/>
            <a:ext cx="35052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61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Suppose some suboptimal goal </a:t>
            </a:r>
            <a:r>
              <a:rPr lang="en-US" sz="2000" i="1" dirty="0"/>
              <a:t>G</a:t>
            </a:r>
            <a:r>
              <a:rPr lang="en-US" sz="2000" i="1" baseline="-25000" dirty="0"/>
              <a:t>2</a:t>
            </a:r>
            <a:r>
              <a:rPr lang="en-US" sz="2000" i="1" dirty="0"/>
              <a:t> </a:t>
            </a:r>
            <a:r>
              <a:rPr lang="en-US" sz="2000" dirty="0"/>
              <a:t>has been generated and is in the fringe. Let </a:t>
            </a:r>
            <a:r>
              <a:rPr lang="en-US" sz="2000" i="1" dirty="0"/>
              <a:t>n</a:t>
            </a:r>
            <a:r>
              <a:rPr lang="en-US" sz="2000" dirty="0"/>
              <a:t> be an unexpanded node in the fringe such that </a:t>
            </a:r>
            <a:r>
              <a:rPr lang="en-US" sz="2000" i="1" dirty="0"/>
              <a:t>n </a:t>
            </a:r>
            <a:r>
              <a:rPr lang="en-US" sz="2000" dirty="0"/>
              <a:t>is on a shortest path to an optimal goal </a:t>
            </a:r>
            <a:r>
              <a:rPr lang="en-US" sz="2000" i="1" dirty="0"/>
              <a:t>G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f(G</a:t>
            </a:r>
            <a:r>
              <a:rPr lang="en-US" sz="2000" baseline="-25000" dirty="0"/>
              <a:t>2</a:t>
            </a:r>
            <a:r>
              <a:rPr lang="en-US" sz="2000" dirty="0"/>
              <a:t>)		&gt; f(G) 		from above </a:t>
            </a:r>
          </a:p>
          <a:p>
            <a:r>
              <a:rPr lang="en-US" sz="2000" dirty="0"/>
              <a:t>h(n)		</a:t>
            </a:r>
            <a:r>
              <a:rPr lang="en-US" sz="2000" dirty="0">
                <a:cs typeface="Arial" pitchFamily="34" charset="0"/>
              </a:rPr>
              <a:t>≤</a:t>
            </a:r>
            <a:r>
              <a:rPr lang="en-US" sz="2000" dirty="0"/>
              <a:t> </a:t>
            </a:r>
            <a:r>
              <a:rPr lang="en-US" sz="2000" dirty="0" smtClean="0"/>
              <a:t>h*(</a:t>
            </a:r>
            <a:r>
              <a:rPr lang="en-US" sz="2000" dirty="0"/>
              <a:t>n)	</a:t>
            </a:r>
            <a:r>
              <a:rPr lang="en-US" sz="2000" dirty="0" smtClean="0"/>
              <a:t>	since </a:t>
            </a:r>
            <a:r>
              <a:rPr lang="en-US" sz="2000" dirty="0"/>
              <a:t>h is admissible</a:t>
            </a:r>
          </a:p>
          <a:p>
            <a:r>
              <a:rPr lang="en-US" sz="2000" dirty="0"/>
              <a:t>g(n) + h(n)	</a:t>
            </a:r>
            <a:r>
              <a:rPr lang="en-US" sz="2000" dirty="0">
                <a:cs typeface="Arial" pitchFamily="34" charset="0"/>
              </a:rPr>
              <a:t>≤</a:t>
            </a:r>
            <a:r>
              <a:rPr lang="en-US" sz="2000" dirty="0"/>
              <a:t> g(n) + h</a:t>
            </a:r>
            <a:r>
              <a:rPr lang="en-US" sz="2000" baseline="30000" dirty="0"/>
              <a:t>*</a:t>
            </a:r>
            <a:r>
              <a:rPr lang="en-US" sz="2000" dirty="0"/>
              <a:t>(n) </a:t>
            </a:r>
          </a:p>
          <a:p>
            <a:r>
              <a:rPr lang="en-US" sz="2000" dirty="0"/>
              <a:t>f(n) 		</a:t>
            </a:r>
            <a:r>
              <a:rPr lang="en-US" sz="2000" dirty="0">
                <a:cs typeface="Arial" pitchFamily="34" charset="0"/>
              </a:rPr>
              <a:t>≤</a:t>
            </a:r>
            <a:r>
              <a:rPr lang="en-US" sz="2000" dirty="0"/>
              <a:t> f(G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Hence </a:t>
            </a:r>
            <a:r>
              <a:rPr lang="en-US" sz="2000" i="1" dirty="0"/>
              <a:t>f(G</a:t>
            </a:r>
            <a:r>
              <a:rPr lang="en-US" sz="2000" i="1" baseline="-25000" dirty="0"/>
              <a:t>2</a:t>
            </a:r>
            <a:r>
              <a:rPr lang="en-US" sz="2000" i="1" dirty="0"/>
              <a:t>) &gt; f(n)</a:t>
            </a:r>
            <a:r>
              <a:rPr lang="en-US" sz="2000" dirty="0"/>
              <a:t>, and A</a:t>
            </a:r>
            <a:r>
              <a:rPr lang="en-US" sz="2000" baseline="30000" dirty="0"/>
              <a:t>*</a:t>
            </a:r>
            <a:r>
              <a:rPr lang="en-US" sz="2000" dirty="0"/>
              <a:t> will never select G</a:t>
            </a:r>
            <a:r>
              <a:rPr lang="en-US" sz="2000" baseline="-25000" dirty="0"/>
              <a:t>2</a:t>
            </a:r>
            <a:r>
              <a:rPr lang="en-US" sz="2000" dirty="0"/>
              <a:t> for expansion
</a:t>
            </a:r>
          </a:p>
          <a:p>
            <a:endParaRPr lang="en-US" sz="1600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Optimality of A</a:t>
            </a:r>
            <a:r>
              <a:rPr lang="en-US" baseline="30000"/>
              <a:t>*</a:t>
            </a:r>
            <a:r>
              <a:rPr lang="en-US"/>
              <a:t> (proof)</a:t>
            </a:r>
          </a:p>
        </p:txBody>
      </p:sp>
      <p:pic>
        <p:nvPicPr>
          <p:cNvPr id="50181" name="Picture 5" descr="astar-proo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14600"/>
            <a:ext cx="35052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96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A heuristic is </a:t>
            </a:r>
            <a:r>
              <a:rPr lang="en-US" sz="2000" dirty="0">
                <a:solidFill>
                  <a:srgbClr val="FF0000"/>
                </a:solidFill>
              </a:rPr>
              <a:t>consistent</a:t>
            </a:r>
            <a:r>
              <a:rPr lang="en-US" sz="2000" dirty="0"/>
              <a:t> </a:t>
            </a:r>
            <a:r>
              <a:rPr lang="en-US" sz="2000" dirty="0" smtClean="0"/>
              <a:t>if, </a:t>
            </a:r>
            <a:r>
              <a:rPr lang="en-US" sz="2000" dirty="0"/>
              <a:t>for every node </a:t>
            </a:r>
            <a:r>
              <a:rPr lang="en-US" sz="2000" i="1" dirty="0"/>
              <a:t>n</a:t>
            </a:r>
            <a:r>
              <a:rPr lang="en-US" sz="2000" dirty="0"/>
              <a:t>, every successor </a:t>
            </a:r>
            <a:r>
              <a:rPr lang="en-US" sz="2000" i="1" dirty="0"/>
              <a:t>n'</a:t>
            </a:r>
            <a:r>
              <a:rPr lang="en-US" sz="2000" dirty="0"/>
              <a:t> of </a:t>
            </a:r>
            <a:r>
              <a:rPr lang="en-US" sz="2000" i="1" dirty="0"/>
              <a:t>n</a:t>
            </a:r>
            <a:r>
              <a:rPr lang="en-US" sz="2000" dirty="0"/>
              <a:t> generated by any action </a:t>
            </a:r>
            <a:r>
              <a:rPr lang="en-US" sz="2000" i="1" dirty="0"/>
              <a:t>a</a:t>
            </a:r>
            <a:r>
              <a:rPr lang="en-US" sz="2000" dirty="0"/>
              <a:t>, 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h(n) </a:t>
            </a:r>
            <a:r>
              <a:rPr lang="en-US" sz="2000" i="1" dirty="0">
                <a:cs typeface="Arial" pitchFamily="34" charset="0"/>
              </a:rPr>
              <a:t>≤</a:t>
            </a:r>
            <a:r>
              <a:rPr lang="en-US" sz="2000" i="1" dirty="0"/>
              <a:t> c(</a:t>
            </a:r>
            <a:r>
              <a:rPr lang="en-US" sz="2000" i="1" dirty="0" err="1"/>
              <a:t>n,a,n</a:t>
            </a:r>
            <a:r>
              <a:rPr lang="en-US" sz="2000" i="1" dirty="0"/>
              <a:t>') + h(n')</a:t>
            </a:r>
            <a:r>
              <a:rPr lang="en-US" sz="2000" dirty="0"/>
              <a:t>
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If </a:t>
            </a:r>
            <a:r>
              <a:rPr lang="en-US" sz="2000" i="1" dirty="0"/>
              <a:t>h</a:t>
            </a:r>
            <a:r>
              <a:rPr lang="en-US" sz="2000" dirty="0"/>
              <a:t> is consistent, we </a:t>
            </a:r>
            <a:r>
              <a:rPr lang="en-US" sz="2000" dirty="0" smtClean="0"/>
              <a:t>have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f(n') 	= g(n') + h(n')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  	= g(n) + c(</a:t>
            </a:r>
            <a:r>
              <a:rPr lang="en-US" sz="2000" dirty="0" err="1"/>
              <a:t>n,a,n</a:t>
            </a:r>
            <a:r>
              <a:rPr lang="en-US" sz="2000" dirty="0"/>
              <a:t>') + h(n')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  	</a:t>
            </a:r>
            <a:r>
              <a:rPr lang="en-US" sz="2000" dirty="0">
                <a:cs typeface="Arial" pitchFamily="34" charset="0"/>
              </a:rPr>
              <a:t>≥ </a:t>
            </a:r>
            <a:r>
              <a:rPr lang="en-US" sz="2000" dirty="0"/>
              <a:t>g(n) + h(n)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    	= f(n)
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i.e., </a:t>
            </a:r>
            <a:r>
              <a:rPr lang="en-US" sz="2000" i="1" dirty="0"/>
              <a:t>f(n)</a:t>
            </a:r>
            <a:r>
              <a:rPr lang="en-US" sz="2000" dirty="0"/>
              <a:t> is non-decreasing along any path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</a:rPr>
              <a:t>Theorem</a:t>
            </a:r>
            <a:r>
              <a:rPr lang="en-US" sz="2000" dirty="0"/>
              <a:t>: If </a:t>
            </a:r>
            <a:r>
              <a:rPr lang="en-US" sz="2000" i="1" dirty="0"/>
              <a:t>h(n)</a:t>
            </a:r>
            <a:r>
              <a:rPr lang="en-US" sz="2000" dirty="0"/>
              <a:t> is consistent, A</a:t>
            </a:r>
            <a:r>
              <a:rPr lang="en-US" sz="2000" i="1" dirty="0"/>
              <a:t>*</a:t>
            </a:r>
            <a:r>
              <a:rPr lang="en-US" sz="2000" dirty="0"/>
              <a:t> using </a:t>
            </a:r>
            <a:r>
              <a:rPr lang="en-US" sz="2000" dirty="0">
                <a:latin typeface="Courier New" pitchFamily="49" charset="0"/>
              </a:rPr>
              <a:t>GRAPH-SEARCH</a:t>
            </a:r>
            <a:r>
              <a:rPr lang="en-US" sz="2000" dirty="0"/>
              <a:t> is </a:t>
            </a:r>
            <a:r>
              <a:rPr lang="en-US" sz="2000" dirty="0" smtClean="0"/>
              <a:t>optimal</a:t>
            </a:r>
            <a:endParaRPr lang="en-US" sz="20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Consistent heuristics</a:t>
            </a:r>
          </a:p>
        </p:txBody>
      </p:sp>
      <p:pic>
        <p:nvPicPr>
          <p:cNvPr id="25604" name="Picture 4" descr="consistenc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362200"/>
            <a:ext cx="1962150" cy="2085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158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</a:t>
            </a:r>
            <a:r>
              <a:rPr lang="en-US" sz="2000" baseline="30000" dirty="0"/>
              <a:t>*</a:t>
            </a:r>
            <a:r>
              <a:rPr lang="en-US" sz="2000" dirty="0"/>
              <a:t> expands nodes in order of increasing </a:t>
            </a:r>
            <a:r>
              <a:rPr lang="en-US" sz="2000" i="1" dirty="0"/>
              <a:t>f</a:t>
            </a:r>
            <a:r>
              <a:rPr lang="en-US" sz="2000" dirty="0"/>
              <a:t> </a:t>
            </a:r>
            <a:r>
              <a:rPr lang="en-US" sz="2000" dirty="0" smtClean="0"/>
              <a:t>value</a:t>
            </a:r>
            <a:endParaRPr lang="en-US" sz="2000" dirty="0"/>
          </a:p>
          <a:p>
            <a:r>
              <a:rPr lang="en-US" sz="2000" dirty="0" smtClean="0"/>
              <a:t>Gradually </a:t>
            </a:r>
            <a:r>
              <a:rPr lang="en-US" sz="2000" dirty="0"/>
              <a:t>adds "</a:t>
            </a:r>
            <a:r>
              <a:rPr lang="en-US" sz="2000" i="1" dirty="0"/>
              <a:t>f</a:t>
            </a:r>
            <a:r>
              <a:rPr lang="en-US" sz="2000" dirty="0"/>
              <a:t>-contours" of nodes </a:t>
            </a:r>
          </a:p>
          <a:p>
            <a:r>
              <a:rPr lang="en-US" sz="2000" dirty="0"/>
              <a:t>Contour </a:t>
            </a:r>
            <a:r>
              <a:rPr lang="en-US" sz="2000" i="1" dirty="0" err="1"/>
              <a:t>i</a:t>
            </a:r>
            <a:r>
              <a:rPr lang="en-US" sz="2000" dirty="0"/>
              <a:t> has all nodes with </a:t>
            </a:r>
            <a:r>
              <a:rPr lang="en-US" sz="2000" i="1" dirty="0"/>
              <a:t>f=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i</a:t>
            </a:r>
            <a:r>
              <a:rPr lang="en-US" sz="2000" dirty="0"/>
              <a:t>, where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i</a:t>
            </a:r>
            <a:r>
              <a:rPr lang="en-US" sz="2000" i="1" dirty="0"/>
              <a:t> &lt;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i+1</a:t>
            </a:r>
            <a:endParaRPr lang="en-US" sz="2000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Optimality of A</a:t>
            </a:r>
            <a:r>
              <a:rPr lang="en-US" baseline="30000"/>
              <a:t>*</a:t>
            </a:r>
          </a:p>
        </p:txBody>
      </p:sp>
      <p:pic>
        <p:nvPicPr>
          <p:cNvPr id="26628" name="Picture 4" descr="f-circ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590800"/>
            <a:ext cx="5638800" cy="356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04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CC0099"/>
                </a:solidFill>
              </a:rPr>
              <a:t>Complete?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Yes </a:t>
            </a:r>
            <a:r>
              <a:rPr lang="en-US" dirty="0"/>
              <a:t>(unless there are infinitely many nodes with f </a:t>
            </a:r>
            <a:r>
              <a:rPr lang="en-US" i="1" dirty="0">
                <a:cs typeface="Arial" pitchFamily="34" charset="0"/>
              </a:rPr>
              <a:t>≤</a:t>
            </a:r>
            <a:r>
              <a:rPr lang="en-US" i="1" dirty="0"/>
              <a:t> f(G) </a:t>
            </a:r>
            <a:r>
              <a:rPr lang="en-US" dirty="0" smtClean="0"/>
              <a:t>)</a:t>
            </a:r>
          </a:p>
          <a:p>
            <a:r>
              <a:rPr lang="en-US" u="sng" dirty="0" smtClean="0">
                <a:solidFill>
                  <a:srgbClr val="CC0099"/>
                </a:solidFill>
              </a:rPr>
              <a:t>Time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Exponential</a:t>
            </a:r>
          </a:p>
          <a:p>
            <a:r>
              <a:rPr lang="en-US" u="sng" dirty="0" smtClean="0">
                <a:solidFill>
                  <a:srgbClr val="CC0099"/>
                </a:solidFill>
              </a:rPr>
              <a:t>Space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Keeps </a:t>
            </a:r>
            <a:r>
              <a:rPr lang="en-US" dirty="0"/>
              <a:t>all nodes in </a:t>
            </a:r>
            <a:r>
              <a:rPr lang="en-US" dirty="0" smtClean="0"/>
              <a:t>memory</a:t>
            </a:r>
          </a:p>
          <a:p>
            <a:r>
              <a:rPr lang="en-US" u="sng" dirty="0" smtClean="0">
                <a:solidFill>
                  <a:srgbClr val="CC0099"/>
                </a:solidFill>
              </a:rPr>
              <a:t>Optimal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0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h</a:t>
            </a:r>
            <a:r>
              <a:rPr lang="en-US" sz="2000" i="1" baseline="-25000" dirty="0"/>
              <a:t>1</a:t>
            </a:r>
            <a:r>
              <a:rPr lang="en-US" sz="2000" i="1" dirty="0"/>
              <a:t>(n) </a:t>
            </a:r>
            <a:r>
              <a:rPr lang="en-US" sz="2000" dirty="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h</a:t>
            </a:r>
            <a:r>
              <a:rPr lang="en-US" sz="2000" i="1" baseline="-25000" dirty="0"/>
              <a:t>2</a:t>
            </a:r>
            <a:r>
              <a:rPr lang="en-US" sz="2000" i="1" dirty="0"/>
              <a:t>(n) </a:t>
            </a:r>
            <a:r>
              <a:rPr lang="en-US" sz="2000" dirty="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h</a:t>
            </a:r>
            <a:r>
              <a:rPr lang="en-US" sz="2800" u="sng" baseline="-25000" dirty="0">
                <a:solidFill>
                  <a:srgbClr val="CC0099"/>
                </a:solidFill>
              </a:rPr>
              <a:t>1</a:t>
            </a:r>
            <a:r>
              <a:rPr lang="en-US" sz="2800" u="sng" dirty="0">
                <a:solidFill>
                  <a:srgbClr val="CC0099"/>
                </a:solidFill>
              </a:rPr>
              <a:t>(S) = ? </a:t>
            </a:r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h</a:t>
            </a:r>
            <a:r>
              <a:rPr lang="en-US" sz="2800" u="sng" baseline="-25000" dirty="0">
                <a:solidFill>
                  <a:srgbClr val="CC0099"/>
                </a:solidFill>
              </a:rPr>
              <a:t>2</a:t>
            </a:r>
            <a:r>
              <a:rPr lang="en-US" sz="2800" u="sng" dirty="0">
                <a:solidFill>
                  <a:srgbClr val="CC0099"/>
                </a:solidFill>
              </a:rPr>
              <a:t>(S) = ?</a:t>
            </a:r>
            <a:r>
              <a:rPr lang="en-US" sz="2800" dirty="0"/>
              <a:t>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Admissible heuristics</a:t>
            </a:r>
          </a:p>
        </p:txBody>
      </p:sp>
      <p:pic>
        <p:nvPicPr>
          <p:cNvPr id="28677" name="Picture 5" descr="8puzz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048000"/>
            <a:ext cx="4257675" cy="2162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65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h</a:t>
            </a:r>
            <a:r>
              <a:rPr lang="en-US" sz="2000" i="1" baseline="-25000" dirty="0"/>
              <a:t>1</a:t>
            </a:r>
            <a:r>
              <a:rPr lang="en-US" sz="2000" i="1" dirty="0"/>
              <a:t>(n) </a:t>
            </a:r>
            <a:r>
              <a:rPr lang="en-US" sz="2000" dirty="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h</a:t>
            </a:r>
            <a:r>
              <a:rPr lang="en-US" sz="2000" i="1" baseline="-25000" dirty="0"/>
              <a:t>2</a:t>
            </a:r>
            <a:r>
              <a:rPr lang="en-US" sz="2000" i="1" dirty="0"/>
              <a:t>(n) </a:t>
            </a:r>
            <a:r>
              <a:rPr lang="en-US" sz="2000" dirty="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h</a:t>
            </a:r>
            <a:r>
              <a:rPr lang="en-US" sz="2800" u="sng" baseline="-25000" dirty="0">
                <a:solidFill>
                  <a:srgbClr val="CC0099"/>
                </a:solidFill>
              </a:rPr>
              <a:t>1</a:t>
            </a:r>
            <a:r>
              <a:rPr lang="en-US" sz="2800" u="sng" dirty="0">
                <a:solidFill>
                  <a:srgbClr val="CC0099"/>
                </a:solidFill>
              </a:rPr>
              <a:t>(S) = ?</a:t>
            </a:r>
            <a:r>
              <a:rPr lang="en-US" sz="2800" dirty="0"/>
              <a:t> 8</a:t>
            </a:r>
            <a:endParaRPr lang="en-US" sz="28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h</a:t>
            </a:r>
            <a:r>
              <a:rPr lang="en-US" sz="2800" u="sng" baseline="-25000" dirty="0">
                <a:solidFill>
                  <a:srgbClr val="CC0099"/>
                </a:solidFill>
              </a:rPr>
              <a:t>2</a:t>
            </a:r>
            <a:r>
              <a:rPr lang="en-US" sz="2800" u="sng" dirty="0">
                <a:solidFill>
                  <a:srgbClr val="CC0099"/>
                </a:solidFill>
              </a:rPr>
              <a:t>(S) = ?</a:t>
            </a:r>
            <a:r>
              <a:rPr lang="en-US" sz="2800" dirty="0"/>
              <a:t> 3+1+2+2+2+3+3+2 = 18</a:t>
            </a:r>
            <a:r>
              <a:rPr lang="en-US" sz="2400" dirty="0"/>
              <a:t> 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Admissible heuristics</a:t>
            </a:r>
          </a:p>
        </p:txBody>
      </p:sp>
      <p:pic>
        <p:nvPicPr>
          <p:cNvPr id="51204" name="Picture 4" descr="8puzz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048000"/>
            <a:ext cx="4257675" cy="2162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91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If </a:t>
            </a:r>
            <a:r>
              <a:rPr lang="en-US" sz="2400" i="1" dirty="0"/>
              <a:t>h</a:t>
            </a:r>
            <a:r>
              <a:rPr lang="en-US" sz="2400" i="1" baseline="-25000" dirty="0"/>
              <a:t>2</a:t>
            </a:r>
            <a:r>
              <a:rPr lang="en-US" sz="2400" i="1" dirty="0"/>
              <a:t>(n) </a:t>
            </a:r>
            <a:r>
              <a:rPr lang="en-US" sz="2400" i="1" dirty="0">
                <a:cs typeface="Arial" pitchFamily="34" charset="0"/>
              </a:rPr>
              <a:t>≥</a:t>
            </a:r>
            <a:r>
              <a:rPr lang="en-US" sz="2400" i="1" dirty="0"/>
              <a:t> h</a:t>
            </a:r>
            <a:r>
              <a:rPr lang="en-US" sz="2400" i="1" baseline="-25000" dirty="0"/>
              <a:t>1</a:t>
            </a:r>
            <a:r>
              <a:rPr lang="en-US" sz="2400" i="1" dirty="0"/>
              <a:t>(n)</a:t>
            </a:r>
            <a:r>
              <a:rPr lang="en-US" sz="2400" dirty="0"/>
              <a:t> for all </a:t>
            </a:r>
            <a:r>
              <a:rPr lang="en-US" sz="2400" i="1" dirty="0"/>
              <a:t>n</a:t>
            </a:r>
            <a:r>
              <a:rPr lang="en-US" sz="2400" dirty="0"/>
              <a:t> (both admissible)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then </a:t>
            </a:r>
            <a:r>
              <a:rPr lang="en-US" sz="2400" i="1" dirty="0"/>
              <a:t>h</a:t>
            </a:r>
            <a:r>
              <a:rPr lang="en-US" sz="2400" i="1" baseline="-25000" dirty="0"/>
              <a:t>2</a:t>
            </a:r>
            <a:r>
              <a:rPr lang="en-US" sz="2400" i="1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dominates</a:t>
            </a:r>
            <a:r>
              <a:rPr lang="en-US" sz="2400" dirty="0"/>
              <a:t> </a:t>
            </a:r>
            <a:r>
              <a:rPr lang="en-US" sz="2400" i="1" dirty="0"/>
              <a:t>h</a:t>
            </a:r>
            <a:r>
              <a:rPr lang="en-US" sz="2400" i="1" baseline="-25000" dirty="0"/>
              <a:t>1</a:t>
            </a:r>
            <a:r>
              <a:rPr lang="en-US" sz="2400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400" i="1" dirty="0"/>
              <a:t>h</a:t>
            </a:r>
            <a:r>
              <a:rPr lang="en-US" sz="2400" i="1" baseline="-25000" dirty="0"/>
              <a:t>2</a:t>
            </a:r>
            <a:r>
              <a:rPr lang="en-US" sz="2400" i="1" dirty="0"/>
              <a:t> </a:t>
            </a:r>
            <a:r>
              <a:rPr lang="en-US" sz="2400" dirty="0"/>
              <a:t>is better for </a:t>
            </a:r>
            <a:r>
              <a:rPr lang="en-US" sz="2400" dirty="0" smtClean="0"/>
              <a:t>search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Typical search costs (average number of nodes expanded</a:t>
            </a:r>
            <a:r>
              <a:rPr lang="en-US" sz="2400" dirty="0" smtClean="0"/>
              <a:t>):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i="1" dirty="0"/>
          </a:p>
          <a:p>
            <a:pPr>
              <a:lnSpc>
                <a:spcPct val="80000"/>
              </a:lnSpc>
            </a:pPr>
            <a:r>
              <a:rPr lang="en-US" sz="2400" i="1" dirty="0"/>
              <a:t>d=12	</a:t>
            </a:r>
            <a:r>
              <a:rPr lang="en-US" sz="2400" dirty="0"/>
              <a:t>IDS = </a:t>
            </a:r>
            <a:r>
              <a:rPr lang="en-US" sz="2400" dirty="0" smtClean="0"/>
              <a:t>364,404 </a:t>
            </a:r>
            <a:r>
              <a:rPr lang="en-US" sz="2400" dirty="0"/>
              <a:t>nodes</a:t>
            </a:r>
            <a:br>
              <a:rPr lang="en-US" sz="2400" dirty="0"/>
            </a:br>
            <a:r>
              <a:rPr lang="en-US" sz="2400" dirty="0"/>
              <a:t>	A</a:t>
            </a:r>
            <a:r>
              <a:rPr lang="en-US" sz="2400" baseline="30000" dirty="0"/>
              <a:t>*</a:t>
            </a:r>
            <a:r>
              <a:rPr lang="en-US" sz="2400" dirty="0"/>
              <a:t>(h</a:t>
            </a:r>
            <a:r>
              <a:rPr lang="en-US" sz="2400" baseline="-25000" dirty="0"/>
              <a:t>1</a:t>
            </a:r>
            <a:r>
              <a:rPr lang="en-US" sz="2400" dirty="0"/>
              <a:t>) = 227 nodes </a:t>
            </a:r>
            <a:br>
              <a:rPr lang="en-US" sz="2400" dirty="0"/>
            </a:br>
            <a:r>
              <a:rPr lang="en-US" sz="2400" dirty="0"/>
              <a:t>	A</a:t>
            </a:r>
            <a:r>
              <a:rPr lang="en-US" sz="2400" baseline="30000" dirty="0"/>
              <a:t>*</a:t>
            </a:r>
            <a:r>
              <a:rPr lang="en-US" sz="2400" dirty="0"/>
              <a:t>(h</a:t>
            </a:r>
            <a:r>
              <a:rPr lang="en-US" sz="2400" baseline="-25000" dirty="0"/>
              <a:t>2</a:t>
            </a:r>
            <a:r>
              <a:rPr lang="en-US" sz="2400" dirty="0"/>
              <a:t>) = 73 nodes </a:t>
            </a:r>
          </a:p>
          <a:p>
            <a:pPr>
              <a:lnSpc>
                <a:spcPct val="80000"/>
              </a:lnSpc>
            </a:pPr>
            <a:r>
              <a:rPr lang="en-US" sz="2400" i="1" dirty="0"/>
              <a:t>d=24 	</a:t>
            </a:r>
            <a:r>
              <a:rPr lang="en-US" sz="2400" dirty="0"/>
              <a:t>IDS = too many nodes</a:t>
            </a:r>
            <a:br>
              <a:rPr lang="en-US" sz="2400" dirty="0"/>
            </a:br>
            <a:r>
              <a:rPr lang="en-US" sz="2400" dirty="0"/>
              <a:t>	A</a:t>
            </a:r>
            <a:r>
              <a:rPr lang="en-US" sz="2400" baseline="30000" dirty="0"/>
              <a:t>*</a:t>
            </a:r>
            <a:r>
              <a:rPr lang="en-US" sz="2400" dirty="0"/>
              <a:t>(h</a:t>
            </a:r>
            <a:r>
              <a:rPr lang="en-US" sz="2400" baseline="-25000" dirty="0"/>
              <a:t>1</a:t>
            </a:r>
            <a:r>
              <a:rPr lang="en-US" sz="2400" dirty="0"/>
              <a:t>) = 39,135 nodes </a:t>
            </a:r>
            <a:br>
              <a:rPr lang="en-US" sz="2400" dirty="0"/>
            </a:br>
            <a:r>
              <a:rPr lang="en-US" sz="2400" dirty="0"/>
              <a:t>	A</a:t>
            </a:r>
            <a:r>
              <a:rPr lang="en-US" sz="2400" baseline="30000" dirty="0"/>
              <a:t>*</a:t>
            </a:r>
            <a:r>
              <a:rPr lang="en-US" sz="2400" dirty="0"/>
              <a:t>(h</a:t>
            </a:r>
            <a:r>
              <a:rPr lang="en-US" sz="2400" baseline="-25000" dirty="0"/>
              <a:t>2</a:t>
            </a:r>
            <a:r>
              <a:rPr lang="en-US" sz="2400" dirty="0"/>
              <a:t>) = 1,641 nodes 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Dominance</a:t>
            </a:r>
          </a:p>
        </p:txBody>
      </p:sp>
    </p:spTree>
    <p:extLst>
      <p:ext uri="{BB962C8B-B14F-4D97-AF65-F5344CB8AC3E}">
        <p14:creationId xmlns:p14="http://schemas.microsoft.com/office/powerpoint/2010/main" val="253784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 problem with fewer restrictions on the actions is called a </a:t>
            </a:r>
            <a:r>
              <a:rPr lang="en-US" sz="2800" dirty="0">
                <a:solidFill>
                  <a:srgbClr val="FF0000"/>
                </a:solidFill>
              </a:rPr>
              <a:t>relaxed </a:t>
            </a:r>
            <a:r>
              <a:rPr lang="en-US" sz="2800" dirty="0" smtClean="0">
                <a:solidFill>
                  <a:srgbClr val="FF0000"/>
                </a:solidFill>
              </a:rPr>
              <a:t>problem</a:t>
            </a: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The cost of an optimal solution to a relaxed problem is an admissible heuristic for the original </a:t>
            </a:r>
            <a:r>
              <a:rPr lang="en-US" sz="2800" dirty="0" smtClean="0"/>
              <a:t>problem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If the rules of the 8-puzzle are relaxed so that a tile can move </a:t>
            </a:r>
            <a:r>
              <a:rPr lang="en-US" sz="2800" dirty="0">
                <a:solidFill>
                  <a:srgbClr val="FF0000"/>
                </a:solidFill>
              </a:rPr>
              <a:t>anywhere</a:t>
            </a:r>
            <a:r>
              <a:rPr lang="en-US" sz="2800" dirty="0"/>
              <a:t>, then </a:t>
            </a:r>
            <a:r>
              <a:rPr lang="en-US" sz="2800" i="1" dirty="0"/>
              <a:t>h</a:t>
            </a:r>
            <a:r>
              <a:rPr lang="en-US" sz="2800" i="1" baseline="-25000" dirty="0"/>
              <a:t>1</a:t>
            </a:r>
            <a:r>
              <a:rPr lang="en-US" sz="2800" i="1" dirty="0"/>
              <a:t>(n) </a:t>
            </a:r>
            <a:r>
              <a:rPr lang="en-US" sz="2800" dirty="0"/>
              <a:t>gives the shortest </a:t>
            </a:r>
            <a:r>
              <a:rPr lang="en-US" sz="2800" dirty="0" smtClean="0"/>
              <a:t>solution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If the rules are relaxed so that a tile can move to </a:t>
            </a:r>
            <a:r>
              <a:rPr lang="en-US" sz="2800" dirty="0">
                <a:solidFill>
                  <a:srgbClr val="FF0000"/>
                </a:solidFill>
              </a:rPr>
              <a:t>any adjacent square,</a:t>
            </a:r>
            <a:r>
              <a:rPr lang="en-US" sz="2800" dirty="0"/>
              <a:t> then </a:t>
            </a:r>
            <a:r>
              <a:rPr lang="en-US" sz="2800" i="1" dirty="0"/>
              <a:t>h</a:t>
            </a:r>
            <a:r>
              <a:rPr lang="en-US" sz="2800" i="1" baseline="-25000" dirty="0"/>
              <a:t>2</a:t>
            </a:r>
            <a:r>
              <a:rPr lang="en-US" sz="2800" i="1" dirty="0"/>
              <a:t>(n) </a:t>
            </a:r>
            <a:r>
              <a:rPr lang="en-US" sz="2800" dirty="0"/>
              <a:t>gives the shortest </a:t>
            </a:r>
            <a:r>
              <a:rPr lang="en-US" sz="2800" dirty="0" smtClean="0"/>
              <a:t>solution</a:t>
            </a:r>
            <a:endParaRPr lang="en-US" sz="28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problems</a:t>
            </a:r>
          </a:p>
        </p:txBody>
      </p:sp>
    </p:spTree>
    <p:extLst>
      <p:ext uri="{BB962C8B-B14F-4D97-AF65-F5344CB8AC3E}">
        <p14:creationId xmlns:p14="http://schemas.microsoft.com/office/powerpoint/2010/main" val="40394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sz="2400" dirty="0" smtClean="0"/>
              <a:t>offline, simulated exploration of state space by generating successors of already-explored states (</a:t>
            </a:r>
            <a:r>
              <a:rPr lang="en-US" sz="2400" dirty="0" err="1" smtClean="0"/>
              <a:t>a.k.a.~</a:t>
            </a:r>
            <a:r>
              <a:rPr lang="en-US" sz="2400" dirty="0" err="1" smtClean="0">
                <a:solidFill>
                  <a:srgbClr val="FF0000"/>
                </a:solidFill>
              </a:rPr>
              <a:t>expanding</a:t>
            </a:r>
            <a:r>
              <a:rPr lang="en-US" sz="2400" dirty="0" smtClean="0"/>
              <a:t> states)</a:t>
            </a:r>
          </a:p>
          <a:p>
            <a:r>
              <a:rPr lang="en-US" dirty="0" smtClean="0"/>
              <a:t>A </a:t>
            </a:r>
            <a:r>
              <a:rPr lang="en-US" dirty="0"/>
              <a:t>search strategy is defined by picking the </a:t>
            </a:r>
            <a:r>
              <a:rPr lang="en-US" dirty="0">
                <a:solidFill>
                  <a:srgbClr val="FF0000"/>
                </a:solidFill>
              </a:rPr>
              <a:t>order of node </a:t>
            </a:r>
            <a:r>
              <a:rPr lang="en-US" dirty="0" smtClean="0">
                <a:solidFill>
                  <a:srgbClr val="FF0000"/>
                </a:solidFill>
              </a:rPr>
              <a:t>expansion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Tree search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4844" t="37500" r="3125" b="28125"/>
          <a:stretch>
            <a:fillRect/>
          </a:stretch>
        </p:blipFill>
        <p:spPr bwMode="auto">
          <a:xfrm>
            <a:off x="533400" y="1371600"/>
            <a:ext cx="800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026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Heuristic functions estimate costs of shortest paths</a:t>
            </a:r>
          </a:p>
          <a:p>
            <a:r>
              <a:rPr lang="en-US" dirty="0" smtClean="0"/>
              <a:t>Good heuristics can dramatically reduce search cost</a:t>
            </a:r>
          </a:p>
          <a:p>
            <a:r>
              <a:rPr lang="en-US" dirty="0" smtClean="0"/>
              <a:t>Greedy best-first search expands lowest </a:t>
            </a:r>
            <a:r>
              <a:rPr lang="en-US" i="1" dirty="0" smtClean="0">
                <a:solidFill>
                  <a:srgbClr val="7030A0"/>
                </a:solidFill>
              </a:rPr>
              <a:t>h</a:t>
            </a:r>
          </a:p>
          <a:p>
            <a:pPr lvl="1"/>
            <a:r>
              <a:rPr lang="en-US" dirty="0" smtClean="0"/>
              <a:t> incomplete and not always optimal</a:t>
            </a:r>
          </a:p>
          <a:p>
            <a:r>
              <a:rPr lang="en-US" dirty="0" smtClean="0"/>
              <a:t>A* search expands lowest </a:t>
            </a:r>
            <a:r>
              <a:rPr lang="en-US" i="1" dirty="0" smtClean="0">
                <a:solidFill>
                  <a:srgbClr val="7030A0"/>
                </a:solidFill>
              </a:rPr>
              <a:t>g + h</a:t>
            </a:r>
          </a:p>
          <a:p>
            <a:pPr lvl="1"/>
            <a:r>
              <a:rPr lang="en-US" dirty="0" smtClean="0"/>
              <a:t>complete and optimal</a:t>
            </a:r>
          </a:p>
          <a:p>
            <a:pPr lvl="1"/>
            <a:r>
              <a:rPr lang="en-US" dirty="0" smtClean="0"/>
              <a:t>also optimally efficient (up to tie-breaks, for forward search)</a:t>
            </a:r>
          </a:p>
          <a:p>
            <a:r>
              <a:rPr lang="en-US" dirty="0" smtClean="0"/>
              <a:t>Admissible heuristics can be derived from exact solution of relaxed problems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Idea: use an </a:t>
            </a:r>
            <a:r>
              <a:rPr lang="en-US" sz="2400" dirty="0">
                <a:solidFill>
                  <a:srgbClr val="FF0000"/>
                </a:solidFill>
              </a:rPr>
              <a:t>evaluation function</a:t>
            </a:r>
            <a:r>
              <a:rPr lang="en-US" sz="2400" dirty="0"/>
              <a:t> </a:t>
            </a:r>
            <a:r>
              <a:rPr lang="en-US" sz="2400" i="1" dirty="0"/>
              <a:t>f(n) </a:t>
            </a:r>
            <a:r>
              <a:rPr lang="en-US" sz="2400" dirty="0"/>
              <a:t>for each node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estimate of "desirability</a:t>
            </a:r>
            <a:r>
              <a:rPr lang="en-US" sz="2000" dirty="0" smtClean="0"/>
              <a:t>"</a:t>
            </a:r>
            <a:endParaRPr lang="en-US" sz="2000" dirty="0"/>
          </a:p>
          <a:p>
            <a:pPr lvl="1">
              <a:lnSpc>
                <a:spcPct val="90000"/>
              </a:lnSpc>
              <a:buFont typeface="Wingdings" pitchFamily="2" charset="2"/>
              <a:buChar char="à"/>
            </a:pPr>
            <a:r>
              <a:rPr lang="en-US" sz="2000" dirty="0"/>
              <a:t>Expand most desirable unexpanded </a:t>
            </a:r>
            <a:r>
              <a:rPr lang="en-US" sz="2000" dirty="0" smtClean="0"/>
              <a:t>node</a:t>
            </a:r>
            <a:endParaRPr lang="en-US" sz="2000" dirty="0"/>
          </a:p>
          <a:p>
            <a:pPr lvl="1">
              <a:lnSpc>
                <a:spcPct val="90000"/>
              </a:lnSpc>
              <a:buFont typeface="Wingdings" pitchFamily="2" charset="2"/>
              <a:buChar char="à"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Implementation</a:t>
            </a:r>
            <a:r>
              <a:rPr lang="en-US" sz="24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Order the nodes in fringe in decreasing order of desirability
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Special cases: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Greedy </a:t>
            </a:r>
            <a:r>
              <a:rPr lang="en-US" sz="2000" dirty="0"/>
              <a:t>best-first search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</a:t>
            </a:r>
            <a:r>
              <a:rPr lang="en-US" sz="2000" baseline="30000" dirty="0"/>
              <a:t>*</a:t>
            </a:r>
            <a:r>
              <a:rPr lang="en-US" sz="2000" dirty="0"/>
              <a:t> </a:t>
            </a:r>
            <a:r>
              <a:rPr lang="en-US" sz="2000" dirty="0" smtClean="0"/>
              <a:t>search</a:t>
            </a:r>
            <a:endParaRPr lang="en-US" sz="20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Best-first search</a:t>
            </a:r>
          </a:p>
        </p:txBody>
      </p:sp>
    </p:spTree>
    <p:extLst>
      <p:ext uri="{BB962C8B-B14F-4D97-AF65-F5344CB8AC3E}">
        <p14:creationId xmlns:p14="http://schemas.microsoft.com/office/powerpoint/2010/main" val="84931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function </a:t>
            </a:r>
            <a:r>
              <a:rPr lang="en-US" i="1" dirty="0"/>
              <a:t>f(n) = h(n)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euristic)</a:t>
            </a:r>
          </a:p>
          <a:p>
            <a:pPr lvl="1"/>
            <a:r>
              <a:rPr lang="en-US" dirty="0"/>
              <a:t>= estimate of cost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 smtClean="0"/>
              <a:t>goal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e.g., </a:t>
            </a:r>
            <a:r>
              <a:rPr lang="en-US" i="1" dirty="0" err="1"/>
              <a:t>h</a:t>
            </a:r>
            <a:r>
              <a:rPr lang="en-US" i="1" baseline="-25000" dirty="0" err="1"/>
              <a:t>SLD</a:t>
            </a:r>
            <a:r>
              <a:rPr lang="en-US" i="1" dirty="0"/>
              <a:t>(n)</a:t>
            </a:r>
            <a:r>
              <a:rPr lang="en-US" dirty="0"/>
              <a:t> = straight-line distance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dirty="0" smtClean="0"/>
              <a:t>Bucharest</a:t>
            </a:r>
          </a:p>
          <a:p>
            <a:endParaRPr lang="en-US" dirty="0"/>
          </a:p>
          <a:p>
            <a:r>
              <a:rPr lang="en-US" dirty="0"/>
              <a:t>Greedy best-first search expands the node that </a:t>
            </a:r>
            <a:r>
              <a:rPr lang="en-US" dirty="0">
                <a:solidFill>
                  <a:srgbClr val="FF0000"/>
                </a:solidFill>
              </a:rPr>
              <a:t>appears</a:t>
            </a:r>
            <a:r>
              <a:rPr lang="en-US" dirty="0"/>
              <a:t> to be closest to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</a:t>
            </a:r>
          </a:p>
        </p:txBody>
      </p:sp>
    </p:spTree>
    <p:extLst>
      <p:ext uri="{BB962C8B-B14F-4D97-AF65-F5344CB8AC3E}">
        <p14:creationId xmlns:p14="http://schemas.microsoft.com/office/powerpoint/2010/main" val="346458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Romania with step costs in km</a:t>
            </a:r>
          </a:p>
        </p:txBody>
      </p:sp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25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11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Greedy best-first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3863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Greedy best-first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5149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1316</TotalTime>
  <Words>728</Words>
  <Application>Microsoft Office PowerPoint</Application>
  <PresentationFormat>On-screen Show (4:3)</PresentationFormat>
  <Paragraphs>200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Default Design</vt:lpstr>
      <vt:lpstr>Concourse</vt:lpstr>
      <vt:lpstr>Artificial Intelligence #6</vt:lpstr>
      <vt:lpstr>Outline</vt:lpstr>
      <vt:lpstr>Review: Tree search</vt:lpstr>
      <vt:lpstr>Best-first search</vt:lpstr>
      <vt:lpstr>Greedy best-first search</vt:lpstr>
      <vt:lpstr>Romania with step costs in km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A* search</vt:lpstr>
      <vt:lpstr>Romania with step costs in km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heuristics</vt:lpstr>
      <vt:lpstr>Optimality of A* (proof)</vt:lpstr>
      <vt:lpstr>Optimality of A* (proof)</vt:lpstr>
      <vt:lpstr>Consistent heuristics</vt:lpstr>
      <vt:lpstr>Optimality of A*</vt:lpstr>
      <vt:lpstr>Properties of A*</vt:lpstr>
      <vt:lpstr>Admissible heuristics</vt:lpstr>
      <vt:lpstr>Admissible heuristics</vt:lpstr>
      <vt:lpstr>Dominance</vt:lpstr>
      <vt:lpstr>Relaxed problems</vt:lpstr>
      <vt:lpstr>Summary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33</cp:revision>
  <cp:lastPrinted>2013-01-05T22:03:00Z</cp:lastPrinted>
  <dcterms:created xsi:type="dcterms:W3CDTF">2003-12-17T02:04:52Z</dcterms:created>
  <dcterms:modified xsi:type="dcterms:W3CDTF">2014-09-22T21:20:18Z</dcterms:modified>
</cp:coreProperties>
</file>