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1" autoAdjust="0"/>
    <p:restoredTop sz="94660"/>
  </p:normalViewPr>
  <p:slideViewPr>
    <p:cSldViewPr>
      <p:cViewPr>
        <p:scale>
          <a:sx n="112" d="100"/>
          <a:sy n="112" d="100"/>
        </p:scale>
        <p:origin x="-45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1D4282F-2C63-413E-9F0E-804203F5128E}" type="datetimeFigureOut">
              <a:rPr lang="en-US"/>
              <a:pPr>
                <a:defRPr/>
              </a:pPr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206336F-06BD-4010-8F2D-DA4D59495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60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13EA785-6940-4046-BC44-BB6DB416C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206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EA1A07B-AF06-4264-B595-F468AAA2A59C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4B8340B-73CB-484B-B32C-79FD9A8B4D10}" type="slidenum">
              <a:rPr lang="en-US" altLang="en-US" smtClean="0"/>
              <a:pPr eaLnBrk="1" hangingPunct="1"/>
              <a:t>10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C3F0D15-31FD-400B-B92B-646D6DFEFC3B}" type="slidenum">
              <a:rPr lang="en-US" altLang="en-US" smtClean="0"/>
              <a:pPr eaLnBrk="1" hangingPunct="1"/>
              <a:t>11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EADEB54-90AF-4AAA-BDBE-613D20374E51}" type="slidenum">
              <a:rPr lang="en-US" altLang="en-US" smtClean="0"/>
              <a:pPr eaLnBrk="1" hangingPunct="1"/>
              <a:t>12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5CB0AB7-CBD6-4684-84CD-A11F0D4A683A}" type="slidenum">
              <a:rPr lang="en-US" altLang="en-US" smtClean="0"/>
              <a:pPr eaLnBrk="1" hangingPunct="1"/>
              <a:t>13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2F3AA2D-7FF2-41A5-A2F1-924EDF567F4B}" type="slidenum">
              <a:rPr lang="en-US" altLang="en-US" smtClean="0"/>
              <a:pPr eaLnBrk="1" hangingPunct="1"/>
              <a:t>14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C118142-A1AE-45C7-852A-869B35FA37DE}" type="slidenum">
              <a:rPr lang="en-US" altLang="en-US" smtClean="0"/>
              <a:pPr eaLnBrk="1" hangingPunct="1"/>
              <a:t>15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EA52FB4-B3C4-4DE9-BECC-C505BCAC77EB}" type="slidenum">
              <a:rPr lang="en-US" altLang="en-US" smtClean="0"/>
              <a:pPr eaLnBrk="1" hangingPunct="1"/>
              <a:t>16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87616C4-A6A7-40FD-BAC5-F1C349B89F5F}" type="slidenum">
              <a:rPr lang="en-US" altLang="en-US" smtClean="0"/>
              <a:pPr eaLnBrk="1" hangingPunct="1"/>
              <a:t>17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9B9D2D8-5BFD-4ADE-B161-780635C96625}" type="slidenum">
              <a:rPr lang="en-US" altLang="en-US" smtClean="0"/>
              <a:pPr eaLnBrk="1" hangingPunct="1"/>
              <a:t>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BB2CDDD-E353-4C13-9497-03E5B78B6814}" type="slidenum">
              <a:rPr lang="en-US" altLang="en-US" smtClean="0"/>
              <a:pPr eaLnBrk="1" hangingPunct="1"/>
              <a:t>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3EDA9B3-FE8F-415A-BAD5-7A2533D332CF}" type="slidenum">
              <a:rPr lang="en-US" altLang="en-US" smtClean="0"/>
              <a:pPr eaLnBrk="1" hangingPunct="1"/>
              <a:t>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5D179EA-3301-4F3C-B60D-2B24020E646E}" type="slidenum">
              <a:rPr lang="en-US" altLang="en-US" smtClean="0"/>
              <a:pPr eaLnBrk="1" hangingPunct="1"/>
              <a:t>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74FB343-1756-4AB7-AAFF-551A13604D81}" type="slidenum">
              <a:rPr lang="en-US" altLang="en-US" smtClean="0"/>
              <a:pPr eaLnBrk="1" hangingPunct="1"/>
              <a:t>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09B8701-5F90-45B4-8EE3-2226680D8B47}" type="slidenum">
              <a:rPr lang="en-US" altLang="en-US" smtClean="0"/>
              <a:pPr eaLnBrk="1" hangingPunct="1"/>
              <a:t>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3314011-DE4A-4CEC-9767-4498D5A9C71C}" type="slidenum">
              <a:rPr lang="en-US" altLang="en-US" smtClean="0"/>
              <a:pPr eaLnBrk="1" hangingPunct="1"/>
              <a:t>8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FEC5E26-634A-4AAD-AC2E-46B38B70F736}" type="slidenum">
              <a:rPr lang="en-US" altLang="en-US" smtClean="0"/>
              <a:pPr eaLnBrk="1" hangingPunct="1"/>
              <a:t>9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A3C4D-5C76-489F-9158-37F3FA6E0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8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AD1DD-9757-4377-A5B6-8404964BB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7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B2AFF-E59D-4C18-9EA3-8F973E7AA3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7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EE70F-F25A-41EE-A18F-4FBE2B0FD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9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8261D-9DA7-4B9A-8DE2-F30A46483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3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C4945-071C-4A36-9E55-76CA039A90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8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56F12-4557-4320-B692-3881C59E87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6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2D2E0-0F0F-4EBA-B8C9-68E81C83E9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2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BF9E9-8EB6-4EB1-A70F-BC9B38897D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7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959DC-A862-47F9-9405-E6B6CFA7C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9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A55A2-DE87-4008-AD1F-05C7397D57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4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90732083-4BF8-4A79-82A6-BD270C41A6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Artificial Intelligence</a:t>
            </a:r>
            <a:br>
              <a:rPr lang="en-US" altLang="en-US" smtClean="0"/>
            </a:br>
            <a:r>
              <a:rPr lang="en-US" altLang="en-US" smtClean="0"/>
              <a:t>#7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COMS W4701</a:t>
            </a:r>
          </a:p>
          <a:p>
            <a:pPr eaLnBrk="1" hangingPunct="1"/>
            <a:r>
              <a:rPr lang="en-US" altLang="en-US" smtClean="0"/>
              <a:t>Fall 2014</a:t>
            </a:r>
          </a:p>
          <a:p>
            <a:pPr eaLnBrk="1" hangingPunct="1"/>
            <a:r>
              <a:rPr lang="en-US" altLang="en-US" smtClean="0"/>
              <a:t>Advanced Search (Ch 4)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One can prove: If </a:t>
            </a:r>
            <a:r>
              <a:rPr lang="en-US" altLang="en-US" sz="2400" i="1" dirty="0" smtClean="0"/>
              <a:t>T</a:t>
            </a:r>
            <a:r>
              <a:rPr lang="en-US" altLang="en-US" sz="2400" dirty="0" smtClean="0"/>
              <a:t> decreases slowly enough, then simulated annealing search will find a global optimum with probability approaching 1</a:t>
            </a:r>
          </a:p>
          <a:p>
            <a:r>
              <a:rPr lang="en-US" altLang="en-US" sz="2400" dirty="0" smtClean="0"/>
              <a:t>Widely used in VLSI layout, airline scheduling, etc.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Properties of simulated annealing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/>
              <a:t>Keep track of </a:t>
            </a:r>
            <a:r>
              <a:rPr lang="en-US" sz="2800" i="1" dirty="0"/>
              <a:t>k</a:t>
            </a:r>
            <a:r>
              <a:rPr lang="en-US" sz="2800" dirty="0"/>
              <a:t> states rather than just </a:t>
            </a:r>
            <a:r>
              <a:rPr lang="en-US" sz="2800" dirty="0" smtClean="0"/>
              <a:t>one</a:t>
            </a:r>
          </a:p>
          <a:p>
            <a:pPr>
              <a:lnSpc>
                <a:spcPct val="90000"/>
              </a:lnSpc>
              <a:defRPr/>
            </a:pPr>
            <a:r>
              <a:rPr lang="en-US" sz="2800" i="1" dirty="0" smtClean="0"/>
              <a:t>k</a:t>
            </a:r>
            <a:r>
              <a:rPr lang="en-US" sz="2800" dirty="0" smtClean="0"/>
              <a:t> is called the </a:t>
            </a:r>
            <a:r>
              <a:rPr lang="en-US" sz="2800" dirty="0" smtClean="0">
                <a:solidFill>
                  <a:srgbClr val="FF0000"/>
                </a:solidFill>
              </a:rPr>
              <a:t>beam width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Start </a:t>
            </a:r>
            <a:r>
              <a:rPr lang="en-US" sz="2800" dirty="0"/>
              <a:t>with </a:t>
            </a:r>
            <a:r>
              <a:rPr lang="en-US" sz="2800" i="1" dirty="0"/>
              <a:t>k</a:t>
            </a:r>
            <a:r>
              <a:rPr lang="en-US" sz="2800" dirty="0"/>
              <a:t> randomly generated </a:t>
            </a:r>
            <a:r>
              <a:rPr lang="en-US" sz="2800" dirty="0" smtClean="0"/>
              <a:t>states</a:t>
            </a:r>
            <a:endParaRPr lang="en-US" sz="2800" dirty="0"/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At </a:t>
            </a:r>
            <a:r>
              <a:rPr lang="en-US" sz="2800" dirty="0"/>
              <a:t>each iteration, all the successors of all </a:t>
            </a:r>
            <a:r>
              <a:rPr lang="en-US" sz="2800" i="1" dirty="0"/>
              <a:t>k</a:t>
            </a:r>
            <a:r>
              <a:rPr lang="en-US" sz="2800" dirty="0"/>
              <a:t> states are </a:t>
            </a:r>
            <a:r>
              <a:rPr lang="en-US" sz="2800" dirty="0" smtClean="0"/>
              <a:t>generated</a:t>
            </a:r>
            <a:endParaRPr lang="en-US" sz="2800" dirty="0"/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If </a:t>
            </a:r>
            <a:r>
              <a:rPr lang="en-US" sz="2800" dirty="0"/>
              <a:t>any one is a goal state, stop; else select the </a:t>
            </a:r>
            <a:r>
              <a:rPr lang="en-US" sz="2800" i="1" dirty="0"/>
              <a:t>k</a:t>
            </a:r>
            <a:r>
              <a:rPr lang="en-US" sz="2800" dirty="0"/>
              <a:t> best successors from the complete list and repeat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Local beam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smtClean="0"/>
              <a:t>A successor state is generated by combining two parent states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Start with </a:t>
            </a:r>
            <a:r>
              <a:rPr lang="en-US" altLang="en-US" sz="2400" i="1" dirty="0" smtClean="0"/>
              <a:t>k</a:t>
            </a:r>
            <a:r>
              <a:rPr lang="en-US" altLang="en-US" sz="2400" dirty="0" smtClean="0"/>
              <a:t> randomly generated states (</a:t>
            </a:r>
            <a:r>
              <a:rPr lang="en-US" altLang="en-US" sz="2400" dirty="0" smtClean="0">
                <a:solidFill>
                  <a:srgbClr val="FF0000"/>
                </a:solidFill>
              </a:rPr>
              <a:t>population</a:t>
            </a:r>
            <a:r>
              <a:rPr lang="en-US" altLang="en-US" sz="2400" dirty="0" smtClean="0"/>
              <a:t>)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A state is represented as a string over a finite alphabet (often a string of 0s and 1s)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Evaluation function (</a:t>
            </a:r>
            <a:r>
              <a:rPr lang="en-US" altLang="en-US" sz="2400" dirty="0" smtClean="0">
                <a:solidFill>
                  <a:srgbClr val="FF0000"/>
                </a:solidFill>
              </a:rPr>
              <a:t>fitness function</a:t>
            </a:r>
            <a:r>
              <a:rPr lang="en-US" altLang="en-US" sz="2400" dirty="0" smtClean="0"/>
              <a:t>). Higher values for better states.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Produce the next generation of states by </a:t>
            </a:r>
            <a:r>
              <a:rPr lang="en-US" altLang="en-US" sz="2400" dirty="0" smtClean="0">
                <a:solidFill>
                  <a:srgbClr val="FF0000"/>
                </a:solidFill>
              </a:rPr>
              <a:t>selection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solidFill>
                  <a:srgbClr val="FF0000"/>
                </a:solidFill>
              </a:rPr>
              <a:t>crossover</a:t>
            </a:r>
            <a:r>
              <a:rPr lang="en-US" altLang="en-US" sz="2400" dirty="0" smtClean="0"/>
              <a:t>, and </a:t>
            </a:r>
            <a:r>
              <a:rPr lang="en-US" altLang="en-US" sz="2400" dirty="0" smtClean="0">
                <a:solidFill>
                  <a:srgbClr val="FF0000"/>
                </a:solidFill>
              </a:rPr>
              <a:t>mutation</a:t>
            </a:r>
            <a:r>
              <a:rPr lang="en-US" altLang="en-US" sz="2400" dirty="0" smtClean="0"/>
              <a:t>.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Genetic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What is the fitness function?</a:t>
            </a:r>
          </a:p>
          <a:p>
            <a:pPr>
              <a:defRPr/>
            </a:pPr>
            <a:r>
              <a:rPr lang="en-US" dirty="0" smtClean="0"/>
              <a:t>How is an individual represented?</a:t>
            </a:r>
          </a:p>
          <a:p>
            <a:pPr lvl="1">
              <a:defRPr/>
            </a:pPr>
            <a:r>
              <a:rPr lang="en-US" dirty="0" smtClean="0"/>
              <a:t>Using a string over a finite alphabet.</a:t>
            </a:r>
          </a:p>
          <a:p>
            <a:pPr lvl="1">
              <a:defRPr/>
            </a:pPr>
            <a:r>
              <a:rPr lang="en-US" dirty="0" smtClean="0"/>
              <a:t>Each element of the string is a </a:t>
            </a:r>
            <a:r>
              <a:rPr lang="en-US" dirty="0" smtClean="0">
                <a:solidFill>
                  <a:srgbClr val="FF0000"/>
                </a:solidFill>
              </a:rPr>
              <a:t>gene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How are individuals selected?</a:t>
            </a:r>
          </a:p>
          <a:p>
            <a:pPr lvl="1">
              <a:defRPr/>
            </a:pPr>
            <a:r>
              <a:rPr lang="en-US" dirty="0" smtClean="0"/>
              <a:t>Randomly, with probability of selection proportional to fitness</a:t>
            </a:r>
          </a:p>
          <a:p>
            <a:pPr lvl="1">
              <a:defRPr/>
            </a:pPr>
            <a:r>
              <a:rPr lang="en-US" dirty="0" smtClean="0"/>
              <a:t>Usually, selection is done with </a:t>
            </a:r>
            <a:r>
              <a:rPr lang="en-US" dirty="0" smtClean="0">
                <a:solidFill>
                  <a:srgbClr val="FF0000"/>
                </a:solidFill>
              </a:rPr>
              <a:t>replacement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How do individuals reproduce?</a:t>
            </a:r>
          </a:p>
          <a:p>
            <a:pPr lvl="1">
              <a:defRPr/>
            </a:pPr>
            <a:r>
              <a:rPr lang="en-US" dirty="0" smtClean="0"/>
              <a:t>Through crossover and mutation</a:t>
            </a:r>
            <a:endParaRPr lang="en-US" dirty="0"/>
          </a:p>
        </p:txBody>
      </p:sp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Genetic algorithms contd.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Choose initial population (usually random)</a:t>
            </a:r>
          </a:p>
          <a:p>
            <a:r>
              <a:rPr lang="en-US" altLang="en-US" dirty="0" smtClean="0"/>
              <a:t>Repeat (until terminated)</a:t>
            </a:r>
          </a:p>
          <a:p>
            <a:pPr lvl="1"/>
            <a:r>
              <a:rPr lang="en-US" altLang="en-US" dirty="0" smtClean="0"/>
              <a:t>Evaluate each individual's fitness</a:t>
            </a:r>
          </a:p>
          <a:p>
            <a:pPr lvl="1"/>
            <a:r>
              <a:rPr lang="en-US" altLang="en-US" dirty="0" smtClean="0"/>
              <a:t>Select pairs to mate</a:t>
            </a:r>
          </a:p>
          <a:p>
            <a:pPr lvl="1"/>
            <a:r>
              <a:rPr lang="en-US" altLang="en-US" dirty="0" smtClean="0"/>
              <a:t>Replenish population (next-generation)</a:t>
            </a:r>
          </a:p>
          <a:p>
            <a:pPr lvl="2"/>
            <a:r>
              <a:rPr lang="en-US" altLang="en-US" dirty="0" smtClean="0"/>
              <a:t>Apply crossover</a:t>
            </a:r>
          </a:p>
          <a:p>
            <a:pPr lvl="2"/>
            <a:r>
              <a:rPr lang="en-US" altLang="en-US" dirty="0" smtClean="0"/>
              <a:t>Apply mutation</a:t>
            </a:r>
          </a:p>
          <a:p>
            <a:pPr lvl="1"/>
            <a:r>
              <a:rPr lang="en-US" altLang="en-US" dirty="0" smtClean="0"/>
              <a:t>Check for termination criteria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GA </a:t>
            </a:r>
            <a:r>
              <a:rPr lang="en-US" dirty="0" err="1" smtClean="0"/>
              <a:t>Pseudocode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Genetic algorithms</a:t>
            </a:r>
          </a:p>
        </p:txBody>
      </p:sp>
      <p:pic>
        <p:nvPicPr>
          <p:cNvPr id="17411" name="Picture 4" descr="8queens-cross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2433638"/>
            <a:ext cx="68008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191000"/>
            <a:ext cx="8229600" cy="1935163"/>
          </a:xfrm>
        </p:spPr>
        <p:txBody>
          <a:bodyPr/>
          <a:lstStyle/>
          <a:p>
            <a:r>
              <a:rPr lang="en-US" altLang="en-US" sz="2400" dirty="0" smtClean="0"/>
              <a:t>Fitness function: number of non-attacking pairs of queens (min = 0, max = 8 </a:t>
            </a:r>
            <a:r>
              <a:rPr lang="en-US" altLang="en-US" sz="2400" dirty="0" smtClean="0">
                <a:cs typeface="Arial" pitchFamily="34" charset="0"/>
              </a:rPr>
              <a:t>× </a:t>
            </a:r>
            <a:r>
              <a:rPr lang="en-US" altLang="en-US" sz="2400" dirty="0" smtClean="0"/>
              <a:t>7/2 = 28)</a:t>
            </a:r>
          </a:p>
          <a:p>
            <a:r>
              <a:rPr lang="en-US" altLang="en-US" sz="2400" dirty="0" smtClean="0"/>
              <a:t>24/(24+23+20+11) = 31%</a:t>
            </a:r>
          </a:p>
          <a:p>
            <a:r>
              <a:rPr lang="en-US" altLang="en-US" sz="2400" dirty="0" smtClean="0"/>
              <a:t>23/(24+23+20+11) = 29% etc.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Genetic algorithms</a:t>
            </a:r>
          </a:p>
        </p:txBody>
      </p:sp>
      <p:pic>
        <p:nvPicPr>
          <p:cNvPr id="18436" name="Picture 4" descr="genet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772400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Simple or generational GAs replace entire population</a:t>
            </a:r>
          </a:p>
          <a:p>
            <a:r>
              <a:rPr lang="en-US" altLang="en-US" sz="2800" dirty="0" smtClean="0"/>
              <a:t>Steady state or online GAs use different replacement schemes:</a:t>
            </a:r>
          </a:p>
          <a:p>
            <a:pPr lvl="1"/>
            <a:r>
              <a:rPr lang="en-US" altLang="en-US" sz="2400" dirty="0" smtClean="0"/>
              <a:t>Replace worst</a:t>
            </a:r>
          </a:p>
          <a:p>
            <a:pPr lvl="1"/>
            <a:r>
              <a:rPr lang="en-US" altLang="en-US" sz="2400" dirty="0" smtClean="0"/>
              <a:t>Replace best</a:t>
            </a:r>
          </a:p>
          <a:p>
            <a:pPr lvl="1"/>
            <a:r>
              <a:rPr lang="en-US" altLang="en-US" sz="2400" dirty="0" smtClean="0"/>
              <a:t>Replace parent</a:t>
            </a:r>
          </a:p>
          <a:p>
            <a:pPr lvl="1"/>
            <a:r>
              <a:rPr lang="en-US" altLang="en-US" sz="2400" dirty="0" smtClean="0"/>
              <a:t>Replace random</a:t>
            </a:r>
          </a:p>
          <a:p>
            <a:pPr lvl="1"/>
            <a:r>
              <a:rPr lang="en-US" altLang="en-US" sz="2400" dirty="0" smtClean="0"/>
              <a:t>Replace most similar</a:t>
            </a:r>
          </a:p>
        </p:txBody>
      </p:sp>
      <p:sp>
        <p:nvSpPr>
          <p:cNvPr id="194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Replacement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Local search algorithms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Hill-climbing search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Simulated annealing search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Local beam search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Genetic algorithms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 smtClean="0"/>
              <a:t>In many optimization problems, the </a:t>
            </a:r>
            <a:r>
              <a:rPr lang="en-US" altLang="en-US" sz="2800" dirty="0" smtClean="0">
                <a:solidFill>
                  <a:srgbClr val="FF0000"/>
                </a:solidFill>
              </a:rPr>
              <a:t>path</a:t>
            </a:r>
            <a:r>
              <a:rPr lang="en-US" altLang="en-US" sz="2800" dirty="0" smtClean="0"/>
              <a:t> to the goal is irrelevant; the goal state itself is the solution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State space = set of "complete" configurations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Find configuration satisfying constraints, e.g., n-queens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In such cases, we can use </a:t>
            </a:r>
            <a:r>
              <a:rPr lang="en-US" altLang="en-US" sz="2800" dirty="0" smtClean="0">
                <a:solidFill>
                  <a:srgbClr val="FF0000"/>
                </a:solidFill>
              </a:rPr>
              <a:t>local search algorithms</a:t>
            </a:r>
            <a:endParaRPr lang="en-US" altLang="en-US" sz="2800" dirty="0" smtClean="0"/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keep a single "current" state, try to improve it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Local search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Put </a:t>
            </a:r>
            <a:r>
              <a:rPr lang="en-US" altLang="en-US" i="1" smtClean="0"/>
              <a:t>n</a:t>
            </a:r>
            <a:r>
              <a:rPr lang="en-US" altLang="en-US" smtClean="0"/>
              <a:t> queens on an </a:t>
            </a:r>
            <a:r>
              <a:rPr lang="en-US" altLang="en-US" i="1" smtClean="0"/>
              <a:t>n </a:t>
            </a:r>
            <a:r>
              <a:rPr lang="en-US" altLang="en-US" i="1" smtClean="0">
                <a:cs typeface="Arial" pitchFamily="34" charset="0"/>
              </a:rPr>
              <a:t>× </a:t>
            </a:r>
            <a:r>
              <a:rPr lang="en-US" altLang="en-US" i="1" smtClean="0"/>
              <a:t>n</a:t>
            </a:r>
            <a:r>
              <a:rPr lang="en-US" altLang="en-US" smtClean="0"/>
              <a:t> board with no two queens on the same row, column, or diagonal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</a:t>
            </a:r>
            <a:r>
              <a:rPr lang="en-US" altLang="en-US" i="1" smtClean="0"/>
              <a:t>n</a:t>
            </a:r>
            <a:r>
              <a:rPr lang="en-US" altLang="en-US" smtClean="0"/>
              <a:t>-queens</a:t>
            </a:r>
          </a:p>
        </p:txBody>
      </p:sp>
      <p:pic>
        <p:nvPicPr>
          <p:cNvPr id="6148" name="Picture 4" descr="4queens-sequ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5200"/>
            <a:ext cx="746760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"Like climbing Everest in thick fog with amnesia"</a:t>
            </a:r>
          </a:p>
          <a:p>
            <a:endParaRPr lang="en-US" alt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Hill-climbing search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27083" r="13281" b="36459"/>
          <a:stretch>
            <a:fillRect/>
          </a:stretch>
        </p:blipFill>
        <p:spPr bwMode="auto">
          <a:xfrm>
            <a:off x="838200" y="2743200"/>
            <a:ext cx="7620000" cy="303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Problem: depending on initial state, can get stuck in local maxima</a:t>
            </a:r>
          </a:p>
          <a:p>
            <a:endParaRPr lang="en-US" alt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Hill-climbing search</a:t>
            </a:r>
          </a:p>
        </p:txBody>
      </p:sp>
      <p:pic>
        <p:nvPicPr>
          <p:cNvPr id="8196" name="Picture 4" descr="hill-climb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43200"/>
            <a:ext cx="6934200" cy="389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800600"/>
            <a:ext cx="8229600" cy="1325563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z="2800" smtClean="0"/>
          </a:p>
          <a:p>
            <a:pPr>
              <a:lnSpc>
                <a:spcPct val="80000"/>
              </a:lnSpc>
            </a:pPr>
            <a:r>
              <a:rPr lang="en-US" altLang="en-US" sz="1800" i="1" smtClean="0"/>
              <a:t>h</a:t>
            </a:r>
            <a:r>
              <a:rPr lang="en-US" altLang="en-US" sz="1800" smtClean="0"/>
              <a:t> = number of pairs of queens that are attacking each other, either directly or indirectly </a:t>
            </a:r>
          </a:p>
          <a:p>
            <a:pPr>
              <a:lnSpc>
                <a:spcPct val="80000"/>
              </a:lnSpc>
            </a:pPr>
            <a:r>
              <a:rPr lang="en-US" altLang="en-US" sz="1800" i="1" smtClean="0"/>
              <a:t>h = 17</a:t>
            </a:r>
            <a:r>
              <a:rPr lang="en-US" altLang="en-US" sz="1800" smtClean="0"/>
              <a:t> for the above state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Hill-climbing search: 8-queens problem</a:t>
            </a:r>
          </a:p>
        </p:txBody>
      </p:sp>
      <p:pic>
        <p:nvPicPr>
          <p:cNvPr id="9220" name="Picture 5" descr="8queens-successo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95400"/>
            <a:ext cx="3733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Hill-climbing search: 8-queens problem</a:t>
            </a:r>
          </a:p>
        </p:txBody>
      </p:sp>
      <p:pic>
        <p:nvPicPr>
          <p:cNvPr id="10243" name="Picture 4" descr="8queens-local-minim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95400"/>
            <a:ext cx="3733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6"/>
          <p:cNvSpPr>
            <a:spLocks noChangeArrowheads="1"/>
          </p:cNvSpPr>
          <p:nvPr/>
        </p:nvSpPr>
        <p:spPr bwMode="auto">
          <a:xfrm>
            <a:off x="457200" y="4800600"/>
            <a:ext cx="8229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en-US" sz="2800"/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/>
              <a:t>A local minimum with </a:t>
            </a:r>
            <a:r>
              <a:rPr lang="en-US" altLang="en-US" sz="3200" i="1"/>
              <a:t>h = 1</a:t>
            </a:r>
            <a:endParaRPr lang="en-US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Idea: escape local maxima by allowing some "bad" moves but </a:t>
            </a:r>
            <a:r>
              <a:rPr lang="en-US" altLang="en-US" sz="2400" dirty="0" smtClean="0">
                <a:solidFill>
                  <a:srgbClr val="FF0000"/>
                </a:solidFill>
              </a:rPr>
              <a:t>gradually decrease</a:t>
            </a:r>
            <a:r>
              <a:rPr lang="en-US" altLang="en-US" sz="2400" dirty="0" smtClean="0"/>
              <a:t> their frequency</a:t>
            </a:r>
          </a:p>
          <a:p>
            <a:endParaRPr lang="en-US" altLang="en-US" sz="2400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Simulated annealing search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31250" r="13281" b="17709"/>
          <a:stretch>
            <a:fillRect/>
          </a:stretch>
        </p:blipFill>
        <p:spPr bwMode="auto">
          <a:xfrm>
            <a:off x="1380067" y="2590800"/>
            <a:ext cx="624840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5683</TotalTime>
  <Words>555</Words>
  <Application>Microsoft Office PowerPoint</Application>
  <PresentationFormat>On-screen Show (4:3)</PresentationFormat>
  <Paragraphs>95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 Design</vt:lpstr>
      <vt:lpstr>Artificial Intelligence #7</vt:lpstr>
      <vt:lpstr>Outline</vt:lpstr>
      <vt:lpstr>Local search algorithms</vt:lpstr>
      <vt:lpstr>Example: n-queens</vt:lpstr>
      <vt:lpstr>Hill-climbing search</vt:lpstr>
      <vt:lpstr>Hill-climbing search</vt:lpstr>
      <vt:lpstr>Hill-climbing search: 8-queens problem</vt:lpstr>
      <vt:lpstr>Hill-climbing search: 8-queens problem</vt:lpstr>
      <vt:lpstr>Simulated annealing search</vt:lpstr>
      <vt:lpstr>Properties of simulated annealing search</vt:lpstr>
      <vt:lpstr>Local beam search</vt:lpstr>
      <vt:lpstr>Genetic algorithms</vt:lpstr>
      <vt:lpstr>Genetic algorithms contd.</vt:lpstr>
      <vt:lpstr>GA Pseudocode </vt:lpstr>
      <vt:lpstr>Genetic algorithms</vt:lpstr>
      <vt:lpstr>Genetic algorithms</vt:lpstr>
      <vt:lpstr>Replacement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Min-Yen Kan</dc:creator>
  <cp:lastModifiedBy>Dragomir Radev</cp:lastModifiedBy>
  <cp:revision>37</cp:revision>
  <cp:lastPrinted>2013-01-05T22:03:00Z</cp:lastPrinted>
  <dcterms:created xsi:type="dcterms:W3CDTF">2003-12-17T02:04:52Z</dcterms:created>
  <dcterms:modified xsi:type="dcterms:W3CDTF">2014-09-22T21:20:39Z</dcterms:modified>
</cp:coreProperties>
</file>