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7" r:id="rId2"/>
    <p:sldId id="259" r:id="rId3"/>
    <p:sldId id="258" r:id="rId4"/>
    <p:sldId id="34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50" r:id="rId19"/>
    <p:sldId id="276" r:id="rId20"/>
    <p:sldId id="277" r:id="rId21"/>
    <p:sldId id="278" r:id="rId22"/>
    <p:sldId id="279" r:id="rId23"/>
    <p:sldId id="280" r:id="rId24"/>
    <p:sldId id="35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58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7" r:id="rId82"/>
    <p:sldId id="351" r:id="rId83"/>
    <p:sldId id="355" r:id="rId84"/>
    <p:sldId id="354" r:id="rId85"/>
    <p:sldId id="352" r:id="rId86"/>
    <p:sldId id="353" r:id="rId87"/>
    <p:sldId id="356" r:id="rId88"/>
    <p:sldId id="348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3" autoAdjust="0"/>
    <p:restoredTop sz="94697" autoAdjust="0"/>
  </p:normalViewPr>
  <p:slideViewPr>
    <p:cSldViewPr>
      <p:cViewPr>
        <p:scale>
          <a:sx n="90" d="100"/>
          <a:sy n="90" d="100"/>
        </p:scale>
        <p:origin x="-192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3781D1-3A2D-4584-B0F9-BC7FC04B2406}" type="datetimeFigureOut">
              <a:rPr lang="en-US"/>
              <a:pPr>
                <a:defRPr/>
              </a:pPr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76E4B0-0FE8-482D-892E-B34E4B68D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0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AA5A20-C67F-4DFC-8652-B48B6BCD7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2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69C1FE-1E9B-4B67-B1D0-AB4C77798166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F6274E-F4F2-4514-B0EF-A344632F8FD8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E5A2F3-CF56-47C4-BC9D-EEFFECD77BF7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E9D1B-6024-451E-837A-760624EC1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A6507-79FD-452B-BD82-7E8BC6022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73EB4-1E8F-4446-94DC-070E847FC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55E9-8091-4F30-8156-0CC50498F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2A4C-7ADE-4F62-9CC6-16BC01F83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FC8C5-FC36-4415-B669-A195E6EF0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6B92-3A62-4FA0-859B-A1A23B6C8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0948C-3CBA-4E6A-B458-F9D504A9E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10E1-105F-41CD-B6C7-2C9B586EB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0E56-611D-44DF-A646-37B644198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77E2-67C2-4716-B3B0-94C2B4EA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6A5EE5A-6F08-44FD-90DC-BDF91ADCC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#8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Adversarial Search (</a:t>
            </a:r>
            <a:r>
              <a:rPr lang="en-US" altLang="en-US" dirty="0" err="1" smtClean="0"/>
              <a:t>Ch</a:t>
            </a:r>
            <a:r>
              <a:rPr lang="en-US" altLang="en-US" smtClean="0"/>
              <a:t> 5)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/>
              <a:t>Mini</a:t>
            </a:r>
            <a:r>
              <a:rPr lang="en-US" altLang="en-US" dirty="0" smtClean="0"/>
              <a:t>mizing the </a:t>
            </a:r>
            <a:r>
              <a:rPr lang="en-US" altLang="en-US" b="1" u="sng" dirty="0" smtClean="0"/>
              <a:t>max</a:t>
            </a:r>
            <a:r>
              <a:rPr lang="en-US" altLang="en-US" dirty="0" smtClean="0"/>
              <a:t>imum possible loss</a:t>
            </a:r>
          </a:p>
          <a:p>
            <a:pPr eaLnBrk="1" hangingPunct="1"/>
            <a:r>
              <a:rPr lang="en-US" altLang="en-US" dirty="0" smtClean="0"/>
              <a:t>Choose move which results in best state</a:t>
            </a:r>
          </a:p>
          <a:p>
            <a:pPr lvl="1" eaLnBrk="1" hangingPunct="1"/>
            <a:r>
              <a:rPr lang="en-US" altLang="en-US" dirty="0" smtClean="0"/>
              <a:t>Select highest expected score for you</a:t>
            </a:r>
          </a:p>
          <a:p>
            <a:pPr eaLnBrk="1" hangingPunct="1"/>
            <a:r>
              <a:rPr lang="en-US" altLang="en-US" dirty="0" smtClean="0"/>
              <a:t>Assume opponent is playing optimally too</a:t>
            </a:r>
          </a:p>
          <a:p>
            <a:pPr lvl="1" eaLnBrk="1" hangingPunct="1"/>
            <a:r>
              <a:rPr lang="en-US" altLang="en-US" dirty="0" smtClean="0"/>
              <a:t>Will choose lowest expected score for you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Perfect play for deterministic games</a:t>
            </a:r>
          </a:p>
          <a:p>
            <a:pPr eaLnBrk="1" hangingPunct="1"/>
            <a:r>
              <a:rPr lang="en-US" altLang="en-US" sz="2400" dirty="0" smtClean="0"/>
              <a:t>Idea: choose move to position with highest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minimax</a:t>
            </a:r>
            <a:r>
              <a:rPr lang="en-US" altLang="en-US" sz="2400" dirty="0" smtClean="0">
                <a:solidFill>
                  <a:srgbClr val="FF0000"/>
                </a:solidFill>
              </a:rPr>
              <a:t> value</a:t>
            </a: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dirty="0" smtClean="0"/>
              <a:t>	= best achievable payoff against best play</a:t>
            </a:r>
          </a:p>
          <a:p>
            <a:pPr eaLnBrk="1" hangingPunct="1"/>
            <a:r>
              <a:rPr lang="en-US" altLang="en-US" sz="2400" dirty="0" smtClean="0"/>
              <a:t>E.g., 2-ply game:</a:t>
            </a:r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14340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705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minimax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Yes (if tree is finite)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Yes (against an optimal opponent)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 smtClean="0"/>
              <a:t> O(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m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 smtClean="0"/>
              <a:t> O(</a:t>
            </a:r>
            <a:r>
              <a:rPr lang="en-US" altLang="en-US" sz="2400" dirty="0" err="1" smtClean="0"/>
              <a:t>bm</a:t>
            </a:r>
            <a:r>
              <a:rPr lang="en-US" altLang="en-US" sz="2400" dirty="0" smtClean="0"/>
              <a:t>) (depth-first exploration)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For chess, b </a:t>
            </a:r>
            <a:r>
              <a:rPr lang="en-US" altLang="en-US" sz="2400" dirty="0" smtClean="0">
                <a:cs typeface="Arial" charset="0"/>
              </a:rPr>
              <a:t>≈</a:t>
            </a:r>
            <a:r>
              <a:rPr lang="en-US" altLang="en-US" sz="2400" dirty="0" smtClean="0"/>
              <a:t> 35, m </a:t>
            </a:r>
            <a:r>
              <a:rPr lang="en-US" altLang="en-US" sz="2400" dirty="0" smtClean="0">
                <a:cs typeface="Arial" charset="0"/>
              </a:rPr>
              <a:t>≈</a:t>
            </a:r>
            <a:r>
              <a:rPr lang="en-US" altLang="en-US" sz="2400" dirty="0" smtClean="0"/>
              <a:t>100 for "reasonable" games</a:t>
            </a:r>
            <a:br>
              <a:rPr lang="en-US" altLang="en-US" sz="2400" dirty="0" smtClean="0"/>
            </a:br>
            <a:r>
              <a:rPr lang="en-US" alt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400" dirty="0" smtClean="0"/>
              <a:t> exact solution completely infeasible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Suppose we have 100 </a:t>
            </a:r>
            <a:r>
              <a:rPr lang="en-US" altLang="en-US" sz="2800" dirty="0" err="1" smtClean="0"/>
              <a:t>secs</a:t>
            </a:r>
            <a:r>
              <a:rPr lang="en-US" altLang="en-US" sz="2800" dirty="0" smtClean="0"/>
              <a:t>, explore 10</a:t>
            </a:r>
            <a:r>
              <a:rPr lang="en-US" altLang="en-US" sz="2800" baseline="30000" dirty="0" smtClean="0"/>
              <a:t>4</a:t>
            </a:r>
            <a:r>
              <a:rPr lang="en-US" altLang="en-US" sz="2800" dirty="0" smtClean="0"/>
              <a:t> nodes/sec</a:t>
            </a:r>
            <a:br>
              <a:rPr lang="en-US" altLang="en-US" sz="2800" dirty="0" smtClean="0"/>
            </a:br>
            <a:r>
              <a:rPr lang="en-US" altLang="en-US" sz="28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10</a:t>
            </a:r>
            <a:r>
              <a:rPr lang="en-US" altLang="en-US" sz="2800" baseline="30000" dirty="0" smtClean="0">
                <a:solidFill>
                  <a:schemeClr val="accent2"/>
                </a:solidFill>
              </a:rPr>
              <a:t>6</a:t>
            </a:r>
            <a:r>
              <a:rPr lang="en-US" altLang="en-US" sz="2800" dirty="0" smtClean="0">
                <a:solidFill>
                  <a:schemeClr val="accent2"/>
                </a:solidFill>
              </a:rPr>
              <a:t> </a:t>
            </a:r>
            <a:r>
              <a:rPr lang="en-US" altLang="en-US" sz="2800" dirty="0" smtClean="0"/>
              <a:t>nodes per move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Standard approach: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cutoff test: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e.g., depth limit (perhaps add </a:t>
            </a:r>
            <a:r>
              <a:rPr lang="en-US" altLang="en-US" sz="2400" dirty="0" smtClean="0">
                <a:solidFill>
                  <a:srgbClr val="FF0000"/>
                </a:solidFill>
              </a:rPr>
              <a:t>quiescence search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evaluation function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= estimated desirability of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 a utility score to a state</a:t>
            </a:r>
          </a:p>
          <a:p>
            <a:pPr lvl="1" eaLnBrk="1" hangingPunct="1"/>
            <a:r>
              <a:rPr lang="en-US" altLang="en-US" dirty="0" smtClean="0"/>
              <a:t>Different for players?</a:t>
            </a:r>
          </a:p>
          <a:p>
            <a:pPr eaLnBrk="1" hangingPunct="1"/>
            <a:r>
              <a:rPr lang="en-US" altLang="en-US" dirty="0" smtClean="0"/>
              <a:t>Usually a range of integers</a:t>
            </a:r>
          </a:p>
          <a:p>
            <a:pPr lvl="1" eaLnBrk="1" hangingPunct="1"/>
            <a:r>
              <a:rPr lang="en-US" altLang="en-US" dirty="0" smtClean="0"/>
              <a:t>[-1000,+1000]</a:t>
            </a:r>
          </a:p>
          <a:p>
            <a:pPr eaLnBrk="1" hangingPunct="1"/>
            <a:r>
              <a:rPr lang="en-US" altLang="en-US" dirty="0" smtClean="0"/>
              <a:t>+infinity for win</a:t>
            </a:r>
          </a:p>
          <a:p>
            <a:pPr eaLnBrk="1" hangingPunct="1"/>
            <a:r>
              <a:rPr lang="en-US" altLang="en-US" dirty="0" smtClean="0"/>
              <a:t>-infinity for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Cutting Off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to score a game before it ends?</a:t>
            </a:r>
          </a:p>
          <a:p>
            <a:pPr lvl="1" eaLnBrk="1" hangingPunct="1"/>
            <a:r>
              <a:rPr lang="en-US" altLang="en-US" dirty="0" smtClean="0"/>
              <a:t>You have to fudge it!</a:t>
            </a:r>
          </a:p>
          <a:p>
            <a:pPr eaLnBrk="1" hangingPunct="1"/>
            <a:r>
              <a:rPr lang="en-US" altLang="en-US" dirty="0" smtClean="0"/>
              <a:t>Use a </a:t>
            </a:r>
            <a:r>
              <a:rPr lang="en-US" altLang="en-US" b="1" dirty="0" smtClean="0"/>
              <a:t>heuristic</a:t>
            </a:r>
            <a:r>
              <a:rPr lang="en-US" altLang="en-US" dirty="0" smtClean="0"/>
              <a:t> function to approximate state’s utility </a:t>
            </a:r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Cutting off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smtClean="0"/>
              <a:t>MinimaxCutoff</a:t>
            </a:r>
            <a:r>
              <a:rPr lang="en-US" altLang="en-US" sz="2400" smtClean="0"/>
              <a:t> is identical to </a:t>
            </a:r>
            <a:r>
              <a:rPr lang="en-US" altLang="en-US" sz="2400" i="1" smtClean="0"/>
              <a:t>MinimaxValue</a:t>
            </a:r>
            <a:r>
              <a:rPr lang="en-US" altLang="en-US" sz="2400" smtClean="0"/>
              <a:t> except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i="1" smtClean="0"/>
              <a:t>Terminal?</a:t>
            </a:r>
            <a:r>
              <a:rPr lang="en-US" altLang="en-US" sz="2000" smtClean="0"/>
              <a:t> is replaced by </a:t>
            </a:r>
            <a:r>
              <a:rPr lang="en-US" altLang="en-US" sz="2000" i="1" smtClean="0"/>
              <a:t>Cutoff?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i="1" smtClean="0"/>
              <a:t>Utility</a:t>
            </a:r>
            <a:r>
              <a:rPr lang="en-US" altLang="en-US" sz="2000" smtClean="0"/>
              <a:t> is replaced by </a:t>
            </a:r>
            <a:r>
              <a:rPr lang="en-US" altLang="en-US" sz="2000" i="1" smtClean="0"/>
              <a:t>Eval</a:t>
            </a: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Does it work in practice?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b</a:t>
            </a:r>
            <a:r>
              <a:rPr lang="en-US" altLang="en-US" sz="2400" baseline="30000" smtClean="0"/>
              <a:t>m</a:t>
            </a:r>
            <a:r>
              <a:rPr lang="en-US" altLang="en-US" sz="2400" smtClean="0"/>
              <a:t> = 10</a:t>
            </a:r>
            <a:r>
              <a:rPr lang="en-US" altLang="en-US" sz="2400" baseline="30000" smtClean="0"/>
              <a:t>6</a:t>
            </a:r>
            <a:r>
              <a:rPr lang="en-US" altLang="en-US" sz="2400" smtClean="0"/>
              <a:t>, b=35 </a:t>
            </a:r>
            <a:r>
              <a:rPr lang="en-US" altLang="en-US" sz="240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400" smtClean="0"/>
              <a:t> m=4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4-ply lookahead is a hopeless chess player!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smtClean="0"/>
              <a:t>4-ply </a:t>
            </a:r>
            <a:r>
              <a:rPr lang="en-US" altLang="en-US" sz="2000" smtClean="0">
                <a:cs typeface="Arial" charset="0"/>
              </a:rPr>
              <a:t>≈ </a:t>
            </a:r>
            <a:r>
              <a:rPr lang="en-US" altLang="en-US" sz="2000" smtClean="0"/>
              <a:t>human novice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smtClean="0"/>
              <a:t>8-ply </a:t>
            </a:r>
            <a:r>
              <a:rPr lang="en-US" altLang="en-US" sz="2000" smtClean="0">
                <a:cs typeface="Arial" charset="0"/>
              </a:rPr>
              <a:t>≈</a:t>
            </a:r>
            <a:r>
              <a:rPr lang="en-US" altLang="en-US" sz="2000" smtClean="0"/>
              <a:t> typical PC, human master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smtClean="0"/>
              <a:t>12-ply </a:t>
            </a:r>
            <a:r>
              <a:rPr lang="en-US" altLang="en-US" sz="2000" smtClean="0">
                <a:cs typeface="Arial" charset="0"/>
              </a:rPr>
              <a:t>≈</a:t>
            </a:r>
            <a:r>
              <a:rPr lang="en-US" altLang="en-US" sz="2000" smtClean="0"/>
              <a:t> Deep Blue, Kasparov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(A computer program which evaluates no further than its own legal moves plus the legal responses to those moves is searching to a depth of two-ply. )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62125"/>
            <a:ext cx="7258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67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Evaluation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For chess, typically </a:t>
            </a:r>
            <a:r>
              <a:rPr lang="en-US" altLang="en-US" sz="2400" dirty="0" smtClean="0">
                <a:solidFill>
                  <a:srgbClr val="FF0000"/>
                </a:solidFill>
              </a:rPr>
              <a:t>linear</a:t>
            </a:r>
            <a:r>
              <a:rPr lang="en-US" altLang="en-US" sz="2400" dirty="0" smtClean="0"/>
              <a:t> weighted sum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features</a:t>
            </a:r>
            <a:endParaRPr lang="en-US" altLang="en-US" sz="2400" dirty="0" smtClean="0"/>
          </a:p>
          <a:p>
            <a:pPr algn="ctr" eaLnBrk="1" hangingPunct="1">
              <a:buFontTx/>
              <a:buNone/>
            </a:pPr>
            <a:r>
              <a:rPr lang="en-US" altLang="en-US" sz="2400" i="1" dirty="0" err="1" smtClean="0"/>
              <a:t>Eval</a:t>
            </a:r>
            <a:r>
              <a:rPr lang="en-US" altLang="en-US" sz="2400" i="1" dirty="0" smtClean="0"/>
              <a:t>(s) </a:t>
            </a:r>
            <a:r>
              <a:rPr lang="en-US" altLang="en-US" sz="2400" dirty="0" smtClean="0"/>
              <a:t>= w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f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(s) + w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f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(s) + … + </a:t>
            </a:r>
            <a:r>
              <a:rPr lang="en-US" altLang="en-US" sz="2400" dirty="0" err="1" smtClean="0"/>
              <a:t>w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(s)</a:t>
            </a:r>
          </a:p>
          <a:p>
            <a:pPr algn="ctr"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e.g., w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= 9 with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f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(s) = (number of white queens) –  (number of black queens),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Games</a:t>
            </a:r>
          </a:p>
          <a:p>
            <a:pPr eaLnBrk="1" hangingPunct="1"/>
            <a:r>
              <a:rPr lang="en-US" altLang="en-US" sz="2400" dirty="0" smtClean="0"/>
              <a:t>Optimal decisions</a:t>
            </a:r>
          </a:p>
          <a:p>
            <a:pPr eaLnBrk="1" hangingPunct="1"/>
            <a:r>
              <a:rPr lang="en-US" altLang="en-US" sz="2400" dirty="0" smtClean="0"/>
              <a:t>Alpha-beta pruning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States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Assuming an ideal evaluation function, how would you make a move?</a:t>
            </a:r>
          </a:p>
          <a:p>
            <a:pPr eaLnBrk="1" hangingPunct="1"/>
            <a:r>
              <a:rPr lang="en-US" altLang="en-US" dirty="0" smtClean="0"/>
              <a:t>Is this a good strategy with a bad function?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Ahead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Instead of only evaluating immediate future, look as far ahead as possible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Ahead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509713"/>
            <a:ext cx="816133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Bubbling Up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Looking ahead allows utility values to “bubble up” to root of search tree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667000"/>
            <a:ext cx="6635750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nipd.net/wp-content/uploads/2011/07/minimax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7626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5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BESTMOVE function</a:t>
            </a:r>
          </a:p>
          <a:p>
            <a:pPr eaLnBrk="1" hangingPunct="1"/>
            <a:r>
              <a:rPr lang="en-US" altLang="en-US" dirty="0" smtClean="0"/>
              <a:t>Inputs:</a:t>
            </a:r>
          </a:p>
          <a:p>
            <a:pPr lvl="1" eaLnBrk="1" hangingPunct="1"/>
            <a:r>
              <a:rPr lang="en-US" altLang="en-US" dirty="0" smtClean="0"/>
              <a:t>Board state</a:t>
            </a:r>
          </a:p>
          <a:p>
            <a:pPr lvl="1" eaLnBrk="1" hangingPunct="1"/>
            <a:r>
              <a:rPr lang="en-US" altLang="en-US" dirty="0" smtClean="0"/>
              <a:t>Depth bound</a:t>
            </a:r>
          </a:p>
          <a:p>
            <a:pPr eaLnBrk="1" hangingPunct="1"/>
            <a:r>
              <a:rPr lang="en-US" altLang="en-US" dirty="0" smtClean="0"/>
              <a:t>Explores search tree to specified depth</a:t>
            </a:r>
          </a:p>
          <a:p>
            <a:pPr eaLnBrk="1" hangingPunct="1"/>
            <a:r>
              <a:rPr lang="en-US" altLang="en-US" dirty="0" smtClean="0"/>
              <a:t>Output:</a:t>
            </a:r>
          </a:p>
          <a:p>
            <a:pPr lvl="1" eaLnBrk="1" hangingPunct="1"/>
            <a:r>
              <a:rPr lang="en-US" altLang="en-US" dirty="0" smtClean="0"/>
              <a:t>Best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57388"/>
            <a:ext cx="838993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20788"/>
            <a:ext cx="83058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528763"/>
            <a:ext cx="904716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Imperfect decisions</a:t>
            </a:r>
          </a:p>
          <a:p>
            <a:pPr eaLnBrk="1" hangingPunct="1"/>
            <a:r>
              <a:rPr lang="en-US" altLang="en-US" sz="2400" dirty="0" smtClean="0"/>
              <a:t>Stochastic games</a:t>
            </a:r>
          </a:p>
          <a:p>
            <a:pPr eaLnBrk="1" hangingPunct="1"/>
            <a:r>
              <a:rPr lang="en-US" altLang="en-US" sz="2400" dirty="0" smtClean="0"/>
              <a:t>Partially observable games</a:t>
            </a:r>
          </a:p>
          <a:p>
            <a:pPr eaLnBrk="1" hangingPunct="1"/>
            <a:r>
              <a:rPr lang="en-US" altLang="en-US" sz="2400" dirty="0" smtClean="0"/>
              <a:t>State-of-the art game programs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Did you notice anything missing?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Did you notice anything missing?</a:t>
            </a:r>
          </a:p>
          <a:p>
            <a:pPr eaLnBrk="1" hangingPunct="1"/>
            <a:r>
              <a:rPr lang="en-US" altLang="en-US" dirty="0" smtClean="0"/>
              <a:t>Where were Max-Value and Min-Value?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Did you notice anything missing?</a:t>
            </a:r>
          </a:p>
          <a:p>
            <a:pPr eaLnBrk="1" hangingPunct="1"/>
            <a:r>
              <a:rPr lang="en-US" altLang="en-US" smtClean="0"/>
              <a:t>Where were Max-Value and Min-Value?</a:t>
            </a:r>
          </a:p>
          <a:p>
            <a:pPr eaLnBrk="1" hangingPunct="1"/>
            <a:r>
              <a:rPr lang="en-US" altLang="en-US" smtClean="0"/>
              <a:t>What is going on here?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7413"/>
            <a:ext cx="9144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Did you notice anything missing?</a:t>
            </a:r>
          </a:p>
          <a:p>
            <a:pPr eaLnBrk="1" hangingPunct="1"/>
            <a:r>
              <a:rPr lang="en-US" altLang="en-US" smtClean="0"/>
              <a:t>Where were Max-Value and Min-Value?</a:t>
            </a:r>
          </a:p>
          <a:p>
            <a:pPr eaLnBrk="1" hangingPunct="1"/>
            <a:r>
              <a:rPr lang="en-US" altLang="en-US" smtClean="0"/>
              <a:t>What is going on here?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7413"/>
            <a:ext cx="9144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 Careful!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Things to worry about?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space complexity of depth-bounded Minimax?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space complexity of depth-bounded Minimax?</a:t>
            </a:r>
          </a:p>
          <a:p>
            <a:pPr lvl="1" eaLnBrk="1" hangingPunct="1"/>
            <a:r>
              <a:rPr lang="en-US" altLang="en-US" smtClean="0"/>
              <a:t>Board size s</a:t>
            </a:r>
          </a:p>
          <a:p>
            <a:pPr lvl="1" eaLnBrk="1" hangingPunct="1"/>
            <a:r>
              <a:rPr lang="en-US" altLang="en-US" smtClean="0"/>
              <a:t>Depth d</a:t>
            </a:r>
          </a:p>
          <a:p>
            <a:pPr lvl="1" eaLnBrk="1" hangingPunct="1"/>
            <a:r>
              <a:rPr lang="en-US" altLang="en-US" smtClean="0"/>
              <a:t>Possible moves 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space complexity of depth-bounded Minimax?</a:t>
            </a:r>
          </a:p>
          <a:p>
            <a:pPr lvl="1" eaLnBrk="1" hangingPunct="1"/>
            <a:r>
              <a:rPr lang="en-US" altLang="en-US" smtClean="0"/>
              <a:t>Board size s</a:t>
            </a:r>
          </a:p>
          <a:p>
            <a:pPr lvl="1" eaLnBrk="1" hangingPunct="1"/>
            <a:r>
              <a:rPr lang="en-US" altLang="en-US" smtClean="0"/>
              <a:t>Depth d</a:t>
            </a:r>
          </a:p>
          <a:p>
            <a:pPr lvl="1" eaLnBrk="1" hangingPunct="1"/>
            <a:r>
              <a:rPr lang="en-US" altLang="en-US" smtClean="0"/>
              <a:t>Possible moves m</a:t>
            </a:r>
          </a:p>
          <a:p>
            <a:pPr eaLnBrk="1" hangingPunct="1"/>
            <a:r>
              <a:rPr lang="en-US" altLang="en-US" smtClean="0"/>
              <a:t>O(ds+m)</a:t>
            </a:r>
          </a:p>
          <a:p>
            <a:pPr eaLnBrk="1" hangingPunct="1"/>
            <a:r>
              <a:rPr lang="en-US" altLang="en-US" smtClean="0"/>
              <a:t>Board positions can be released as bubble up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Did I just do your project for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Did I just do your project for you?</a:t>
            </a:r>
          </a:p>
          <a:p>
            <a:pPr eaLnBrk="1" hangingPunct="1"/>
            <a:r>
              <a:rPr lang="en-US" altLang="en-US" smtClean="0"/>
              <a:t>No!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819275"/>
            <a:ext cx="79152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00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Did I just do your project for you?</a:t>
            </a:r>
          </a:p>
          <a:p>
            <a:pPr eaLnBrk="1" hangingPunct="1"/>
            <a:r>
              <a:rPr lang="en-US" altLang="en-US" dirty="0" smtClean="0"/>
              <a:t>No!</a:t>
            </a:r>
          </a:p>
          <a:p>
            <a:pPr eaLnBrk="1" hangingPunct="1"/>
            <a:r>
              <a:rPr lang="en-US" altLang="en-US" dirty="0" smtClean="0"/>
              <a:t>You need to create:</a:t>
            </a:r>
          </a:p>
          <a:p>
            <a:pPr lvl="1" eaLnBrk="1" hangingPunct="1"/>
            <a:r>
              <a:rPr lang="en-US" altLang="en-US" dirty="0" smtClean="0"/>
              <a:t>Evaluation function</a:t>
            </a:r>
          </a:p>
          <a:p>
            <a:pPr lvl="1" eaLnBrk="1" hangingPunct="1"/>
            <a:r>
              <a:rPr lang="en-US" altLang="en-US" dirty="0" smtClean="0"/>
              <a:t>What else?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 zero sum game?</a:t>
            </a:r>
          </a:p>
          <a:p>
            <a:pPr eaLnBrk="1" hangingPunct="1"/>
            <a:r>
              <a:rPr lang="en-US" altLang="en-US" dirty="0" smtClean="0"/>
              <a:t>What is a game tree?</a:t>
            </a:r>
          </a:p>
          <a:p>
            <a:pPr eaLnBrk="1" hangingPunct="1"/>
            <a:r>
              <a:rPr lang="en-US" altLang="en-US" dirty="0" smtClean="0"/>
              <a:t>What is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Why is it called that?</a:t>
            </a:r>
          </a:p>
          <a:p>
            <a:pPr eaLnBrk="1" hangingPunct="1"/>
            <a:r>
              <a:rPr lang="en-US" altLang="en-US" dirty="0" smtClean="0"/>
              <a:t>What is its space complexity?</a:t>
            </a:r>
          </a:p>
          <a:p>
            <a:pPr eaLnBrk="1" hangingPunct="1"/>
            <a:r>
              <a:rPr lang="en-US" altLang="en-US" dirty="0" smtClean="0"/>
              <a:t>How can the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 algorithm be simplified?</a:t>
            </a:r>
          </a:p>
          <a:p>
            <a:pPr lvl="1" eaLnBrk="1" hangingPunct="1"/>
            <a:r>
              <a:rPr lang="en-US" altLang="en-US" dirty="0" smtClean="0"/>
              <a:t>Will this work for all games?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Up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that minimax will produce optimal play against an optimal opponent if entire tree is searched</a:t>
            </a:r>
          </a:p>
          <a:p>
            <a:pPr eaLnBrk="1" hangingPunct="1"/>
            <a:r>
              <a:rPr lang="en-US" altLang="en-US" smtClean="0"/>
              <a:t>Is the same true if a cutoff is used?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Horizon Effect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Your algorithm searches to depth n</a:t>
            </a:r>
          </a:p>
          <a:p>
            <a:pPr eaLnBrk="1" hangingPunct="1"/>
            <a:r>
              <a:rPr lang="en-US" altLang="en-US" dirty="0" smtClean="0"/>
              <a:t>What happens if:</a:t>
            </a:r>
          </a:p>
          <a:p>
            <a:pPr lvl="1" eaLnBrk="1" hangingPunct="1"/>
            <a:r>
              <a:rPr lang="en-US" altLang="en-US" dirty="0" smtClean="0"/>
              <a:t>Evaluation(s) at depth n is very positive</a:t>
            </a:r>
          </a:p>
          <a:p>
            <a:pPr lvl="1" eaLnBrk="1" hangingPunct="1"/>
            <a:r>
              <a:rPr lang="en-US" altLang="en-US" dirty="0" smtClean="0"/>
              <a:t>Evaluation(s) at depth n+1 is very negative</a:t>
            </a:r>
          </a:p>
          <a:p>
            <a:pPr eaLnBrk="1" hangingPunct="1"/>
            <a:r>
              <a:rPr lang="en-US" altLang="en-US" dirty="0" smtClean="0"/>
              <a:t>Or:</a:t>
            </a:r>
          </a:p>
          <a:p>
            <a:pPr lvl="1" eaLnBrk="1" hangingPunct="1"/>
            <a:r>
              <a:rPr lang="en-US" altLang="en-US" dirty="0" smtClean="0"/>
              <a:t>Evaluation(s) at depth n is very negative</a:t>
            </a:r>
          </a:p>
          <a:p>
            <a:pPr lvl="1" eaLnBrk="1" hangingPunct="1"/>
            <a:r>
              <a:rPr lang="en-US" altLang="en-US" dirty="0" smtClean="0"/>
              <a:t>Evaluation(s) at depth n+1 is very positive</a:t>
            </a:r>
          </a:p>
          <a:p>
            <a:pPr eaLnBrk="1" hangingPunct="1"/>
            <a:r>
              <a:rPr lang="en-US" altLang="en-US" dirty="0" smtClean="0"/>
              <a:t>Will this ever happen in practice?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Maxima Problem</a:t>
            </a:r>
          </a:p>
        </p:txBody>
      </p:sp>
      <p:pic>
        <p:nvPicPr>
          <p:cNvPr id="542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360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Limitation Mitigation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Sometimes it is useful to look deeper into game tree</a:t>
            </a:r>
          </a:p>
          <a:p>
            <a:pPr eaLnBrk="1" hangingPunct="1"/>
            <a:r>
              <a:rPr lang="en-US" altLang="en-US" dirty="0" smtClean="0"/>
              <a:t>We could peak past the horizon…</a:t>
            </a:r>
          </a:p>
          <a:p>
            <a:pPr eaLnBrk="1" hangingPunct="1"/>
            <a:r>
              <a:rPr lang="en-US" altLang="en-US" dirty="0" smtClean="0"/>
              <a:t>But how can you decide what nodes to explore?</a:t>
            </a:r>
          </a:p>
          <a:p>
            <a:pPr lvl="1" eaLnBrk="1" hangingPunct="1"/>
            <a:r>
              <a:rPr lang="en-US" altLang="en-US" dirty="0" smtClean="0"/>
              <a:t>Quiescence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Human players have some intuition about move quality</a:t>
            </a:r>
          </a:p>
          <a:p>
            <a:pPr lvl="1" eaLnBrk="1" hangingPunct="1"/>
            <a:r>
              <a:rPr lang="en-US" altLang="en-US" dirty="0" smtClean="0"/>
              <a:t>“Interesting vs “boring”</a:t>
            </a:r>
          </a:p>
          <a:p>
            <a:pPr lvl="1" eaLnBrk="1" hangingPunct="1"/>
            <a:r>
              <a:rPr lang="en-US" altLang="en-US" dirty="0" smtClean="0"/>
              <a:t>“Promising” vs “dead end”</a:t>
            </a:r>
          </a:p>
          <a:p>
            <a:pPr lvl="1" eaLnBrk="1" hangingPunct="1"/>
            <a:r>
              <a:rPr lang="en-US" altLang="en-US" dirty="0" smtClean="0"/>
              <a:t>“Noisy” vs “quiet”</a:t>
            </a:r>
          </a:p>
          <a:p>
            <a:pPr eaLnBrk="1" hangingPunct="1"/>
            <a:r>
              <a:rPr lang="en-US" altLang="en-US" dirty="0" smtClean="0"/>
              <a:t>Expand horizon for potential high impact moves</a:t>
            </a:r>
          </a:p>
          <a:p>
            <a:pPr eaLnBrk="1" hangingPunct="1"/>
            <a:r>
              <a:rPr lang="en-US" altLang="en-US" dirty="0" smtClean="0"/>
              <a:t>Quiescence search adds this to </a:t>
            </a:r>
            <a:r>
              <a:rPr lang="en-US" altLang="en-US" dirty="0" err="1" smtClean="0"/>
              <a:t>Minimax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Additional search performed on leaf nodes</a:t>
            </a:r>
          </a:p>
          <a:p>
            <a:pPr eaLnBrk="1" hangingPunct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looks_interesting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extend_search_depth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   else: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normal_evaluation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constitutes an “interesting” state?</a:t>
            </a:r>
          </a:p>
          <a:p>
            <a:pPr lvl="1" eaLnBrk="1" hangingPunct="1"/>
            <a:r>
              <a:rPr lang="en-US" altLang="en-US" dirty="0" smtClean="0"/>
              <a:t>Moves that substantially alter game state</a:t>
            </a:r>
          </a:p>
          <a:p>
            <a:pPr lvl="1" eaLnBrk="1" hangingPunct="1"/>
            <a:r>
              <a:rPr lang="en-US" altLang="en-US" dirty="0" smtClean="0"/>
              <a:t>Moves that cause large fluctuations in evaluation function output</a:t>
            </a:r>
          </a:p>
          <a:p>
            <a:pPr eaLnBrk="1" hangingPunct="1"/>
            <a:r>
              <a:rPr lang="en-US" altLang="en-US" dirty="0" smtClean="0"/>
              <a:t>Chess example: capture moves</a:t>
            </a:r>
          </a:p>
          <a:p>
            <a:pPr eaLnBrk="1" hangingPunct="1"/>
            <a:r>
              <a:rPr lang="en-US" altLang="en-US" dirty="0" smtClean="0"/>
              <a:t>Must be careful to prevent indefinite extension of search depth</a:t>
            </a:r>
          </a:p>
          <a:p>
            <a:pPr lvl="1" eaLnBrk="1" hangingPunct="1"/>
            <a:r>
              <a:rPr lang="en-US" altLang="en-US" dirty="0" smtClean="0"/>
              <a:t>Chess: checks vs captures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Limitation Mitigation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 you always need to search the entire tree?</a:t>
            </a:r>
          </a:p>
          <a:p>
            <a:pPr lvl="1" eaLnBrk="1" hangingPunct="1"/>
            <a:r>
              <a:rPr lang="en-US" altLang="en-US" dirty="0" smtClean="0"/>
              <a:t>No!</a:t>
            </a:r>
          </a:p>
          <a:p>
            <a:pPr eaLnBrk="1" hangingPunct="1"/>
            <a:r>
              <a:rPr lang="en-US" altLang="en-US" dirty="0" smtClean="0"/>
              <a:t>Sometimes it is useful to look </a:t>
            </a:r>
            <a:r>
              <a:rPr lang="en-US" altLang="en-US" i="1" dirty="0" smtClean="0"/>
              <a:t>less deeply</a:t>
            </a:r>
            <a:r>
              <a:rPr lang="en-US" altLang="en-US" dirty="0" smtClean="0"/>
              <a:t> into tree</a:t>
            </a:r>
          </a:p>
          <a:p>
            <a:pPr eaLnBrk="1" hangingPunct="1"/>
            <a:r>
              <a:rPr lang="en-US" altLang="en-US" dirty="0" smtClean="0"/>
              <a:t>But how can you decide what branches to ignore?</a:t>
            </a:r>
          </a:p>
          <a:p>
            <a:pPr lvl="1" eaLnBrk="1" hangingPunct="1"/>
            <a:r>
              <a:rPr lang="en-US" altLang="en-US" dirty="0" smtClean="0"/>
              <a:t>Tree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 vs. 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"Unpredictable" opponent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specifying a move for every possible opponent reply</a:t>
            </a:r>
          </a:p>
          <a:p>
            <a:pPr eaLnBrk="1" hangingPunct="1"/>
            <a:r>
              <a:rPr lang="en-US" altLang="en-US" dirty="0" smtClean="0"/>
              <a:t>Time limits </a:t>
            </a:r>
            <a:r>
              <a:rPr lang="en-US" altLang="en-US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/>
              <a:t> unlikely to find goal, must approximate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Pruning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Moves chosen under assumption of optimal adversary</a:t>
            </a:r>
          </a:p>
          <a:p>
            <a:pPr eaLnBrk="1" hangingPunct="1"/>
            <a:r>
              <a:rPr lang="en-US" altLang="en-US" dirty="0" smtClean="0"/>
              <a:t>You know the best move so far</a:t>
            </a:r>
          </a:p>
          <a:p>
            <a:pPr eaLnBrk="1" hangingPunct="1"/>
            <a:r>
              <a:rPr lang="en-US" altLang="en-US" dirty="0" smtClean="0"/>
              <a:t>If you find a branch with a worse move, is there any point in looking further?</a:t>
            </a:r>
          </a:p>
          <a:p>
            <a:pPr eaLnBrk="1" hangingPunct="1"/>
            <a:r>
              <a:rPr lang="en-US" altLang="en-US" dirty="0" smtClean="0"/>
              <a:t>Thought experiment: bag game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Pruning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600200"/>
            <a:ext cx="87328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During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, keep track of two additional values</a:t>
            </a:r>
          </a:p>
          <a:p>
            <a:pPr eaLnBrk="1" hangingPunct="1"/>
            <a:r>
              <a:rPr lang="en-US" altLang="en-US" dirty="0" smtClean="0"/>
              <a:t>Alpha</a:t>
            </a:r>
          </a:p>
          <a:p>
            <a:pPr lvl="1" eaLnBrk="1" hangingPunct="1"/>
            <a:r>
              <a:rPr lang="en-US" altLang="en-US" dirty="0" smtClean="0"/>
              <a:t>Your best score via any path</a:t>
            </a:r>
          </a:p>
          <a:p>
            <a:pPr eaLnBrk="1" hangingPunct="1"/>
            <a:r>
              <a:rPr lang="en-US" altLang="en-US" dirty="0" smtClean="0"/>
              <a:t>Beta</a:t>
            </a:r>
          </a:p>
          <a:p>
            <a:pPr lvl="1" eaLnBrk="1" hangingPunct="1"/>
            <a:r>
              <a:rPr lang="en-US" altLang="en-US" dirty="0" smtClean="0"/>
              <a:t>Opponent’s best score via any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Max player (you) will never make a move that could lead to a worse score for you</a:t>
            </a:r>
          </a:p>
          <a:p>
            <a:pPr eaLnBrk="1" hangingPunct="1"/>
            <a:r>
              <a:rPr lang="en-US" altLang="en-US" dirty="0" smtClean="0"/>
              <a:t>Min player (opponent) will never make a move that could lead to a better score for you</a:t>
            </a:r>
          </a:p>
          <a:p>
            <a:pPr eaLnBrk="1" hangingPunct="1"/>
            <a:r>
              <a:rPr lang="en-US" altLang="en-US" dirty="0" smtClean="0"/>
              <a:t>Stop evaluating a branch whenever:</a:t>
            </a:r>
          </a:p>
          <a:p>
            <a:pPr lvl="1" eaLnBrk="1" hangingPunct="1"/>
            <a:r>
              <a:rPr lang="en-US" altLang="en-US" dirty="0" smtClean="0"/>
              <a:t>A value greater than beta is found </a:t>
            </a:r>
          </a:p>
          <a:p>
            <a:pPr lvl="1" eaLnBrk="1" hangingPunct="1"/>
            <a:r>
              <a:rPr lang="en-US" altLang="en-US" dirty="0" smtClean="0"/>
              <a:t>A value less than alpha is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it called α-β?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α is the value of the best (i.e., highest-value) choice found so far at any choice point along the path for </a:t>
            </a:r>
            <a:r>
              <a:rPr lang="en-US" altLang="en-US" i="1" dirty="0" smtClean="0"/>
              <a:t>max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worse than α, </a:t>
            </a:r>
            <a:r>
              <a:rPr lang="en-US" altLang="en-US" i="1" dirty="0" smtClean="0"/>
              <a:t>max</a:t>
            </a:r>
            <a:r>
              <a:rPr lang="en-US" altLang="en-US" dirty="0" smtClean="0"/>
              <a:t> will avoid 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/>
              <a:t> prune that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Define β similarly for </a:t>
            </a:r>
            <a:r>
              <a:rPr lang="en-US" altLang="en-US" i="1" dirty="0" smtClean="0"/>
              <a:t>min</a:t>
            </a:r>
            <a:endParaRPr lang="en-US" altLang="en-US" dirty="0" smtClean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64517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68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Based on observation that for all viable paths utility value n will be </a:t>
            </a:r>
            <a:r>
              <a:rPr lang="en-US" altLang="en-US" b="1" smtClean="0"/>
              <a:t>α &lt;= n &lt;= β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Initially, α = -infinity, β=infinity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188"/>
            <a:ext cx="73152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 the search tree is traversed, the possible utility value window shrinks as</a:t>
            </a:r>
          </a:p>
          <a:p>
            <a:pPr lvl="1" eaLnBrk="1" hangingPunct="1"/>
            <a:r>
              <a:rPr lang="en-US" altLang="en-US" dirty="0" smtClean="0"/>
              <a:t>Alpha increases</a:t>
            </a:r>
          </a:p>
          <a:p>
            <a:pPr lvl="1" eaLnBrk="1" hangingPunct="1"/>
            <a:r>
              <a:rPr lang="en-US" altLang="en-US" dirty="0" smtClean="0"/>
              <a:t>Beta decreases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98605"/>
            <a:ext cx="7315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Once there is no longer any overlap in the possible ranges of alpha and beta, it is safe to conclude that the current node is a dead end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776663"/>
            <a:ext cx="73056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Core of many computer games</a:t>
            </a:r>
          </a:p>
          <a:p>
            <a:pPr eaLnBrk="1" hangingPunct="1"/>
            <a:r>
              <a:rPr lang="en-US" altLang="en-US" dirty="0" smtClean="0"/>
              <a:t>Pertains primarily to:</a:t>
            </a:r>
          </a:p>
          <a:p>
            <a:pPr lvl="1" eaLnBrk="1" hangingPunct="1"/>
            <a:r>
              <a:rPr lang="en-US" altLang="en-US" dirty="0" smtClean="0"/>
              <a:t>Turn based games</a:t>
            </a:r>
          </a:p>
          <a:p>
            <a:pPr lvl="1" eaLnBrk="1" hangingPunct="1"/>
            <a:r>
              <a:rPr lang="en-US" altLang="en-US" dirty="0" smtClean="0"/>
              <a:t>Two players</a:t>
            </a:r>
          </a:p>
          <a:p>
            <a:pPr lvl="1" eaLnBrk="1" hangingPunct="1"/>
            <a:r>
              <a:rPr lang="en-US" altLang="en-US" dirty="0" smtClean="0"/>
              <a:t>Players with “perfect knowledge”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2707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3731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4755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5779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6803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4788"/>
            <a:ext cx="5638800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α-β Pruning Example</a:t>
            </a:r>
          </a:p>
        </p:txBody>
      </p:sp>
      <p:pic>
        <p:nvPicPr>
          <p:cNvPr id="778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5"/>
            <a:ext cx="914400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Minimax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 tree (2-player, deterministic, turns)</a:t>
            </a:r>
          </a:p>
        </p:txBody>
      </p:sp>
      <p:pic>
        <p:nvPicPr>
          <p:cNvPr id="10243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48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Alpha-Beta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Minimax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57388"/>
            <a:ext cx="838993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Alpha-Beta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Minimax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20788"/>
            <a:ext cx="83058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Alpha-Beta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295400"/>
            <a:ext cx="819308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528763"/>
            <a:ext cx="904716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Alpha-Beta </a:t>
            </a:r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2163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Pruning vs Heuristics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depth cut off may affect outcome of algorithm</a:t>
            </a:r>
          </a:p>
          <a:p>
            <a:pPr eaLnBrk="1" hangingPunct="1"/>
            <a:r>
              <a:rPr lang="en-US" altLang="en-US" smtClean="0"/>
              <a:t>How about pruning?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Move Ordering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Does the order in which moves are listed have any impact of alpha-beta?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743200"/>
            <a:ext cx="87312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Move Ordering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Techniques for improving move ordering</a:t>
            </a:r>
          </a:p>
          <a:p>
            <a:pPr eaLnBrk="1" hangingPunct="1"/>
            <a:r>
              <a:rPr lang="en-US" altLang="en-US" dirty="0" smtClean="0"/>
              <a:t>Apply evaluation function to nodes prior to expanding children</a:t>
            </a:r>
          </a:p>
          <a:p>
            <a:pPr lvl="1" eaLnBrk="1" hangingPunct="1"/>
            <a:r>
              <a:rPr lang="en-US" altLang="en-US" dirty="0" smtClean="0"/>
              <a:t>Search in descending order</a:t>
            </a:r>
          </a:p>
          <a:p>
            <a:pPr lvl="1" eaLnBrk="1" hangingPunct="1"/>
            <a:r>
              <a:rPr lang="en-US" altLang="en-US" dirty="0" smtClean="0"/>
              <a:t>But sacrifices search depth</a:t>
            </a:r>
          </a:p>
          <a:p>
            <a:pPr eaLnBrk="1" hangingPunct="1"/>
            <a:r>
              <a:rPr lang="en-US" altLang="en-US" dirty="0" smtClean="0"/>
              <a:t>Cache results of previous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Nodes are states</a:t>
            </a:r>
          </a:p>
          <a:p>
            <a:pPr eaLnBrk="1" hangingPunct="1"/>
            <a:r>
              <a:rPr lang="en-US" altLang="en-US" dirty="0" smtClean="0"/>
              <a:t>Edges are decisions</a:t>
            </a:r>
          </a:p>
          <a:p>
            <a:pPr eaLnBrk="1" hangingPunct="1"/>
            <a:r>
              <a:rPr lang="en-US" altLang="en-US" dirty="0" smtClean="0"/>
              <a:t>Levels are called “</a:t>
            </a:r>
            <a:r>
              <a:rPr lang="en-US" altLang="en-US" dirty="0" err="1" smtClean="0"/>
              <a:t>plys</a:t>
            </a:r>
            <a:r>
              <a:rPr lang="en-US" alt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α-β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Pruning </a:t>
            </a:r>
            <a:r>
              <a:rPr lang="en-US" altLang="en-US" sz="2400" dirty="0" smtClean="0">
                <a:solidFill>
                  <a:srgbClr val="FF0000"/>
                </a:solidFill>
              </a:rPr>
              <a:t>does not</a:t>
            </a:r>
            <a:r>
              <a:rPr lang="en-US" altLang="en-US" sz="2400" dirty="0" smtClean="0"/>
              <a:t> affect final result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With "perfect ordering," time complexity = O(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m</a:t>
            </a:r>
            <a:r>
              <a:rPr lang="en-US" altLang="en-US" sz="2400" baseline="30000" dirty="0" smtClean="0"/>
              <a:t>/2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doubles</a:t>
            </a:r>
            <a:r>
              <a:rPr lang="en-US" altLang="en-US" sz="2000" dirty="0" smtClean="0"/>
              <a:t> depth of search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simple example of the value of reasoning about which computations are relevant (a form of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metareasoning</a:t>
            </a:r>
            <a:r>
              <a:rPr lang="en-US" alt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games in practice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Checkers: Chinook ended 40-year-reign of human world champion Marion Tinsley in 1994. Used a pre-computed endgame database defining perfect play for all positions involving 8 or fewer pieces on the board, a total of 444 billion positions.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Chess: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Othello: human champions refuse to compete against computers, who are too good.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Go: human champions refuse to compete against computers, who are too bad. In go, </a:t>
            </a:r>
            <a:r>
              <a:rPr lang="en-US" altLang="en-US" sz="2000" i="1" dirty="0" smtClean="0"/>
              <a:t>b &gt; 300</a:t>
            </a:r>
            <a:r>
              <a:rPr lang="en-US" altLang="en-US" sz="2000" dirty="0" smtClean="0"/>
              <a:t>, so most programs use pattern knowledge bases to suggest plausible moves.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90550"/>
            <a:ext cx="75628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30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781050"/>
            <a:ext cx="73723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82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209675"/>
            <a:ext cx="77438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82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400175"/>
            <a:ext cx="73533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82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723900"/>
            <a:ext cx="813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82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5" y="1219200"/>
            <a:ext cx="73808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811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Games are fun to work on!</a:t>
            </a:r>
          </a:p>
          <a:p>
            <a:pPr eaLnBrk="1" hangingPunct="1"/>
            <a:r>
              <a:rPr lang="en-US" altLang="en-US" dirty="0" smtClean="0"/>
              <a:t>They illustrate several important points about AI</a:t>
            </a:r>
          </a:p>
          <a:p>
            <a:pPr eaLnBrk="1" hangingPunct="1"/>
            <a:r>
              <a:rPr lang="en-US" altLang="en-US" dirty="0" smtClean="0"/>
              <a:t>perfection is unattainable </a:t>
            </a:r>
            <a:r>
              <a:rPr lang="en-US" altLang="en-US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/>
              <a:t> must approximate</a:t>
            </a:r>
          </a:p>
          <a:p>
            <a:pPr eaLnBrk="1" hangingPunct="1"/>
            <a:r>
              <a:rPr lang="en-US" altLang="en-US" dirty="0" smtClean="0"/>
              <a:t>good idea to think about what to think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Approach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Given a game tree, what would be the most straightforward playing approach?</a:t>
            </a:r>
          </a:p>
          <a:p>
            <a:pPr eaLnBrk="1" hangingPunct="1"/>
            <a:r>
              <a:rPr lang="en-US" altLang="en-US" dirty="0" smtClean="0"/>
              <a:t>Any potential 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2774</TotalTime>
  <Words>1495</Words>
  <Application>Microsoft Office PowerPoint</Application>
  <PresentationFormat>On-screen Show (4:3)</PresentationFormat>
  <Paragraphs>295</Paragraphs>
  <Slides>88</Slides>
  <Notes>3</Notes>
  <HiddenSlides>24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Default Design</vt:lpstr>
      <vt:lpstr>Artificial Intelligence #8</vt:lpstr>
      <vt:lpstr>Outline</vt:lpstr>
      <vt:lpstr>Outline</vt:lpstr>
      <vt:lpstr>PowerPoint Presentation</vt:lpstr>
      <vt:lpstr>Games vs. search problems</vt:lpstr>
      <vt:lpstr>Minimax Search</vt:lpstr>
      <vt:lpstr>Game tree (2-player, deterministic, turns)</vt:lpstr>
      <vt:lpstr>Game Tree</vt:lpstr>
      <vt:lpstr>Naïve Approach</vt:lpstr>
      <vt:lpstr>Minimax</vt:lpstr>
      <vt:lpstr>Minimax</vt:lpstr>
      <vt:lpstr>Minimax algorithm</vt:lpstr>
      <vt:lpstr>Properties of minimax</vt:lpstr>
      <vt:lpstr>Resource limits</vt:lpstr>
      <vt:lpstr>Evaluation Functions</vt:lpstr>
      <vt:lpstr>Cutting Off Search</vt:lpstr>
      <vt:lpstr>Cutting off search</vt:lpstr>
      <vt:lpstr>PowerPoint Presentation</vt:lpstr>
      <vt:lpstr>Example Evaluation Function</vt:lpstr>
      <vt:lpstr>Evaluating States</vt:lpstr>
      <vt:lpstr>Look Ahead</vt:lpstr>
      <vt:lpstr>Look Ahead</vt:lpstr>
      <vt:lpstr>Bubbling Up</vt:lpstr>
      <vt:lpstr>PowerPoint Presentation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Be Careful!</vt:lpstr>
      <vt:lpstr>Complexity</vt:lpstr>
      <vt:lpstr>Complexity</vt:lpstr>
      <vt:lpstr>Complexity</vt:lpstr>
      <vt:lpstr>Minimax Algorithm</vt:lpstr>
      <vt:lpstr>Minimax Algorithm</vt:lpstr>
      <vt:lpstr>Minimax Algorithm</vt:lpstr>
      <vt:lpstr>Recap</vt:lpstr>
      <vt:lpstr>Next Up</vt:lpstr>
      <vt:lpstr>Horizon Effect</vt:lpstr>
      <vt:lpstr>Local Maxima Problem</vt:lpstr>
      <vt:lpstr>Search Limitation Mitigation</vt:lpstr>
      <vt:lpstr>Quiescence Search</vt:lpstr>
      <vt:lpstr>Quiescence Search</vt:lpstr>
      <vt:lpstr>Quiescence Search</vt:lpstr>
      <vt:lpstr>Search Limitation Mitigation</vt:lpstr>
      <vt:lpstr>Tree Pruning</vt:lpstr>
      <vt:lpstr>Pruning Example</vt:lpstr>
      <vt:lpstr>Alpha-Beta Pruning</vt:lpstr>
      <vt:lpstr>Alpha-Beta Pruning</vt:lpstr>
      <vt:lpstr>Why is it called α-β?</vt:lpstr>
      <vt:lpstr>Alpha-Beta Pruning</vt:lpstr>
      <vt:lpstr>Alpha-Beta Pruning</vt:lpstr>
      <vt:lpstr>Alpha-Beta Pruning</vt:lpstr>
      <vt:lpstr>Alpha-Beta Pruning</vt:lpstr>
      <vt:lpstr>Minimax algorithm</vt:lpstr>
      <vt:lpstr>The α-β algorithm</vt:lpstr>
      <vt:lpstr>The α-β algorithm</vt:lpstr>
      <vt:lpstr>α-β pruning example</vt:lpstr>
      <vt:lpstr>α-β pruning example</vt:lpstr>
      <vt:lpstr>α-β pruning example</vt:lpstr>
      <vt:lpstr>α-β pruning example</vt:lpstr>
      <vt:lpstr>α-β pruning example</vt:lpstr>
      <vt:lpstr>PowerPoint Presentation</vt:lpstr>
      <vt:lpstr>Another α-β Pruning Example</vt:lpstr>
      <vt:lpstr>Minimax Pseudocode</vt:lpstr>
      <vt:lpstr>Alpha-Beta Pseudocode</vt:lpstr>
      <vt:lpstr>Minimax Pseudocode</vt:lpstr>
      <vt:lpstr>Alpha-Beta Pseudocode</vt:lpstr>
      <vt:lpstr>Minimax Pseudocode</vt:lpstr>
      <vt:lpstr>Alpha-Beta Pseudocode</vt:lpstr>
      <vt:lpstr>Minimax Algorithm</vt:lpstr>
      <vt:lpstr>Alpha-Beta Pseudocode</vt:lpstr>
      <vt:lpstr>Tree Pruning vs Heuristics</vt:lpstr>
      <vt:lpstr>Move Ordering</vt:lpstr>
      <vt:lpstr>Move Ordering</vt:lpstr>
      <vt:lpstr>Properties of α-β</vt:lpstr>
      <vt:lpstr>Deterministic games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44</cp:revision>
  <cp:lastPrinted>2013-01-05T22:03:00Z</cp:lastPrinted>
  <dcterms:created xsi:type="dcterms:W3CDTF">2003-12-17T02:04:52Z</dcterms:created>
  <dcterms:modified xsi:type="dcterms:W3CDTF">2014-10-02T15:16:21Z</dcterms:modified>
</cp:coreProperties>
</file>