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8" r:id="rId3"/>
    <p:sldId id="308" r:id="rId4"/>
    <p:sldId id="309" r:id="rId5"/>
    <p:sldId id="261" r:id="rId6"/>
    <p:sldId id="262" r:id="rId7"/>
    <p:sldId id="263" r:id="rId8"/>
    <p:sldId id="264" r:id="rId9"/>
    <p:sldId id="265" r:id="rId10"/>
    <p:sldId id="266" r:id="rId11"/>
    <p:sldId id="294" r:id="rId12"/>
    <p:sldId id="267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10" r:id="rId46"/>
    <p:sldId id="311" r:id="rId47"/>
    <p:sldId id="312" r:id="rId48"/>
    <p:sldId id="313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292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>
      <p:cViewPr>
        <p:scale>
          <a:sx n="90" d="100"/>
          <a:sy n="90" d="100"/>
        </p:scale>
        <p:origin x="-192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0AB0D7-35F9-49D0-B9CA-68E0B76B28FD}" type="datetimeFigureOut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D735B2-7B97-407D-B454-9E78F544E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1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67F842-49CC-46CD-B48B-2E6706727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1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7B49FC-21A2-46E8-931A-414B26BE9EF7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D9C4DE-1D0C-4D24-AAC1-DE021FAA73B6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8B5B0-5E12-4B94-B4C4-1F0DE4121622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C930DE-7F14-4285-A40E-532A0BA2B301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F73FEB-767C-4F36-BD22-7548255A7FD1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7B0EA-9270-4A6C-9758-BB2451593AA4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59CD6E-0F68-468A-A568-A878EA63FBD3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015E39-02B4-48FD-AD34-6574E8958203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ED8E6B-0A58-419B-B853-AE6DD6977DF9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E6B9E7-80B6-4471-926C-4F9E223F85C2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EBBC4A-356F-4247-8116-D69CD2FF9993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69725B-743B-41D3-B69B-A3B50D9F2B53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24E482-820F-4953-85C9-546A7085248C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466DC3-776A-4E85-8A31-A2A6C18464EC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43F276-8355-4760-962C-86898FAB8298}" type="slidenum">
              <a:rPr lang="en-US" altLang="en-US" smtClean="0"/>
              <a:pPr eaLnBrk="1" hangingPunct="1"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90EA66-8E1F-4F8F-B557-DD420D8D8184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4CF202-D2BD-42F2-AC9A-0EE89F3B57DA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3DFDC8-CF56-45E9-B20D-6A5A97D732BB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6B7FBB-5E7D-42BF-826C-69348442FA93}" type="slidenum">
              <a:rPr lang="en-US" altLang="en-US" smtClean="0"/>
              <a:pPr eaLnBrk="1" hangingPunct="1"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1BCB7F-7C27-4264-B54E-116BD1A03DAD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4E5A01-99CD-4603-B737-66A8878F456E}" type="slidenum">
              <a:rPr lang="en-US" altLang="en-US" smtClean="0"/>
              <a:pPr eaLnBrk="1" hangingPunct="1"/>
              <a:t>32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5F696E-9E94-42F0-9DF7-747309F56715}" type="slidenum">
              <a:rPr lang="en-US" altLang="en-US" smtClean="0"/>
              <a:pPr eaLnBrk="1" hangingPunct="1"/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DE4258-0A73-41E8-B0FC-F9760C88F829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7666A3-FD20-4556-8DE5-66D54FAED06C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766C8F-A719-486C-8B46-5B5EBC33B7FD}" type="slidenum">
              <a:rPr lang="en-US" altLang="en-US" smtClean="0"/>
              <a:pPr eaLnBrk="1" hangingPunct="1"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663B53-833E-4CC8-90C3-AB3143F17926}" type="slidenum">
              <a:rPr lang="en-US" altLang="en-US" smtClean="0"/>
              <a:pPr eaLnBrk="1" hangingPunct="1"/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F98DE1-3EBD-42A9-B46C-63E795F009E8}" type="slidenum">
              <a:rPr lang="en-US" altLang="en-US" smtClean="0"/>
              <a:pPr eaLnBrk="1" hangingPunct="1"/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5B4E6A-89E6-4157-B365-C0DAE2D8BDCF}" type="slidenum">
              <a:rPr lang="en-US" altLang="en-US" smtClean="0"/>
              <a:pPr eaLnBrk="1" hangingPunct="1"/>
              <a:t>60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062333-4CD9-41E7-9D56-12192711C8A8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E2AEE4-2A49-4A5F-A4AD-70839A206545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CEA44F-A8ED-488C-B723-5E6D8E275AD5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17656-C7A6-47BD-8D08-F086D232149E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C2042F-AF17-4114-A069-6F379BE882DA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C6BB7F-85EB-472C-9CE1-3608C9A4036D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45B2C-6EC7-43FC-AB5E-C2BB6F1D3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A3C65-E8C0-4E99-AF56-41EC549EA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9AFD-19C7-4CCC-9FB1-F0317B053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806CD-D79B-45AA-9537-2FF2D9515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88A38-BD56-4E37-89DC-9585DE7C9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DD1A6-7ECC-4433-874C-325E85333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A28A-A91B-4130-B03A-B994157E9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63479-35D6-46A6-9CAA-2424D7226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93A49-6B13-49DD-938C-83A9C8A8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5BD0D-B3CC-4C1A-B47D-CD7BDAD03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8F6E-586C-4191-AFD3-A2711465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A08BFF6-DD6B-4624-AEB9-F1A6D956E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Constraint Satisfaction (Ch.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2D1308-FB3D-402F-A396-B802F335EC4D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Varieties of constraints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Unary</a:t>
            </a:r>
            <a:r>
              <a:rPr lang="en-US" altLang="en-US" sz="2800" dirty="0" smtClean="0"/>
              <a:t> constraints involve a single variable, </a:t>
            </a:r>
          </a:p>
          <a:p>
            <a:pPr lvl="1" eaLnBrk="1" hangingPunct="1"/>
            <a:r>
              <a:rPr lang="en-US" altLang="en-US" sz="2400" dirty="0" smtClean="0"/>
              <a:t>e.g., SA </a:t>
            </a:r>
            <a:r>
              <a:rPr lang="en-US" altLang="en-US" sz="2400" dirty="0" smtClean="0">
                <a:cs typeface="Arial" charset="0"/>
              </a:rPr>
              <a:t>≠</a:t>
            </a:r>
            <a:r>
              <a:rPr lang="en-US" altLang="en-US" sz="2400" dirty="0" smtClean="0"/>
              <a:t> green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Binary</a:t>
            </a:r>
            <a:r>
              <a:rPr lang="en-US" altLang="en-US" sz="2800" dirty="0" smtClean="0"/>
              <a:t> constraints involve pairs of variables,</a:t>
            </a:r>
          </a:p>
          <a:p>
            <a:pPr lvl="1" eaLnBrk="1" hangingPunct="1"/>
            <a:r>
              <a:rPr lang="en-US" altLang="en-US" sz="2400" dirty="0" smtClean="0"/>
              <a:t>e.g., SA </a:t>
            </a:r>
            <a:r>
              <a:rPr lang="en-US" altLang="en-US" sz="2400" dirty="0" smtClean="0">
                <a:cs typeface="Arial" charset="0"/>
              </a:rPr>
              <a:t>≠</a:t>
            </a:r>
            <a:r>
              <a:rPr lang="en-US" altLang="en-US" sz="2400" dirty="0" smtClean="0"/>
              <a:t> WA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Higher-order</a:t>
            </a:r>
            <a:r>
              <a:rPr lang="en-US" altLang="en-US" sz="2800" dirty="0" smtClean="0"/>
              <a:t> constraints involve 3 or more variables,</a:t>
            </a:r>
          </a:p>
          <a:p>
            <a:pPr lvl="1" eaLnBrk="1" hangingPunct="1"/>
            <a:r>
              <a:rPr lang="en-US" altLang="en-US" sz="2400" dirty="0" smtClean="0"/>
              <a:t>e.g., </a:t>
            </a:r>
            <a:r>
              <a:rPr lang="en-US" altLang="en-US" sz="2400" dirty="0" err="1" smtClean="0"/>
              <a:t>cryptarithmetic</a:t>
            </a:r>
            <a:r>
              <a:rPr lang="en-US" altLang="en-US" sz="2400" dirty="0" smtClean="0"/>
              <a:t> column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9800"/>
            <a:ext cx="4572000" cy="39163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W 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T W 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O U R</a:t>
            </a:r>
          </a:p>
        </p:txBody>
      </p:sp>
    </p:spTree>
    <p:extLst>
      <p:ext uri="{BB962C8B-B14F-4D97-AF65-F5344CB8AC3E}">
        <p14:creationId xmlns:p14="http://schemas.microsoft.com/office/powerpoint/2010/main" val="3182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ED0BBF-455F-4DAB-840A-8AF660A1A083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Cryptarithmetic</a:t>
            </a:r>
          </a:p>
        </p:txBody>
      </p:sp>
      <p:pic>
        <p:nvPicPr>
          <p:cNvPr id="12293" name="Picture 5" descr="cryptarithme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96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76575"/>
            <a:ext cx="8570913" cy="3055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Variables</a:t>
            </a:r>
            <a:r>
              <a:rPr lang="en-US" altLang="en-US" sz="2400" dirty="0" smtClean="0"/>
              <a:t>:</a:t>
            </a:r>
            <a:r>
              <a:rPr lang="en-US" altLang="en-US" sz="2400" i="1" dirty="0" smtClean="0"/>
              <a:t> F T U W </a:t>
            </a:r>
            <a:br>
              <a:rPr lang="en-US" altLang="en-US" sz="2400" i="1" dirty="0" smtClean="0"/>
            </a:br>
            <a:r>
              <a:rPr lang="en-US" altLang="en-US" sz="2400" i="1" dirty="0" smtClean="0"/>
              <a:t>R O X</a:t>
            </a:r>
            <a:r>
              <a:rPr lang="en-US" altLang="en-US" sz="2400" i="1" baseline="-25000" dirty="0" smtClean="0"/>
              <a:t>1</a:t>
            </a:r>
            <a:r>
              <a:rPr lang="en-US" altLang="en-US" sz="2400" i="1" dirty="0" smtClean="0"/>
              <a:t> X</a:t>
            </a:r>
            <a:r>
              <a:rPr lang="en-US" altLang="en-US" sz="2400" i="1" baseline="-25000" dirty="0" smtClean="0"/>
              <a:t>2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3</a:t>
            </a:r>
            <a:endParaRPr lang="en-US" altLang="en-US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Domains</a:t>
            </a:r>
            <a:r>
              <a:rPr lang="en-US" altLang="en-US" sz="2400" dirty="0" smtClean="0"/>
              <a:t>: {</a:t>
            </a:r>
            <a:r>
              <a:rPr lang="en-US" altLang="en-US" sz="2400" i="1" dirty="0" smtClean="0"/>
              <a:t>0,1,2,3,4,5,6,7,8,9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Constraints</a:t>
            </a:r>
            <a:r>
              <a:rPr lang="en-US" altLang="en-US" sz="2400" dirty="0" smtClean="0"/>
              <a:t>: </a:t>
            </a:r>
            <a:r>
              <a:rPr lang="en-US" altLang="en-US" sz="2400" i="1" dirty="0" err="1" smtClean="0"/>
              <a:t>Alldiff</a:t>
            </a:r>
            <a:r>
              <a:rPr lang="en-US" altLang="en-US" sz="2400" i="1" dirty="0" smtClean="0"/>
              <a:t> (F,T,U,W,R,O)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O + O = R + 10 </a:t>
            </a:r>
            <a:r>
              <a:rPr lang="en-US" altLang="en-US" sz="2000" i="1" dirty="0" smtClean="0">
                <a:cs typeface="Arial" charset="0"/>
              </a:rPr>
              <a:t>· </a:t>
            </a: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1</a:t>
            </a:r>
            <a:endParaRPr lang="en-US" altLang="en-US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 + W + W = U + 10 </a:t>
            </a:r>
            <a:r>
              <a:rPr lang="en-US" altLang="en-US" sz="2000" i="1" dirty="0" smtClean="0">
                <a:cs typeface="Arial" charset="0"/>
              </a:rPr>
              <a:t>·</a:t>
            </a:r>
            <a:r>
              <a:rPr lang="en-US" altLang="en-US" sz="2000" i="1" dirty="0" smtClean="0"/>
              <a:t> X</a:t>
            </a:r>
            <a:r>
              <a:rPr lang="en-US" altLang="en-US" sz="2000" i="1" baseline="-25000" dirty="0" smtClean="0"/>
              <a:t>2</a:t>
            </a:r>
            <a:endParaRPr lang="en-US" altLang="en-US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2</a:t>
            </a:r>
            <a:r>
              <a:rPr lang="en-US" altLang="en-US" sz="2000" i="1" dirty="0" smtClean="0"/>
              <a:t> + T + T </a:t>
            </a:r>
            <a:r>
              <a:rPr lang="en-US" altLang="en-US" sz="2000" dirty="0" smtClean="0"/>
              <a:t>= </a:t>
            </a:r>
            <a:r>
              <a:rPr lang="en-US" altLang="en-US" sz="2000" i="1" dirty="0" smtClean="0"/>
              <a:t>O + 10 </a:t>
            </a:r>
            <a:r>
              <a:rPr lang="en-US" altLang="en-US" sz="2000" i="1" dirty="0" smtClean="0">
                <a:cs typeface="Arial" charset="0"/>
              </a:rPr>
              <a:t>·</a:t>
            </a:r>
            <a:r>
              <a:rPr lang="en-US" altLang="en-US" sz="2000" i="1" dirty="0" smtClean="0"/>
              <a:t> X</a:t>
            </a:r>
            <a:r>
              <a:rPr lang="en-US" altLang="en-US" sz="2000" i="1" baseline="-25000" dirty="0" smtClean="0"/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3</a:t>
            </a:r>
            <a:r>
              <a:rPr lang="en-US" altLang="en-US" sz="2000" dirty="0" smtClean="0"/>
              <a:t> =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T </a:t>
            </a:r>
            <a:r>
              <a:rPr lang="en-US" altLang="en-US" sz="2000" dirty="0" smtClean="0">
                <a:cs typeface="Arial" charset="0"/>
              </a:rPr>
              <a:t>≠</a:t>
            </a:r>
            <a:r>
              <a:rPr lang="en-US" altLang="en-US" sz="2000" dirty="0" smtClean="0"/>
              <a:t> 0,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≠</a:t>
            </a:r>
            <a:r>
              <a:rPr lang="en-US" altLang="en-US" sz="2000" dirty="0" smtClean="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734+734=1468</a:t>
            </a:r>
          </a:p>
        </p:txBody>
      </p:sp>
    </p:spTree>
    <p:extLst>
      <p:ext uri="{BB962C8B-B14F-4D97-AF65-F5344CB8AC3E}">
        <p14:creationId xmlns:p14="http://schemas.microsoft.com/office/powerpoint/2010/main" val="41733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54658E-101E-4E2B-AEC5-7FCE2865DBB1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Real-world CSPs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0288" cy="3724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Assignment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e.g., who teaches what class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Timetabling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e.g., which class is offered when and where?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Transportation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Factory scheduling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Notice that many real-world problems involve real-valued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DF1923-5FF6-47E6-9084-AD05190F351C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Standard search formulation (incremental)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Let's start with the straightforward approach, then fix it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States are defined by the values assigned so far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 dirty="0" smtClean="0">
              <a:solidFill>
                <a:schemeClr val="accent2"/>
              </a:solidFill>
            </a:endParaRP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Initial state</a:t>
            </a:r>
            <a:r>
              <a:rPr lang="en-US" altLang="en-US" sz="2000" dirty="0" smtClean="0"/>
              <a:t>: the empty assignment { }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Successor function</a:t>
            </a:r>
            <a:r>
              <a:rPr lang="en-US" altLang="en-US" sz="2000" dirty="0" smtClean="0"/>
              <a:t>: assign a value to an unassigned variable that does not conflict with current assignment</a:t>
            </a:r>
          </a:p>
          <a:p>
            <a:pPr marL="800100" lvl="1" indent="-3429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ym typeface="Wingdings" pitchFamily="2" charset="2"/>
              </a:rPr>
              <a:t> </a:t>
            </a:r>
            <a:r>
              <a:rPr lang="en-US" altLang="en-US" sz="1800" dirty="0" smtClean="0"/>
              <a:t>fail if no legal assignments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000" dirty="0" smtClean="0"/>
              <a:t>: the current assignment is complete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This is the same for all CSPs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Every solution appears at depth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with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variables</a:t>
            </a:r>
            <a:br>
              <a:rPr lang="en-US" altLang="en-US" sz="2000" dirty="0" smtClean="0"/>
            </a:b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use depth-first search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Path is irrelevant, so can also use complete-state formulation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b = (n -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dirty="0" smtClean="0"/>
              <a:t> )d at depth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dirty="0" smtClean="0"/>
              <a:t>, hence n! </a:t>
            </a:r>
            <a:r>
              <a:rPr lang="en-US" altLang="en-US" sz="2000" dirty="0" smtClean="0">
                <a:cs typeface="Arial" charset="0"/>
              </a:rPr>
              <a:t>· </a:t>
            </a:r>
            <a:r>
              <a:rPr lang="en-US" altLang="en-US" sz="2000" dirty="0" err="1" smtClean="0"/>
              <a:t>d</a:t>
            </a:r>
            <a:r>
              <a:rPr lang="en-US" altLang="en-US" sz="2000" baseline="30000" dirty="0" err="1" smtClean="0"/>
              <a:t>n</a:t>
            </a:r>
            <a:r>
              <a:rPr lang="en-US" altLang="en-US" sz="2000" dirty="0" smtClean="0"/>
              <a:t>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6E707-F55A-4495-A776-AD54A2977714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search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Variable assignments are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commutative</a:t>
            </a:r>
            <a:r>
              <a:rPr lang="en-US" altLang="en-US" sz="2400" dirty="0" smtClean="0"/>
              <a:t>, i.e.,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[ WA = red then NT = green ] same as [ NT = green then WA = red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Only need to consider assignments to a single variable at each node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Wingdings" pitchFamily="2" charset="2"/>
              </a:rPr>
              <a:t> </a:t>
            </a:r>
            <a:r>
              <a:rPr lang="en-US" altLang="en-US" sz="2000" dirty="0" smtClean="0"/>
              <a:t>b = d and there are </a:t>
            </a:r>
            <a:r>
              <a:rPr lang="en-US" altLang="en-US" sz="2000" dirty="0" err="1" smtClean="0"/>
              <a:t>d</a:t>
            </a:r>
            <a:r>
              <a:rPr lang="en-US" altLang="en-US" sz="2000" baseline="30000" dirty="0" err="1" smtClean="0"/>
              <a:t>n</a:t>
            </a:r>
            <a:r>
              <a:rPr lang="en-US" altLang="en-US" sz="2000" dirty="0" smtClean="0"/>
              <a:t> leaves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Depth-first search for CSPs with single-variable assignments is called </a:t>
            </a:r>
            <a:r>
              <a:rPr lang="en-US" altLang="en-US" sz="2400" dirty="0" smtClean="0">
                <a:solidFill>
                  <a:schemeClr val="accent2"/>
                </a:solidFill>
              </a:rPr>
              <a:t>backtracking</a:t>
            </a:r>
            <a:r>
              <a:rPr lang="en-US" altLang="en-US" sz="2400" dirty="0" smtClean="0"/>
              <a:t> search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Backtracking search is the basic uninformed algorithm for CSPs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Can solve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-queens for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charset="0"/>
              </a:rPr>
              <a:t>≈ </a:t>
            </a:r>
            <a:r>
              <a:rPr lang="en-US" altLang="en-US" sz="2400" dirty="0" smtClean="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7A18C3-F1BD-4510-A1E2-E50E20D1DA4E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search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1875" r="13281" b="29167"/>
          <a:stretch>
            <a:fillRect/>
          </a:stretch>
        </p:blipFill>
        <p:spPr bwMode="auto">
          <a:xfrm>
            <a:off x="609600" y="1371600"/>
            <a:ext cx="7848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3463E2-B457-439D-83D1-617D1C1D21BC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17413" name="Picture 4" descr="backtrack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16BBC6-5610-42B0-8562-E299B850A72D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ahoma" pitchFamily="34" charset="0"/>
            </a:endParaRPr>
          </a:p>
        </p:txBody>
      </p:sp>
      <p:pic>
        <p:nvPicPr>
          <p:cNvPr id="18436" name="Picture 4" descr="backtrack-progress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Definition</a:t>
            </a:r>
          </a:p>
          <a:p>
            <a:pPr eaLnBrk="1" hangingPunct="1"/>
            <a:r>
              <a:rPr lang="en-US" altLang="en-US" sz="2400" dirty="0" smtClean="0"/>
              <a:t>Inference</a:t>
            </a:r>
          </a:p>
          <a:p>
            <a:pPr eaLnBrk="1" hangingPunct="1"/>
            <a:r>
              <a:rPr lang="en-US" altLang="en-US" sz="2400" dirty="0" smtClean="0"/>
              <a:t>Backtracking search</a:t>
            </a:r>
          </a:p>
          <a:p>
            <a:pPr eaLnBrk="1" hangingPunct="1"/>
            <a:r>
              <a:rPr lang="en-US" altLang="en-US" sz="2400" dirty="0" smtClean="0"/>
              <a:t>Local search</a:t>
            </a:r>
          </a:p>
          <a:p>
            <a:pPr eaLnBrk="1" hangingPunct="1"/>
            <a:r>
              <a:rPr lang="en-US" altLang="en-US" sz="2400" dirty="0" smtClean="0"/>
              <a:t>The structure of problems</a:t>
            </a:r>
          </a:p>
          <a:p>
            <a:pPr eaLnBrk="1" hangingPunct="1"/>
            <a:r>
              <a:rPr lang="en-US" altLang="en-US" sz="2400" dirty="0" smtClean="0"/>
              <a:t>Examples: </a:t>
            </a:r>
            <a:r>
              <a:rPr lang="en-US" altLang="en-US" sz="2400" dirty="0" err="1" smtClean="0"/>
              <a:t>sudoku</a:t>
            </a:r>
            <a:r>
              <a:rPr lang="en-US" altLang="en-US" sz="2400" dirty="0" smtClean="0"/>
              <a:t>, crosswords</a:t>
            </a:r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BBAD39-6D96-4AF8-954C-CFA9BC14CBA5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19461" name="Picture 5" descr="backtrack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D145E6-A614-434B-9341-018190054A0D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20485" name="Picture 4" descr="backtrack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9C0679-DF0F-4AC3-97CB-CD8B9C423196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Improving backtracking efficiency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General-purpose</a:t>
            </a:r>
            <a:r>
              <a:rPr lang="en-US" altLang="en-US" dirty="0" smtClean="0"/>
              <a:t> methods can give huge gains in speed:</a:t>
            </a:r>
          </a:p>
          <a:p>
            <a:pPr lvl="1" eaLnBrk="1" hangingPunct="1"/>
            <a:r>
              <a:rPr lang="en-US" altLang="en-US" dirty="0" smtClean="0"/>
              <a:t>Which variable should be assigned next?</a:t>
            </a:r>
          </a:p>
          <a:p>
            <a:pPr lvl="1" eaLnBrk="1" hangingPunct="1"/>
            <a:r>
              <a:rPr lang="en-US" altLang="en-US" dirty="0" smtClean="0"/>
              <a:t>In what order should its values be tried?</a:t>
            </a:r>
          </a:p>
          <a:p>
            <a:pPr lvl="1" eaLnBrk="1" hangingPunct="1"/>
            <a:r>
              <a:rPr lang="en-US" altLang="en-US" dirty="0" smtClean="0"/>
              <a:t>Can we detect inevitable failure early?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04F48E-4156-4E57-8F95-CE6893052E64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constrained variable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Most constrained variable: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choose the variable with the fewest legal values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a.k.a. </a:t>
            </a:r>
            <a:r>
              <a:rPr lang="en-US" altLang="en-US" dirty="0" smtClean="0">
                <a:solidFill>
                  <a:schemeClr val="accent2"/>
                </a:solidFill>
              </a:rPr>
              <a:t>minimum remaining values (MRV)</a:t>
            </a:r>
            <a:r>
              <a:rPr lang="en-US" altLang="en-US" dirty="0" smtClean="0"/>
              <a:t> heuristic</a:t>
            </a:r>
          </a:p>
        </p:txBody>
      </p:sp>
      <p:pic>
        <p:nvPicPr>
          <p:cNvPr id="22534" name="Picture 4" descr="australia-most-constrained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105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BD3DCC-1F25-4A0F-9107-9426C69D529E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constraining variable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Tie-breaker among most constrained variables</a:t>
            </a:r>
          </a:p>
          <a:p>
            <a:pPr eaLnBrk="1" hangingPunct="1"/>
            <a:r>
              <a:rPr lang="en-US" altLang="en-US" dirty="0" smtClean="0"/>
              <a:t>Most constraining variable:</a:t>
            </a:r>
          </a:p>
          <a:p>
            <a:pPr lvl="1" eaLnBrk="1" hangingPunct="1"/>
            <a:r>
              <a:rPr lang="en-US" altLang="en-US" dirty="0" smtClean="0"/>
              <a:t>choose the variable with the most constraints on remaining variables</a:t>
            </a:r>
          </a:p>
        </p:txBody>
      </p:sp>
      <p:pic>
        <p:nvPicPr>
          <p:cNvPr id="23558" name="Picture 4" descr="australia-most-constraining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200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096020-D8CB-4398-B62D-F7124C9BE3CC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Least constraining value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variable, choose the least constraining value:</a:t>
            </a:r>
          </a:p>
          <a:p>
            <a:pPr lvl="1" eaLnBrk="1" hangingPunct="1"/>
            <a:r>
              <a:rPr lang="en-US" altLang="en-US" smtClean="0"/>
              <a:t>the one that rules out the fewest values in the remaining variables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Combining these heuristics makes 1000 queens feasible</a:t>
            </a:r>
          </a:p>
        </p:txBody>
      </p:sp>
      <p:pic>
        <p:nvPicPr>
          <p:cNvPr id="24582" name="Picture 4" descr="australia-least-constraining-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086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EA7E77-CFC7-41AC-AC88-A1A3BC4826E0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</a:rPr>
              <a:t>Idea</a:t>
            </a:r>
            <a:r>
              <a:rPr lang="en-US" altLang="en-US" sz="2400" smtClean="0"/>
              <a:t>: </a:t>
            </a:r>
          </a:p>
          <a:p>
            <a:pPr lvl="1" eaLnBrk="1" hangingPunct="1"/>
            <a:r>
              <a:rPr lang="en-US" altLang="en-US" sz="200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smtClean="0"/>
              <a:t>Terminate search when any variable has no legal values</a:t>
            </a:r>
          </a:p>
        </p:txBody>
      </p:sp>
      <p:pic>
        <p:nvPicPr>
          <p:cNvPr id="25606" name="Picture 4" descr="forward-checking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739F5B-61D8-4B9D-9734-26B8C8FCB78B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</a:rPr>
              <a:t>Idea</a:t>
            </a:r>
            <a:r>
              <a:rPr lang="en-US" altLang="en-US" sz="2400" smtClean="0"/>
              <a:t>: </a:t>
            </a:r>
          </a:p>
          <a:p>
            <a:pPr lvl="1" eaLnBrk="1" hangingPunct="1"/>
            <a:r>
              <a:rPr lang="en-US" altLang="en-US" sz="200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smtClean="0"/>
              <a:t>Terminate search when any variable has no legal values</a:t>
            </a:r>
          </a:p>
        </p:txBody>
      </p:sp>
      <p:pic>
        <p:nvPicPr>
          <p:cNvPr id="26630" name="Picture 4" descr="forward-checking-progress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AEEC23-EF20-4B4F-BB0C-E53E3955D050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sz="2000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dirty="0" smtClean="0"/>
              <a:t>Terminate search when any variable has no legal values</a:t>
            </a:r>
          </a:p>
        </p:txBody>
      </p:sp>
      <p:pic>
        <p:nvPicPr>
          <p:cNvPr id="27654" name="Picture 4" descr="forward-checking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8D47C1-5BD6-436F-9A31-354AE6C8A4F0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sz="2000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dirty="0" smtClean="0"/>
              <a:t>Terminate search when any variable has no legal values</a:t>
            </a:r>
          </a:p>
        </p:txBody>
      </p:sp>
      <p:pic>
        <p:nvPicPr>
          <p:cNvPr id="28678" name="Picture 4" descr="forward-checking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48" y="1447221"/>
            <a:ext cx="6725151" cy="388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1600200"/>
            <a:ext cx="31242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4910468"/>
            <a:ext cx="472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18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7C78F4-A842-439E-9611-7220E32F8658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propagation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Forward checking propagates information from assigned to unassigned variables, but doesn't provide early detection for all failures: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NT and SA cannot both be blue!</a:t>
            </a:r>
          </a:p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</a:rPr>
              <a:t>Constraint propagation</a:t>
            </a:r>
            <a:r>
              <a:rPr lang="en-US" altLang="en-US" sz="2400" smtClean="0"/>
              <a:t> repeatedly enforces constraints locally</a:t>
            </a:r>
          </a:p>
        </p:txBody>
      </p:sp>
      <p:pic>
        <p:nvPicPr>
          <p:cNvPr id="29702" name="Picture 4" descr="forward-checking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51DB76-885E-4940-8124-167AB5890E61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Simplest form of propagation makes each arc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consistent</a:t>
            </a:r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is consistent </a:t>
            </a:r>
            <a:r>
              <a:rPr lang="en-US" altLang="en-US" sz="2400" dirty="0" err="1" smtClean="0"/>
              <a:t>iff</a:t>
            </a:r>
            <a:endParaRPr lang="en-US" alt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every</a:t>
            </a:r>
            <a:r>
              <a:rPr lang="en-US" altLang="en-US" sz="2000" dirty="0" smtClean="0"/>
              <a:t> value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of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there is </a:t>
            </a:r>
            <a:r>
              <a:rPr lang="en-US" altLang="en-US" sz="2000" dirty="0" smtClean="0">
                <a:solidFill>
                  <a:srgbClr val="FF0000"/>
                </a:solidFill>
              </a:rPr>
              <a:t>some</a:t>
            </a:r>
            <a:r>
              <a:rPr lang="en-US" altLang="en-US" sz="2000" dirty="0" smtClean="0"/>
              <a:t> allowed </a:t>
            </a:r>
            <a:r>
              <a:rPr lang="en-US" altLang="en-US" sz="2000" i="1" dirty="0" smtClean="0"/>
              <a:t>y</a:t>
            </a:r>
            <a:endParaRPr lang="en-US" altLang="en-US" sz="2000" dirty="0" smtClean="0"/>
          </a:p>
        </p:txBody>
      </p:sp>
      <p:pic>
        <p:nvPicPr>
          <p:cNvPr id="30726" name="Picture 6" descr="ac-example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3BA1BD-A597-46F4-9FC0-94917AE294E5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Simplest form of propagation makes each arc </a:t>
            </a:r>
            <a:r>
              <a:rPr lang="en-US" altLang="en-US" sz="2400" smtClean="0">
                <a:solidFill>
                  <a:schemeClr val="accent2"/>
                </a:solidFill>
              </a:rPr>
              <a:t>consistent</a:t>
            </a:r>
            <a:endParaRPr lang="en-US" altLang="en-US" sz="2400" smtClean="0"/>
          </a:p>
          <a:p>
            <a:pPr eaLnBrk="1" hangingPunct="1"/>
            <a:r>
              <a:rPr lang="en-US" altLang="en-US" sz="2400" i="1" smtClean="0"/>
              <a:t>X </a:t>
            </a:r>
            <a:r>
              <a:rPr lang="en-US" altLang="en-US" sz="2400" smtClean="0">
                <a:sym typeface="Wingdings" pitchFamily="2" charset="2"/>
              </a:rPr>
              <a:t>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for </a:t>
            </a:r>
            <a:r>
              <a:rPr lang="en-US" altLang="en-US" sz="2000" smtClean="0">
                <a:solidFill>
                  <a:srgbClr val="FF0000"/>
                </a:solidFill>
              </a:rPr>
              <a:t>every</a:t>
            </a:r>
            <a:r>
              <a:rPr lang="en-US" altLang="en-US" sz="2000" smtClean="0"/>
              <a:t> value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of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there is </a:t>
            </a:r>
            <a:r>
              <a:rPr lang="en-US" altLang="en-US" sz="2000" smtClean="0">
                <a:solidFill>
                  <a:srgbClr val="FF0000"/>
                </a:solidFill>
              </a:rPr>
              <a:t>some</a:t>
            </a:r>
            <a:r>
              <a:rPr lang="en-US" altLang="en-US" sz="2000" smtClean="0"/>
              <a:t> allowed </a:t>
            </a:r>
            <a:r>
              <a:rPr lang="en-US" altLang="en-US" sz="2000" i="1" smtClean="0"/>
              <a:t>y</a:t>
            </a:r>
            <a:endParaRPr lang="en-US" altLang="en-US" sz="2000" smtClean="0"/>
          </a:p>
        </p:txBody>
      </p:sp>
      <p:pic>
        <p:nvPicPr>
          <p:cNvPr id="31750" name="Picture 6" descr="ac-example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524000" y="2895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608D2-B4C1-4B58-AE26-8C14D06203C8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Simplest form of propagation makes each arc </a:t>
            </a:r>
            <a:r>
              <a:rPr lang="en-US" altLang="en-US" sz="2400" smtClean="0">
                <a:solidFill>
                  <a:schemeClr val="accent2"/>
                </a:solidFill>
              </a:rPr>
              <a:t>consistent</a:t>
            </a:r>
            <a:endParaRPr lang="en-US" altLang="en-US" sz="2400" smtClean="0"/>
          </a:p>
          <a:p>
            <a:pPr eaLnBrk="1" hangingPunct="1"/>
            <a:r>
              <a:rPr lang="en-US" altLang="en-US" sz="2400" i="1" smtClean="0"/>
              <a:t>X </a:t>
            </a:r>
            <a:r>
              <a:rPr lang="en-US" altLang="en-US" sz="2400" smtClean="0">
                <a:sym typeface="Wingdings" pitchFamily="2" charset="2"/>
              </a:rPr>
              <a:t>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for </a:t>
            </a:r>
            <a:r>
              <a:rPr lang="en-US" altLang="en-US" sz="2000" smtClean="0">
                <a:solidFill>
                  <a:srgbClr val="FF0000"/>
                </a:solidFill>
              </a:rPr>
              <a:t>every</a:t>
            </a:r>
            <a:r>
              <a:rPr lang="en-US" altLang="en-US" sz="2000" smtClean="0"/>
              <a:t> value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of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there is </a:t>
            </a:r>
            <a:r>
              <a:rPr lang="en-US" altLang="en-US" sz="2000" smtClean="0">
                <a:solidFill>
                  <a:srgbClr val="FF0000"/>
                </a:solidFill>
              </a:rPr>
              <a:t>some</a:t>
            </a:r>
            <a:r>
              <a:rPr lang="en-US" altLang="en-US" sz="2000" smtClean="0"/>
              <a:t> allowed </a:t>
            </a:r>
            <a:r>
              <a:rPr lang="en-US" altLang="en-US" sz="2000" i="1" smtClean="0"/>
              <a:t>y</a:t>
            </a: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/>
            <a:r>
              <a:rPr lang="en-US" altLang="en-US" sz="2400" smtClean="0"/>
              <a:t>If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loses a value, neighbors of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need to be rechecked</a:t>
            </a:r>
          </a:p>
        </p:txBody>
      </p:sp>
      <p:pic>
        <p:nvPicPr>
          <p:cNvPr id="32774" name="Picture 6" descr="ac-example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ECD07B-0A63-4AFD-BC20-870395C152CD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Simplest form of propagation makes each arc </a:t>
            </a:r>
            <a:r>
              <a:rPr lang="en-US" altLang="en-US" sz="2400" smtClean="0">
                <a:solidFill>
                  <a:schemeClr val="accent2"/>
                </a:solidFill>
              </a:rPr>
              <a:t>consistent</a:t>
            </a:r>
            <a:endParaRPr lang="en-US" altLang="en-US" sz="2400" smtClean="0"/>
          </a:p>
          <a:p>
            <a:pPr eaLnBrk="1" hangingPunct="1"/>
            <a:r>
              <a:rPr lang="en-US" altLang="en-US" sz="2400" i="1" smtClean="0"/>
              <a:t>X </a:t>
            </a:r>
            <a:r>
              <a:rPr lang="en-US" altLang="en-US" sz="2400" smtClean="0">
                <a:sym typeface="Wingdings" pitchFamily="2" charset="2"/>
              </a:rPr>
              <a:t>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for </a:t>
            </a:r>
            <a:r>
              <a:rPr lang="en-US" altLang="en-US" sz="2000" smtClean="0">
                <a:solidFill>
                  <a:srgbClr val="FF0000"/>
                </a:solidFill>
              </a:rPr>
              <a:t>every</a:t>
            </a:r>
            <a:r>
              <a:rPr lang="en-US" altLang="en-US" sz="2000" smtClean="0"/>
              <a:t> value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of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there is </a:t>
            </a:r>
            <a:r>
              <a:rPr lang="en-US" altLang="en-US" sz="2000" smtClean="0">
                <a:solidFill>
                  <a:srgbClr val="FF0000"/>
                </a:solidFill>
              </a:rPr>
              <a:t>some</a:t>
            </a:r>
            <a:r>
              <a:rPr lang="en-US" altLang="en-US" sz="2000" smtClean="0"/>
              <a:t> allowed </a:t>
            </a:r>
            <a:r>
              <a:rPr lang="en-US" altLang="en-US" sz="2000" i="1" smtClean="0"/>
              <a:t>y</a:t>
            </a: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/>
            <a:r>
              <a:rPr lang="en-US" altLang="en-US" sz="2400" smtClean="0"/>
              <a:t>If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loses a value, neighbors of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need to be rechecked</a:t>
            </a:r>
          </a:p>
          <a:p>
            <a:pPr eaLnBrk="1" hangingPunct="1"/>
            <a:r>
              <a:rPr lang="en-US" altLang="en-US" sz="2400" smtClean="0"/>
              <a:t>Arc consistency detects failure earlier than forward checking</a:t>
            </a:r>
          </a:p>
          <a:p>
            <a:pPr eaLnBrk="1" hangingPunct="1"/>
            <a:r>
              <a:rPr lang="en-US" altLang="en-US" sz="2400" smtClean="0"/>
              <a:t>Can be run as a preprocessor or after each assignment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pic>
        <p:nvPicPr>
          <p:cNvPr id="33798" name="Picture 6" descr="ac-example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C203C5-AB10-42C5-8AD8-81C6257585DA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Arc consistency algorithm AC-3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59425"/>
            <a:ext cx="8650288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Time complexity: O(n</a:t>
            </a:r>
            <a:r>
              <a:rPr lang="en-US" altLang="en-US" baseline="30000" smtClean="0"/>
              <a:t>2</a:t>
            </a:r>
            <a:r>
              <a:rPr lang="en-US" altLang="en-US" smtClean="0"/>
              <a:t>d</a:t>
            </a:r>
            <a:r>
              <a:rPr lang="en-US" altLang="en-US" baseline="30000" smtClean="0"/>
              <a:t>3</a:t>
            </a:r>
            <a:r>
              <a:rPr lang="en-US" altLang="en-US" smtClean="0"/>
              <a:t>)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1875" r="13281" b="22917"/>
          <a:stretch>
            <a:fillRect/>
          </a:stretch>
        </p:blipFill>
        <p:spPr bwMode="auto">
          <a:xfrm>
            <a:off x="1295400" y="1371600"/>
            <a:ext cx="6858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5407BA-2413-499C-B4A8-E8291F3C6367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search for CSPs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Hill-climbing, simulated annealing typically work with "complete" states, i.e., all variables assigned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apply to CSPs: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allow states with unsatisfied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operators </a:t>
            </a:r>
            <a:r>
              <a:rPr lang="en-US" altLang="en-US" sz="2000" dirty="0" smtClean="0">
                <a:solidFill>
                  <a:srgbClr val="FF0000"/>
                </a:solidFill>
              </a:rPr>
              <a:t>reassign</a:t>
            </a:r>
            <a:r>
              <a:rPr lang="en-US" altLang="en-US" sz="2000" dirty="0" smtClean="0"/>
              <a:t> variable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Variable selection: randomly select any conflicted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Value selection by </a:t>
            </a:r>
            <a:r>
              <a:rPr lang="en-US" altLang="en-US" sz="2400" dirty="0" smtClean="0">
                <a:solidFill>
                  <a:srgbClr val="FF0000"/>
                </a:solidFill>
              </a:rPr>
              <a:t>min-conflicts </a:t>
            </a:r>
            <a:r>
              <a:rPr lang="en-US" altLang="en-US" sz="2400" dirty="0" smtClean="0"/>
              <a:t>heuristic: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choose value that violates the fewest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i.e., hill-climb with </a:t>
            </a:r>
            <a:r>
              <a:rPr lang="en-US" altLang="en-US" sz="2000" i="1" dirty="0" smtClean="0"/>
              <a:t>h(n) </a:t>
            </a:r>
            <a:r>
              <a:rPr lang="en-US" altLang="en-US" sz="2000" dirty="0" smtClean="0"/>
              <a:t>= total number of violated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16AB7D-44B2-44E4-B27B-979229E6C866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4-Queens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States</a:t>
            </a:r>
            <a:r>
              <a:rPr lang="en-US" altLang="en-US" sz="2400" dirty="0" smtClean="0"/>
              <a:t>: 4 queens in 4 columns (4</a:t>
            </a:r>
            <a:r>
              <a:rPr lang="en-US" altLang="en-US" sz="2400" baseline="30000" dirty="0" smtClean="0"/>
              <a:t>4</a:t>
            </a:r>
            <a:r>
              <a:rPr lang="en-US" altLang="en-US" sz="2400" dirty="0" smtClean="0"/>
              <a:t> = 256 states)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Actions</a:t>
            </a:r>
            <a:r>
              <a:rPr lang="en-US" altLang="en-US" sz="2400" dirty="0" smtClean="0"/>
              <a:t>: move queen in column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400" dirty="0" smtClean="0"/>
              <a:t>: no attacks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Evaluation</a:t>
            </a:r>
            <a:r>
              <a:rPr lang="en-US" altLang="en-US" sz="2400" dirty="0" smtClean="0"/>
              <a:t>: </a:t>
            </a:r>
            <a:r>
              <a:rPr lang="en-US" altLang="en-US" sz="2400" i="1" dirty="0" smtClean="0"/>
              <a:t>h(n) </a:t>
            </a:r>
            <a:r>
              <a:rPr lang="en-US" altLang="en-US" sz="2400" dirty="0" smtClean="0"/>
              <a:t>= number of attacks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Given random initial state, can solve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-queens in almost constant time for arbitrary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with high probability (e.g.,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= 10,000,000)</a:t>
            </a:r>
          </a:p>
        </p:txBody>
      </p:sp>
      <p:pic>
        <p:nvPicPr>
          <p:cNvPr id="36870" name="Picture 4" descr="4queens-iter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579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csp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Alex','Bob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# We will define our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 be undergrads, Alex and Bob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domains={'Alex':[1,2,3,4],'Bob':[1,2,3,4]} # Alex and Bob are both in year 1...4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neighbors={'Alex':['Bob'],'Bob':['Alex']} # Specify that Alex is affected by Bob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vice versa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constraints(A, a, B, b): # Constraint: Alex is 3 years ahead of Bob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Fail if Alex isn't 3 years ahead of Bob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(A=='Alex' and B=='Bob' and a - b &lt;&gt; 3):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Fail if Bob isn't 3 years behind Alex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we cover all possible input with logical consistency)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(B=='Alex' and A =='Bob' and b - a &lt;&gt; 3):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=CSP(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domains, neighbors, constraints) # Get a CSP object that defines this problem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assignments=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min_conflicts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Solve the CSP with the min conflicts algorithm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assignments # Should observe that Bob: 1 Alex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6400800"/>
            <a:ext cx="369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by Andrew Mercer-Taylor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4300"/>
            <a:ext cx="49149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8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48" y="1447221"/>
            <a:ext cx="6725151" cy="388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6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Pyramid city close to Cairo (4)</a:t>
            </a:r>
          </a:p>
          <a:p>
            <a:r>
              <a:rPr lang="en-US" dirty="0" smtClean="0"/>
              <a:t>__ Dhabi (3)</a:t>
            </a:r>
          </a:p>
          <a:p>
            <a:r>
              <a:rPr lang="en-US" dirty="0" err="1" smtClean="0"/>
              <a:t>McKellen</a:t>
            </a:r>
            <a:r>
              <a:rPr lang="en-US" dirty="0" smtClean="0"/>
              <a:t> who plays Magneto in the “X-Men” franchise (3)</a:t>
            </a:r>
          </a:p>
          <a:p>
            <a:r>
              <a:rPr lang="en-US" dirty="0" smtClean="0"/>
              <a:t>Martinique et Guadeloupe (4)</a:t>
            </a:r>
          </a:p>
          <a:p>
            <a:r>
              <a:rPr lang="en-US" dirty="0" smtClean="0"/>
              <a:t>Many a car on the Autobahn (4)</a:t>
            </a:r>
          </a:p>
          <a:p>
            <a:r>
              <a:rPr lang="en-US" dirty="0" smtClean="0"/>
              <a:t>Mythical strong man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56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19th out of 24 (3) TAU</a:t>
            </a:r>
          </a:p>
          <a:p>
            <a:r>
              <a:rPr lang="en-US" sz="1400" dirty="0"/>
              <a:t>The continents, e.g., (6) SEPTET</a:t>
            </a:r>
          </a:p>
          <a:p>
            <a:r>
              <a:rPr lang="en-US" sz="1400" dirty="0"/>
              <a:t>Made bats (9) DRIVENMAD</a:t>
            </a:r>
          </a:p>
          <a:p>
            <a:r>
              <a:rPr lang="en-US" sz="1400" dirty="0"/>
              <a:t>Runners in the cold (5) NOSES</a:t>
            </a:r>
          </a:p>
          <a:p>
            <a:r>
              <a:rPr lang="en-US" sz="1400" dirty="0"/>
              <a:t>Quit stalling (7) DOITNOW</a:t>
            </a:r>
          </a:p>
          <a:p>
            <a:r>
              <a:rPr lang="en-US" sz="1400" dirty="0"/>
              <a:t>Oktoberfest quaff (4) BIER</a:t>
            </a:r>
          </a:p>
          <a:p>
            <a:r>
              <a:rPr lang="en-US" sz="1400" dirty="0"/>
              <a:t>Out-of-the way </a:t>
            </a:r>
            <a:r>
              <a:rPr lang="en-US" sz="1400" dirty="0" err="1"/>
              <a:t>way</a:t>
            </a:r>
            <a:r>
              <a:rPr lang="en-US" sz="1400" dirty="0"/>
              <a:t> (6) DETOUR</a:t>
            </a:r>
          </a:p>
          <a:p>
            <a:r>
              <a:rPr lang="en-US" sz="1400" dirty="0"/>
              <a:t>Rubber from Arabia (7) ALADDIN</a:t>
            </a:r>
          </a:p>
          <a:p>
            <a:r>
              <a:rPr lang="en-US" sz="1400" dirty="0"/>
              <a:t>One inspiring love of poetry (5) ERATO</a:t>
            </a:r>
          </a:p>
          <a:p>
            <a:r>
              <a:rPr lang="en-US" sz="1400" dirty="0"/>
              <a:t>Lab report (3) ARF</a:t>
            </a:r>
          </a:p>
          <a:p>
            <a:r>
              <a:rPr lang="en-US" sz="1400" dirty="0"/>
              <a:t>Year John Dryden died (4) MDCC</a:t>
            </a:r>
          </a:p>
          <a:p>
            <a:r>
              <a:rPr lang="en-US" sz="1400" dirty="0"/>
              <a:t>One spinning one's wheels (6) POTTER</a:t>
            </a:r>
          </a:p>
          <a:p>
            <a:r>
              <a:rPr lang="en-US" sz="1400" dirty="0"/>
              <a:t>It's bigger than a family (5) ORDER</a:t>
            </a:r>
          </a:p>
          <a:p>
            <a:r>
              <a:rPr lang="en-US" sz="1400" dirty="0"/>
              <a:t>Some loaves (4) RYES</a:t>
            </a:r>
          </a:p>
          <a:p>
            <a:r>
              <a:rPr lang="en-US" sz="1400" dirty="0"/>
              <a:t>The Beatles' "P.S. I Love You", e.g. (5) BSIDE</a:t>
            </a:r>
          </a:p>
          <a:p>
            <a:r>
              <a:rPr lang="en-US" sz="1400" dirty="0"/>
              <a:t>Maximally hip (7) </a:t>
            </a:r>
            <a:r>
              <a:rPr lang="en-US" sz="1400" dirty="0" smtClean="0"/>
              <a:t>COOLEST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660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Early third-century year (4) CCIV</a:t>
            </a:r>
          </a:p>
          <a:p>
            <a:r>
              <a:rPr lang="en-US" sz="1400" dirty="0"/>
              <a:t>When the day's done, to Denis (4) NUIT</a:t>
            </a:r>
          </a:p>
          <a:p>
            <a:r>
              <a:rPr lang="en-US" sz="1400" dirty="0"/>
              <a:t>Cover with new shingles (6) REROOF</a:t>
            </a:r>
          </a:p>
          <a:p>
            <a:r>
              <a:rPr lang="en-US" sz="1400" dirty="0"/>
              <a:t>Puncture </a:t>
            </a:r>
            <a:r>
              <a:rPr lang="en-US" sz="1400" dirty="0" err="1"/>
              <a:t>preceder</a:t>
            </a:r>
            <a:r>
              <a:rPr lang="en-US" sz="1400" dirty="0"/>
              <a:t> (3) ACU</a:t>
            </a:r>
          </a:p>
          <a:p>
            <a:r>
              <a:rPr lang="en-US" sz="1400" dirty="0" smtClean="0"/>
              <a:t>Suffix </a:t>
            </a:r>
            <a:r>
              <a:rPr lang="en-US" sz="1400" dirty="0"/>
              <a:t>with miss and dismiss (3) IVE</a:t>
            </a:r>
          </a:p>
          <a:p>
            <a:r>
              <a:rPr lang="en-US" sz="1400" dirty="0"/>
              <a:t>Nurse (3) SIP</a:t>
            </a:r>
          </a:p>
          <a:p>
            <a:r>
              <a:rPr lang="en-US" sz="1400" dirty="0"/>
              <a:t>Politician with a like button? (3) IKE</a:t>
            </a:r>
          </a:p>
          <a:p>
            <a:r>
              <a:rPr lang="en-US" sz="1400" dirty="0"/>
              <a:t>Beyond piqued (5) ANGRY</a:t>
            </a:r>
          </a:p>
          <a:p>
            <a:r>
              <a:rPr lang="en-US" sz="1400" dirty="0"/>
              <a:t>Ones trapped in boxes of their own making? (5) MIMES</a:t>
            </a:r>
          </a:p>
          <a:p>
            <a:r>
              <a:rPr lang="en-US" sz="1400" dirty="0"/>
              <a:t>Quince, e.g., (6) NUMERO</a:t>
            </a:r>
          </a:p>
          <a:p>
            <a:r>
              <a:rPr lang="en-US" sz="1400" dirty="0"/>
              <a:t>"Celeste Aida," for one (4) ARIA</a:t>
            </a:r>
          </a:p>
          <a:p>
            <a:r>
              <a:rPr lang="en-US" sz="1400" dirty="0"/>
              <a:t>Take a shot? (6) IMBIBE</a:t>
            </a:r>
          </a:p>
          <a:p>
            <a:r>
              <a:rPr lang="en-US" sz="1400" dirty="0"/>
              <a:t>Long sentence (4) LIFE</a:t>
            </a:r>
          </a:p>
          <a:p>
            <a:r>
              <a:rPr lang="en-US" sz="1400" dirty="0"/>
              <a:t>Hyundai and Kia (5) AUTOS</a:t>
            </a:r>
          </a:p>
          <a:p>
            <a:r>
              <a:rPr lang="en-US" sz="1400" dirty="0"/>
              <a:t>Suffix with shepherd (3) ESS</a:t>
            </a:r>
          </a:p>
          <a:p>
            <a:r>
              <a:rPr lang="en-US" sz="1400" dirty="0"/>
              <a:t>"Thank you," in Hawaii (6) </a:t>
            </a:r>
            <a:r>
              <a:rPr lang="en-US" sz="1400" dirty="0" smtClean="0"/>
              <a:t>MAHALO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7503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2,502, to ancient Romans (5) MMDII</a:t>
            </a:r>
          </a:p>
          <a:p>
            <a:r>
              <a:rPr lang="en-US" sz="1400" dirty="0"/>
              <a:t>___ Beach, S.C. (6) MYRTLE</a:t>
            </a:r>
          </a:p>
          <a:p>
            <a:r>
              <a:rPr lang="en-US" sz="1400" dirty="0"/>
              <a:t>Sierra ___ (5) LEONE</a:t>
            </a:r>
          </a:p>
          <a:p>
            <a:r>
              <a:rPr lang="en-US" sz="1400" dirty="0" smtClean="0"/>
              <a:t>Canoodling </a:t>
            </a:r>
            <a:r>
              <a:rPr lang="en-US" sz="1400" dirty="0"/>
              <a:t>in a restaurant, e.g. (abbr.) (3) PDA</a:t>
            </a:r>
          </a:p>
          <a:p>
            <a:r>
              <a:rPr lang="en-US" sz="1400" dirty="0"/>
              <a:t>New Orleans-to-Detroit dir. (3) NNE</a:t>
            </a:r>
          </a:p>
          <a:p>
            <a:r>
              <a:rPr lang="en-US" sz="1400" dirty="0"/>
              <a:t>Harry Potter's Hedwig, e.g., (3) OWL</a:t>
            </a:r>
          </a:p>
          <a:p>
            <a:r>
              <a:rPr lang="en-US" sz="1400" dirty="0"/>
              <a:t>Mothers with pride? (9) LIONESSES</a:t>
            </a:r>
          </a:p>
          <a:p>
            <a:r>
              <a:rPr lang="en-US" sz="1400" dirty="0"/>
              <a:t>Platinum, for example (5) METAL</a:t>
            </a:r>
          </a:p>
          <a:p>
            <a:r>
              <a:rPr lang="en-US" sz="1400" dirty="0"/>
              <a:t>Work undercover, in a way (3) SPY</a:t>
            </a:r>
          </a:p>
          <a:p>
            <a:r>
              <a:rPr lang="en-US" sz="1400" dirty="0"/>
              <a:t>Helper, in brief (4) ASST</a:t>
            </a:r>
          </a:p>
          <a:p>
            <a:r>
              <a:rPr lang="en-US" sz="1400" dirty="0"/>
              <a:t>Intro to physics? (4) META</a:t>
            </a:r>
          </a:p>
          <a:p>
            <a:r>
              <a:rPr lang="en-US" sz="1400" dirty="0"/>
              <a:t>Cronus and Hyperion (6) TITANS</a:t>
            </a:r>
          </a:p>
          <a:p>
            <a:r>
              <a:rPr lang="en-US" sz="1400" dirty="0"/>
              <a:t>Shrek or Fiona (5) OGRES</a:t>
            </a:r>
          </a:p>
          <a:p>
            <a:r>
              <a:rPr lang="en-US" sz="1400" dirty="0" err="1"/>
              <a:t>Electrican</a:t>
            </a:r>
            <a:r>
              <a:rPr lang="en-US" sz="1400" dirty="0"/>
              <a:t>, often (5) WIRER</a:t>
            </a:r>
          </a:p>
          <a:p>
            <a:r>
              <a:rPr lang="en-US" sz="1400" dirty="0"/>
              <a:t>Lion, sometimes (6) </a:t>
            </a:r>
            <a:r>
              <a:rPr lang="en-US" sz="1400" dirty="0" smtClean="0"/>
              <a:t>ROARER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1718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Plasm</a:t>
            </a:r>
            <a:r>
              <a:rPr lang="en-US" sz="1400" dirty="0"/>
              <a:t> </a:t>
            </a:r>
            <a:r>
              <a:rPr lang="en-US" sz="1400" dirty="0" err="1"/>
              <a:t>preceder</a:t>
            </a:r>
            <a:r>
              <a:rPr lang="en-US" sz="1400" dirty="0"/>
              <a:t> (4) ECTO</a:t>
            </a:r>
          </a:p>
          <a:p>
            <a:r>
              <a:rPr lang="en-US" sz="1400" dirty="0"/>
              <a:t>Prefix with scope (6) STETHO</a:t>
            </a:r>
          </a:p>
          <a:p>
            <a:r>
              <a:rPr lang="en-US" sz="1400" dirty="0" smtClean="0"/>
              <a:t>Overshoot</a:t>
            </a:r>
            <a:r>
              <a:rPr lang="en-US" sz="1400" dirty="0"/>
              <a:t>, say (4) MISS</a:t>
            </a:r>
          </a:p>
          <a:p>
            <a:r>
              <a:rPr lang="en-US" sz="1400" dirty="0"/>
              <a:t>Gait (4) PACE</a:t>
            </a:r>
          </a:p>
          <a:p>
            <a:r>
              <a:rPr lang="en-US" sz="1400" dirty="0"/>
              <a:t>Medical suffix (3) OMA</a:t>
            </a:r>
          </a:p>
          <a:p>
            <a:r>
              <a:rPr lang="en-US" sz="1400" dirty="0"/>
              <a:t>Fox tail? (4) TROT</a:t>
            </a:r>
          </a:p>
          <a:p>
            <a:r>
              <a:rPr lang="en-US" sz="1400" dirty="0"/>
              <a:t>Honda model (6) ACCORD</a:t>
            </a:r>
          </a:p>
          <a:p>
            <a:r>
              <a:rPr lang="en-US" sz="1400" dirty="0"/>
              <a:t>What losses do to fans (6) SADDEN</a:t>
            </a:r>
          </a:p>
          <a:p>
            <a:r>
              <a:rPr lang="en-US" sz="1400" dirty="0"/>
              <a:t>Largest city in Nebraska (5) OMAHA</a:t>
            </a:r>
          </a:p>
          <a:p>
            <a:r>
              <a:rPr lang="en-US" sz="1400" dirty="0"/>
              <a:t>"Owner of a Lonely Heart" band (3) YES</a:t>
            </a:r>
          </a:p>
          <a:p>
            <a:r>
              <a:rPr lang="en-US" sz="1400" dirty="0"/>
              <a:t>Fire antonym (4) HIRE</a:t>
            </a:r>
          </a:p>
          <a:p>
            <a:r>
              <a:rPr lang="en-US" sz="1400" dirty="0"/>
              <a:t>Chemists' org (3) AIC</a:t>
            </a:r>
          </a:p>
          <a:p>
            <a:r>
              <a:rPr lang="en-US" sz="1400" dirty="0"/>
              <a:t>"Titanic actor Billy (4) ZANE</a:t>
            </a:r>
          </a:p>
          <a:p>
            <a:r>
              <a:rPr lang="en-US" sz="1400" dirty="0"/>
              <a:t>Former South African president (5) BOTHA</a:t>
            </a:r>
          </a:p>
        </p:txBody>
      </p:sp>
    </p:spTree>
    <p:extLst>
      <p:ext uri="{BB962C8B-B14F-4D97-AF65-F5344CB8AC3E}">
        <p14:creationId xmlns:p14="http://schemas.microsoft.com/office/powerpoint/2010/main" val="214806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(X, D, C)</a:t>
            </a:r>
          </a:p>
          <a:p>
            <a:pPr lvl="1"/>
            <a:r>
              <a:rPr lang="en-US" dirty="0" smtClean="0"/>
              <a:t>X is set of variables = (X</a:t>
            </a:r>
            <a:r>
              <a:rPr lang="en-US" baseline="-25000" dirty="0" smtClean="0"/>
              <a:t>1</a:t>
            </a:r>
            <a:r>
              <a:rPr lang="en-US" dirty="0" smtClean="0"/>
              <a:t>, …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 is set of domains = (D</a:t>
            </a:r>
            <a:r>
              <a:rPr lang="en-US" baseline="-25000" dirty="0" smtClean="0"/>
              <a:t>1</a:t>
            </a:r>
            <a:r>
              <a:rPr lang="en-US" dirty="0" smtClean="0"/>
              <a:t>, … , </a:t>
            </a:r>
            <a:r>
              <a:rPr lang="en-US" dirty="0" err="1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D</a:t>
            </a:r>
            <a:r>
              <a:rPr lang="en-US" baseline="-25000" dirty="0" smtClean="0"/>
              <a:t>i</a:t>
            </a:r>
            <a:r>
              <a:rPr lang="en-US" dirty="0" smtClean="0"/>
              <a:t> is set of allowed values for X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C is set of constraints</a:t>
            </a:r>
          </a:p>
          <a:p>
            <a:pPr lvl="2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= &lt;participants, relation&gt;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64008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by Steven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8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Crosswords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(X, D, C)</a:t>
            </a:r>
          </a:p>
          <a:p>
            <a:pPr lvl="1"/>
            <a:r>
              <a:rPr lang="en-US" dirty="0" smtClean="0"/>
              <a:t>X is the set of entries that must be filled</a:t>
            </a:r>
          </a:p>
          <a:p>
            <a:pPr lvl="1"/>
            <a:r>
              <a:rPr lang="en-US" dirty="0" smtClean="0"/>
              <a:t>D is set of candidate answers</a:t>
            </a:r>
          </a:p>
          <a:p>
            <a:pPr lvl="1"/>
            <a:r>
              <a:rPr lang="en-US" dirty="0" smtClean="0"/>
              <a:t>C enforces intersections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35814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48006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54102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60198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3505200"/>
            <a:ext cx="762000" cy="3200400"/>
          </a:xfrm>
          <a:prstGeom prst="rect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4114800"/>
            <a:ext cx="2590800" cy="762000"/>
          </a:xfrm>
          <a:prstGeom prst="rect">
            <a:avLst/>
          </a:prstGeom>
          <a:solidFill>
            <a:schemeClr val="accent2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600" y="31242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42672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48200" y="4572000"/>
            <a:ext cx="1447800" cy="10668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733800" y="3733800"/>
            <a:ext cx="8382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6477000" y="2667000"/>
            <a:ext cx="609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3810000"/>
            <a:ext cx="113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</a:p>
          <a:p>
            <a:r>
              <a:rPr lang="en-US" dirty="0" smtClean="0"/>
              <a:t>DRAW,</a:t>
            </a:r>
          </a:p>
          <a:p>
            <a:r>
              <a:rPr lang="en-US" dirty="0" smtClean="0"/>
              <a:t>FIRE,</a:t>
            </a:r>
          </a:p>
          <a:p>
            <a:r>
              <a:rPr lang="en-US" dirty="0" smtClean="0"/>
              <a:t>SHOT</a:t>
            </a:r>
          </a:p>
          <a:p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2590800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</a:p>
          <a:p>
            <a:r>
              <a:rPr lang="en-US" dirty="0" smtClean="0"/>
              <a:t>FRODO,</a:t>
            </a:r>
          </a:p>
          <a:p>
            <a:r>
              <a:rPr lang="en-US" dirty="0" smtClean="0"/>
              <a:t>MERRY,</a:t>
            </a:r>
          </a:p>
          <a:p>
            <a:r>
              <a:rPr lang="en-US" dirty="0" smtClean="0"/>
              <a:t>GOLUM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5486400"/>
            <a:ext cx="394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 &lt;X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&gt;,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[1]=X</a:t>
            </a:r>
            <a:r>
              <a:rPr lang="en-US" baseline="-25000" dirty="0" smtClean="0"/>
              <a:t>2</a:t>
            </a:r>
            <a:r>
              <a:rPr lang="en-US" dirty="0" smtClean="0"/>
              <a:t>[1] OR X</a:t>
            </a:r>
            <a:r>
              <a:rPr lang="en-US" baseline="-25000" dirty="0" smtClean="0"/>
              <a:t>1</a:t>
            </a:r>
            <a:r>
              <a:rPr lang="en-US" dirty="0" smtClean="0"/>
              <a:t>[1]=“” OR X</a:t>
            </a:r>
            <a:r>
              <a:rPr lang="en-US" baseline="-25000" dirty="0" smtClean="0"/>
              <a:t>2</a:t>
            </a:r>
            <a:r>
              <a:rPr lang="en-US" dirty="0" smtClean="0"/>
              <a:t>[1]=“”)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Conflicts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v </a:t>
            </a:r>
            <a:r>
              <a:rPr lang="el-GR" dirty="0" smtClean="0">
                <a:cs typeface="Arial"/>
              </a:rPr>
              <a:t>ϵ</a:t>
            </a:r>
            <a:r>
              <a:rPr lang="en-US" dirty="0" smtClean="0">
                <a:cs typeface="Arial"/>
              </a:rPr>
              <a:t> D</a:t>
            </a:r>
            <a:r>
              <a:rPr lang="en-US" baseline="-25000" dirty="0" smtClean="0">
                <a:cs typeface="Arial"/>
              </a:rPr>
              <a:t>i</a:t>
            </a:r>
            <a:r>
              <a:rPr lang="en-US" dirty="0" smtClean="0">
                <a:cs typeface="Arial"/>
              </a:rPr>
              <a:t> with lowest number of conflicts</a:t>
            </a:r>
          </a:p>
          <a:p>
            <a:pPr lvl="1"/>
            <a:r>
              <a:rPr lang="en-US" dirty="0" smtClean="0">
                <a:cs typeface="Arial"/>
              </a:rPr>
              <a:t>Otherwise randomly</a:t>
            </a:r>
          </a:p>
          <a:p>
            <a:r>
              <a:rPr lang="en-US" dirty="0" smtClean="0">
                <a:cs typeface="Arial"/>
              </a:rPr>
              <a:t>Continue to reassign conflicted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variables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71697" y="35814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71697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1697" y="48006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1697" y="54102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2097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81297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0897" y="41910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71697" y="6019800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24097" y="31242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28697" y="42672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5486400"/>
            <a:ext cx="394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 &lt;X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&gt;,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[1]=X</a:t>
            </a:r>
            <a:r>
              <a:rPr lang="en-US" baseline="-25000" dirty="0" smtClean="0"/>
              <a:t>2</a:t>
            </a:r>
            <a:r>
              <a:rPr lang="en-US" dirty="0" smtClean="0"/>
              <a:t>[1] OR X</a:t>
            </a:r>
            <a:r>
              <a:rPr lang="en-US" baseline="-25000" dirty="0" smtClean="0"/>
              <a:t>1</a:t>
            </a:r>
            <a:r>
              <a:rPr lang="en-US" dirty="0" smtClean="0"/>
              <a:t>[1]=“” OR X</a:t>
            </a:r>
            <a:r>
              <a:rPr lang="en-US" baseline="-25000" dirty="0" smtClean="0"/>
              <a:t>2</a:t>
            </a:r>
            <a:r>
              <a:rPr lang="en-US" dirty="0" smtClean="0"/>
              <a:t>[1]=“”)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28697" y="4572000"/>
            <a:ext cx="1447800" cy="10668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4214297" y="3733800"/>
            <a:ext cx="8382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6957497" y="2667000"/>
            <a:ext cx="609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7498" y="3810000"/>
            <a:ext cx="83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</a:p>
          <a:p>
            <a:r>
              <a:rPr lang="en-US" dirty="0" smtClean="0"/>
              <a:t>DRAW,</a:t>
            </a:r>
          </a:p>
          <a:p>
            <a:r>
              <a:rPr lang="en-US" dirty="0" smtClean="0"/>
              <a:t>FIRE,</a:t>
            </a:r>
          </a:p>
          <a:p>
            <a:r>
              <a:rPr lang="en-US" dirty="0" smtClean="0"/>
              <a:t>SHOT</a:t>
            </a:r>
          </a:p>
          <a:p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719497" y="2590800"/>
            <a:ext cx="1043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</a:p>
          <a:p>
            <a:r>
              <a:rPr lang="en-US" dirty="0" smtClean="0"/>
              <a:t>FRODO,</a:t>
            </a:r>
          </a:p>
          <a:p>
            <a:r>
              <a:rPr lang="en-US" dirty="0" smtClean="0"/>
              <a:t>MERRY,</a:t>
            </a:r>
          </a:p>
          <a:p>
            <a:r>
              <a:rPr lang="en-US" dirty="0" smtClean="0"/>
              <a:t>GOLUM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733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4343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00800" y="4964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5574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0800" y="6172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conflicts?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off one answer at a time</a:t>
            </a:r>
          </a:p>
          <a:p>
            <a:pPr lvl="1"/>
            <a:r>
              <a:rPr lang="en-US" dirty="0" smtClean="0"/>
              <a:t>Choose x = answer with lowest ranking</a:t>
            </a:r>
          </a:p>
          <a:p>
            <a:pPr lvl="1"/>
            <a:r>
              <a:rPr lang="en-US" dirty="0" smtClean="0"/>
              <a:t>Set x to blank</a:t>
            </a:r>
          </a:p>
          <a:p>
            <a:pPr lvl="1"/>
            <a:r>
              <a:rPr lang="en-US" dirty="0" smtClean="0"/>
              <a:t>Repeat until no conflicts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97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1371600"/>
            <a:ext cx="4924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8363"/>
            <a:ext cx="4914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5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5D804E-2BD9-4C75-882F-AD3B0AB769B4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 satisfaction problems (CSPs)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Standard 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state</a:t>
            </a:r>
            <a:r>
              <a:rPr lang="en-US" altLang="en-US" sz="2000" dirty="0" smtClean="0"/>
              <a:t> is a "black box“ – any data structure that supports successor function, heuristic function, and goal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CSP: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state</a:t>
            </a:r>
            <a:r>
              <a:rPr lang="en-US" altLang="en-US" sz="2000" dirty="0" smtClean="0"/>
              <a:t> is defined by </a:t>
            </a:r>
            <a:r>
              <a:rPr lang="en-US" altLang="en-US" sz="2000" dirty="0" smtClean="0">
                <a:solidFill>
                  <a:srgbClr val="FF0000"/>
                </a:solidFill>
              </a:rPr>
              <a:t>variables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with </a:t>
            </a:r>
            <a:r>
              <a:rPr lang="en-US" altLang="en-US" sz="2000" dirty="0" smtClean="0">
                <a:solidFill>
                  <a:srgbClr val="FF0000"/>
                </a:solidFill>
              </a:rPr>
              <a:t>values</a:t>
            </a:r>
            <a:r>
              <a:rPr lang="en-US" altLang="en-US" sz="2000" dirty="0" smtClean="0"/>
              <a:t> from </a:t>
            </a:r>
            <a:r>
              <a:rPr lang="en-US" altLang="en-US" sz="2000" dirty="0" smtClean="0">
                <a:solidFill>
                  <a:srgbClr val="FF0000"/>
                </a:solidFill>
              </a:rPr>
              <a:t>domain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D</a:t>
            </a:r>
            <a:r>
              <a:rPr lang="en-US" altLang="en-US" sz="2000" i="1" baseline="-25000" dirty="0" smtClean="0"/>
              <a:t>i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000" dirty="0" smtClean="0"/>
              <a:t> is a set of </a:t>
            </a:r>
            <a:r>
              <a:rPr lang="en-US" altLang="en-US" sz="2000" dirty="0" smtClean="0">
                <a:solidFill>
                  <a:srgbClr val="FF0000"/>
                </a:solidFill>
              </a:rPr>
              <a:t>constraints</a:t>
            </a:r>
            <a:r>
              <a:rPr lang="en-US" altLang="en-US" sz="2000" dirty="0" smtClean="0"/>
              <a:t> specifying allowable combinations of values for subsets of variables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Simple example of a </a:t>
            </a:r>
            <a:r>
              <a:rPr lang="en-US" altLang="en-US" sz="2400" dirty="0" smtClean="0">
                <a:solidFill>
                  <a:srgbClr val="FF0000"/>
                </a:solidFill>
              </a:rPr>
              <a:t>formal representation language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Allows useful </a:t>
            </a:r>
            <a:r>
              <a:rPr lang="en-US" altLang="en-US" sz="2400" dirty="0" smtClean="0">
                <a:solidFill>
                  <a:srgbClr val="FF0000"/>
                </a:solidFill>
              </a:rPr>
              <a:t>general-purpose</a:t>
            </a:r>
            <a:r>
              <a:rPr lang="en-US" altLang="en-US" sz="2400" dirty="0" smtClean="0"/>
              <a:t> algorithms with more power than standard search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422241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377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-134470"/>
            <a:ext cx="8763000" cy="913279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Linear programs: example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2545" y="1143000"/>
            <a:ext cx="3671455" cy="548668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16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52977" y="986266"/>
            <a:ext cx="5866535" cy="6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charset="0"/>
              <a:buChar char="•"/>
              <a:defRPr sz="3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charset="0"/>
              <a:buChar char="–"/>
              <a:defRPr sz="31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charset="0"/>
              <a:buChar char="•"/>
              <a:defRPr sz="27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–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We make reproductions of two paintings</a:t>
            </a:r>
          </a:p>
        </p:txBody>
      </p:sp>
      <p:pic>
        <p:nvPicPr>
          <p:cNvPr id="225285" name="Picture 5" descr="4blue1green1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3" y="1676681"/>
            <a:ext cx="1619250" cy="17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86" name="Picture 6" descr="2blue2green1r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90" y="1631857"/>
            <a:ext cx="1659659" cy="179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0" y="3581681"/>
            <a:ext cx="6719455" cy="121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charset="0"/>
              <a:buChar char="•"/>
              <a:defRPr sz="3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charset="0"/>
              <a:buChar char="–"/>
              <a:defRPr sz="31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charset="0"/>
              <a:buChar char="•"/>
              <a:defRPr sz="27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–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Painting 1 sells for $30, painting 2 sells for $20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Painting 1 requires 4 units of blue, 1 green, 1 red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Painting 2 requires 2 blue, 2 green, 1 red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We have 16 units blue, 8 green, 5 red</a:t>
            </a:r>
          </a:p>
        </p:txBody>
      </p:sp>
    </p:spTree>
    <p:extLst>
      <p:ext uri="{BB962C8B-B14F-4D97-AF65-F5344CB8AC3E}">
        <p14:creationId xmlns:p14="http://schemas.microsoft.com/office/powerpoint/2010/main" val="20759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8" y="75640"/>
            <a:ext cx="8991023" cy="914681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Solving the linear program graphically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532909" cy="548668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16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3733512" y="1599640"/>
            <a:ext cx="0" cy="4496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>
            <a:off x="3733512" y="6096000"/>
            <a:ext cx="464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76023" y="4800321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275445" y="602036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275445" y="373436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276023" y="2667000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3276023" y="169068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4635500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5702012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6768523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7842250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3733512" y="1905000"/>
            <a:ext cx="2134465" cy="419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 flipH="1" flipV="1">
            <a:off x="3733512" y="3885640"/>
            <a:ext cx="4267488" cy="221036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>
            <a:off x="3733512" y="3353361"/>
            <a:ext cx="2667000" cy="274264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 flipH="1" flipV="1">
            <a:off x="3733512" y="4419321"/>
            <a:ext cx="1066511" cy="167668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 flipH="1" flipV="1">
            <a:off x="3733512" y="2819681"/>
            <a:ext cx="2134465" cy="3276319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 flipH="1">
            <a:off x="5334000" y="4343681"/>
            <a:ext cx="990023" cy="5336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6172490" y="3810000"/>
            <a:ext cx="1917988" cy="6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solution: x=3, y=2</a:t>
            </a:r>
          </a:p>
        </p:txBody>
      </p:sp>
    </p:spTree>
    <p:extLst>
      <p:ext uri="{BB962C8B-B14F-4D97-AF65-F5344CB8AC3E}">
        <p14:creationId xmlns:p14="http://schemas.microsoft.com/office/powerpoint/2010/main" val="24154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9" grpId="0" animBg="1"/>
      <p:bldP spid="226320" grpId="0" animBg="1"/>
      <p:bldP spid="226321" grpId="0" animBg="1"/>
      <p:bldP spid="226322" grpId="0" animBg="1"/>
      <p:bldP spid="226323" grpId="0" animBg="1"/>
      <p:bldP spid="226324" grpId="0" animBg="1"/>
      <p:bldP spid="2263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75640"/>
            <a:ext cx="8763000" cy="914681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Modified LP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602182" cy="548668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 dirty="0"/>
              <a:t>maximize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 dirty="0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4x + 2y </a:t>
            </a:r>
            <a:r>
              <a:rPr lang="en-US" altLang="en-US" dirty="0">
                <a:solidFill>
                  <a:schemeClr val="accent2"/>
                </a:solidFill>
                <a:cs typeface="Arial" charset="0"/>
              </a:rPr>
              <a:t>≤ 15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cs typeface="Arial" charset="0"/>
              </a:rPr>
              <a:t>y ≥ 0</a:t>
            </a:r>
          </a:p>
          <a:p>
            <a:endParaRPr lang="en-US" altLang="en-US" dirty="0">
              <a:cs typeface="Arial" charset="0"/>
            </a:endParaRPr>
          </a:p>
          <a:p>
            <a:endParaRPr lang="en-US" altLang="en-US" i="1" dirty="0">
              <a:cs typeface="Arial" charset="0"/>
            </a:endParaRP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962977" y="1371321"/>
            <a:ext cx="4953000" cy="297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charset="0"/>
              <a:buChar char="•"/>
              <a:defRPr sz="3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charset="0"/>
              <a:buChar char="–"/>
              <a:defRPr sz="31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charset="0"/>
              <a:buChar char="•"/>
              <a:defRPr sz="27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–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sz="2400" dirty="0"/>
              <a:t>Optimal solution: x = 2.5, y = 2.5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sz="2400" dirty="0"/>
              <a:t>Solution value = 7.5 + 5 = 12.5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endParaRPr lang="en-US" altLang="en-US" sz="2400" dirty="0"/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sz="2400" dirty="0"/>
              <a:t>Half paintings?</a:t>
            </a:r>
            <a:endParaRPr lang="en-US" altLang="en-US" sz="2400" dirty="0">
              <a:cs typeface="Arial" charset="0"/>
            </a:endParaRPr>
          </a:p>
          <a:p>
            <a:endParaRPr lang="en-US" altLang="en-US" sz="2400" i="1" dirty="0">
              <a:cs typeface="Arial" charset="0"/>
            </a:endParaRPr>
          </a:p>
        </p:txBody>
      </p:sp>
      <p:sp>
        <p:nvSpPr>
          <p:cNvPr id="227333" name="Oval 5"/>
          <p:cNvSpPr>
            <a:spLocks noChangeArrowheads="1"/>
          </p:cNvSpPr>
          <p:nvPr/>
        </p:nvSpPr>
        <p:spPr bwMode="auto">
          <a:xfrm>
            <a:off x="2398837" y="2355334"/>
            <a:ext cx="609023" cy="533681"/>
          </a:xfrm>
          <a:prstGeom prst="ellipse">
            <a:avLst/>
          </a:prstGeom>
          <a:noFill/>
          <a:ln w="38100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75640"/>
            <a:ext cx="8763000" cy="914681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Integer (linear) program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879273" cy="548668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0, integer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0, integer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8356" name="Oval 4"/>
          <p:cNvSpPr>
            <a:spLocks noChangeArrowheads="1"/>
          </p:cNvSpPr>
          <p:nvPr/>
        </p:nvSpPr>
        <p:spPr bwMode="auto">
          <a:xfrm>
            <a:off x="3657023" y="381000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3733512" y="1599640"/>
            <a:ext cx="0" cy="4496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>
            <a:off x="3733512" y="6096000"/>
            <a:ext cx="464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3276023" y="4724681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275445" y="602036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275445" y="373436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3276023" y="2667000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3276023" y="169068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641273" y="611000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5702012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6768523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7842250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3733512" y="2286000"/>
            <a:ext cx="1981488" cy="3810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 flipH="1" flipV="1">
            <a:off x="3733512" y="3885640"/>
            <a:ext cx="4267488" cy="221036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3733512" y="3429000"/>
            <a:ext cx="266700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1" name="Line 19"/>
          <p:cNvSpPr>
            <a:spLocks noChangeShapeType="1"/>
          </p:cNvSpPr>
          <p:nvPr/>
        </p:nvSpPr>
        <p:spPr bwMode="auto">
          <a:xfrm flipH="1" flipV="1">
            <a:off x="3733512" y="4419321"/>
            <a:ext cx="1066511" cy="167668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 flipH="1" flipV="1">
            <a:off x="3733512" y="2819681"/>
            <a:ext cx="2057977" cy="3276319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 flipH="1">
            <a:off x="5029489" y="4343681"/>
            <a:ext cx="1066511" cy="3039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6019512" y="3657321"/>
            <a:ext cx="19179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LP solution: x=2.5, y=2.5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12.5)</a:t>
            </a:r>
          </a:p>
        </p:txBody>
      </p:sp>
      <p:sp>
        <p:nvSpPr>
          <p:cNvPr id="228375" name="Oval 23"/>
          <p:cNvSpPr>
            <a:spLocks noChangeArrowheads="1"/>
          </p:cNvSpPr>
          <p:nvPr/>
        </p:nvSpPr>
        <p:spPr bwMode="auto">
          <a:xfrm>
            <a:off x="3657023" y="4343681"/>
            <a:ext cx="152977" cy="15268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6" name="Oval 24"/>
          <p:cNvSpPr>
            <a:spLocks noChangeArrowheads="1"/>
          </p:cNvSpPr>
          <p:nvPr/>
        </p:nvSpPr>
        <p:spPr bwMode="auto">
          <a:xfrm>
            <a:off x="3657023" y="4877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7" name="Oval 25"/>
          <p:cNvSpPr>
            <a:spLocks noChangeArrowheads="1"/>
          </p:cNvSpPr>
          <p:nvPr/>
        </p:nvSpPr>
        <p:spPr bwMode="auto">
          <a:xfrm>
            <a:off x="3657023" y="540964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8" name="Oval 26"/>
          <p:cNvSpPr>
            <a:spLocks noChangeArrowheads="1"/>
          </p:cNvSpPr>
          <p:nvPr/>
        </p:nvSpPr>
        <p:spPr bwMode="auto">
          <a:xfrm>
            <a:off x="3657023" y="6020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9" name="Oval 27"/>
          <p:cNvSpPr>
            <a:spLocks noChangeArrowheads="1"/>
          </p:cNvSpPr>
          <p:nvPr/>
        </p:nvSpPr>
        <p:spPr bwMode="auto">
          <a:xfrm>
            <a:off x="4114512" y="4343681"/>
            <a:ext cx="152977" cy="15268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0" name="Oval 28"/>
          <p:cNvSpPr>
            <a:spLocks noChangeArrowheads="1"/>
          </p:cNvSpPr>
          <p:nvPr/>
        </p:nvSpPr>
        <p:spPr bwMode="auto">
          <a:xfrm>
            <a:off x="4114512" y="4877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1" name="Oval 29"/>
          <p:cNvSpPr>
            <a:spLocks noChangeArrowheads="1"/>
          </p:cNvSpPr>
          <p:nvPr/>
        </p:nvSpPr>
        <p:spPr bwMode="auto">
          <a:xfrm>
            <a:off x="4114512" y="540964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2" name="Oval 30"/>
          <p:cNvSpPr>
            <a:spLocks noChangeArrowheads="1"/>
          </p:cNvSpPr>
          <p:nvPr/>
        </p:nvSpPr>
        <p:spPr bwMode="auto">
          <a:xfrm>
            <a:off x="4114512" y="6020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3" name="Oval 31"/>
          <p:cNvSpPr>
            <a:spLocks noChangeArrowheads="1"/>
          </p:cNvSpPr>
          <p:nvPr/>
        </p:nvSpPr>
        <p:spPr bwMode="auto">
          <a:xfrm>
            <a:off x="4648489" y="4343681"/>
            <a:ext cx="151534" cy="15268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4" name="Oval 32"/>
          <p:cNvSpPr>
            <a:spLocks noChangeArrowheads="1"/>
          </p:cNvSpPr>
          <p:nvPr/>
        </p:nvSpPr>
        <p:spPr bwMode="auto">
          <a:xfrm>
            <a:off x="4648489" y="4877361"/>
            <a:ext cx="151534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5" name="Oval 33"/>
          <p:cNvSpPr>
            <a:spLocks noChangeArrowheads="1"/>
          </p:cNvSpPr>
          <p:nvPr/>
        </p:nvSpPr>
        <p:spPr bwMode="auto">
          <a:xfrm>
            <a:off x="4648489" y="5409640"/>
            <a:ext cx="151534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6" name="Oval 34"/>
          <p:cNvSpPr>
            <a:spLocks noChangeArrowheads="1"/>
          </p:cNvSpPr>
          <p:nvPr/>
        </p:nvSpPr>
        <p:spPr bwMode="auto">
          <a:xfrm>
            <a:off x="4648489" y="6020361"/>
            <a:ext cx="151534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7" name="Oval 35"/>
          <p:cNvSpPr>
            <a:spLocks noChangeArrowheads="1"/>
          </p:cNvSpPr>
          <p:nvPr/>
        </p:nvSpPr>
        <p:spPr bwMode="auto">
          <a:xfrm>
            <a:off x="5181023" y="540964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8" name="Oval 36"/>
          <p:cNvSpPr>
            <a:spLocks noChangeArrowheads="1"/>
          </p:cNvSpPr>
          <p:nvPr/>
        </p:nvSpPr>
        <p:spPr bwMode="auto">
          <a:xfrm>
            <a:off x="5181023" y="6020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9" name="Text Box 37"/>
          <p:cNvSpPr txBox="1">
            <a:spLocks noChangeArrowheads="1"/>
          </p:cNvSpPr>
          <p:nvPr/>
        </p:nvSpPr>
        <p:spPr bwMode="auto">
          <a:xfrm>
            <a:off x="4495512" y="2391056"/>
            <a:ext cx="19179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IP solution: x=2, y=3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12)</a:t>
            </a:r>
          </a:p>
        </p:txBody>
      </p:sp>
      <p:sp>
        <p:nvSpPr>
          <p:cNvPr id="228390" name="Line 38"/>
          <p:cNvSpPr>
            <a:spLocks noChangeShapeType="1"/>
          </p:cNvSpPr>
          <p:nvPr/>
        </p:nvSpPr>
        <p:spPr bwMode="auto">
          <a:xfrm flipH="1">
            <a:off x="4800023" y="3657321"/>
            <a:ext cx="305955" cy="6093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73" grpId="0" animBg="1"/>
      <p:bldP spid="228374" grpId="0"/>
      <p:bldP spid="228375" grpId="0" animBg="1"/>
      <p:bldP spid="228376" grpId="0" animBg="1"/>
      <p:bldP spid="228377" grpId="0" animBg="1"/>
      <p:bldP spid="228378" grpId="0" animBg="1"/>
      <p:bldP spid="228379" grpId="0" animBg="1"/>
      <p:bldP spid="228380" grpId="0" animBg="1"/>
      <p:bldP spid="228381" grpId="0" animBg="1"/>
      <p:bldP spid="228382" grpId="0" animBg="1"/>
      <p:bldP spid="228383" grpId="0" animBg="1"/>
      <p:bldP spid="228384" grpId="0" animBg="1"/>
      <p:bldP spid="228385" grpId="0" animBg="1"/>
      <p:bldP spid="228386" grpId="0" animBg="1"/>
      <p:bldP spid="228387" grpId="0" animBg="1"/>
      <p:bldP spid="228388" grpId="0" animBg="1"/>
      <p:bldP spid="228389" grpId="0"/>
      <p:bldP spid="22839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75640"/>
            <a:ext cx="8763000" cy="914681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Mixed integer (linear) program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671455" cy="548668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0, integer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3657023" y="381000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3733512" y="1599640"/>
            <a:ext cx="0" cy="4496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>
            <a:off x="3733512" y="6096000"/>
            <a:ext cx="464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276023" y="4724681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3275445" y="602036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3275445" y="373436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3276023" y="2667000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276023" y="169068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4641273" y="611000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5702012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768523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7842250" y="6034368"/>
            <a:ext cx="311727" cy="3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3733512" y="2286000"/>
            <a:ext cx="1981488" cy="3810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 flipH="1" flipV="1">
            <a:off x="3733512" y="3885640"/>
            <a:ext cx="4267488" cy="221036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>
            <a:off x="3733512" y="3429000"/>
            <a:ext cx="266700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 flipH="1" flipV="1">
            <a:off x="3733512" y="4419321"/>
            <a:ext cx="1066511" cy="167668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 flipH="1" flipV="1">
            <a:off x="3733512" y="2819681"/>
            <a:ext cx="2057977" cy="3276319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 flipH="1">
            <a:off x="5029489" y="4343681"/>
            <a:ext cx="1066511" cy="3039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8" name="Text Box 22"/>
          <p:cNvSpPr txBox="1">
            <a:spLocks noChangeArrowheads="1"/>
          </p:cNvSpPr>
          <p:nvPr/>
        </p:nvSpPr>
        <p:spPr bwMode="auto">
          <a:xfrm>
            <a:off x="5715000" y="3534056"/>
            <a:ext cx="1917989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LP solution: x=2.5, y=2.5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12.5)</a:t>
            </a:r>
          </a:p>
        </p:txBody>
      </p:sp>
      <p:sp>
        <p:nvSpPr>
          <p:cNvPr id="229399" name="Oval 23"/>
          <p:cNvSpPr>
            <a:spLocks noChangeArrowheads="1"/>
          </p:cNvSpPr>
          <p:nvPr/>
        </p:nvSpPr>
        <p:spPr bwMode="auto">
          <a:xfrm>
            <a:off x="3657023" y="4343681"/>
            <a:ext cx="152977" cy="15268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0" name="Oval 24"/>
          <p:cNvSpPr>
            <a:spLocks noChangeArrowheads="1"/>
          </p:cNvSpPr>
          <p:nvPr/>
        </p:nvSpPr>
        <p:spPr bwMode="auto">
          <a:xfrm>
            <a:off x="3657023" y="4877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1" name="Oval 25"/>
          <p:cNvSpPr>
            <a:spLocks noChangeArrowheads="1"/>
          </p:cNvSpPr>
          <p:nvPr/>
        </p:nvSpPr>
        <p:spPr bwMode="auto">
          <a:xfrm>
            <a:off x="3657023" y="540964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657023" y="6020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3" name="Oval 27"/>
          <p:cNvSpPr>
            <a:spLocks noChangeArrowheads="1"/>
          </p:cNvSpPr>
          <p:nvPr/>
        </p:nvSpPr>
        <p:spPr bwMode="auto">
          <a:xfrm>
            <a:off x="4648489" y="4343681"/>
            <a:ext cx="151534" cy="15268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4" name="Oval 28"/>
          <p:cNvSpPr>
            <a:spLocks noChangeArrowheads="1"/>
          </p:cNvSpPr>
          <p:nvPr/>
        </p:nvSpPr>
        <p:spPr bwMode="auto">
          <a:xfrm>
            <a:off x="5029489" y="4877361"/>
            <a:ext cx="151534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5" name="Oval 29"/>
          <p:cNvSpPr>
            <a:spLocks noChangeArrowheads="1"/>
          </p:cNvSpPr>
          <p:nvPr/>
        </p:nvSpPr>
        <p:spPr bwMode="auto">
          <a:xfrm>
            <a:off x="5334001" y="5409640"/>
            <a:ext cx="152977" cy="15268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6" name="Oval 30"/>
          <p:cNvSpPr>
            <a:spLocks noChangeArrowheads="1"/>
          </p:cNvSpPr>
          <p:nvPr/>
        </p:nvSpPr>
        <p:spPr bwMode="auto">
          <a:xfrm>
            <a:off x="5638512" y="6020361"/>
            <a:ext cx="152977" cy="15127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7" name="Text Box 31"/>
          <p:cNvSpPr txBox="1">
            <a:spLocks noChangeArrowheads="1"/>
          </p:cNvSpPr>
          <p:nvPr/>
        </p:nvSpPr>
        <p:spPr bwMode="auto">
          <a:xfrm>
            <a:off x="4495512" y="2391056"/>
            <a:ext cx="19179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IP solution: x=2, y=3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12)</a:t>
            </a:r>
          </a:p>
        </p:txBody>
      </p:sp>
      <p:sp>
        <p:nvSpPr>
          <p:cNvPr id="229408" name="Line 32"/>
          <p:cNvSpPr>
            <a:spLocks noChangeShapeType="1"/>
          </p:cNvSpPr>
          <p:nvPr/>
        </p:nvSpPr>
        <p:spPr bwMode="auto">
          <a:xfrm flipH="1">
            <a:off x="4800023" y="3657321"/>
            <a:ext cx="305955" cy="6093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09" name="Line 33"/>
          <p:cNvSpPr>
            <a:spLocks noChangeShapeType="1"/>
          </p:cNvSpPr>
          <p:nvPr/>
        </p:nvSpPr>
        <p:spPr bwMode="auto">
          <a:xfrm>
            <a:off x="3733512" y="4419320"/>
            <a:ext cx="99146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0" name="Line 34"/>
          <p:cNvSpPr>
            <a:spLocks noChangeShapeType="1"/>
          </p:cNvSpPr>
          <p:nvPr/>
        </p:nvSpPr>
        <p:spPr bwMode="auto">
          <a:xfrm>
            <a:off x="3733512" y="4953000"/>
            <a:ext cx="137246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1" name="Line 35"/>
          <p:cNvSpPr>
            <a:spLocks noChangeShapeType="1"/>
          </p:cNvSpPr>
          <p:nvPr/>
        </p:nvSpPr>
        <p:spPr bwMode="auto">
          <a:xfrm>
            <a:off x="3733512" y="5486681"/>
            <a:ext cx="1676977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2" name="Line 36"/>
          <p:cNvSpPr>
            <a:spLocks noChangeShapeType="1"/>
          </p:cNvSpPr>
          <p:nvPr/>
        </p:nvSpPr>
        <p:spPr bwMode="auto">
          <a:xfrm>
            <a:off x="3733512" y="6096000"/>
            <a:ext cx="1981488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3" name="Text Box 37"/>
          <p:cNvSpPr txBox="1">
            <a:spLocks noChangeArrowheads="1"/>
          </p:cNvSpPr>
          <p:nvPr/>
        </p:nvSpPr>
        <p:spPr bwMode="auto">
          <a:xfrm>
            <a:off x="7226012" y="4647640"/>
            <a:ext cx="19179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MIP solution: x=2.75, y=2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12.25)</a:t>
            </a:r>
          </a:p>
        </p:txBody>
      </p:sp>
      <p:sp>
        <p:nvSpPr>
          <p:cNvPr id="229414" name="Line 38"/>
          <p:cNvSpPr>
            <a:spLocks noChangeShapeType="1"/>
          </p:cNvSpPr>
          <p:nvPr/>
        </p:nvSpPr>
        <p:spPr bwMode="auto">
          <a:xfrm flipH="1" flipV="1">
            <a:off x="5181023" y="4953000"/>
            <a:ext cx="2134466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99" grpId="0" animBg="1"/>
      <p:bldP spid="229400" grpId="0" animBg="1"/>
      <p:bldP spid="229401" grpId="0" animBg="1"/>
      <p:bldP spid="229402" grpId="0" animBg="1"/>
      <p:bldP spid="229403" grpId="0" animBg="1"/>
      <p:bldP spid="229404" grpId="0" animBg="1"/>
      <p:bldP spid="229405" grpId="0" animBg="1"/>
      <p:bldP spid="229406" grpId="0" animBg="1"/>
      <p:bldP spid="229409" grpId="0" animBg="1"/>
      <p:bldP spid="229410" grpId="0" animBg="1"/>
      <p:bldP spid="229411" grpId="0" animBg="1"/>
      <p:bldP spid="229412" grpId="0" animBg="1"/>
      <p:bldP spid="229413" grpId="0"/>
      <p:bldP spid="2294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182" y="0"/>
            <a:ext cx="7966364" cy="605118"/>
          </a:xfrm>
        </p:spPr>
        <p:txBody>
          <a:bodyPr/>
          <a:lstStyle/>
          <a:p>
            <a:r>
              <a:rPr lang="en-US" altLang="en-US" sz="3700">
                <a:solidFill>
                  <a:schemeClr val="accent2"/>
                </a:solidFill>
              </a:rPr>
              <a:t>Solving linear/integer programs</a:t>
            </a:r>
            <a:endParaRPr lang="en-US" altLang="en-US" sz="2200">
              <a:solidFill>
                <a:schemeClr val="accent2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3" y="605118"/>
            <a:ext cx="9074727" cy="4504765"/>
          </a:xfrm>
        </p:spPr>
        <p:txBody>
          <a:bodyPr/>
          <a:lstStyle/>
          <a:p>
            <a:r>
              <a:rPr lang="en-US" altLang="en-US" sz="3000"/>
              <a:t>Linear programs can be solved efficiently</a:t>
            </a:r>
          </a:p>
          <a:p>
            <a:pPr lvl="1"/>
            <a:r>
              <a:rPr lang="en-US" altLang="en-US" sz="2400"/>
              <a:t>Simplex, ellipsoid, interior point methods…</a:t>
            </a:r>
          </a:p>
          <a:p>
            <a:r>
              <a:rPr lang="en-US" altLang="en-US" sz="3000"/>
              <a:t>(Mixed) integer programs are NP-hard to solve</a:t>
            </a:r>
          </a:p>
          <a:p>
            <a:pPr lvl="1"/>
            <a:r>
              <a:rPr lang="en-US" altLang="en-US" sz="2400"/>
              <a:t>Quite easy to model many standard NP-complete problems as integer programs (try it!)</a:t>
            </a:r>
          </a:p>
          <a:p>
            <a:pPr lvl="1"/>
            <a:r>
              <a:rPr lang="en-US" altLang="en-US" sz="2400"/>
              <a:t>Search type algorithms such as branch and bound</a:t>
            </a:r>
          </a:p>
          <a:p>
            <a:r>
              <a:rPr lang="en-US" altLang="en-US" sz="3000"/>
              <a:t>Standard packages for solving these</a:t>
            </a:r>
          </a:p>
          <a:p>
            <a:pPr lvl="1"/>
            <a:r>
              <a:rPr lang="en-US" altLang="en-US" sz="2400"/>
              <a:t>GNU Linear Programming Kit, CPLEX, …</a:t>
            </a:r>
          </a:p>
          <a:p>
            <a:r>
              <a:rPr lang="en-US" altLang="en-US" sz="3000">
                <a:solidFill>
                  <a:srgbClr val="006600"/>
                </a:solidFill>
              </a:rPr>
              <a:t>LP relaxation</a:t>
            </a:r>
            <a:r>
              <a:rPr lang="en-US" altLang="en-US" sz="3000"/>
              <a:t> of (M)IP: remove integrality constraints</a:t>
            </a:r>
          </a:p>
          <a:p>
            <a:pPr lvl="1"/>
            <a:r>
              <a:rPr lang="en-US" altLang="en-US" sz="2400"/>
              <a:t>Gives upper bound on MIP (~admissible heuristic)</a:t>
            </a:r>
          </a:p>
        </p:txBody>
      </p:sp>
    </p:spTree>
    <p:extLst>
      <p:ext uri="{BB962C8B-B14F-4D97-AF65-F5344CB8AC3E}">
        <p14:creationId xmlns:p14="http://schemas.microsoft.com/office/powerpoint/2010/main" val="30839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296" y="-134471"/>
            <a:ext cx="8973705" cy="874059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Satisfiability as an integer program</a:t>
            </a:r>
            <a:endParaRPr lang="en-US" altLang="en-US" sz="2600">
              <a:solidFill>
                <a:schemeClr val="accent2"/>
              </a:solidFill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3" y="672353"/>
            <a:ext cx="9074727" cy="6320118"/>
          </a:xfrm>
        </p:spPr>
        <p:txBody>
          <a:bodyPr/>
          <a:lstStyle/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/>
              <a:t>	(x</a:t>
            </a:r>
            <a:r>
              <a:rPr lang="en-US" altLang="en-US" sz="2600" baseline="-25000"/>
              <a:t>1 </a:t>
            </a:r>
            <a:r>
              <a:rPr lang="en-US" altLang="en-US" sz="2600"/>
              <a:t>OR x</a:t>
            </a:r>
            <a:r>
              <a:rPr lang="en-US" altLang="en-US" sz="2500" baseline="-25000"/>
              <a:t>2 </a:t>
            </a:r>
            <a:r>
              <a:rPr lang="en-US" altLang="en-US" sz="2500"/>
              <a:t>OR NOT(</a:t>
            </a:r>
            <a:r>
              <a:rPr lang="en-US" altLang="en-US" sz="2600"/>
              <a:t>x</a:t>
            </a:r>
            <a:r>
              <a:rPr lang="en-US" altLang="en-US" sz="2500" baseline="-25000"/>
              <a:t>4</a:t>
            </a:r>
            <a:r>
              <a:rPr lang="en-US" altLang="en-US" sz="2500"/>
              <a:t>)) AND (NOT(</a:t>
            </a:r>
            <a:r>
              <a:rPr lang="en-US" altLang="en-US" sz="2600"/>
              <a:t>x</a:t>
            </a:r>
            <a:r>
              <a:rPr lang="en-US" altLang="en-US" sz="2500" baseline="-25000"/>
              <a:t>2</a:t>
            </a:r>
            <a:r>
              <a:rPr lang="en-US" altLang="en-US" sz="2500"/>
              <a:t>) OR NOT(</a:t>
            </a:r>
            <a:r>
              <a:rPr lang="en-US" altLang="en-US" sz="2600"/>
              <a:t>x</a:t>
            </a:r>
            <a:r>
              <a:rPr lang="en-US" altLang="en-US" sz="2500" baseline="-25000"/>
              <a:t>3</a:t>
            </a:r>
            <a:r>
              <a:rPr lang="en-US" altLang="en-US" sz="2600"/>
              <a:t>)) AND …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/>
              <a:t>	</a:t>
            </a:r>
            <a:r>
              <a:rPr lang="en-US" altLang="en-US" sz="2600" i="1"/>
              <a:t>becomes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/>
              <a:t>	for all x</a:t>
            </a:r>
            <a:r>
              <a:rPr lang="en-US" altLang="en-US" sz="2600" baseline="-25000"/>
              <a:t>j</a:t>
            </a:r>
            <a:r>
              <a:rPr lang="en-US" altLang="en-US" sz="2600"/>
              <a:t>, 0 </a:t>
            </a:r>
            <a:r>
              <a:rPr lang="en-US" altLang="en-US" sz="2600">
                <a:cs typeface="Arial" charset="0"/>
              </a:rPr>
              <a:t>≤ </a:t>
            </a:r>
            <a:r>
              <a:rPr lang="en-US" altLang="en-US" sz="2600"/>
              <a:t>x</a:t>
            </a:r>
            <a:r>
              <a:rPr lang="en-US" altLang="en-US" sz="2600" baseline="-25000"/>
              <a:t>j</a:t>
            </a:r>
            <a:r>
              <a:rPr lang="en-US" altLang="en-US" sz="2600"/>
              <a:t> </a:t>
            </a:r>
            <a:r>
              <a:rPr lang="en-US" altLang="en-US" sz="2600">
                <a:cs typeface="Arial" charset="0"/>
              </a:rPr>
              <a:t>≤ 1, </a:t>
            </a:r>
            <a:r>
              <a:rPr lang="en-US" altLang="en-US" sz="2600"/>
              <a:t>x</a:t>
            </a:r>
            <a:r>
              <a:rPr lang="en-US" altLang="en-US" sz="2600" baseline="-25000"/>
              <a:t>j</a:t>
            </a:r>
            <a:r>
              <a:rPr lang="en-US" altLang="en-US" sz="2600"/>
              <a:t> integer (shorthand: x</a:t>
            </a:r>
            <a:r>
              <a:rPr lang="en-US" altLang="en-US" sz="2600" baseline="-25000"/>
              <a:t>j</a:t>
            </a:r>
            <a:r>
              <a:rPr lang="en-US" altLang="en-US" sz="2600"/>
              <a:t> in {0,1})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/>
              <a:t>	x</a:t>
            </a:r>
            <a:r>
              <a:rPr lang="en-US" altLang="en-US" sz="2600" baseline="-25000"/>
              <a:t>1 </a:t>
            </a:r>
            <a:r>
              <a:rPr lang="en-US" altLang="en-US" sz="2600"/>
              <a:t>+ x</a:t>
            </a:r>
            <a:r>
              <a:rPr lang="en-US" altLang="en-US" sz="2500" baseline="-25000"/>
              <a:t>2 </a:t>
            </a:r>
            <a:r>
              <a:rPr lang="en-US" altLang="en-US" sz="2500"/>
              <a:t>+ (1-</a:t>
            </a:r>
            <a:r>
              <a:rPr lang="en-US" altLang="en-US" sz="2600"/>
              <a:t>x</a:t>
            </a:r>
            <a:r>
              <a:rPr lang="en-US" altLang="en-US" sz="2500" baseline="-25000"/>
              <a:t>4</a:t>
            </a:r>
            <a:r>
              <a:rPr lang="en-US" altLang="en-US" sz="2500"/>
              <a:t>) </a:t>
            </a:r>
            <a:r>
              <a:rPr lang="en-US" altLang="en-US" sz="2500">
                <a:cs typeface="Arial" charset="0"/>
              </a:rPr>
              <a:t>≥ 1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>
                <a:cs typeface="Arial" charset="0"/>
              </a:rPr>
              <a:t>	</a:t>
            </a:r>
            <a:r>
              <a:rPr lang="en-US" altLang="en-US" sz="2500"/>
              <a:t>(1-</a:t>
            </a:r>
            <a:r>
              <a:rPr lang="en-US" altLang="en-US" sz="2600"/>
              <a:t>x</a:t>
            </a:r>
            <a:r>
              <a:rPr lang="en-US" altLang="en-US" sz="2500" baseline="-25000"/>
              <a:t>2</a:t>
            </a:r>
            <a:r>
              <a:rPr lang="en-US" altLang="en-US" sz="2500"/>
              <a:t>) + (1-</a:t>
            </a:r>
            <a:r>
              <a:rPr lang="en-US" altLang="en-US" sz="2600"/>
              <a:t>x</a:t>
            </a:r>
            <a:r>
              <a:rPr lang="en-US" altLang="en-US" sz="2500" baseline="-25000"/>
              <a:t>3</a:t>
            </a:r>
            <a:r>
              <a:rPr lang="en-US" altLang="en-US" sz="2500"/>
              <a:t>) </a:t>
            </a:r>
            <a:r>
              <a:rPr lang="en-US" altLang="en-US" sz="2500">
                <a:cs typeface="Arial" charset="0"/>
              </a:rPr>
              <a:t>≥ 1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>
                <a:cs typeface="Arial" charset="0"/>
              </a:rPr>
              <a:t>	…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endParaRPr lang="en-US" altLang="en-US" sz="2500">
              <a:cs typeface="Arial" charset="0"/>
            </a:endParaRP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>
                <a:cs typeface="Arial" charset="0"/>
              </a:rPr>
              <a:t>	Solving integer programs is at least as hard as satisfiability, hence NP-hard (we have </a:t>
            </a:r>
            <a:r>
              <a:rPr lang="en-US" altLang="en-US" sz="2500">
                <a:solidFill>
                  <a:srgbClr val="006600"/>
                </a:solidFill>
                <a:cs typeface="Arial" charset="0"/>
              </a:rPr>
              <a:t>reduced</a:t>
            </a:r>
            <a:r>
              <a:rPr lang="en-US" altLang="en-US" sz="2500">
                <a:cs typeface="Arial" charset="0"/>
              </a:rPr>
              <a:t> SAT to IP)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/>
              <a:t>	Try modeling other NP-hard problems as (M)IP!</a:t>
            </a:r>
          </a:p>
        </p:txBody>
      </p:sp>
    </p:spTree>
    <p:extLst>
      <p:ext uri="{BB962C8B-B14F-4D97-AF65-F5344CB8AC3E}">
        <p14:creationId xmlns:p14="http://schemas.microsoft.com/office/powerpoint/2010/main" val="8922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545" y="0"/>
            <a:ext cx="9282545" cy="605118"/>
          </a:xfrm>
        </p:spPr>
        <p:txBody>
          <a:bodyPr/>
          <a:lstStyle/>
          <a:p>
            <a:r>
              <a:rPr lang="en-US" altLang="en-US" sz="2600">
                <a:solidFill>
                  <a:schemeClr val="accent2"/>
                </a:solidFill>
              </a:rPr>
              <a:t>Solving the integer program with DFS branch and bound</a:t>
            </a:r>
            <a:endParaRPr lang="en-US" altLang="en-US" sz="1500">
              <a:solidFill>
                <a:schemeClr val="accent2"/>
              </a:solidFill>
            </a:endParaRP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69273" y="2835089"/>
            <a:ext cx="1801091" cy="1313966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2424545" y="1019736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2424545" y="4230221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≤ </a:t>
            </a:r>
            <a:r>
              <a:rPr lang="en-US" altLang="en-US" sz="1600"/>
              <a:t>2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0" y="4457140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x=2.5, y=2.5, obj = 12.5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2286000" y="2843493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x=3, y=1.5, obj = 12</a:t>
            </a: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4987636" y="691964"/>
            <a:ext cx="1801091" cy="1806408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≥ 2</a:t>
            </a:r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4987636" y="3675530"/>
            <a:ext cx="1801091" cy="1806408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≤ 1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4918364" y="2728633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infeasible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4918364" y="5801846"/>
            <a:ext cx="1925205" cy="82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x=3.25, y=1, obj = 11.75</a:t>
            </a:r>
          </a:p>
        </p:txBody>
      </p:sp>
      <p:sp>
        <p:nvSpPr>
          <p:cNvPr id="231441" name="Rectangle 17"/>
          <p:cNvSpPr>
            <a:spLocks noChangeArrowheads="1"/>
          </p:cNvSpPr>
          <p:nvPr/>
        </p:nvSpPr>
        <p:spPr bwMode="auto">
          <a:xfrm>
            <a:off x="7288068" y="691964"/>
            <a:ext cx="1801091" cy="2052629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≤ 1</a:t>
            </a:r>
          </a:p>
          <a:p>
            <a:r>
              <a:rPr lang="en-US" altLang="en-US" sz="1600"/>
              <a:t>x ≥ 4</a:t>
            </a:r>
          </a:p>
        </p:txBody>
      </p:sp>
      <p:sp>
        <p:nvSpPr>
          <p:cNvPr id="231442" name="Text Box 18"/>
          <p:cNvSpPr txBox="1">
            <a:spLocks noChangeArrowheads="1"/>
          </p:cNvSpPr>
          <p:nvPr/>
        </p:nvSpPr>
        <p:spPr bwMode="auto">
          <a:xfrm>
            <a:off x="7218796" y="3045199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infeasible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7273636" y="3669927"/>
            <a:ext cx="1801091" cy="2052629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≤ 1</a:t>
            </a:r>
          </a:p>
          <a:p>
            <a:r>
              <a:rPr lang="en-US" altLang="en-US" sz="1600"/>
              <a:t>x ≤ 3</a:t>
            </a:r>
          </a:p>
        </p:txBody>
      </p:sp>
      <p:sp>
        <p:nvSpPr>
          <p:cNvPr id="231444" name="Text Box 20"/>
          <p:cNvSpPr txBox="1">
            <a:spLocks noChangeArrowheads="1"/>
          </p:cNvSpPr>
          <p:nvPr/>
        </p:nvSpPr>
        <p:spPr bwMode="auto">
          <a:xfrm>
            <a:off x="7204364" y="6023162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b="1" i="1"/>
              <a:t>LP solution: x=3, y=1, obj = 11</a:t>
            </a:r>
          </a:p>
        </p:txBody>
      </p:sp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2355273" y="6070787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b="1" i="1"/>
              <a:t>LP solution: x=2, y=3, obj = 12</a:t>
            </a:r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V="1">
            <a:off x="1870364" y="2305610"/>
            <a:ext cx="554182" cy="537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47" name="Line 23"/>
          <p:cNvSpPr>
            <a:spLocks noChangeShapeType="1"/>
          </p:cNvSpPr>
          <p:nvPr/>
        </p:nvSpPr>
        <p:spPr bwMode="auto">
          <a:xfrm>
            <a:off x="1870364" y="4120963"/>
            <a:ext cx="554182" cy="537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48" name="Line 24"/>
          <p:cNvSpPr>
            <a:spLocks noChangeShapeType="1"/>
          </p:cNvSpPr>
          <p:nvPr/>
        </p:nvSpPr>
        <p:spPr bwMode="auto">
          <a:xfrm>
            <a:off x="4225636" y="2709022"/>
            <a:ext cx="762000" cy="1680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49" name="Line 25"/>
          <p:cNvSpPr>
            <a:spLocks noChangeShapeType="1"/>
          </p:cNvSpPr>
          <p:nvPr/>
        </p:nvSpPr>
        <p:spPr bwMode="auto">
          <a:xfrm flipV="1">
            <a:off x="4225636" y="1498787"/>
            <a:ext cx="762000" cy="6723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50" name="Line 26"/>
          <p:cNvSpPr>
            <a:spLocks noChangeShapeType="1"/>
          </p:cNvSpPr>
          <p:nvPr/>
        </p:nvSpPr>
        <p:spPr bwMode="auto">
          <a:xfrm flipV="1">
            <a:off x="6788727" y="2641787"/>
            <a:ext cx="484909" cy="14119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51" name="Line 27"/>
          <p:cNvSpPr>
            <a:spLocks noChangeShapeType="1"/>
          </p:cNvSpPr>
          <p:nvPr/>
        </p:nvSpPr>
        <p:spPr bwMode="auto">
          <a:xfrm>
            <a:off x="6788727" y="4927787"/>
            <a:ext cx="484909" cy="6723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53" name="Rectangle 29"/>
          <p:cNvSpPr>
            <a:spLocks noChangeArrowheads="1"/>
          </p:cNvSpPr>
          <p:nvPr/>
        </p:nvSpPr>
        <p:spPr bwMode="auto">
          <a:xfrm>
            <a:off x="0" y="826434"/>
            <a:ext cx="2286000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i="1"/>
              <a:t>trick: for integer x and k, either x ≤ k</a:t>
            </a:r>
          </a:p>
          <a:p>
            <a:r>
              <a:rPr lang="en-US" altLang="en-US" i="1"/>
              <a:t> or x ≥ k+1</a:t>
            </a:r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4436341" y="6387353"/>
            <a:ext cx="3084531" cy="29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1400" i="1"/>
              <a:t>if LP solution is integral, we are done</a:t>
            </a:r>
          </a:p>
        </p:txBody>
      </p:sp>
    </p:spTree>
    <p:extLst>
      <p:ext uri="{BB962C8B-B14F-4D97-AF65-F5344CB8AC3E}">
        <p14:creationId xmlns:p14="http://schemas.microsoft.com/office/powerpoint/2010/main" val="36765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animBg="1"/>
      <p:bldP spid="231434" grpId="0" animBg="1"/>
      <p:bldP spid="231436" grpId="0"/>
      <p:bldP spid="231437" grpId="0" animBg="1"/>
      <p:bldP spid="231438" grpId="0" animBg="1"/>
      <p:bldP spid="231439" grpId="0"/>
      <p:bldP spid="231440" grpId="0"/>
      <p:bldP spid="231441" grpId="0" animBg="1"/>
      <p:bldP spid="231442" grpId="0"/>
      <p:bldP spid="231443" grpId="0" animBg="1"/>
      <p:bldP spid="231444" grpId="0"/>
      <p:bldP spid="231445" grpId="0"/>
      <p:bldP spid="231446" grpId="0" animBg="1"/>
      <p:bldP spid="231447" grpId="0" animBg="1"/>
      <p:bldP spid="231448" grpId="0" animBg="1"/>
      <p:bldP spid="231449" grpId="0" animBg="1"/>
      <p:bldP spid="231450" grpId="0" animBg="1"/>
      <p:bldP spid="231451" grpId="0" animBg="1"/>
      <p:bldP spid="231453" grpId="0"/>
      <p:bldP spid="23145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545" y="0"/>
            <a:ext cx="9282545" cy="605118"/>
          </a:xfrm>
        </p:spPr>
        <p:txBody>
          <a:bodyPr/>
          <a:lstStyle/>
          <a:p>
            <a:r>
              <a:rPr lang="en-US" altLang="en-US" sz="3300">
                <a:solidFill>
                  <a:schemeClr val="accent2"/>
                </a:solidFill>
              </a:rPr>
              <a:t>Again with a more fortunate choice</a:t>
            </a:r>
            <a:endParaRPr lang="en-US" altLang="en-US" sz="1900">
              <a:solidFill>
                <a:schemeClr val="accent2"/>
              </a:solidFill>
            </a:endParaRP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69273" y="2835089"/>
            <a:ext cx="1801091" cy="1313966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424545" y="1019736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424545" y="4230221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≤ </a:t>
            </a:r>
            <a:r>
              <a:rPr lang="en-US" altLang="en-US" sz="1600"/>
              <a:t>2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0" y="4457140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x=2.5, y=2.5, obj = 12.5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2286000" y="2843493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x=3, y=1.5, obj = 12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2355273" y="6070787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b="1" i="1"/>
              <a:t>LP solution: x=2, y=3, obj = 12</a:t>
            </a:r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auto">
          <a:xfrm flipV="1">
            <a:off x="1870364" y="2305610"/>
            <a:ext cx="554182" cy="537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auto">
          <a:xfrm>
            <a:off x="1870364" y="4120963"/>
            <a:ext cx="554182" cy="537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6026727" y="3294530"/>
            <a:ext cx="742800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0411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 animBg="1"/>
      <p:bldP spid="232455" grpId="0"/>
      <p:bldP spid="232464" grpId="0"/>
      <p:bldP spid="232465" grpId="0" animBg="1"/>
      <p:bldP spid="232466" grpId="0" animBg="1"/>
      <p:bldP spid="2324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9DC4DF-CFFD-4339-9469-C0195ED048CF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Map-Coloring</a:t>
            </a:r>
          </a:p>
        </p:txBody>
      </p:sp>
      <p:pic>
        <p:nvPicPr>
          <p:cNvPr id="7173" name="Picture 5" descr="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162425"/>
            <a:ext cx="8650288" cy="1970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Variables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WA, NT, Q, NSW, V, SA, T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Domains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D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= {</a:t>
            </a:r>
            <a:r>
              <a:rPr lang="en-US" altLang="en-US" sz="2000" dirty="0" err="1" smtClean="0"/>
              <a:t>red,green,blue</a:t>
            </a:r>
            <a:r>
              <a:rPr lang="en-US" altLang="en-US" sz="2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Constraints</a:t>
            </a:r>
            <a:r>
              <a:rPr lang="en-US" altLang="en-US" sz="2000" dirty="0" smtClean="0"/>
              <a:t>: adjacent regions must have different colors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e.g., WA </a:t>
            </a:r>
            <a:r>
              <a:rPr lang="en-US" altLang="en-US" sz="2000" dirty="0" smtClean="0">
                <a:cs typeface="Arial" charset="0"/>
              </a:rPr>
              <a:t>≠</a:t>
            </a:r>
            <a:r>
              <a:rPr lang="en-US" altLang="en-US" sz="2000" dirty="0" smtClean="0"/>
              <a:t> NT, or (WA,NT) in {(</a:t>
            </a:r>
            <a:r>
              <a:rPr lang="en-US" altLang="en-US" sz="2000" dirty="0" err="1" smtClean="0"/>
              <a:t>red,green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red,blue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green,red</a:t>
            </a:r>
            <a:r>
              <a:rPr lang="en-US" altLang="en-US" sz="2000" dirty="0" smtClean="0"/>
              <a:t>), (</a:t>
            </a:r>
            <a:r>
              <a:rPr lang="en-US" altLang="en-US" sz="2000" dirty="0" err="1" smtClean="0"/>
              <a:t>green,blue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blue,red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blue,green</a:t>
            </a:r>
            <a:r>
              <a:rPr lang="en-US" altLang="en-US" sz="2000" dirty="0" smtClean="0"/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A32E25-4A4E-4732-9FF5-2A0C44067227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CSPs are a special kind of problem: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states defined by values of a fixed set of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goal test defined by constraints on variable values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Backtracking = depth-first search with one variable assigned per node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Variable ordering and value selection heuristics help significantly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Forward checking prevents assignments that guarantee later failure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Constraint propagation (e.g., arc consistency) does additional work to constrain values and detect inconsistencies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Iterative min-conflicts is usually effective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070456-A3C6-4C3E-9D93-08BE8B504C18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ahoma" pitchFamily="34" charset="0"/>
            </a:endParaRPr>
          </a:p>
        </p:txBody>
      </p:sp>
      <p:pic>
        <p:nvPicPr>
          <p:cNvPr id="8196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Map-Coloring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49775"/>
            <a:ext cx="8650288" cy="1582738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Solutions</a:t>
            </a:r>
            <a:r>
              <a:rPr lang="en-US" altLang="en-US" sz="2800" dirty="0" smtClean="0"/>
              <a:t> are </a:t>
            </a:r>
            <a:r>
              <a:rPr lang="en-US" altLang="en-US" sz="2800" dirty="0" smtClean="0">
                <a:solidFill>
                  <a:srgbClr val="FF0000"/>
                </a:solidFill>
              </a:rPr>
              <a:t>complete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solidFill>
                  <a:srgbClr val="FF0000"/>
                </a:solidFill>
              </a:rPr>
              <a:t>consistent</a:t>
            </a:r>
            <a:r>
              <a:rPr lang="en-US" altLang="en-US" sz="2800" dirty="0" smtClean="0"/>
              <a:t> assignments, e.g., WA = red, NT = </a:t>
            </a:r>
            <a:r>
              <a:rPr lang="en-US" altLang="en-US" sz="2800" dirty="0" err="1" smtClean="0"/>
              <a:t>green,Q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/>
              <a:t>red,NSW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/>
              <a:t>green,V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/>
              <a:t>red,SA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/>
              <a:t>blue,T</a:t>
            </a:r>
            <a:r>
              <a:rPr lang="en-US" altLang="en-US" sz="2800" dirty="0" smtClean="0"/>
              <a:t> = green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D4F5E3-BD3C-4A9D-8D94-951AAE62AB06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graph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Binary CSP:</a:t>
            </a:r>
            <a:r>
              <a:rPr lang="en-US" altLang="en-US" sz="2400" dirty="0" smtClean="0"/>
              <a:t> each constraint relates two variables</a:t>
            </a: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Constraint graph:</a:t>
            </a:r>
            <a:r>
              <a:rPr lang="en-US" altLang="en-US" sz="2400" dirty="0" smtClean="0"/>
              <a:t> nodes are variables, arcs are constraints</a:t>
            </a:r>
          </a:p>
        </p:txBody>
      </p:sp>
      <p:pic>
        <p:nvPicPr>
          <p:cNvPr id="9222" name="Picture 4" descr="australia-c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Constraint Satisfaction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3D6B8C-1862-4CDB-959D-CD3F375963A9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ahom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Varieties of CSPs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Discrete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finite domains: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 variables, domain size </a:t>
            </a:r>
            <a:r>
              <a:rPr lang="en-US" altLang="en-US" sz="1800" i="1" dirty="0" smtClean="0"/>
              <a:t>d </a:t>
            </a:r>
            <a:r>
              <a:rPr lang="en-US" altLang="en-US" sz="1800" i="1" dirty="0" smtClean="0">
                <a:sym typeface="Wingdings" pitchFamily="2" charset="2"/>
              </a:rPr>
              <a:t> </a:t>
            </a:r>
            <a:r>
              <a:rPr lang="en-US" altLang="en-US" sz="1800" i="1" dirty="0" smtClean="0"/>
              <a:t>O(</a:t>
            </a:r>
            <a:r>
              <a:rPr lang="en-US" altLang="en-US" sz="1800" i="1" dirty="0" err="1" smtClean="0"/>
              <a:t>d</a:t>
            </a:r>
            <a:r>
              <a:rPr lang="en-US" altLang="en-US" sz="1800" i="1" baseline="30000" dirty="0" err="1" smtClean="0"/>
              <a:t>n</a:t>
            </a:r>
            <a:r>
              <a:rPr lang="en-US" altLang="en-US" sz="1800" i="1" dirty="0" smtClean="0"/>
              <a:t>) </a:t>
            </a:r>
            <a:r>
              <a:rPr lang="en-US" altLang="en-US" sz="1800" dirty="0" smtClean="0"/>
              <a:t>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e.g., Boolean CSPs, </a:t>
            </a:r>
            <a:r>
              <a:rPr lang="en-US" altLang="en-US" sz="1800" dirty="0" err="1" smtClean="0"/>
              <a:t>incl</a:t>
            </a:r>
            <a:r>
              <a:rPr lang="en-US" altLang="en-US" sz="1800" dirty="0" smtClean="0"/>
              <a:t>.~Boolean </a:t>
            </a:r>
            <a:r>
              <a:rPr lang="en-US" altLang="en-US" sz="1800" dirty="0" err="1" smtClean="0"/>
              <a:t>satisfiability</a:t>
            </a:r>
            <a:r>
              <a:rPr lang="en-US" altLang="en-US" sz="1800" dirty="0" smtClean="0"/>
              <a:t> (NP-complete)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infinite domains: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integers, strings,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e.g., job scheduling, variables are start/end days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need a constraint language, e.g., </a:t>
            </a:r>
            <a:r>
              <a:rPr lang="en-US" altLang="en-US" sz="1800" i="1" dirty="0" smtClean="0"/>
              <a:t>StartJob</a:t>
            </a:r>
            <a:r>
              <a:rPr lang="en-US" altLang="en-US" sz="1800" i="1" baseline="-25000" dirty="0" smtClean="0"/>
              <a:t>1</a:t>
            </a:r>
            <a:r>
              <a:rPr lang="en-US" altLang="en-US" sz="1800" i="1" dirty="0" smtClean="0"/>
              <a:t> + 5 </a:t>
            </a:r>
            <a:r>
              <a:rPr lang="en-US" altLang="en-US" sz="1800" i="1" dirty="0" smtClean="0">
                <a:cs typeface="Arial" charset="0"/>
              </a:rPr>
              <a:t>≤ </a:t>
            </a:r>
            <a:r>
              <a:rPr lang="en-US" altLang="en-US" sz="1800" i="1" dirty="0" smtClean="0"/>
              <a:t>StartJob</a:t>
            </a:r>
            <a:r>
              <a:rPr lang="en-US" altLang="en-US" sz="1800" i="1" baseline="-25000" dirty="0" smtClean="0"/>
              <a:t>3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e.g., start/end times for Hubble Space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linear constraints solvable in polynomial time by linear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3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1569</TotalTime>
  <Words>3048</Words>
  <Application>Microsoft Office PowerPoint</Application>
  <PresentationFormat>On-screen Show (4:3)</PresentationFormat>
  <Paragraphs>641</Paragraphs>
  <Slides>60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Default Design</vt:lpstr>
      <vt:lpstr>Artificial Intelligence #9</vt:lpstr>
      <vt:lpstr>Outline</vt:lpstr>
      <vt:lpstr>Sudoku</vt:lpstr>
      <vt:lpstr>Sudoku</vt:lpstr>
      <vt:lpstr>Constraint satisfaction problems (CSPs)</vt:lpstr>
      <vt:lpstr>Example: Map-Coloring</vt:lpstr>
      <vt:lpstr>Example: Map-Coloring</vt:lpstr>
      <vt:lpstr>Constraint graph</vt:lpstr>
      <vt:lpstr>Varieties of CSPs</vt:lpstr>
      <vt:lpstr>Varieties of constraints</vt:lpstr>
      <vt:lpstr>Puzzle</vt:lpstr>
      <vt:lpstr>Example: Cryptarithmetic</vt:lpstr>
      <vt:lpstr>Solution</vt:lpstr>
      <vt:lpstr>Real-world CSPs</vt:lpstr>
      <vt:lpstr>Standard search formulation (incremental)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Arc consistency</vt:lpstr>
      <vt:lpstr>Arc consistency</vt:lpstr>
      <vt:lpstr>Arc consistency</vt:lpstr>
      <vt:lpstr>Arc consistency</vt:lpstr>
      <vt:lpstr>Arc consistency algorithm AC-3</vt:lpstr>
      <vt:lpstr>Local search for CSPs</vt:lpstr>
      <vt:lpstr>Example: 4-Queens</vt:lpstr>
      <vt:lpstr>Simple csp example</vt:lpstr>
      <vt:lpstr>PowerPoint Presentation</vt:lpstr>
      <vt:lpstr>Crossword clues</vt:lpstr>
      <vt:lpstr>Crossword clues</vt:lpstr>
      <vt:lpstr>Crossword clues</vt:lpstr>
      <vt:lpstr>Crossword clues</vt:lpstr>
      <vt:lpstr>Crossword clues</vt:lpstr>
      <vt:lpstr>Constraint Satisfaction Problem</vt:lpstr>
      <vt:lpstr>For the Crosswords Problem</vt:lpstr>
      <vt:lpstr>Minimum Conflicts Heuristic</vt:lpstr>
      <vt:lpstr>What to do with conflicts?</vt:lpstr>
      <vt:lpstr>PowerPoint Presentation</vt:lpstr>
      <vt:lpstr>PowerPoint Presentation</vt:lpstr>
      <vt:lpstr>Linear programs: example</vt:lpstr>
      <vt:lpstr>Solving the linear program graphically</vt:lpstr>
      <vt:lpstr>Modified LP</vt:lpstr>
      <vt:lpstr>Integer (linear) program</vt:lpstr>
      <vt:lpstr>Mixed integer (linear) program</vt:lpstr>
      <vt:lpstr>Solving linear/integer programs</vt:lpstr>
      <vt:lpstr>Satisfiability as an integer program</vt:lpstr>
      <vt:lpstr>Solving the integer program with DFS branch and bound</vt:lpstr>
      <vt:lpstr>Again with a more fortunate choice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45</cp:revision>
  <cp:lastPrinted>2013-01-05T22:03:00Z</cp:lastPrinted>
  <dcterms:created xsi:type="dcterms:W3CDTF">2003-12-17T02:04:52Z</dcterms:created>
  <dcterms:modified xsi:type="dcterms:W3CDTF">2014-10-07T20:29:15Z</dcterms:modified>
</cp:coreProperties>
</file>