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7" r:id="rId3"/>
    <p:sldId id="290" r:id="rId4"/>
    <p:sldId id="278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83" r:id="rId13"/>
  </p:sldIdLst>
  <p:sldSz cx="12192000" cy="6858000"/>
  <p:notesSz cx="7019925" cy="9305925"/>
  <p:embeddedFontLst>
    <p:embeddedFont>
      <p:font typeface="Aptos ExtraBold" panose="020B0004020202020204" pitchFamily="34" charset="0"/>
      <p:bold r:id="rId16"/>
      <p:italic r:id="rId17"/>
      <p:boldItalic r:id="rId18"/>
    </p:embeddedFont>
    <p:embeddedFont>
      <p:font typeface="Corbel" panose="020B05030202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n0ZSvl4q8UAFTfx4vOfSrhpa4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1690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73B6E9-4E8F-4C4B-B1CE-BAFBDDB68305}" v="2" dt="2024-03-04T07:55:06.750"/>
  </p1510:revLst>
</p1510:revInfo>
</file>

<file path=ppt/tableStyles.xml><?xml version="1.0" encoding="utf-8"?>
<a:tblStyleLst xmlns:a="http://schemas.openxmlformats.org/drawingml/2006/main" def="{14E2CD08-A862-4473-B2B7-B277B8205108}">
  <a:tblStyle styleId="{14E2CD08-A862-4473-B2B7-B277B820510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787"/>
  </p:normalViewPr>
  <p:slideViewPr>
    <p:cSldViewPr snapToGrid="0">
      <p:cViewPr>
        <p:scale>
          <a:sx n="75" d="100"/>
          <a:sy n="75" d="100"/>
        </p:scale>
        <p:origin x="965" y="120"/>
      </p:cViewPr>
      <p:guideLst>
        <p:guide orient="horz" pos="220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4024" y="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F3CDF5-7AA2-C1EA-79BC-FF8785EC11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11618-5E36-1B4E-493A-25FE945267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6688" y="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A8EC1-C74A-F945-979F-345D134CBD3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1C18C-2680-CE9B-C94D-2A6AED68C3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3920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C3B5A-4042-FCCC-1D8F-F4B9856163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6688" y="883920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B5A92-D736-5F41-9E75-88833316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0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00" rIns="93250" bIns="466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6333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00" rIns="93250" bIns="466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00" rIns="93250" bIns="466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00" rIns="93250" bIns="466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00" rIns="93250" bIns="466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00" rIns="93250" bIns="46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39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00" rIns="93250" bIns="466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541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39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00" rIns="93250" bIns="466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93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39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00" rIns="93250" bIns="466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349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39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00" rIns="93250" bIns="466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39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00" rIns="93250" bIns="466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172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39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00" rIns="93250" bIns="466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9380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39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00" rIns="93250" bIns="466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478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39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00" rIns="93250" bIns="466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822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39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00" rIns="93250" bIns="466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079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39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00" rIns="93250" bIns="466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522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39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46600" rIns="93250" bIns="466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95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 userDrawn="1">
  <p:cSld name="3_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4"/>
          <p:cNvSpPr/>
          <p:nvPr/>
        </p:nvSpPr>
        <p:spPr>
          <a:xfrm>
            <a:off x="1" y="6200605"/>
            <a:ext cx="12192000" cy="25328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20983" y="36837"/>
            <a:ext cx="8491304" cy="6515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44"/>
          <p:cNvGrpSpPr/>
          <p:nvPr/>
        </p:nvGrpSpPr>
        <p:grpSpPr>
          <a:xfrm>
            <a:off x="4129006" y="6004702"/>
            <a:ext cx="3933991" cy="645090"/>
            <a:chOff x="4129006" y="6004702"/>
            <a:chExt cx="3933991" cy="645090"/>
          </a:xfrm>
        </p:grpSpPr>
        <p:sp>
          <p:nvSpPr>
            <p:cNvPr id="33" name="Google Shape;33;p44"/>
            <p:cNvSpPr/>
            <p:nvPr/>
          </p:nvSpPr>
          <p:spPr>
            <a:xfrm>
              <a:off x="4129006" y="6004702"/>
              <a:ext cx="3933991" cy="645090"/>
            </a:xfrm>
            <a:prstGeom prst="roundRect">
              <a:avLst>
                <a:gd name="adj" fmla="val 2132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" name="Google Shape;34;p44"/>
            <p:cNvGrpSpPr/>
            <p:nvPr/>
          </p:nvGrpSpPr>
          <p:grpSpPr>
            <a:xfrm>
              <a:off x="4325368" y="6102557"/>
              <a:ext cx="3541267" cy="449380"/>
              <a:chOff x="4265817" y="2622830"/>
              <a:chExt cx="3541267" cy="449380"/>
            </a:xfrm>
          </p:grpSpPr>
          <p:pic>
            <p:nvPicPr>
              <p:cNvPr id="35" name="Google Shape;35;p4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981865" y="2649096"/>
                <a:ext cx="825219" cy="3968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Google Shape;36;p4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196213" y="2645251"/>
                <a:ext cx="749143" cy="40453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" name="Google Shape;37;p44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6038749" y="2637745"/>
                <a:ext cx="849722" cy="419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44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265817" y="2622830"/>
                <a:ext cx="837003" cy="4493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19F494-C603-F87A-4F00-C3DCCECD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FB005-355C-B0F0-4A65-F43E24EF1B2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D7628-BE63-8CF7-9FB1-F694FED13A2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D1825-E489-0CF3-B6A5-057FC36429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26E4A2-69EE-9447-8036-3662C29399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798638"/>
            <a:ext cx="10515600" cy="42052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2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 txBox="1"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5"/>
          <p:cNvSpPr/>
          <p:nvPr/>
        </p:nvSpPr>
        <p:spPr>
          <a:xfrm>
            <a:off x="10988704" y="699341"/>
            <a:ext cx="1203296" cy="351972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494A4C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1">
                <a:solidFill>
                  <a:srgbClr val="494A4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200" b="1">
                <a:solidFill>
                  <a:srgbClr val="494A4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1" name="Google Shape;41;p45"/>
          <p:cNvSpPr/>
          <p:nvPr/>
        </p:nvSpPr>
        <p:spPr>
          <a:xfrm>
            <a:off x="1" y="6200605"/>
            <a:ext cx="12192000" cy="25328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" name="Google Shape;42;p45"/>
          <p:cNvGrpSpPr/>
          <p:nvPr/>
        </p:nvGrpSpPr>
        <p:grpSpPr>
          <a:xfrm>
            <a:off x="7736754" y="6004702"/>
            <a:ext cx="3933991" cy="645090"/>
            <a:chOff x="4129006" y="6004702"/>
            <a:chExt cx="3933991" cy="645090"/>
          </a:xfrm>
        </p:grpSpPr>
        <p:sp>
          <p:nvSpPr>
            <p:cNvPr id="43" name="Google Shape;43;p45"/>
            <p:cNvSpPr/>
            <p:nvPr/>
          </p:nvSpPr>
          <p:spPr>
            <a:xfrm>
              <a:off x="4129006" y="6004702"/>
              <a:ext cx="3933991" cy="645090"/>
            </a:xfrm>
            <a:prstGeom prst="roundRect">
              <a:avLst>
                <a:gd name="adj" fmla="val 2132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" name="Google Shape;44;p45"/>
            <p:cNvGrpSpPr/>
            <p:nvPr/>
          </p:nvGrpSpPr>
          <p:grpSpPr>
            <a:xfrm>
              <a:off x="4325368" y="6102557"/>
              <a:ext cx="3541267" cy="449380"/>
              <a:chOff x="4265817" y="2622830"/>
              <a:chExt cx="3541267" cy="449380"/>
            </a:xfrm>
          </p:grpSpPr>
          <p:pic>
            <p:nvPicPr>
              <p:cNvPr id="45" name="Google Shape;45;p45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6981865" y="2649096"/>
                <a:ext cx="825219" cy="3968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" name="Google Shape;46;p4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5196213" y="2645251"/>
                <a:ext cx="749143" cy="40453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" name="Google Shape;47;p45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038749" y="2637745"/>
                <a:ext cx="849722" cy="419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45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4265817" y="2622830"/>
                <a:ext cx="837003" cy="4493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6"/>
          <p:cNvSpPr/>
          <p:nvPr/>
        </p:nvSpPr>
        <p:spPr>
          <a:xfrm>
            <a:off x="1" y="6200605"/>
            <a:ext cx="12192000" cy="25328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" name="Google Shape;51;p46"/>
          <p:cNvGrpSpPr/>
          <p:nvPr/>
        </p:nvGrpSpPr>
        <p:grpSpPr>
          <a:xfrm>
            <a:off x="7427265" y="6004702"/>
            <a:ext cx="4451349" cy="645090"/>
            <a:chOff x="4301992" y="2922358"/>
            <a:chExt cx="4451349" cy="645090"/>
          </a:xfrm>
        </p:grpSpPr>
        <p:sp>
          <p:nvSpPr>
            <p:cNvPr id="52" name="Google Shape;52;p46"/>
            <p:cNvSpPr/>
            <p:nvPr/>
          </p:nvSpPr>
          <p:spPr>
            <a:xfrm>
              <a:off x="4301992" y="2922358"/>
              <a:ext cx="4451349" cy="645090"/>
            </a:xfrm>
            <a:prstGeom prst="roundRect">
              <a:avLst>
                <a:gd name="adj" fmla="val 2132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" name="Google Shape;53;p4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408412" y="3046479"/>
              <a:ext cx="825219" cy="396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4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91931" y="3042634"/>
              <a:ext cx="749143" cy="404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4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42209" y="3035128"/>
              <a:ext cx="849722" cy="419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4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941653" y="3073453"/>
              <a:ext cx="1733550" cy="342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4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4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4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1" name="Google Shape;91;p5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2" name="Google Shape;92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/>
          <p:nvPr/>
        </p:nvSpPr>
        <p:spPr>
          <a:xfrm>
            <a:off x="1524000" y="939300"/>
            <a:ext cx="9144000" cy="1208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4000" b="1" dirty="0">
                <a:solidFill>
                  <a:schemeClr val="tx1"/>
                </a:solidFill>
                <a:latin typeface="Corbel" panose="020B0503020204020204" pitchFamily="34" charset="0"/>
              </a:rPr>
              <a:t>Research &amp; Innovation Proposal</a:t>
            </a:r>
            <a:endParaRPr sz="4000" b="0" i="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1524000" y="5036695"/>
            <a:ext cx="9144000" cy="935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sz="2800" b="1" i="0" strike="noStrike" cap="none" baseline="-25000" dirty="0">
              <a:solidFill>
                <a:srgbClr val="7030A0"/>
              </a:solidFill>
              <a:latin typeface="Corbel" panose="020B0503020204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78658" y="0"/>
            <a:ext cx="12113342" cy="757238"/>
            <a:chOff x="78658" y="0"/>
            <a:chExt cx="12113342" cy="757238"/>
          </a:xfrm>
        </p:grpSpPr>
        <p:pic>
          <p:nvPicPr>
            <p:cNvPr id="121" name="Google Shape;121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764837" y="0"/>
              <a:ext cx="1427163" cy="7572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1" descr="Logo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20339" y="63773"/>
              <a:ext cx="1170914" cy="6296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" descr="A picture containing background pattern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658" y="95209"/>
              <a:ext cx="1072855" cy="5769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525097" y="0"/>
              <a:ext cx="1323975" cy="7572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Google Shape;118;p1">
            <a:extLst>
              <a:ext uri="{FF2B5EF4-FFF2-40B4-BE49-F238E27FC236}">
                <a16:creationId xmlns:a16="http://schemas.microsoft.com/office/drawing/2014/main" id="{B935C458-5B98-D21E-35B0-2CEFD0BC846F}"/>
              </a:ext>
            </a:extLst>
          </p:cNvPr>
          <p:cNvSpPr txBox="1"/>
          <p:nvPr/>
        </p:nvSpPr>
        <p:spPr>
          <a:xfrm>
            <a:off x="10668000" y="5972175"/>
            <a:ext cx="1142902" cy="54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2000" b="1" dirty="0">
                <a:solidFill>
                  <a:schemeClr val="tx1"/>
                </a:solidFill>
                <a:latin typeface="Aptos ExtraBold" panose="020B0004020202020204" pitchFamily="34" charset="0"/>
              </a:rPr>
              <a:t>Round 1</a:t>
            </a:r>
            <a:endParaRPr sz="2000" b="1" u="none" strike="noStrike" cap="none" dirty="0">
              <a:solidFill>
                <a:schemeClr val="tx1"/>
              </a:solidFill>
              <a:latin typeface="Aptos ExtraBold" panose="020B00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76BC99-DAAB-AD63-CA27-4B7C0348E753}"/>
              </a:ext>
            </a:extLst>
          </p:cNvPr>
          <p:cNvSpPr txBox="1"/>
          <p:nvPr/>
        </p:nvSpPr>
        <p:spPr>
          <a:xfrm>
            <a:off x="564911" y="2637075"/>
            <a:ext cx="24817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Proposal Name: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4F986-CC8E-C5E5-45DF-78E29BFBE550}"/>
              </a:ext>
            </a:extLst>
          </p:cNvPr>
          <p:cNvSpPr txBox="1"/>
          <p:nvPr/>
        </p:nvSpPr>
        <p:spPr>
          <a:xfrm>
            <a:off x="3174824" y="2675547"/>
            <a:ext cx="8297706" cy="7078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Quantum-Enhanced Financial Fraud Detection: A Quantum Graph Neural Network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469E0-9F79-B676-7B72-76B814470B22}"/>
              </a:ext>
            </a:extLst>
          </p:cNvPr>
          <p:cNvSpPr txBox="1"/>
          <p:nvPr/>
        </p:nvSpPr>
        <p:spPr>
          <a:xfrm>
            <a:off x="867782" y="4217277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Initiative Category: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FF4C4F-48AF-6547-52C8-09EDB36A3B6C}"/>
              </a:ext>
            </a:extLst>
          </p:cNvPr>
          <p:cNvSpPr txBox="1"/>
          <p:nvPr/>
        </p:nvSpPr>
        <p:spPr>
          <a:xfrm>
            <a:off x="3174824" y="4274301"/>
            <a:ext cx="8297706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Cybersecurity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93D47-4668-9FBE-4C98-A35894B4C32E}"/>
              </a:ext>
            </a:extLst>
          </p:cNvPr>
          <p:cNvSpPr txBox="1"/>
          <p:nvPr/>
        </p:nvSpPr>
        <p:spPr>
          <a:xfrm>
            <a:off x="1351889" y="4801330"/>
            <a:ext cx="182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Sub Category: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30FB0-929D-3E00-7766-7D5641048F83}"/>
              </a:ext>
            </a:extLst>
          </p:cNvPr>
          <p:cNvSpPr txBox="1"/>
          <p:nvPr/>
        </p:nvSpPr>
        <p:spPr>
          <a:xfrm>
            <a:off x="3174824" y="4847497"/>
            <a:ext cx="8297706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Fraud Detection and Prevention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8BBA8421-B025-442D-7DFD-33DBD8A3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Project Timeline</a:t>
            </a:r>
            <a:br>
              <a:rPr lang="en-US" dirty="0">
                <a:latin typeface="Corbel" panose="020B0503020204020204" pitchFamily="34" charset="0"/>
              </a:rPr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Use a Gantt chart to depict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Google Shape;118;p1">
            <a:extLst>
              <a:ext uri="{FF2B5EF4-FFF2-40B4-BE49-F238E27FC236}">
                <a16:creationId xmlns:a16="http://schemas.microsoft.com/office/drawing/2014/main" id="{3815FCEF-CB5C-CE91-FF11-EC43C3EE78F9}"/>
              </a:ext>
            </a:extLst>
          </p:cNvPr>
          <p:cNvSpPr txBox="1"/>
          <p:nvPr/>
        </p:nvSpPr>
        <p:spPr>
          <a:xfrm>
            <a:off x="10668000" y="5972175"/>
            <a:ext cx="1142902" cy="54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2000" b="1" dirty="0">
                <a:solidFill>
                  <a:schemeClr val="tx1"/>
                </a:solidFill>
                <a:latin typeface="Aptos ExtraBold" panose="020B0004020202020204" pitchFamily="34" charset="0"/>
              </a:rPr>
              <a:t>Round 1</a:t>
            </a:r>
            <a:endParaRPr sz="2000" b="1" u="none" strike="noStrike" cap="none" dirty="0">
              <a:solidFill>
                <a:schemeClr val="tx1"/>
              </a:solidFill>
              <a:latin typeface="Aptos ExtraBold" panose="020B00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1B1369F-29EA-7D43-1A4C-2546FA77BAF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310640" y="1574800"/>
            <a:ext cx="10043160" cy="4429125"/>
          </a:xfrm>
        </p:spPr>
      </p:pic>
    </p:spTree>
    <p:extLst>
      <p:ext uri="{BB962C8B-B14F-4D97-AF65-F5344CB8AC3E}">
        <p14:creationId xmlns:p14="http://schemas.microsoft.com/office/powerpoint/2010/main" val="124961537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8BBA8421-B025-442D-7DFD-33DBD8A3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Estimated Project Budget</a:t>
            </a:r>
            <a:br>
              <a:rPr lang="en-US" dirty="0">
                <a:latin typeface="Corbel" panose="020B0503020204020204" pitchFamily="34" charset="0"/>
              </a:rPr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Please show a high level budget with justification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Google Shape;118;p1">
            <a:extLst>
              <a:ext uri="{FF2B5EF4-FFF2-40B4-BE49-F238E27FC236}">
                <a16:creationId xmlns:a16="http://schemas.microsoft.com/office/drawing/2014/main" id="{3815FCEF-CB5C-CE91-FF11-EC43C3EE78F9}"/>
              </a:ext>
            </a:extLst>
          </p:cNvPr>
          <p:cNvSpPr txBox="1"/>
          <p:nvPr/>
        </p:nvSpPr>
        <p:spPr>
          <a:xfrm>
            <a:off x="10668000" y="5972175"/>
            <a:ext cx="1142902" cy="54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2000" b="1" dirty="0">
                <a:solidFill>
                  <a:schemeClr val="tx1"/>
                </a:solidFill>
                <a:latin typeface="Aptos ExtraBold" panose="020B0004020202020204" pitchFamily="34" charset="0"/>
              </a:rPr>
              <a:t>Round 1</a:t>
            </a:r>
            <a:endParaRPr sz="2000" b="1" u="none" strike="noStrike" cap="none" dirty="0">
              <a:solidFill>
                <a:schemeClr val="tx1"/>
              </a:solidFill>
              <a:latin typeface="Aptos ExtraBold" panose="020B00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CF027-1097-265F-54EB-48B0A22D4F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/>
              <a:t>Cloud Service Costs:</a:t>
            </a:r>
          </a:p>
          <a:p>
            <a:pPr marL="50800" indent="0">
              <a:buNone/>
            </a:pPr>
            <a:r>
              <a:rPr lang="en-US" sz="1400" dirty="0"/>
              <a:t>	- It will depend on which cloud service is taking from IBM Quantum , </a:t>
            </a:r>
            <a:r>
              <a:rPr lang="en-US" sz="1400" dirty="0" err="1"/>
              <a:t>Rigetti</a:t>
            </a:r>
            <a:r>
              <a:rPr lang="en-US" sz="1400" dirty="0"/>
              <a:t> Computing or Amazon Bracket. The costs can come from Access and subscription Fee, Support Costs.</a:t>
            </a:r>
          </a:p>
          <a:p>
            <a:r>
              <a:rPr lang="en-US" sz="2000" dirty="0"/>
              <a:t>Personnel Costs: </a:t>
            </a:r>
          </a:p>
          <a:p>
            <a:pPr marL="50800" indent="0">
              <a:buNone/>
            </a:pPr>
            <a:r>
              <a:rPr lang="en-US" sz="2000" dirty="0"/>
              <a:t>	- </a:t>
            </a:r>
            <a:r>
              <a:rPr lang="en-US" sz="1400" dirty="0"/>
              <a:t>This costs include Software developers , Project Management</a:t>
            </a:r>
          </a:p>
          <a:p>
            <a:r>
              <a:rPr lang="en-US" sz="2000" dirty="0"/>
              <a:t>Training and Skill Development:</a:t>
            </a:r>
          </a:p>
          <a:p>
            <a:pPr marL="50800" indent="0">
              <a:buNone/>
            </a:pPr>
            <a:r>
              <a:rPr lang="en-US" sz="2000" dirty="0"/>
              <a:t>	- </a:t>
            </a:r>
            <a:r>
              <a:rPr lang="en-US" sz="1400" dirty="0"/>
              <a:t> Some in-house quantum expertise might be needed to enhance the team’s understanding and collaboration with the cloud service.</a:t>
            </a:r>
          </a:p>
          <a:p>
            <a:r>
              <a:rPr lang="en-US" sz="2000" dirty="0"/>
              <a:t>Documentation and Reporting: </a:t>
            </a:r>
            <a:r>
              <a:rPr lang="en-US" sz="1400" dirty="0"/>
              <a:t>This includes Technical Writers.</a:t>
            </a:r>
          </a:p>
          <a:p>
            <a:r>
              <a:rPr lang="en-US" sz="2000" dirty="0"/>
              <a:t>Miscellaneous:  </a:t>
            </a:r>
            <a:r>
              <a:rPr lang="en-US" sz="1400" dirty="0"/>
              <a:t>This includes Contingency Fund, Software Licenses, Data security management , Scalability cost.</a:t>
            </a:r>
          </a:p>
          <a:p>
            <a:pPr marL="5080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408877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FFC5DB-8D0F-319D-8540-E54601C9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Thank you!</a:t>
            </a:r>
            <a:endParaRPr lang="en-US" sz="3500" i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7EEE58-DC2A-20E3-3327-2F1CF450594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74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FFC5DB-8D0F-319D-8540-E54601C9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Team Info</a:t>
            </a:r>
            <a:br>
              <a:rPr lang="en-US" dirty="0">
                <a:latin typeface="Corbel" panose="020B0503020204020204" pitchFamily="34" charset="0"/>
              </a:rPr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Minimum size is 2 and maximum is 4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8137DDF-E045-1C3D-E12A-64E5A88E5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304590"/>
              </p:ext>
            </p:extLst>
          </p:nvPr>
        </p:nvGraphicFramePr>
        <p:xfrm>
          <a:off x="2994992" y="1930215"/>
          <a:ext cx="8666922" cy="4033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0138">
                  <a:extLst>
                    <a:ext uri="{9D8B030D-6E8A-4147-A177-3AD203B41FA5}">
                      <a16:colId xmlns:a16="http://schemas.microsoft.com/office/drawing/2014/main" val="2196185048"/>
                    </a:ext>
                  </a:extLst>
                </a:gridCol>
                <a:gridCol w="3246784">
                  <a:extLst>
                    <a:ext uri="{9D8B030D-6E8A-4147-A177-3AD203B41FA5}">
                      <a16:colId xmlns:a16="http://schemas.microsoft.com/office/drawing/2014/main" val="3926741298"/>
                    </a:ext>
                  </a:extLst>
                </a:gridCol>
              </a:tblGrid>
              <a:tr h="20166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Md. Zubair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Title: CSE Student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Institute: Green University of Bangladesh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Phone 1: 01643196076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Phone 2: 01857155064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Email: mz548492@gmail.com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Humayra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Afia Hany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Title: CSE Student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Institute: Green University of Bangladesh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Phone 1: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Phone 2: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Email:</a:t>
                      </a:r>
                    </a:p>
                    <a:p>
                      <a:endParaRPr lang="en-US" dirty="0">
                        <a:noFill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999398"/>
                  </a:ext>
                </a:extLst>
              </a:tr>
              <a:tr h="20166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Sumaiya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Akter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Akhi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Title: CSE student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Institute: Green University of Bangladesh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Phone 1: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Phone 2: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Email: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Sharna Islam Farhana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Title: CSE Student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Institute: Green University of Bangladesh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Phone 1: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Phone 2: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Email:</a:t>
                      </a:r>
                    </a:p>
                    <a:p>
                      <a:endParaRPr lang="en-US" dirty="0">
                        <a:noFill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46560"/>
                  </a:ext>
                </a:extLst>
              </a:tr>
            </a:tbl>
          </a:graphicData>
        </a:graphic>
      </p:graphicFrame>
      <p:sp>
        <p:nvSpPr>
          <p:cNvPr id="10" name="Google Shape;118;p1">
            <a:extLst>
              <a:ext uri="{FF2B5EF4-FFF2-40B4-BE49-F238E27FC236}">
                <a16:creationId xmlns:a16="http://schemas.microsoft.com/office/drawing/2014/main" id="{DCD3B4F0-EBA3-0732-E89D-0BD2C3EDDFC5}"/>
              </a:ext>
            </a:extLst>
          </p:cNvPr>
          <p:cNvSpPr txBox="1"/>
          <p:nvPr/>
        </p:nvSpPr>
        <p:spPr>
          <a:xfrm>
            <a:off x="10668000" y="5972175"/>
            <a:ext cx="1142902" cy="54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2000" b="1" dirty="0">
                <a:solidFill>
                  <a:schemeClr val="tx1"/>
                </a:solidFill>
                <a:latin typeface="Aptos ExtraBold" panose="020B0004020202020204" pitchFamily="34" charset="0"/>
              </a:rPr>
              <a:t>Round 1</a:t>
            </a:r>
            <a:endParaRPr sz="2000" b="1" u="none" strike="noStrike" cap="none" dirty="0">
              <a:solidFill>
                <a:schemeClr val="tx1"/>
              </a:solidFill>
              <a:latin typeface="Aptos ExtraBold" panose="020B00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A8763CA-F6FB-4CE5-C7FB-F689DA00863C}"/>
              </a:ext>
            </a:extLst>
          </p:cNvPr>
          <p:cNvSpPr/>
          <p:nvPr/>
        </p:nvSpPr>
        <p:spPr>
          <a:xfrm>
            <a:off x="933554" y="1830473"/>
            <a:ext cx="2024268" cy="200193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BE9D8-5DEC-9184-315B-75EFCEA91247}"/>
              </a:ext>
            </a:extLst>
          </p:cNvPr>
          <p:cNvSpPr txBox="1"/>
          <p:nvPr/>
        </p:nvSpPr>
        <p:spPr>
          <a:xfrm>
            <a:off x="1264550" y="2630129"/>
            <a:ext cx="14366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paste 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your photo here</a:t>
            </a:r>
          </a:p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659A7C-C844-8530-A9DB-BEFD57758CB1}"/>
              </a:ext>
            </a:extLst>
          </p:cNvPr>
          <p:cNvSpPr/>
          <p:nvPr/>
        </p:nvSpPr>
        <p:spPr>
          <a:xfrm>
            <a:off x="6316317" y="1830473"/>
            <a:ext cx="2024268" cy="200193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119DD6-D336-41BC-F1B9-47CE96D19650}"/>
              </a:ext>
            </a:extLst>
          </p:cNvPr>
          <p:cNvSpPr txBox="1"/>
          <p:nvPr/>
        </p:nvSpPr>
        <p:spPr>
          <a:xfrm>
            <a:off x="6610145" y="2573380"/>
            <a:ext cx="14366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paste 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your photo here</a:t>
            </a:r>
          </a:p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D1F23B-013E-FFB9-6A6D-4FFC1341A947}"/>
              </a:ext>
            </a:extLst>
          </p:cNvPr>
          <p:cNvSpPr/>
          <p:nvPr/>
        </p:nvSpPr>
        <p:spPr>
          <a:xfrm>
            <a:off x="970722" y="3897793"/>
            <a:ext cx="2024268" cy="200193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93BB37-1C4A-69BE-03BE-5E31CF83EEF7}"/>
              </a:ext>
            </a:extLst>
          </p:cNvPr>
          <p:cNvSpPr txBox="1"/>
          <p:nvPr/>
        </p:nvSpPr>
        <p:spPr>
          <a:xfrm>
            <a:off x="1190212" y="4689109"/>
            <a:ext cx="14366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paste 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your photo here</a:t>
            </a:r>
          </a:p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EFED3D-B771-FA84-7857-106987B85959}"/>
              </a:ext>
            </a:extLst>
          </p:cNvPr>
          <p:cNvSpPr/>
          <p:nvPr/>
        </p:nvSpPr>
        <p:spPr>
          <a:xfrm>
            <a:off x="6316317" y="3896976"/>
            <a:ext cx="2024268" cy="200193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CF2D8B-7554-9E93-37D4-A45A31B6ECA9}"/>
              </a:ext>
            </a:extLst>
          </p:cNvPr>
          <p:cNvSpPr txBox="1"/>
          <p:nvPr/>
        </p:nvSpPr>
        <p:spPr>
          <a:xfrm>
            <a:off x="6610145" y="4689109"/>
            <a:ext cx="14366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paste 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your photo here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5477E97-E886-F842-289F-7057B3E0E6D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41514131"/>
              </p:ext>
            </p:extLst>
          </p:nvPr>
        </p:nvGraphicFramePr>
        <p:xfrm>
          <a:off x="838200" y="1798637"/>
          <a:ext cx="10515597" cy="451085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25487">
                  <a:extLst>
                    <a:ext uri="{9D8B030D-6E8A-4147-A177-3AD203B41FA5}">
                      <a16:colId xmlns:a16="http://schemas.microsoft.com/office/drawing/2014/main" val="1221263042"/>
                    </a:ext>
                  </a:extLst>
                </a:gridCol>
                <a:gridCol w="2252870">
                  <a:extLst>
                    <a:ext uri="{9D8B030D-6E8A-4147-A177-3AD203B41FA5}">
                      <a16:colId xmlns:a16="http://schemas.microsoft.com/office/drawing/2014/main" val="3098721900"/>
                    </a:ext>
                  </a:extLst>
                </a:gridCol>
                <a:gridCol w="6437240">
                  <a:extLst>
                    <a:ext uri="{9D8B030D-6E8A-4147-A177-3AD203B41FA5}">
                      <a16:colId xmlns:a16="http://schemas.microsoft.com/office/drawing/2014/main" val="122764812"/>
                    </a:ext>
                  </a:extLst>
                </a:gridCol>
              </a:tblGrid>
              <a:tr h="1491658">
                <a:tc rowSpan="2"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Problem’s Root Cause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0" dirty="0"/>
                    </a:p>
                    <a:p>
                      <a:pPr algn="r"/>
                      <a:r>
                        <a:rPr lang="en-US" b="0" dirty="0"/>
                        <a:t>Addressability of the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The proposed solution focuses on leveraging Quantum Graph Neural Network (QGNNs) within the realm of cybersecurity.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Assessment: Our cybersecurity solution tackles the limitations of traditional fraud detection head-on. Through Quantum Computing techniques, it brings enhancement to accuracy, revolutionizing the fight against online financial fraud.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744695"/>
                  </a:ext>
                </a:extLst>
              </a:tr>
              <a:tr h="134093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0" dirty="0"/>
                    </a:p>
                    <a:p>
                      <a:pPr algn="r"/>
                      <a:r>
                        <a:rPr lang="en-US" b="0" dirty="0"/>
                        <a:t>Evidence supporting the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Current data underscores the challenges in traditional fraud detection, revealing issues such adaptability to dynamic patterns , complex relationships and interconnected patterns, handling exponential data growth, limited holistic context understanding inability to capture non-linear structures etc.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Assessment: Evident shortcomings in classical ML underscores the crucial need for improvement in fraud detection.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29446"/>
                  </a:ext>
                </a:extLst>
              </a:tr>
              <a:tr h="1340939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Economic Significance of the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Fraud detection is economically crucial, spanning diverse sectors like banking, e-commerce, healthcare, FinTech, and insurance. Implementing advanced techniques becomes crucial to effectively counter the ever-changing tactics of fraudsters, thereby safeguarding economics activities and fostering trust in financial systems.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072655"/>
                  </a:ext>
                </a:extLst>
              </a:tr>
            </a:tbl>
          </a:graphicData>
        </a:graphic>
      </p:graphicFrame>
      <p:sp>
        <p:nvSpPr>
          <p:cNvPr id="7" name="Title 3">
            <a:extLst>
              <a:ext uri="{FF2B5EF4-FFF2-40B4-BE49-F238E27FC236}">
                <a16:creationId xmlns:a16="http://schemas.microsoft.com/office/drawing/2014/main" id="{8BBA8421-B025-442D-7DFD-33DBD8A3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Merit of the Initiative</a:t>
            </a:r>
            <a:br>
              <a:rPr lang="en-US" dirty="0">
                <a:latin typeface="Corbel" panose="020B0503020204020204" pitchFamily="34" charset="0"/>
              </a:rPr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Assessment of the Proposal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0" name="Google Shape;118;p1">
            <a:extLst>
              <a:ext uri="{FF2B5EF4-FFF2-40B4-BE49-F238E27FC236}">
                <a16:creationId xmlns:a16="http://schemas.microsoft.com/office/drawing/2014/main" id="{E90DF361-4140-AD6F-3A45-402699112B41}"/>
              </a:ext>
            </a:extLst>
          </p:cNvPr>
          <p:cNvSpPr txBox="1"/>
          <p:nvPr/>
        </p:nvSpPr>
        <p:spPr>
          <a:xfrm>
            <a:off x="10668000" y="5972175"/>
            <a:ext cx="1142902" cy="54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2000" b="1" dirty="0">
                <a:solidFill>
                  <a:schemeClr val="tx1"/>
                </a:solidFill>
                <a:latin typeface="Aptos ExtraBold" panose="020B0004020202020204" pitchFamily="34" charset="0"/>
              </a:rPr>
              <a:t>Round 1</a:t>
            </a:r>
            <a:endParaRPr sz="2000" b="1" u="none" strike="noStrike" cap="none" dirty="0">
              <a:solidFill>
                <a:schemeClr val="tx1"/>
              </a:solidFill>
              <a:latin typeface="Aptos ExtraBold" panose="020B00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712924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5477E97-E886-F842-289F-7057B3E0E6D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98029523"/>
              </p:ext>
            </p:extLst>
          </p:nvPr>
        </p:nvGraphicFramePr>
        <p:xfrm>
          <a:off x="838203" y="1564957"/>
          <a:ext cx="10515597" cy="63851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25487">
                  <a:extLst>
                    <a:ext uri="{9D8B030D-6E8A-4147-A177-3AD203B41FA5}">
                      <a16:colId xmlns:a16="http://schemas.microsoft.com/office/drawing/2014/main" val="1221263042"/>
                    </a:ext>
                  </a:extLst>
                </a:gridCol>
                <a:gridCol w="2252870">
                  <a:extLst>
                    <a:ext uri="{9D8B030D-6E8A-4147-A177-3AD203B41FA5}">
                      <a16:colId xmlns:a16="http://schemas.microsoft.com/office/drawing/2014/main" val="3098721900"/>
                    </a:ext>
                  </a:extLst>
                </a:gridCol>
                <a:gridCol w="6437240">
                  <a:extLst>
                    <a:ext uri="{9D8B030D-6E8A-4147-A177-3AD203B41FA5}">
                      <a16:colId xmlns:a16="http://schemas.microsoft.com/office/drawing/2014/main" val="122764812"/>
                    </a:ext>
                  </a:extLst>
                </a:gridCol>
              </a:tblGrid>
              <a:tr h="3601791">
                <a:tc rowSpan="2"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Solution &amp; Innovation Potential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0" dirty="0"/>
                    </a:p>
                    <a:p>
                      <a:pPr algn="r"/>
                      <a:endParaRPr lang="en-US" b="0" dirty="0"/>
                    </a:p>
                    <a:p>
                      <a:pPr algn="r"/>
                      <a:endParaRPr lang="en-US" b="0" dirty="0"/>
                    </a:p>
                    <a:p>
                      <a:pPr algn="r"/>
                      <a:endParaRPr lang="en-US" b="0" dirty="0"/>
                    </a:p>
                    <a:p>
                      <a:pPr algn="r"/>
                      <a:r>
                        <a:rPr lang="en-US" b="0" dirty="0"/>
                        <a:t>Solution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="0" dirty="0"/>
                        <a:t>The research approach of finding fraudulent in transaction was done by the following approach by using Cloud Based Quantum services as Bangladesh still don’t have any in-home Quantum Computer. Although having Quantum Computer will boost the efficiency. The procedure is -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/>
                        <a:t>Graph construction: </a:t>
                      </a:r>
                      <a:r>
                        <a:rPr lang="en-US" b="0" dirty="0"/>
                        <a:t>Form interconnected graphs with encoded features.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/>
                        <a:t>Topological Data  Analysis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/>
                        <a:t>Quantum Encoding </a:t>
                      </a:r>
                      <a:r>
                        <a:rPr lang="en-US" b="0" dirty="0"/>
                        <a:t>: Employ angle-encoding and linear transformation for quantum state representation.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/>
                        <a:t>Variational Quantum Circuit Enhancement </a:t>
                      </a:r>
                      <a:r>
                        <a:rPr lang="en-US" b="0" dirty="0"/>
                        <a:t>: To enhance node features.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/>
                        <a:t>Unitary Gates and Classification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="0" dirty="0"/>
                    </a:p>
                    <a:p>
                      <a:r>
                        <a:rPr lang="en-US" b="0" dirty="0"/>
                        <a:t>Assessment: The solution, utilizing Quantum Graph Neural Networks and innovating quantum techniques, shows promise in revolutionizing fraud detection with enhanced accuracy and feature representation.</a:t>
                      </a:r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662554"/>
                  </a:ext>
                </a:extLst>
              </a:tr>
              <a:tr h="181317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0" dirty="0"/>
                    </a:p>
                    <a:p>
                      <a:pPr algn="r"/>
                      <a:r>
                        <a:rPr lang="en-US" b="0" dirty="0"/>
                        <a:t>Innovation/Novelty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Our quantum-based approach creativity redefines frau detection, addressing limitations in traditional methods.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Assessment: The solution showcases a groundbreaking shifts by introducing quantum properties , offering an innovating perspective to overcome classical limitations in fraud detection.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507032"/>
                  </a:ext>
                </a:extLst>
              </a:tr>
            </a:tbl>
          </a:graphicData>
        </a:graphic>
      </p:graphicFrame>
      <p:sp>
        <p:nvSpPr>
          <p:cNvPr id="7" name="Title 3">
            <a:extLst>
              <a:ext uri="{FF2B5EF4-FFF2-40B4-BE49-F238E27FC236}">
                <a16:creationId xmlns:a16="http://schemas.microsoft.com/office/drawing/2014/main" id="{8BBA8421-B025-442D-7DFD-33DBD8A3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Merit of the Initiative</a:t>
            </a:r>
            <a:br>
              <a:rPr lang="en-US" dirty="0">
                <a:latin typeface="Corbel" panose="020B0503020204020204" pitchFamily="34" charset="0"/>
              </a:rPr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Assessment of the Proposal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0" name="Google Shape;118;p1">
            <a:extLst>
              <a:ext uri="{FF2B5EF4-FFF2-40B4-BE49-F238E27FC236}">
                <a16:creationId xmlns:a16="http://schemas.microsoft.com/office/drawing/2014/main" id="{E90DF361-4140-AD6F-3A45-402699112B41}"/>
              </a:ext>
            </a:extLst>
          </p:cNvPr>
          <p:cNvSpPr txBox="1"/>
          <p:nvPr/>
        </p:nvSpPr>
        <p:spPr>
          <a:xfrm>
            <a:off x="10668000" y="5972175"/>
            <a:ext cx="1142902" cy="54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2000" b="1" dirty="0">
                <a:solidFill>
                  <a:schemeClr val="tx1"/>
                </a:solidFill>
                <a:latin typeface="Aptos ExtraBold" panose="020B0004020202020204" pitchFamily="34" charset="0"/>
              </a:rPr>
              <a:t>Round 1</a:t>
            </a:r>
            <a:endParaRPr sz="2000" b="1" u="none" strike="noStrike" cap="none" dirty="0">
              <a:solidFill>
                <a:schemeClr val="tx1"/>
              </a:solidFill>
              <a:latin typeface="Aptos ExtraBold" panose="020B00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585813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5477E97-E886-F842-289F-7057B3E0E6D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88827832"/>
              </p:ext>
            </p:extLst>
          </p:nvPr>
        </p:nvGraphicFramePr>
        <p:xfrm>
          <a:off x="838200" y="1798637"/>
          <a:ext cx="10515597" cy="444973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68826">
                  <a:extLst>
                    <a:ext uri="{9D8B030D-6E8A-4147-A177-3AD203B41FA5}">
                      <a16:colId xmlns:a16="http://schemas.microsoft.com/office/drawing/2014/main" val="1221263042"/>
                    </a:ext>
                  </a:extLst>
                </a:gridCol>
                <a:gridCol w="2929614">
                  <a:extLst>
                    <a:ext uri="{9D8B030D-6E8A-4147-A177-3AD203B41FA5}">
                      <a16:colId xmlns:a16="http://schemas.microsoft.com/office/drawing/2014/main" val="3098721900"/>
                    </a:ext>
                  </a:extLst>
                </a:gridCol>
                <a:gridCol w="5217157">
                  <a:extLst>
                    <a:ext uri="{9D8B030D-6E8A-4147-A177-3AD203B41FA5}">
                      <a16:colId xmlns:a16="http://schemas.microsoft.com/office/drawing/2014/main" val="122764812"/>
                    </a:ext>
                  </a:extLst>
                </a:gridCol>
              </a:tblGrid>
              <a:tr h="1331164">
                <a:tc rowSpan="2"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Solution &amp; Innovation Potential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0" dirty="0"/>
                    </a:p>
                    <a:p>
                      <a:pPr algn="r"/>
                      <a:r>
                        <a:rPr lang="en-US" b="0" dirty="0"/>
                        <a:t>Solution Feasibility &amp; Practicality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Experiments on </a:t>
                      </a:r>
                      <a:r>
                        <a:rPr lang="en-US" b="1" dirty="0" err="1"/>
                        <a:t>Qiskit</a:t>
                      </a:r>
                      <a:r>
                        <a:rPr lang="en-US" b="0" dirty="0"/>
                        <a:t> confirm the efficiency of QGNN approach, achieving 94.5% accuracy with 6 qubits.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Assessment: Outperforming classical approach by ~3% ,the solution demonstrates practicality and feasibility for enhanced fraud detection.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744695"/>
                  </a:ext>
                </a:extLst>
              </a:tr>
              <a:tr h="116690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0" dirty="0"/>
                    </a:p>
                    <a:p>
                      <a:pPr algn="r"/>
                      <a:r>
                        <a:rPr lang="en-US" b="0" dirty="0"/>
                        <a:t>Impact, Value for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The AUC of 0.85 using 6 qubits , promises significant fraud detection improvement leading to excellent value for investment.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Assessment: The solution’s impressive performances delivers substantial impact and offers optimal value for the investment.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29446"/>
                  </a:ext>
                </a:extLst>
              </a:tr>
              <a:tr h="1706532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0" dirty="0"/>
                    </a:p>
                    <a:p>
                      <a:pPr algn="r"/>
                      <a:endParaRPr lang="en-US" b="0" dirty="0"/>
                    </a:p>
                    <a:p>
                      <a:pPr algn="r"/>
                      <a:endParaRPr lang="en-US" b="0" dirty="0"/>
                    </a:p>
                    <a:p>
                      <a:pPr algn="r"/>
                      <a:r>
                        <a:rPr lang="en-US" b="0" dirty="0"/>
                        <a:t>Team Composition &amp;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While the project draws inspiration from a group of quantum machine learning researchers, my team composition enriches diversity , incorporating my skills as a computer science undergrad. The fusion of their quantum expertise and my CS background enhances the project’s potential, ensuring a well-rounded approach to tackling fraud detection challenge.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662554"/>
                  </a:ext>
                </a:extLst>
              </a:tr>
            </a:tbl>
          </a:graphicData>
        </a:graphic>
      </p:graphicFrame>
      <p:sp>
        <p:nvSpPr>
          <p:cNvPr id="3" name="Google Shape;118;p1">
            <a:extLst>
              <a:ext uri="{FF2B5EF4-FFF2-40B4-BE49-F238E27FC236}">
                <a16:creationId xmlns:a16="http://schemas.microsoft.com/office/drawing/2014/main" id="{D91BD175-73E9-1C39-AB98-8B95D9534DFC}"/>
              </a:ext>
            </a:extLst>
          </p:cNvPr>
          <p:cNvSpPr txBox="1"/>
          <p:nvPr/>
        </p:nvSpPr>
        <p:spPr>
          <a:xfrm>
            <a:off x="10668000" y="5972175"/>
            <a:ext cx="1142902" cy="54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2000" b="1" dirty="0">
                <a:solidFill>
                  <a:schemeClr val="tx1"/>
                </a:solidFill>
                <a:latin typeface="Aptos ExtraBold" panose="020B0004020202020204" pitchFamily="34" charset="0"/>
              </a:rPr>
              <a:t>Round 1</a:t>
            </a:r>
            <a:endParaRPr sz="2000" b="1" u="none" strike="noStrike" cap="none" dirty="0">
              <a:solidFill>
                <a:schemeClr val="tx1"/>
              </a:solidFill>
              <a:latin typeface="Aptos ExtraBold" panose="020B00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C5B7F3C-47B1-817A-1D6F-49278ACE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Merit of the Initiative (Cont.)</a:t>
            </a:r>
            <a:br>
              <a:rPr lang="en-US" dirty="0">
                <a:latin typeface="Corbel" panose="020B0503020204020204" pitchFamily="34" charset="0"/>
              </a:rPr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Assessment of the Proposal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4222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5477E97-E886-F842-289F-7057B3E0E6D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23332234"/>
              </p:ext>
            </p:extLst>
          </p:nvPr>
        </p:nvGraphicFramePr>
        <p:xfrm>
          <a:off x="838200" y="1798638"/>
          <a:ext cx="10515597" cy="416729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68826">
                  <a:extLst>
                    <a:ext uri="{9D8B030D-6E8A-4147-A177-3AD203B41FA5}">
                      <a16:colId xmlns:a16="http://schemas.microsoft.com/office/drawing/2014/main" val="1221263042"/>
                    </a:ext>
                  </a:extLst>
                </a:gridCol>
                <a:gridCol w="2968487">
                  <a:extLst>
                    <a:ext uri="{9D8B030D-6E8A-4147-A177-3AD203B41FA5}">
                      <a16:colId xmlns:a16="http://schemas.microsoft.com/office/drawing/2014/main" val="3098721900"/>
                    </a:ext>
                  </a:extLst>
                </a:gridCol>
                <a:gridCol w="5178284">
                  <a:extLst>
                    <a:ext uri="{9D8B030D-6E8A-4147-A177-3AD203B41FA5}">
                      <a16:colId xmlns:a16="http://schemas.microsoft.com/office/drawing/2014/main" val="122764812"/>
                    </a:ext>
                  </a:extLst>
                </a:gridCol>
              </a:tblGrid>
              <a:tr h="215561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b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b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b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b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b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0" dirty="0"/>
                    </a:p>
                    <a:p>
                      <a:pPr algn="r"/>
                      <a:endParaRPr lang="en-US" b="0" dirty="0"/>
                    </a:p>
                    <a:p>
                      <a:pPr algn="r"/>
                      <a:endParaRPr lang="en-US" b="0" dirty="0"/>
                    </a:p>
                    <a:p>
                      <a:pPr algn="r"/>
                      <a:r>
                        <a:rPr lang="en-US" b="0" dirty="0"/>
                        <a:t>Team Composition &amp;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Assessment: The collaborative team, blending quantum machine learning researchers and cs undergrad, provides a balanced mix of expertise . This diversity strengthens the project’s capabilities , fostering a comprehensive approach to innovative fraud detection solutions.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29446"/>
                  </a:ext>
                </a:extLst>
              </a:tr>
              <a:tr h="1916462">
                <a:tc v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0" dirty="0"/>
                    </a:p>
                    <a:p>
                      <a:pPr algn="r"/>
                      <a:endParaRPr lang="en-US" b="0" dirty="0"/>
                    </a:p>
                    <a:p>
                      <a:pPr algn="r"/>
                      <a:endParaRPr lang="en-US" b="0" dirty="0"/>
                    </a:p>
                    <a:p>
                      <a:pPr algn="r"/>
                      <a:r>
                        <a:rPr lang="en-US" b="0" dirty="0"/>
                        <a:t>Domain Specialist &amp;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The team comprises diverse expertise ,including Quantum Physics, Magnetism, Quantum Formalism, and Data Science. Although my consists cs undergrads, collaboration with these specialists enhances the project’s credibility.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Assessment: The collaboration of different field specialists elevates credibility , enriching the project with diverse perspectives for enhanced success in innovating fraud detection.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662554"/>
                  </a:ext>
                </a:extLst>
              </a:tr>
            </a:tbl>
          </a:graphicData>
        </a:graphic>
      </p:graphicFrame>
      <p:sp>
        <p:nvSpPr>
          <p:cNvPr id="7" name="Title 3">
            <a:extLst>
              <a:ext uri="{FF2B5EF4-FFF2-40B4-BE49-F238E27FC236}">
                <a16:creationId xmlns:a16="http://schemas.microsoft.com/office/drawing/2014/main" id="{8BBA8421-B025-442D-7DFD-33DBD8A3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Merit of the Initiative (Cont.)</a:t>
            </a:r>
            <a:br>
              <a:rPr lang="en-US" dirty="0">
                <a:latin typeface="Corbel" panose="020B0503020204020204" pitchFamily="34" charset="0"/>
              </a:rPr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Assessment of the Proposal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Google Shape;118;p1">
            <a:extLst>
              <a:ext uri="{FF2B5EF4-FFF2-40B4-BE49-F238E27FC236}">
                <a16:creationId xmlns:a16="http://schemas.microsoft.com/office/drawing/2014/main" id="{2FD627AD-820C-15ED-2AA2-F1FE1B1648EE}"/>
              </a:ext>
            </a:extLst>
          </p:cNvPr>
          <p:cNvSpPr txBox="1"/>
          <p:nvPr/>
        </p:nvSpPr>
        <p:spPr>
          <a:xfrm>
            <a:off x="10668000" y="5972175"/>
            <a:ext cx="1142902" cy="54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2000" b="1" dirty="0">
                <a:solidFill>
                  <a:schemeClr val="tx1"/>
                </a:solidFill>
                <a:latin typeface="Aptos ExtraBold" panose="020B0004020202020204" pitchFamily="34" charset="0"/>
              </a:rPr>
              <a:t>Round 1</a:t>
            </a:r>
            <a:endParaRPr sz="2000" b="1" u="none" strike="noStrike" cap="none" dirty="0">
              <a:solidFill>
                <a:schemeClr val="tx1"/>
              </a:solidFill>
              <a:latin typeface="Aptos ExtraBold" panose="020B00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16610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5477E97-E886-F842-289F-7057B3E0E6D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61433673"/>
              </p:ext>
            </p:extLst>
          </p:nvPr>
        </p:nvGraphicFramePr>
        <p:xfrm>
          <a:off x="838203" y="1539430"/>
          <a:ext cx="10515597" cy="5913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68826">
                  <a:extLst>
                    <a:ext uri="{9D8B030D-6E8A-4147-A177-3AD203B41FA5}">
                      <a16:colId xmlns:a16="http://schemas.microsoft.com/office/drawing/2014/main" val="1221263042"/>
                    </a:ext>
                  </a:extLst>
                </a:gridCol>
                <a:gridCol w="2968487">
                  <a:extLst>
                    <a:ext uri="{9D8B030D-6E8A-4147-A177-3AD203B41FA5}">
                      <a16:colId xmlns:a16="http://schemas.microsoft.com/office/drawing/2014/main" val="3098721900"/>
                    </a:ext>
                  </a:extLst>
                </a:gridCol>
                <a:gridCol w="5178284">
                  <a:extLst>
                    <a:ext uri="{9D8B030D-6E8A-4147-A177-3AD203B41FA5}">
                      <a16:colId xmlns:a16="http://schemas.microsoft.com/office/drawing/2014/main" val="122764812"/>
                    </a:ext>
                  </a:extLst>
                </a:gridCol>
              </a:tblGrid>
              <a:tr h="1082168">
                <a:tc row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0" dirty="0"/>
                    </a:p>
                    <a:p>
                      <a:pPr algn="r"/>
                      <a:r>
                        <a:rPr lang="en-US" b="0" dirty="0"/>
                        <a:t>Technology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Quantum-inspired algorithms and </a:t>
                      </a:r>
                      <a:r>
                        <a:rPr lang="en-US" b="0" dirty="0" err="1"/>
                        <a:t>Qiskit</a:t>
                      </a:r>
                      <a:r>
                        <a:rPr lang="en-US" b="0" dirty="0"/>
                        <a:t> technology are chosen strategically, reflecting a forward looking approach to fraud detection.</a:t>
                      </a:r>
                    </a:p>
                    <a:p>
                      <a:r>
                        <a:rPr lang="en-US" b="0" dirty="0"/>
                        <a:t>Assessment: The chosen technologies promise long-term benefits , ensuring the solution’s effectiveness in combating financial fraud.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744695"/>
                  </a:ext>
                </a:extLst>
              </a:tr>
              <a:tr h="10412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0" dirty="0"/>
                    </a:p>
                    <a:p>
                      <a:pPr algn="r"/>
                      <a:r>
                        <a:rPr lang="en-US" b="0" dirty="0"/>
                        <a:t>Understanding the Ecosystem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The solution deeply understands the dynamic challenges of financial fraud , considering evolving tactics and diverse sectors for a comprehensive fraud detection approach.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Assessment: The project’s grasp of the fraud ecosystem is concise , adaptive , and comprehensive.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29446"/>
                  </a:ext>
                </a:extLst>
              </a:tr>
              <a:tr h="1041210">
                <a:tc v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b="0" dirty="0"/>
                    </a:p>
                    <a:p>
                      <a:pPr marR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b="0" dirty="0"/>
                        <a:t>Risk Identification &amp; Mitigation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Identified risks involve potential challenges in leveraging advanced quantum features and the evolving nature of quantum computing during its infancy. To mitigate , the project emphasizes continuous improvement, adaptation to evolving quantum features , and incorporates error mitigation strategies .</a:t>
                      </a:r>
                    </a:p>
                    <a:p>
                      <a:r>
                        <a:rPr lang="en-US" b="1" dirty="0"/>
                        <a:t>Assessment: </a:t>
                      </a:r>
                      <a:r>
                        <a:rPr lang="en-US" b="0" dirty="0"/>
                        <a:t>The project adeptly manages quantum-related challenges , ensuring adaptability and error resilience.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267507"/>
                  </a:ext>
                </a:extLst>
              </a:tr>
              <a:tr h="104121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Sustainability/ Commercialization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0" dirty="0"/>
                    </a:p>
                    <a:p>
                      <a:pPr algn="r"/>
                      <a:r>
                        <a:rPr lang="en-US" b="0" dirty="0"/>
                        <a:t>Commercialization prospects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The solution holds promising commercialization potential by the increasing demand for advanced fraud detection methods in the dynamic financial landscape.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Assessment: Strong commercialization prospects are evident, aligning with the growth demand for innovating fraud detection solutions.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662554"/>
                  </a:ext>
                </a:extLst>
              </a:tr>
            </a:tbl>
          </a:graphicData>
        </a:graphic>
      </p:graphicFrame>
      <p:sp>
        <p:nvSpPr>
          <p:cNvPr id="7" name="Title 3">
            <a:extLst>
              <a:ext uri="{FF2B5EF4-FFF2-40B4-BE49-F238E27FC236}">
                <a16:creationId xmlns:a16="http://schemas.microsoft.com/office/drawing/2014/main" id="{8BBA8421-B025-442D-7DFD-33DBD8A3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Merit of the Initiative (Cont.)</a:t>
            </a:r>
            <a:br>
              <a:rPr lang="en-US" dirty="0">
                <a:latin typeface="Corbel" panose="020B0503020204020204" pitchFamily="34" charset="0"/>
              </a:rPr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Assessment of the Proposal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Google Shape;118;p1">
            <a:extLst>
              <a:ext uri="{FF2B5EF4-FFF2-40B4-BE49-F238E27FC236}">
                <a16:creationId xmlns:a16="http://schemas.microsoft.com/office/drawing/2014/main" id="{746E86EB-C257-3331-A21F-E093370FCCDE}"/>
              </a:ext>
            </a:extLst>
          </p:cNvPr>
          <p:cNvSpPr txBox="1"/>
          <p:nvPr/>
        </p:nvSpPr>
        <p:spPr>
          <a:xfrm>
            <a:off x="10668000" y="5972175"/>
            <a:ext cx="1142902" cy="54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2000" b="1" dirty="0">
                <a:solidFill>
                  <a:schemeClr val="tx1"/>
                </a:solidFill>
                <a:latin typeface="Aptos ExtraBold" panose="020B0004020202020204" pitchFamily="34" charset="0"/>
              </a:rPr>
              <a:t>Round 1</a:t>
            </a:r>
            <a:endParaRPr sz="2000" b="1" u="none" strike="noStrike" cap="none" dirty="0">
              <a:solidFill>
                <a:schemeClr val="tx1"/>
              </a:solidFill>
              <a:latin typeface="Aptos ExtraBold" panose="020B00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410065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5477E97-E886-F842-289F-7057B3E0E6D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91663438"/>
              </p:ext>
            </p:extLst>
          </p:nvPr>
        </p:nvGraphicFramePr>
        <p:xfrm>
          <a:off x="838200" y="1798638"/>
          <a:ext cx="10515597" cy="407207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68826">
                  <a:extLst>
                    <a:ext uri="{9D8B030D-6E8A-4147-A177-3AD203B41FA5}">
                      <a16:colId xmlns:a16="http://schemas.microsoft.com/office/drawing/2014/main" val="1221263042"/>
                    </a:ext>
                  </a:extLst>
                </a:gridCol>
                <a:gridCol w="2968487">
                  <a:extLst>
                    <a:ext uri="{9D8B030D-6E8A-4147-A177-3AD203B41FA5}">
                      <a16:colId xmlns:a16="http://schemas.microsoft.com/office/drawing/2014/main" val="3098721900"/>
                    </a:ext>
                  </a:extLst>
                </a:gridCol>
                <a:gridCol w="5178284">
                  <a:extLst>
                    <a:ext uri="{9D8B030D-6E8A-4147-A177-3AD203B41FA5}">
                      <a16:colId xmlns:a16="http://schemas.microsoft.com/office/drawing/2014/main" val="122764812"/>
                    </a:ext>
                  </a:extLst>
                </a:gridCol>
              </a:tblGrid>
              <a:tr h="2155614">
                <a:tc rowSpan="2"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1" dirty="0"/>
                        <a:t>Sustainability/ Commercialization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0" dirty="0"/>
                    </a:p>
                    <a:p>
                      <a:pPr algn="r"/>
                      <a:endParaRPr lang="en-US" b="0" dirty="0"/>
                    </a:p>
                    <a:p>
                      <a:pPr algn="r"/>
                      <a:endParaRPr lang="en-US" b="0" dirty="0"/>
                    </a:p>
                    <a:p>
                      <a:pPr algn="r"/>
                      <a:r>
                        <a:rPr lang="en-US" b="0" dirty="0"/>
                        <a:t>Scale up and replication potential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The adaptable nature of the quantum fraud detection facilitates easy replication and scalability , ensuring feasibility for diverse applications and varying transaction volumes.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Assessment: The solution’s flexibility enables seamless scale up for larger transaction volumes or replication in different operational settings.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29446"/>
                  </a:ext>
                </a:extLst>
              </a:tr>
              <a:tr h="1916462">
                <a:tc v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0" dirty="0"/>
                    </a:p>
                    <a:p>
                      <a:pPr algn="r"/>
                      <a:endParaRPr lang="en-US" b="0" dirty="0"/>
                    </a:p>
                    <a:p>
                      <a:pPr algn="r"/>
                      <a:endParaRPr lang="en-US" b="0" dirty="0"/>
                    </a:p>
                    <a:p>
                      <a:pPr algn="r"/>
                      <a:r>
                        <a:rPr lang="en-US" b="0" dirty="0"/>
                        <a:t>Market Analysis/Market size with targeted customer/users/beneficiary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Targeting e-commerce , financial institutions , and online businesses , the project addresses a sizable and growing market.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Assessment: The initiative aligns strategically with key stakeholders in the expanding digital transaction landscape.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662554"/>
                  </a:ext>
                </a:extLst>
              </a:tr>
            </a:tbl>
          </a:graphicData>
        </a:graphic>
      </p:graphicFrame>
      <p:sp>
        <p:nvSpPr>
          <p:cNvPr id="7" name="Title 3">
            <a:extLst>
              <a:ext uri="{FF2B5EF4-FFF2-40B4-BE49-F238E27FC236}">
                <a16:creationId xmlns:a16="http://schemas.microsoft.com/office/drawing/2014/main" id="{8BBA8421-B025-442D-7DFD-33DBD8A3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Merit of the Initiative (Cont.)</a:t>
            </a:r>
            <a:br>
              <a:rPr lang="en-US" dirty="0">
                <a:latin typeface="Corbel" panose="020B0503020204020204" pitchFamily="34" charset="0"/>
              </a:rPr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Assessment of the Proposal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Google Shape;118;p1">
            <a:extLst>
              <a:ext uri="{FF2B5EF4-FFF2-40B4-BE49-F238E27FC236}">
                <a16:creationId xmlns:a16="http://schemas.microsoft.com/office/drawing/2014/main" id="{EC69EEC8-9937-C8D6-AD14-8DF7727D2DBB}"/>
              </a:ext>
            </a:extLst>
          </p:cNvPr>
          <p:cNvSpPr txBox="1"/>
          <p:nvPr/>
        </p:nvSpPr>
        <p:spPr>
          <a:xfrm>
            <a:off x="10668000" y="5972175"/>
            <a:ext cx="1142902" cy="54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2000" b="1" dirty="0">
                <a:solidFill>
                  <a:schemeClr val="tx1"/>
                </a:solidFill>
                <a:latin typeface="Aptos ExtraBold" panose="020B0004020202020204" pitchFamily="34" charset="0"/>
              </a:rPr>
              <a:t>Round 1</a:t>
            </a:r>
            <a:endParaRPr sz="2000" b="1" u="none" strike="noStrike" cap="none" dirty="0">
              <a:solidFill>
                <a:schemeClr val="tx1"/>
              </a:solidFill>
              <a:latin typeface="Aptos ExtraBold" panose="020B00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044350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5477E97-E886-F842-289F-7057B3E0E6D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89063698"/>
              </p:ext>
            </p:extLst>
          </p:nvPr>
        </p:nvGraphicFramePr>
        <p:xfrm>
          <a:off x="838200" y="1798637"/>
          <a:ext cx="10515597" cy="420459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68826">
                  <a:extLst>
                    <a:ext uri="{9D8B030D-6E8A-4147-A177-3AD203B41FA5}">
                      <a16:colId xmlns:a16="http://schemas.microsoft.com/office/drawing/2014/main" val="1221263042"/>
                    </a:ext>
                  </a:extLst>
                </a:gridCol>
                <a:gridCol w="2968487">
                  <a:extLst>
                    <a:ext uri="{9D8B030D-6E8A-4147-A177-3AD203B41FA5}">
                      <a16:colId xmlns:a16="http://schemas.microsoft.com/office/drawing/2014/main" val="3098721900"/>
                    </a:ext>
                  </a:extLst>
                </a:gridCol>
                <a:gridCol w="5178284">
                  <a:extLst>
                    <a:ext uri="{9D8B030D-6E8A-4147-A177-3AD203B41FA5}">
                      <a16:colId xmlns:a16="http://schemas.microsoft.com/office/drawing/2014/main" val="122764812"/>
                    </a:ext>
                  </a:extLst>
                </a:gridCol>
              </a:tblGrid>
              <a:tr h="4204597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Sustainability/ Commercialization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0" dirty="0"/>
                    </a:p>
                    <a:p>
                      <a:pPr algn="r"/>
                      <a:endParaRPr lang="en-US" b="0" dirty="0"/>
                    </a:p>
                    <a:p>
                      <a:pPr algn="r"/>
                      <a:endParaRPr lang="en-US" b="0" dirty="0"/>
                    </a:p>
                    <a:p>
                      <a:pPr algn="r"/>
                      <a:endParaRPr lang="en-US" b="0" dirty="0"/>
                    </a:p>
                    <a:p>
                      <a:pPr algn="r"/>
                      <a:endParaRPr lang="en-US" b="0" dirty="0"/>
                    </a:p>
                    <a:p>
                      <a:pPr algn="r"/>
                      <a:endParaRPr lang="en-US" b="0" dirty="0"/>
                    </a:p>
                    <a:p>
                      <a:pPr algn="r"/>
                      <a:endParaRPr lang="en-US" b="0" dirty="0"/>
                    </a:p>
                    <a:p>
                      <a:pPr algn="r"/>
                      <a:endParaRPr lang="en-US" b="0" dirty="0"/>
                    </a:p>
                    <a:p>
                      <a:pPr algn="r"/>
                      <a:r>
                        <a:rPr lang="en-US" b="0" dirty="0"/>
                        <a:t>Certification and standardization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The project aims to get certified and follow industry rules for the quantum fraud detection model, making it more trustworthy.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Assessment: The commitment to certification adds trustworthiness to the project.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29446"/>
                  </a:ext>
                </a:extLst>
              </a:tr>
            </a:tbl>
          </a:graphicData>
        </a:graphic>
      </p:graphicFrame>
      <p:sp>
        <p:nvSpPr>
          <p:cNvPr id="7" name="Title 3">
            <a:extLst>
              <a:ext uri="{FF2B5EF4-FFF2-40B4-BE49-F238E27FC236}">
                <a16:creationId xmlns:a16="http://schemas.microsoft.com/office/drawing/2014/main" id="{8BBA8421-B025-442D-7DFD-33DBD8A3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Corbel" panose="020B0503020204020204" pitchFamily="34" charset="0"/>
              </a:rPr>
              <a:t>Merit of the Initiative (Cont.)</a:t>
            </a:r>
            <a:br>
              <a:rPr lang="en-US">
                <a:latin typeface="Corbel" panose="020B0503020204020204" pitchFamily="34" charset="0"/>
              </a:rPr>
            </a:b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Assessment of the Proposal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Google Shape;118;p1">
            <a:extLst>
              <a:ext uri="{FF2B5EF4-FFF2-40B4-BE49-F238E27FC236}">
                <a16:creationId xmlns:a16="http://schemas.microsoft.com/office/drawing/2014/main" id="{3815FCEF-CB5C-CE91-FF11-EC43C3EE78F9}"/>
              </a:ext>
            </a:extLst>
          </p:cNvPr>
          <p:cNvSpPr txBox="1"/>
          <p:nvPr/>
        </p:nvSpPr>
        <p:spPr>
          <a:xfrm>
            <a:off x="10668000" y="5972175"/>
            <a:ext cx="1142902" cy="54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2000" b="1" dirty="0">
                <a:solidFill>
                  <a:schemeClr val="tx1"/>
                </a:solidFill>
                <a:latin typeface="Aptos ExtraBold" panose="020B0004020202020204" pitchFamily="34" charset="0"/>
              </a:rPr>
              <a:t>Round 1</a:t>
            </a:r>
            <a:endParaRPr sz="2000" b="1" u="none" strike="noStrike" cap="none" dirty="0">
              <a:solidFill>
                <a:schemeClr val="tx1"/>
              </a:solidFill>
              <a:latin typeface="Aptos ExtraBold" panose="020B00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507341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{4FB9546A-1144-234F-BF8C-3EEF84335C0B}tf10001076</Template>
  <TotalTime>2466</TotalTime>
  <Words>1301</Words>
  <Application>Microsoft Office PowerPoint</Application>
  <PresentationFormat>Widescreen</PresentationFormat>
  <Paragraphs>229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 ExtraBold</vt:lpstr>
      <vt:lpstr>Calibri</vt:lpstr>
      <vt:lpstr>Arial</vt:lpstr>
      <vt:lpstr>Corbel</vt:lpstr>
      <vt:lpstr>Times New Roman</vt:lpstr>
      <vt:lpstr>Office Theme</vt:lpstr>
      <vt:lpstr>PowerPoint Presentation</vt:lpstr>
      <vt:lpstr>Team Info Minimum size is 2 and maximum is 4</vt:lpstr>
      <vt:lpstr>Merit of the Initiative Assessment of the Proposal</vt:lpstr>
      <vt:lpstr>Merit of the Initiative Assessment of the Proposal</vt:lpstr>
      <vt:lpstr>Merit of the Initiative (Cont.) Assessment of the Proposal</vt:lpstr>
      <vt:lpstr>Merit of the Initiative (Cont.) Assessment of the Proposal</vt:lpstr>
      <vt:lpstr>Merit of the Initiative (Cont.) Assessment of the Proposal</vt:lpstr>
      <vt:lpstr>Merit of the Initiative (Cont.) Assessment of the Proposal</vt:lpstr>
      <vt:lpstr>Merit of the Initiative (Cont.) Assessment of the Proposal</vt:lpstr>
      <vt:lpstr>Project Timeline Use a Gantt chart to depict</vt:lpstr>
      <vt:lpstr>Estimated Project Budget Please show a high level budget with justification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SHAMSUR RAHMAN</dc:creator>
  <cp:lastModifiedBy>Md. Zubair</cp:lastModifiedBy>
  <cp:revision>72</cp:revision>
  <dcterms:created xsi:type="dcterms:W3CDTF">2022-03-23T04:49:35Z</dcterms:created>
  <dcterms:modified xsi:type="dcterms:W3CDTF">2024-03-04T09:50:44Z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2024-03-03T18:22:53Z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bf1c141e-3bb6-42d6-b2d0-f8b966db0cb4</vt:lpwstr>
  </property>
  <property fmtid="{D5CDD505-2E9C-101B-9397-08002B2CF9AE}" pid="7" name="MSIP_Label_defa4170-0d19-0005-0004-bc88714345d2_ActionId">
    <vt:lpwstr>27366347-2695-447c-bbe5-36bf708d8a04</vt:lpwstr>
  </property>
  <property fmtid="{D5CDD505-2E9C-101B-9397-08002B2CF9AE}" pid="8" name="MSIP_Label_defa4170-0d19-0005-0004-bc88714345d2_ContentBits">
    <vt:lpwstr>0</vt:lpwstr>
  </property>
</Properties>
</file>