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8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3CDC-1336-41BF-B354-C3455562F90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C40EF-BDB8-4A88-B004-5F097AA80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4544E15-8E12-48EF-99F4-86D91215B6D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66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EBF5-5670-4213-807F-E8A0032493D6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364E-D0E2-4D24-9B24-28E1ECF50EF3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2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A05D-9AF5-42D1-95FA-9DFB597B13A9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73B-3A3E-42A3-8637-0A8D4FBBDDA0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3B8C-7322-4ADF-B075-D260F5495B5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BFE7-1445-4912-933B-095F95715F47}" type="datetime1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5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8BBA-04A5-46B5-BD74-C3101C9124F5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E5FB-1155-48F9-977F-D83AE956CC33}" type="datetime1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183D-232C-4A78-9BEA-1126E344E0BD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79A5-95DF-400C-9D71-4C28867C8095}" type="datetime1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ADB78E90-7ED8-4072-B27C-0BA0A81B6D8A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z="1000"/>
              <a:t>Sir Abdullah</a:t>
            </a:r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C502BD-3766-4D83-94CC-391A4CD4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ircle with text and icons">
            <a:extLst>
              <a:ext uri="{FF2B5EF4-FFF2-40B4-BE49-F238E27FC236}">
                <a16:creationId xmlns:a16="http://schemas.microsoft.com/office/drawing/2014/main" id="{78CDB9C0-C2A6-27D1-D033-25B110CF9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4" r="-1" b="23567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867CC89-052A-4B89-A1FF-972E522C6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5C3D4-D894-18B9-7BF9-461BF4D4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651624"/>
            <a:ext cx="10668000" cy="1775010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OOP Pillars</a:t>
            </a:r>
            <a:endParaRPr lang="en-PK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432BF-F446-7879-32FC-B1CD25C98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426635"/>
            <a:ext cx="10668000" cy="79786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(OOP)</a:t>
            </a:r>
            <a:endParaRPr lang="en-PK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E8D4-96FE-3ECA-279F-1450D036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0110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F85E5-D9CD-C37E-31A0-FD10849A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15DD8-326C-AD86-75C9-6876DB0F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D6A207-B550-D072-0A56-23352306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Font typeface="+mj-lt"/>
              <a:buAutoNum type="arabicPeriod"/>
            </a:pPr>
            <a:r>
              <a:rPr lang="en-US" sz="1600"/>
              <a:t>Abstraction focuses on defining </a:t>
            </a:r>
            <a:r>
              <a:rPr lang="en-US" sz="1600" i="1"/>
              <a:t>what</a:t>
            </a:r>
            <a:r>
              <a:rPr lang="en-US" sz="1600"/>
              <a:t> an object does rather than </a:t>
            </a:r>
            <a:r>
              <a:rPr lang="en-US" sz="1600" i="1"/>
              <a:t>how</a:t>
            </a:r>
            <a:r>
              <a:rPr lang="en-US" sz="1600"/>
              <a:t> it does it.</a:t>
            </a:r>
          </a:p>
          <a:p>
            <a:pPr>
              <a:lnSpc>
                <a:spcPct val="95000"/>
              </a:lnSpc>
              <a:buFont typeface="+mj-lt"/>
              <a:buAutoNum type="arabicPeriod"/>
            </a:pPr>
            <a:r>
              <a:rPr lang="en-US" sz="1600"/>
              <a:t>It’s commonly implemented using </a:t>
            </a:r>
            <a:r>
              <a:rPr lang="en-US" sz="1600" i="1"/>
              <a:t>abstract classes</a:t>
            </a:r>
            <a:r>
              <a:rPr lang="en-US" sz="1600"/>
              <a:t> and </a:t>
            </a:r>
            <a:r>
              <a:rPr lang="en-US" sz="1600" i="1"/>
              <a:t>interfaces</a:t>
            </a:r>
            <a:r>
              <a:rPr lang="en-US" sz="1600"/>
              <a:t>, which define methods that subclasses or implementing classes must provide.</a:t>
            </a:r>
          </a:p>
          <a:p>
            <a:pPr>
              <a:lnSpc>
                <a:spcPct val="95000"/>
              </a:lnSpc>
              <a:buFont typeface="+mj-lt"/>
              <a:buAutoNum type="arabicPeriod"/>
            </a:pPr>
            <a:r>
              <a:rPr lang="en-US" sz="1600"/>
              <a:t>It allows developers to work at a higher level, focusing on interactions without needing to understand implementation details.</a:t>
            </a:r>
            <a:endParaRPr lang="en-US" sz="1600" b="1" dirty="0"/>
          </a:p>
        </p:txBody>
      </p:sp>
      <p:pic>
        <p:nvPicPr>
          <p:cNvPr id="6" name="Picture 5" descr="A diagram of a rectangle and a rectangle&#10;&#10;Description automatically generated">
            <a:extLst>
              <a:ext uri="{FF2B5EF4-FFF2-40B4-BE49-F238E27FC236}">
                <a16:creationId xmlns:a16="http://schemas.microsoft.com/office/drawing/2014/main" id="{964FE508-CC82-A1CD-C983-FE23EDA1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4" y="1731424"/>
            <a:ext cx="6035826" cy="33951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CE10B-7FFD-5318-482A-909B0D31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388801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PK" dirty="0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2D6C9D65-20DA-5AE5-658A-0E741D5F6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63852"/>
            <a:ext cx="3892291" cy="38922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94A8-7040-0DBE-8142-F408BFA9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four pillars of OOP—encapsulation, inheritance, polymorphism, and abstraction—create a modular, reusable, and maintainable structure for developing efficient software systems.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EAA9-8BF3-E65D-53B2-6C17CE35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403939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D8869-1A62-ADBD-F04C-AE3D12F29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874" y="1517903"/>
            <a:ext cx="5250030" cy="1345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OOP Pillars</a:t>
            </a:r>
          </a:p>
        </p:txBody>
      </p:sp>
      <p:pic>
        <p:nvPicPr>
          <p:cNvPr id="33" name="Picture 32" descr="Colourful Lamps">
            <a:extLst>
              <a:ext uri="{FF2B5EF4-FFF2-40B4-BE49-F238E27FC236}">
                <a16:creationId xmlns:a16="http://schemas.microsoft.com/office/drawing/2014/main" id="{99E0F725-A835-6E88-204C-017C9E95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46" r="24018" b="-2"/>
          <a:stretch/>
        </p:blipFill>
        <p:spPr>
          <a:xfrm>
            <a:off x="762000" y="758952"/>
            <a:ext cx="3890922" cy="534009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4D97A-9AE1-FA1A-CC3B-8F333220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874" y="2970222"/>
            <a:ext cx="5250030" cy="2610771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BBE41-F168-8BD1-999E-75B67C5A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265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DF147-12A6-DCE4-1638-A7762697DBD5}"/>
              </a:ext>
            </a:extLst>
          </p:cNvPr>
          <p:cNvSpPr txBox="1"/>
          <p:nvPr/>
        </p:nvSpPr>
        <p:spPr>
          <a:xfrm>
            <a:off x="762001" y="755650"/>
            <a:ext cx="3932830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Encapsulation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540E-91CE-B1B6-E8BA-CC5DFB2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 dirty="0"/>
              <a:t>Encapsulation is the concept of bundling data and methods that operate on that data within a single unit or class. This restricts direct access to some of the object’s components, which is useful for hiding the internal state and ensuring controlled access.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CAB434C-5076-26C0-99B0-7C2698FC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464" y="1252963"/>
            <a:ext cx="6035826" cy="435207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D751A-0DB1-B2A1-E3E0-8865BEB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45690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0DA5A-95BE-2DA0-9F0E-43092745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28C10-F556-367C-D579-6020E404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940" y="1517650"/>
            <a:ext cx="5998059" cy="1344613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  <a:endParaRPr lang="en-PK" dirty="0"/>
          </a:p>
        </p:txBody>
      </p:sp>
      <p:pic>
        <p:nvPicPr>
          <p:cNvPr id="14" name="Picture 13" descr="A close-up of a pill&#10;&#10;Description automatically generated">
            <a:extLst>
              <a:ext uri="{FF2B5EF4-FFF2-40B4-BE49-F238E27FC236}">
                <a16:creationId xmlns:a16="http://schemas.microsoft.com/office/drawing/2014/main" id="{838E562E-8CA8-76D7-007C-738880AF9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70463"/>
            <a:ext cx="3892291" cy="147907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7EDA0C-0731-787C-C751-5E56587E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940" y="2970213"/>
            <a:ext cx="5998059" cy="312578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000" dirty="0"/>
              <a:t>Encapsulation uses </a:t>
            </a:r>
            <a:r>
              <a:rPr lang="en-US" sz="2000" i="1" dirty="0"/>
              <a:t>access modifiers</a:t>
            </a:r>
            <a:r>
              <a:rPr lang="en-US" sz="2000" dirty="0"/>
              <a:t> like </a:t>
            </a:r>
            <a:r>
              <a:rPr lang="en-US" sz="2000" b="1" dirty="0"/>
              <a:t>Private</a:t>
            </a:r>
            <a:r>
              <a:rPr lang="en-US" sz="2000" dirty="0"/>
              <a:t>, </a:t>
            </a:r>
            <a:r>
              <a:rPr lang="en-US" sz="2000" b="1" dirty="0"/>
              <a:t>Protected</a:t>
            </a:r>
            <a:r>
              <a:rPr lang="en-US" sz="2000" dirty="0"/>
              <a:t>, and </a:t>
            </a:r>
            <a:r>
              <a:rPr lang="en-US" sz="2000" b="1" dirty="0"/>
              <a:t>public </a:t>
            </a:r>
            <a:r>
              <a:rPr lang="en-US" sz="2000" dirty="0"/>
              <a:t>to define which parts of a class are accessible from outside.</a:t>
            </a:r>
          </a:p>
          <a:p>
            <a:pPr>
              <a:lnSpc>
                <a:spcPct val="95000"/>
              </a:lnSpc>
            </a:pPr>
            <a:r>
              <a:rPr lang="en-US" sz="2000" dirty="0"/>
              <a:t>It creates a protective barrier around an object's data, enforcing access through </a:t>
            </a:r>
            <a:r>
              <a:rPr lang="en-US" sz="2000" i="1" dirty="0"/>
              <a:t>getter</a:t>
            </a:r>
            <a:r>
              <a:rPr lang="en-US" sz="2000" dirty="0"/>
              <a:t> and </a:t>
            </a:r>
            <a:r>
              <a:rPr lang="en-US" sz="2000" i="1" dirty="0"/>
              <a:t>setter</a:t>
            </a:r>
            <a:r>
              <a:rPr lang="en-US" sz="2000" dirty="0"/>
              <a:t> methods. This approach prevents external code from tampering directly with internal data, ensuring data integrity.</a:t>
            </a:r>
            <a:endParaRPr lang="en-US" sz="20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B238-11E8-A4D5-5827-522C5BD9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205636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B0651-1D60-4816-C0E6-71C00236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A0028-F71A-BDC7-5656-B3E6049D26F1}"/>
              </a:ext>
            </a:extLst>
          </p:cNvPr>
          <p:cNvSpPr txBox="1"/>
          <p:nvPr/>
        </p:nvSpPr>
        <p:spPr>
          <a:xfrm>
            <a:off x="6163464" y="755650"/>
            <a:ext cx="5266535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Inheritance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FBE589-0CEF-48E3-FA6A-C4863E22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1" y="2305930"/>
            <a:ext cx="5865063" cy="27534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A714-7148-3720-FA2B-3F5C3355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Inheritance allows a class to inherit properties and behavior (methods) from another class. This mechanism is key for creating a hierarchical relationship between classes, enabling code reuse and enhancing modularity.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C220AD-97EE-5210-1C31-0ACE3D02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365542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FFE7B-F6C2-BD11-B526-621F76A97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936F7-668D-3F88-C2B7-3AC7BDBD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50EED8-119E-492F-A092-26A28010D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400" dirty="0"/>
              <a:t>Inheritance establishes an is-a relationship. For instance, if </a:t>
            </a:r>
            <a:r>
              <a:rPr lang="en-US" sz="1400" b="1" dirty="0"/>
              <a:t>Car</a:t>
            </a:r>
            <a:r>
              <a:rPr lang="en-US" sz="1400" dirty="0"/>
              <a:t> inherits from </a:t>
            </a:r>
            <a:r>
              <a:rPr lang="en-US" sz="1400" b="1" dirty="0"/>
              <a:t>Vehicle</a:t>
            </a:r>
            <a:r>
              <a:rPr lang="en-US" sz="1400" dirty="0"/>
              <a:t> we can say "A car is a vehicle."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It encourages reusability and maintainability by allowing shared code in a base class to be reused by derived classes.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Types of inheritance include single inheritance (one parent class) and Multilevel Inheritance (a chain of inheritance).</a:t>
            </a:r>
          </a:p>
          <a:p>
            <a:pPr>
              <a:lnSpc>
                <a:spcPct val="95000"/>
              </a:lnSpc>
            </a:pPr>
            <a:r>
              <a:rPr lang="en-US" sz="1400" dirty="0"/>
              <a:t>Here, the </a:t>
            </a:r>
            <a:r>
              <a:rPr lang="en-US" sz="1400" b="1" dirty="0"/>
              <a:t>Car</a:t>
            </a:r>
            <a:r>
              <a:rPr lang="en-US" sz="1400" dirty="0"/>
              <a:t> class inherits the </a:t>
            </a:r>
            <a:r>
              <a:rPr lang="en-US" sz="1400" b="1" dirty="0" err="1"/>
              <a:t>startEngine</a:t>
            </a:r>
            <a:r>
              <a:rPr lang="en-US" sz="1400" dirty="0"/>
              <a:t>() method from the </a:t>
            </a:r>
            <a:r>
              <a:rPr lang="en-US" sz="1400" b="1" dirty="0"/>
              <a:t>vehicle</a:t>
            </a:r>
            <a:r>
              <a:rPr lang="en-US" sz="1400" dirty="0"/>
              <a:t> class, demonstrating inheritance by reusing existing functionality.</a:t>
            </a:r>
          </a:p>
          <a:p>
            <a:pPr>
              <a:lnSpc>
                <a:spcPct val="95000"/>
              </a:lnSpc>
            </a:pPr>
            <a:endParaRPr lang="en-US" sz="1400" b="1" dirty="0"/>
          </a:p>
        </p:txBody>
      </p:sp>
      <p:pic>
        <p:nvPicPr>
          <p:cNvPr id="7" name="Picture 6" descr="A diagram of a vehicle and bicycle&#10;&#10;Description automatically generated">
            <a:extLst>
              <a:ext uri="{FF2B5EF4-FFF2-40B4-BE49-F238E27FC236}">
                <a16:creationId xmlns:a16="http://schemas.microsoft.com/office/drawing/2014/main" id="{153F3AF4-B32B-B4FA-3CFC-80FDF6D5C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4" y="826050"/>
            <a:ext cx="6035826" cy="52058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C8E5D-C888-B297-7657-B4CEF50F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167966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763EF-C72B-4838-4DDF-C81B978E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AC7CD6B-3056-F14D-397E-89A06AC60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51B85-C3EF-B5A2-A61C-056A466D9141}"/>
              </a:ext>
            </a:extLst>
          </p:cNvPr>
          <p:cNvSpPr txBox="1"/>
          <p:nvPr/>
        </p:nvSpPr>
        <p:spPr>
          <a:xfrm>
            <a:off x="6163464" y="755650"/>
            <a:ext cx="5266535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Polymorphism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233E-03A7-E442-0533-D21BD8C73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Polymorphism enables objects of different classes to be treated as objects of a common superclass. It allows the same method to do different things based on the object it is acting upon, achieving flexibility and dynamic behavior in code.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0065F5-68E7-3A0B-C5A9-62C09599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52BBA-318E-817D-03F7-1A451DE2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79" y="965769"/>
            <a:ext cx="5544521" cy="53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5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2F768-36DC-DC71-6644-A2CEF113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CF19B-C57B-4BD7-7EE7-C382D8A2F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55650"/>
            <a:ext cx="3932830" cy="1345115"/>
          </a:xfrm>
        </p:spPr>
        <p:txBody>
          <a:bodyPr>
            <a:normAutofit/>
          </a:bodyPr>
          <a:lstStyle/>
          <a:p>
            <a:r>
              <a:rPr lang="en-US" dirty="0"/>
              <a:t>Concept</a:t>
            </a:r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5C787A-8C83-2F92-7525-DE742147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207969"/>
            <a:ext cx="3932830" cy="3884983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1600"/>
              <a:t>The word "polymorphism" means "many shapes"—a polymorphic method or object can take multiple forms.</a:t>
            </a:r>
          </a:p>
          <a:p>
            <a:pPr>
              <a:lnSpc>
                <a:spcPct val="95000"/>
              </a:lnSpc>
            </a:pPr>
            <a:r>
              <a:rPr lang="en-US" sz="1600"/>
              <a:t>There are two main types:</a:t>
            </a:r>
          </a:p>
          <a:p>
            <a:pPr>
              <a:lnSpc>
                <a:spcPct val="95000"/>
              </a:lnSpc>
              <a:buFont typeface="+mj-lt"/>
              <a:buAutoNum type="arabicPeriod"/>
            </a:pPr>
            <a:r>
              <a:rPr lang="en-US" sz="1600" b="1"/>
              <a:t>Compile-time Polymorphism</a:t>
            </a:r>
            <a:r>
              <a:rPr lang="en-US" sz="1600"/>
              <a:t> (Method Overloading): Achieved by defining multiple methods with the same name but different parameters.</a:t>
            </a:r>
          </a:p>
          <a:p>
            <a:pPr>
              <a:lnSpc>
                <a:spcPct val="95000"/>
              </a:lnSpc>
              <a:buFont typeface="+mj-lt"/>
              <a:buAutoNum type="arabicPeriod"/>
            </a:pPr>
            <a:r>
              <a:rPr lang="en-US" sz="1600" b="1"/>
              <a:t>Runtime Polymorphism</a:t>
            </a:r>
            <a:r>
              <a:rPr lang="en-US" sz="1600"/>
              <a:t> (Method Overriding): Achieved by defining a method in a subclass that overrides a method in its superclass.</a:t>
            </a:r>
            <a:endParaRPr lang="en-US" sz="1600" b="1"/>
          </a:p>
        </p:txBody>
      </p:sp>
      <p:pic>
        <p:nvPicPr>
          <p:cNvPr id="5" name="Picture 4" descr="Cartoon characters of animals and words&#10;&#10;Description automatically generated">
            <a:extLst>
              <a:ext uri="{FF2B5EF4-FFF2-40B4-BE49-F238E27FC236}">
                <a16:creationId xmlns:a16="http://schemas.microsoft.com/office/drawing/2014/main" id="{82B93DD2-727E-6A44-C592-B198B3627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64" y="1731424"/>
            <a:ext cx="6035826" cy="339515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080F2-6BA8-14AD-381A-22B282BB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Sir Abdullah</a:t>
            </a:r>
          </a:p>
        </p:txBody>
      </p:sp>
    </p:spTree>
    <p:extLst>
      <p:ext uri="{BB962C8B-B14F-4D97-AF65-F5344CB8AC3E}">
        <p14:creationId xmlns:p14="http://schemas.microsoft.com/office/powerpoint/2010/main" val="91578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06D2F-A610-78CE-FC00-0489C01C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2B48799-331C-F4C1-7443-67799B408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4DBA7-9B81-68F3-E0EF-1DF16ECAAB81}"/>
              </a:ext>
            </a:extLst>
          </p:cNvPr>
          <p:cNvSpPr txBox="1"/>
          <p:nvPr/>
        </p:nvSpPr>
        <p:spPr>
          <a:xfrm>
            <a:off x="6163464" y="755650"/>
            <a:ext cx="5266535" cy="1345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Abstraction</a:t>
            </a:r>
            <a:endParaRPr lang="en-US" sz="4200" b="1" kern="1200" spc="-5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48983-191B-B6D6-E16A-C91F9C63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464" y="2207969"/>
            <a:ext cx="5266535" cy="38849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Abstraction is the concept of hiding complex details from the user, showing only essential information. This makes software easier to interact with by reducing complexity and focusing on high-level operations.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72A520-4583-7F8C-40A4-68DE9516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Sir Abdullah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BE3C3-4115-8D23-521B-C94828338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8" y="1746314"/>
            <a:ext cx="5883382" cy="34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6432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34DA3"/>
      </a:accent1>
      <a:accent2>
        <a:srgbClr val="A03BB1"/>
      </a:accent2>
      <a:accent3>
        <a:srgbClr val="814DC3"/>
      </a:accent3>
      <a:accent4>
        <a:srgbClr val="413EB3"/>
      </a:accent4>
      <a:accent5>
        <a:srgbClr val="4D7BC3"/>
      </a:accent5>
      <a:accent6>
        <a:srgbClr val="3B9BB1"/>
      </a:accent6>
      <a:hlink>
        <a:srgbClr val="3F5CBF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71735"/>
    </a:dk2>
    <a:lt2>
      <a:srgbClr val="F0F3F1"/>
    </a:lt2>
    <a:accent1>
      <a:srgbClr val="C34DA3"/>
    </a:accent1>
    <a:accent2>
      <a:srgbClr val="A03BB1"/>
    </a:accent2>
    <a:accent3>
      <a:srgbClr val="814DC3"/>
    </a:accent3>
    <a:accent4>
      <a:srgbClr val="413EB3"/>
    </a:accent4>
    <a:accent5>
      <a:srgbClr val="4D7BC3"/>
    </a:accent5>
    <a:accent6>
      <a:srgbClr val="3B9BB1"/>
    </a:accent6>
    <a:hlink>
      <a:srgbClr val="3F5CBF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71735"/>
    </a:dk2>
    <a:lt2>
      <a:srgbClr val="F0F3F1"/>
    </a:lt2>
    <a:accent1>
      <a:srgbClr val="C34DA3"/>
    </a:accent1>
    <a:accent2>
      <a:srgbClr val="A03BB1"/>
    </a:accent2>
    <a:accent3>
      <a:srgbClr val="814DC3"/>
    </a:accent3>
    <a:accent4>
      <a:srgbClr val="413EB3"/>
    </a:accent4>
    <a:accent5>
      <a:srgbClr val="4D7BC3"/>
    </a:accent5>
    <a:accent6>
      <a:srgbClr val="3B9BB1"/>
    </a:accent6>
    <a:hlink>
      <a:srgbClr val="3F5CBF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71735"/>
    </a:dk2>
    <a:lt2>
      <a:srgbClr val="F0F3F1"/>
    </a:lt2>
    <a:accent1>
      <a:srgbClr val="C34DA3"/>
    </a:accent1>
    <a:accent2>
      <a:srgbClr val="A03BB1"/>
    </a:accent2>
    <a:accent3>
      <a:srgbClr val="814DC3"/>
    </a:accent3>
    <a:accent4>
      <a:srgbClr val="413EB3"/>
    </a:accent4>
    <a:accent5>
      <a:srgbClr val="4D7BC3"/>
    </a:accent5>
    <a:accent6>
      <a:srgbClr val="3B9BB1"/>
    </a:accent6>
    <a:hlink>
      <a:srgbClr val="3F5CBF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71735"/>
    </a:dk2>
    <a:lt2>
      <a:srgbClr val="F0F3F1"/>
    </a:lt2>
    <a:accent1>
      <a:srgbClr val="C34DA3"/>
    </a:accent1>
    <a:accent2>
      <a:srgbClr val="A03BB1"/>
    </a:accent2>
    <a:accent3>
      <a:srgbClr val="814DC3"/>
    </a:accent3>
    <a:accent4>
      <a:srgbClr val="413EB3"/>
    </a:accent4>
    <a:accent5>
      <a:srgbClr val="4D7BC3"/>
    </a:accent5>
    <a:accent6>
      <a:srgbClr val="3B9BB1"/>
    </a:accent6>
    <a:hlink>
      <a:srgbClr val="3F5CBF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DarkSeedLeftStep">
    <a:dk1>
      <a:srgbClr val="000000"/>
    </a:dk1>
    <a:lt1>
      <a:srgbClr val="FFFFFF"/>
    </a:lt1>
    <a:dk2>
      <a:srgbClr val="171735"/>
    </a:dk2>
    <a:lt2>
      <a:srgbClr val="F0F3F1"/>
    </a:lt2>
    <a:accent1>
      <a:srgbClr val="C34DA3"/>
    </a:accent1>
    <a:accent2>
      <a:srgbClr val="A03BB1"/>
    </a:accent2>
    <a:accent3>
      <a:srgbClr val="814DC3"/>
    </a:accent3>
    <a:accent4>
      <a:srgbClr val="413EB3"/>
    </a:accent4>
    <a:accent5>
      <a:srgbClr val="4D7BC3"/>
    </a:accent5>
    <a:accent6>
      <a:srgbClr val="3B9BB1"/>
    </a:accent6>
    <a:hlink>
      <a:srgbClr val="3F5CBF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492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Aptos</vt:lpstr>
      <vt:lpstr>Arial</vt:lpstr>
      <vt:lpstr>Avenir Next LT Pro</vt:lpstr>
      <vt:lpstr>PrismaticVTI</vt:lpstr>
      <vt:lpstr>OOP Pillars</vt:lpstr>
      <vt:lpstr>OOP Pillars</vt:lpstr>
      <vt:lpstr>PowerPoint Presentation</vt:lpstr>
      <vt:lpstr>Concept</vt:lpstr>
      <vt:lpstr>PowerPoint Presentation</vt:lpstr>
      <vt:lpstr>Concept</vt:lpstr>
      <vt:lpstr>PowerPoint Presentation</vt:lpstr>
      <vt:lpstr>Concept</vt:lpstr>
      <vt:lpstr>PowerPoint Presentation</vt:lpstr>
      <vt:lpstr>Concept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Riaz Ahmed</dc:creator>
  <cp:lastModifiedBy>Riaz Ahmed</cp:lastModifiedBy>
  <cp:revision>6</cp:revision>
  <dcterms:created xsi:type="dcterms:W3CDTF">2024-06-14T10:48:34Z</dcterms:created>
  <dcterms:modified xsi:type="dcterms:W3CDTF">2024-10-31T09:06:00Z</dcterms:modified>
</cp:coreProperties>
</file>