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0" r:id="rId3"/>
    <p:sldId id="267" r:id="rId4"/>
    <p:sldId id="268" r:id="rId5"/>
    <p:sldId id="266" r:id="rId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96" d="100"/>
          <a:sy n="96"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38B40-DA92-4701-940C-D724C80FD97A}"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F3FD7-0215-41A2-B132-16FAF838BF5B}" type="slidenum">
              <a:rPr lang="en-US" smtClean="0"/>
              <a:t>‹#›</a:t>
            </a:fld>
            <a:endParaRPr lang="en-US"/>
          </a:p>
        </p:txBody>
      </p:sp>
    </p:spTree>
    <p:extLst>
      <p:ext uri="{BB962C8B-B14F-4D97-AF65-F5344CB8AC3E}">
        <p14:creationId xmlns:p14="http://schemas.microsoft.com/office/powerpoint/2010/main" val="1802673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9688F87-1E68-4CC6-B380-7B0E9334EA0F}" type="datetime1">
              <a:rPr lang="en-US" smtClean="0"/>
              <a:t>9/24/2024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a:t>Sir Abdullah</a:t>
            </a:r>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566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55DA9E59-5FB3-4964-A79F-D652CE6F6035}" type="datetime1">
              <a:rPr lang="en-US" smtClean="0"/>
              <a:t>9/24/2024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9980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B24A96E8-D8A8-4442-B3F2-95E4A798E15D}" type="datetime1">
              <a:rPr lang="en-US" smtClean="0"/>
              <a:t>9/24/2024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008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9C2F12D6-5930-4177-9824-F92FEA93A682}" type="datetime1">
              <a:rPr lang="en-US" smtClean="0"/>
              <a:t>9/24/2024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15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6EA25EBD-98A7-4A7E-95A5-69BAE143C886}" type="datetime1">
              <a:rPr lang="en-US" smtClean="0"/>
              <a:t>9/24/2024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50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88EB115A-6AFE-4699-B51A-6AD851975DA6}" type="datetime1">
              <a:rPr lang="en-US" smtClean="0"/>
              <a:t>9/24/2024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a:t>Sir Abdullah</a:t>
            </a:r>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836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9C5B9959-3039-49A2-8428-970197D49106}" type="datetime1">
              <a:rPr lang="en-US" smtClean="0"/>
              <a:t>9/24/2024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Sir Abdullah</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57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7EBD2903-AF41-40D6-857D-6FA044429748}" type="datetime1">
              <a:rPr lang="en-US" smtClean="0"/>
              <a:t>9/24/2024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Sir Abdullah</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532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A84423F5-B910-44CB-89C1-5837203D0D7A}" type="datetime1">
              <a:rPr lang="en-US" smtClean="0"/>
              <a:t>9/24/2024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Sir Abdullah</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866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2A8F9633-989D-4A5A-9B8C-0A89D619465B}" type="datetime1">
              <a:rPr lang="en-US" smtClean="0"/>
              <a:t>9/24/2024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700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BF60B767-C7E4-49F0-A98A-5B8F699E4740}" type="datetime1">
              <a:rPr lang="en-US" smtClean="0"/>
              <a:t>9/24/2024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43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83242354-3ACE-45DC-AE17-849E11F98020}" type="datetime1">
              <a:rPr lang="en-US" smtClean="0"/>
              <a:t>9/24/2024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Sir Abdullah</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303769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C3D4-D894-18B9-7BF9-461BF4D49DC1}"/>
              </a:ext>
            </a:extLst>
          </p:cNvPr>
          <p:cNvSpPr>
            <a:spLocks noGrp="1"/>
          </p:cNvSpPr>
          <p:nvPr>
            <p:ph type="ctrTitle"/>
          </p:nvPr>
        </p:nvSpPr>
        <p:spPr>
          <a:xfrm>
            <a:off x="762000" y="1696304"/>
            <a:ext cx="4102609" cy="3793482"/>
          </a:xfrm>
        </p:spPr>
        <p:txBody>
          <a:bodyPr anchor="ctr">
            <a:normAutofit/>
          </a:bodyPr>
          <a:lstStyle/>
          <a:p>
            <a:pPr algn="l"/>
            <a:r>
              <a:rPr lang="en-US" dirty="0"/>
              <a:t>Azure App Services</a:t>
            </a:r>
            <a:endParaRPr lang="en-PK" dirty="0"/>
          </a:p>
        </p:txBody>
      </p:sp>
      <p:pic>
        <p:nvPicPr>
          <p:cNvPr id="12" name="Picture 11" descr="A blue and white circle with holes&#10;&#10;Description automatically generated">
            <a:extLst>
              <a:ext uri="{FF2B5EF4-FFF2-40B4-BE49-F238E27FC236}">
                <a16:creationId xmlns:a16="http://schemas.microsoft.com/office/drawing/2014/main" id="{4F6E37D0-9BE0-4B48-EE43-6CB7DB48A876}"/>
              </a:ext>
            </a:extLst>
          </p:cNvPr>
          <p:cNvPicPr>
            <a:picLocks noChangeAspect="1"/>
          </p:cNvPicPr>
          <p:nvPr/>
        </p:nvPicPr>
        <p:blipFill rotWithShape="1">
          <a:blip r:embed="rId2">
            <a:extLst>
              <a:ext uri="{28A0092B-C50C-407E-A947-70E740481C1C}">
                <a14:useLocalDpi xmlns:a14="http://schemas.microsoft.com/office/drawing/2010/main" val="0"/>
              </a:ext>
            </a:extLst>
          </a:blip>
          <a:srcRect r="222"/>
          <a:stretch/>
        </p:blipFill>
        <p:spPr>
          <a:xfrm>
            <a:off x="5349241" y="10"/>
            <a:ext cx="6842759" cy="6857990"/>
          </a:xfrm>
          <a:prstGeom prst="rect">
            <a:avLst/>
          </a:prstGeom>
        </p:spPr>
      </p:pic>
      <p:sp>
        <p:nvSpPr>
          <p:cNvPr id="3" name="Footer Placeholder 2">
            <a:extLst>
              <a:ext uri="{FF2B5EF4-FFF2-40B4-BE49-F238E27FC236}">
                <a16:creationId xmlns:a16="http://schemas.microsoft.com/office/drawing/2014/main" id="{339D2FF1-4309-8EE3-1BA6-9BEC65638788}"/>
              </a:ext>
            </a:extLst>
          </p:cNvPr>
          <p:cNvSpPr>
            <a:spLocks noGrp="1"/>
          </p:cNvSpPr>
          <p:nvPr>
            <p:ph type="ftr" sz="quarter" idx="11"/>
          </p:nvPr>
        </p:nvSpPr>
        <p:spPr/>
        <p:txBody>
          <a:bodyPr/>
          <a:lstStyle/>
          <a:p>
            <a:r>
              <a:rPr lang="en-US" sz="1000"/>
              <a:t>Sir Abdullah</a:t>
            </a:r>
            <a:endParaRPr lang="en-US" sz="1000" dirty="0"/>
          </a:p>
        </p:txBody>
      </p:sp>
    </p:spTree>
    <p:extLst>
      <p:ext uri="{BB962C8B-B14F-4D97-AF65-F5344CB8AC3E}">
        <p14:creationId xmlns:p14="http://schemas.microsoft.com/office/powerpoint/2010/main" val="401108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82C6-C1F7-D84A-B3CA-258D196FE33D}"/>
              </a:ext>
            </a:extLst>
          </p:cNvPr>
          <p:cNvSpPr>
            <a:spLocks noGrp="1"/>
          </p:cNvSpPr>
          <p:nvPr>
            <p:ph type="title"/>
          </p:nvPr>
        </p:nvSpPr>
        <p:spPr>
          <a:xfrm>
            <a:off x="1517904" y="1479804"/>
            <a:ext cx="9144000" cy="1344168"/>
          </a:xfrm>
        </p:spPr>
        <p:txBody>
          <a:bodyPr/>
          <a:lstStyle/>
          <a:p>
            <a:r>
              <a:rPr lang="en-US" dirty="0"/>
              <a:t>Definition</a:t>
            </a:r>
            <a:endParaRPr lang="en-PK" dirty="0"/>
          </a:p>
        </p:txBody>
      </p:sp>
      <p:sp>
        <p:nvSpPr>
          <p:cNvPr id="6" name="Content Placeholder 5">
            <a:extLst>
              <a:ext uri="{FF2B5EF4-FFF2-40B4-BE49-F238E27FC236}">
                <a16:creationId xmlns:a16="http://schemas.microsoft.com/office/drawing/2014/main" id="{256D209F-1069-4176-C44A-5A052FE761A0}"/>
              </a:ext>
            </a:extLst>
          </p:cNvPr>
          <p:cNvSpPr>
            <a:spLocks noGrp="1"/>
          </p:cNvSpPr>
          <p:nvPr>
            <p:ph idx="1"/>
          </p:nvPr>
        </p:nvSpPr>
        <p:spPr>
          <a:xfrm>
            <a:off x="1517904" y="2311400"/>
            <a:ext cx="9144000" cy="3127248"/>
          </a:xfrm>
        </p:spPr>
        <p:txBody>
          <a:bodyPr/>
          <a:lstStyle/>
          <a:p>
            <a:r>
              <a:rPr lang="en-US" dirty="0"/>
              <a:t>Azure App Service is a fully managed platform for building, deploying, and scaling web apps, mobile app backends, and RESTful APIs. It supports multiple programming languages and frameworks including .NET, .NET Core, Java, Ruby, Node.js, PHP, and Python.</a:t>
            </a:r>
            <a:endParaRPr lang="en-PK" dirty="0"/>
          </a:p>
        </p:txBody>
      </p:sp>
      <p:sp>
        <p:nvSpPr>
          <p:cNvPr id="3" name="Footer Placeholder 2">
            <a:extLst>
              <a:ext uri="{FF2B5EF4-FFF2-40B4-BE49-F238E27FC236}">
                <a16:creationId xmlns:a16="http://schemas.microsoft.com/office/drawing/2014/main" id="{06999EDC-29AA-4711-9BF2-855D6AC50FDD}"/>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16328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82C6-C1F7-D84A-B3CA-258D196FE33D}"/>
              </a:ext>
            </a:extLst>
          </p:cNvPr>
          <p:cNvSpPr>
            <a:spLocks noGrp="1"/>
          </p:cNvSpPr>
          <p:nvPr>
            <p:ph type="title"/>
          </p:nvPr>
        </p:nvSpPr>
        <p:spPr>
          <a:xfrm>
            <a:off x="1517904" y="1479804"/>
            <a:ext cx="9144000" cy="1344168"/>
          </a:xfrm>
        </p:spPr>
        <p:txBody>
          <a:bodyPr/>
          <a:lstStyle/>
          <a:p>
            <a:r>
              <a:rPr lang="en-US" dirty="0"/>
              <a:t>Key Features of Azure App Service</a:t>
            </a:r>
            <a:endParaRPr lang="en-PK" dirty="0"/>
          </a:p>
        </p:txBody>
      </p:sp>
      <p:sp>
        <p:nvSpPr>
          <p:cNvPr id="6" name="Content Placeholder 5">
            <a:extLst>
              <a:ext uri="{FF2B5EF4-FFF2-40B4-BE49-F238E27FC236}">
                <a16:creationId xmlns:a16="http://schemas.microsoft.com/office/drawing/2014/main" id="{256D209F-1069-4176-C44A-5A052FE761A0}"/>
              </a:ext>
            </a:extLst>
          </p:cNvPr>
          <p:cNvSpPr>
            <a:spLocks noGrp="1"/>
          </p:cNvSpPr>
          <p:nvPr>
            <p:ph idx="1"/>
          </p:nvPr>
        </p:nvSpPr>
        <p:spPr>
          <a:xfrm>
            <a:off x="1517904" y="2311400"/>
            <a:ext cx="9144000" cy="4318000"/>
          </a:xfrm>
        </p:spPr>
        <p:txBody>
          <a:bodyPr>
            <a:normAutofit fontScale="77500" lnSpcReduction="20000"/>
          </a:bodyPr>
          <a:lstStyle/>
          <a:p>
            <a:pPr>
              <a:buFont typeface="Arial" panose="020B0604020202020204" pitchFamily="34" charset="0"/>
              <a:buChar char="•"/>
            </a:pPr>
            <a:r>
              <a:rPr lang="en-US" b="1" dirty="0"/>
              <a:t>Fully Managed Platform</a:t>
            </a:r>
            <a:r>
              <a:rPr lang="en-US" dirty="0"/>
              <a:t>: Handles infrastructure, maintenance, and scaling automatically.</a:t>
            </a:r>
          </a:p>
          <a:p>
            <a:pPr>
              <a:buFont typeface="Arial" panose="020B0604020202020204" pitchFamily="34" charset="0"/>
              <a:buChar char="•"/>
            </a:pPr>
            <a:r>
              <a:rPr lang="en-US" b="1" dirty="0"/>
              <a:t>Multiple Language Support</a:t>
            </a:r>
            <a:r>
              <a:rPr lang="en-US" dirty="0"/>
              <a:t>: Supports .NET, .NET Core, Java, Ruby, Node.js, PHP, and Python.</a:t>
            </a:r>
          </a:p>
          <a:p>
            <a:pPr>
              <a:buFont typeface="Arial" panose="020B0604020202020204" pitchFamily="34" charset="0"/>
              <a:buChar char="•"/>
            </a:pPr>
            <a:r>
              <a:rPr lang="en-US" b="1" dirty="0"/>
              <a:t>DevOps Integration</a:t>
            </a:r>
            <a:r>
              <a:rPr lang="en-US" dirty="0"/>
              <a:t>: Continuous integration and deployment with Azure DevOps, GitHub, and Bitbucket.</a:t>
            </a:r>
          </a:p>
          <a:p>
            <a:pPr>
              <a:buFont typeface="Arial" panose="020B0604020202020204" pitchFamily="34" charset="0"/>
              <a:buChar char="•"/>
            </a:pPr>
            <a:r>
              <a:rPr lang="en-US" b="1" dirty="0"/>
              <a:t>Built-in Security</a:t>
            </a:r>
            <a:r>
              <a:rPr lang="en-US" dirty="0"/>
              <a:t>: Provides authentication and authorization with Azure Active Directory, Google, Facebook, Twitter, and Microsoft accounts.</a:t>
            </a:r>
          </a:p>
          <a:p>
            <a:pPr>
              <a:buFont typeface="Arial" panose="020B0604020202020204" pitchFamily="34" charset="0"/>
              <a:buChar char="•"/>
            </a:pPr>
            <a:r>
              <a:rPr lang="en-US" b="1" dirty="0"/>
              <a:t>Global Scale with High Availability</a:t>
            </a:r>
            <a:r>
              <a:rPr lang="en-US" dirty="0"/>
              <a:t>: Data centers worldwide for regional deployment and high availability.</a:t>
            </a:r>
          </a:p>
          <a:p>
            <a:pPr>
              <a:buFont typeface="Arial" panose="020B0604020202020204" pitchFamily="34" charset="0"/>
              <a:buChar char="•"/>
            </a:pPr>
            <a:r>
              <a:rPr lang="en-US" b="1" dirty="0"/>
              <a:t>Hybrid Connections</a:t>
            </a:r>
            <a:r>
              <a:rPr lang="en-US" dirty="0"/>
              <a:t>: Connect your apps to on-premises resources securely.</a:t>
            </a:r>
          </a:p>
        </p:txBody>
      </p:sp>
      <p:sp>
        <p:nvSpPr>
          <p:cNvPr id="3" name="Footer Placeholder 2">
            <a:extLst>
              <a:ext uri="{FF2B5EF4-FFF2-40B4-BE49-F238E27FC236}">
                <a16:creationId xmlns:a16="http://schemas.microsoft.com/office/drawing/2014/main" id="{24849BC0-2737-0FE7-AD78-5F12391BD372}"/>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44092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82C6-C1F7-D84A-B3CA-258D196FE33D}"/>
              </a:ext>
            </a:extLst>
          </p:cNvPr>
          <p:cNvSpPr>
            <a:spLocks noGrp="1"/>
          </p:cNvSpPr>
          <p:nvPr>
            <p:ph type="title"/>
          </p:nvPr>
        </p:nvSpPr>
        <p:spPr>
          <a:xfrm>
            <a:off x="1517904" y="1479804"/>
            <a:ext cx="9144000" cy="1344168"/>
          </a:xfrm>
        </p:spPr>
        <p:txBody>
          <a:bodyPr/>
          <a:lstStyle/>
          <a:p>
            <a:r>
              <a:rPr lang="en-US" dirty="0"/>
              <a:t>Deployment Options</a:t>
            </a:r>
            <a:endParaRPr lang="en-PK" dirty="0"/>
          </a:p>
        </p:txBody>
      </p:sp>
      <p:sp>
        <p:nvSpPr>
          <p:cNvPr id="6" name="Content Placeholder 5">
            <a:extLst>
              <a:ext uri="{FF2B5EF4-FFF2-40B4-BE49-F238E27FC236}">
                <a16:creationId xmlns:a16="http://schemas.microsoft.com/office/drawing/2014/main" id="{256D209F-1069-4176-C44A-5A052FE761A0}"/>
              </a:ext>
            </a:extLst>
          </p:cNvPr>
          <p:cNvSpPr>
            <a:spLocks noGrp="1"/>
          </p:cNvSpPr>
          <p:nvPr>
            <p:ph idx="1"/>
          </p:nvPr>
        </p:nvSpPr>
        <p:spPr>
          <a:xfrm>
            <a:off x="1517904" y="2311400"/>
            <a:ext cx="9144000" cy="4318000"/>
          </a:xfrm>
        </p:spPr>
        <p:txBody>
          <a:bodyPr>
            <a:normAutofit/>
          </a:bodyPr>
          <a:lstStyle/>
          <a:p>
            <a:pPr>
              <a:buFont typeface="Arial" panose="020B0604020202020204" pitchFamily="34" charset="0"/>
              <a:buChar char="•"/>
            </a:pPr>
            <a:r>
              <a:rPr lang="en-US" b="1" dirty="0"/>
              <a:t>Code or Docker Containers</a:t>
            </a:r>
            <a:r>
              <a:rPr lang="en-US" dirty="0"/>
              <a:t>: Deploy code directly or use Docker containers for more control over the runtime.</a:t>
            </a:r>
          </a:p>
          <a:p>
            <a:pPr>
              <a:buFont typeface="Arial" panose="020B0604020202020204" pitchFamily="34" charset="0"/>
              <a:buChar char="•"/>
            </a:pPr>
            <a:r>
              <a:rPr lang="en-US" b="1" dirty="0"/>
              <a:t>Source Control Integration</a:t>
            </a:r>
            <a:r>
              <a:rPr lang="en-US" dirty="0"/>
              <a:t>: Continuous deployment from GitHub, Azure Repos, or Bitbucket.</a:t>
            </a:r>
          </a:p>
          <a:p>
            <a:pPr>
              <a:buFont typeface="Arial" panose="020B0604020202020204" pitchFamily="34" charset="0"/>
              <a:buChar char="•"/>
            </a:pPr>
            <a:r>
              <a:rPr lang="en-US" b="1" dirty="0"/>
              <a:t>Manual Deployment</a:t>
            </a:r>
            <a:r>
              <a:rPr lang="en-US" dirty="0"/>
              <a:t>: Use FTP, local Git, or zip file deployment for manual processes.</a:t>
            </a:r>
          </a:p>
          <a:p>
            <a:pPr>
              <a:buFont typeface="Arial" panose="020B0604020202020204" pitchFamily="34" charset="0"/>
              <a:buChar char="•"/>
            </a:pPr>
            <a:r>
              <a:rPr lang="en-US" b="1" dirty="0"/>
              <a:t>CI/CD Pipelines</a:t>
            </a:r>
            <a:r>
              <a:rPr lang="en-US" dirty="0"/>
              <a:t>: Set up continuous integration and deployment pipelines with Azure DevOps.</a:t>
            </a:r>
          </a:p>
        </p:txBody>
      </p:sp>
      <p:sp>
        <p:nvSpPr>
          <p:cNvPr id="3" name="Footer Placeholder 2">
            <a:extLst>
              <a:ext uri="{FF2B5EF4-FFF2-40B4-BE49-F238E27FC236}">
                <a16:creationId xmlns:a16="http://schemas.microsoft.com/office/drawing/2014/main" id="{1BBB9149-3A40-BE80-7E6A-D80C1B9A001F}"/>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24261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shot of a diagram&#10;&#10;Description automatically generated">
            <a:extLst>
              <a:ext uri="{FF2B5EF4-FFF2-40B4-BE49-F238E27FC236}">
                <a16:creationId xmlns:a16="http://schemas.microsoft.com/office/drawing/2014/main" id="{B2F32443-8E1F-E1D6-B8A8-C6697ADD6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299" y="758952"/>
            <a:ext cx="10123402" cy="5340096"/>
          </a:xfrm>
          <a:prstGeom prst="rect">
            <a:avLst/>
          </a:prstGeom>
        </p:spPr>
      </p:pic>
      <p:sp>
        <p:nvSpPr>
          <p:cNvPr id="2" name="Footer Placeholder 1">
            <a:extLst>
              <a:ext uri="{FF2B5EF4-FFF2-40B4-BE49-F238E27FC236}">
                <a16:creationId xmlns:a16="http://schemas.microsoft.com/office/drawing/2014/main" id="{280A7CE4-1EAE-3584-12F5-B7E6AB0215F3}"/>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091510337"/>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71735"/>
      </a:dk2>
      <a:lt2>
        <a:srgbClr val="F0F3F1"/>
      </a:lt2>
      <a:accent1>
        <a:srgbClr val="C34DA3"/>
      </a:accent1>
      <a:accent2>
        <a:srgbClr val="A03BB1"/>
      </a:accent2>
      <a:accent3>
        <a:srgbClr val="814DC3"/>
      </a:accent3>
      <a:accent4>
        <a:srgbClr val="413EB3"/>
      </a:accent4>
      <a:accent5>
        <a:srgbClr val="4D7BC3"/>
      </a:accent5>
      <a:accent6>
        <a:srgbClr val="3B9BB1"/>
      </a:accent6>
      <a:hlink>
        <a:srgbClr val="3F5C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TotalTime>
  <Words>246</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Aharoni</vt:lpstr>
      <vt:lpstr>Aptos</vt:lpstr>
      <vt:lpstr>Arial</vt:lpstr>
      <vt:lpstr>Avenir Next LT Pro</vt:lpstr>
      <vt:lpstr>PrismaticVTI</vt:lpstr>
      <vt:lpstr>Azure App Services</vt:lpstr>
      <vt:lpstr>Definition</vt:lpstr>
      <vt:lpstr>Key Features of Azure App Service</vt:lpstr>
      <vt:lpstr>Deployment Options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Riaz Ahmed</dc:creator>
  <cp:lastModifiedBy>Riaz Ahmed</cp:lastModifiedBy>
  <cp:revision>4</cp:revision>
  <dcterms:created xsi:type="dcterms:W3CDTF">2024-06-14T10:48:34Z</dcterms:created>
  <dcterms:modified xsi:type="dcterms:W3CDTF">2024-09-24T03:06:17Z</dcterms:modified>
</cp:coreProperties>
</file>