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44" autoAdjust="0"/>
  </p:normalViewPr>
  <p:slideViewPr>
    <p:cSldViewPr>
      <p:cViewPr varScale="1">
        <p:scale>
          <a:sx n="74" d="100"/>
          <a:sy n="74" d="100"/>
        </p:scale>
        <p:origin x="828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7DFB32E9-8A55-458B-ADF3-9839EAFF37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233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3E37A784-B3CD-4035-9422-9796EB20D546}" type="slidenum"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pPr>
                <a:lnSpc>
                  <a:spcPct val="95000"/>
                </a:lnSpc>
              </a:pPr>
              <a:t>1</a:t>
            </a:fld>
            <a:endParaRPr lang="en-US" alt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D4742D78-A0B7-48BA-BC9F-CFBF68C36527}" type="slidenum"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pPr>
                <a:lnSpc>
                  <a:spcPct val="95000"/>
                </a:lnSpc>
              </a:pPr>
              <a:t>10</a:t>
            </a:fld>
            <a:endParaRPr lang="en-US" alt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1ED6A7B1-7625-422B-9B7F-590F2A437A57}" type="slidenum"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pPr>
                <a:lnSpc>
                  <a:spcPct val="95000"/>
                </a:lnSpc>
              </a:pPr>
              <a:t>2</a:t>
            </a:fld>
            <a:endParaRPr lang="en-US" alt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E4457F13-C04F-4784-A447-7B2E0EF45FE7}" type="slidenum"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pPr>
                <a:lnSpc>
                  <a:spcPct val="95000"/>
                </a:lnSpc>
              </a:pPr>
              <a:t>3</a:t>
            </a:fld>
            <a:endParaRPr lang="en-US" alt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3106EE43-C2D3-4A63-9213-AE16E3FB1E35}" type="slidenum"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pPr>
                <a:lnSpc>
                  <a:spcPct val="95000"/>
                </a:lnSpc>
              </a:pPr>
              <a:t>4</a:t>
            </a:fld>
            <a:endParaRPr lang="en-US" alt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E39393D5-C668-4AD9-84AF-EE6AC7D52867}" type="slidenum"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pPr>
                <a:lnSpc>
                  <a:spcPct val="95000"/>
                </a:lnSpc>
              </a:pPr>
              <a:t>5</a:t>
            </a:fld>
            <a:endParaRPr lang="en-US" alt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9E042B0B-C7BE-4A5E-A371-E1B1577387D5}" type="slidenum"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pPr>
                <a:lnSpc>
                  <a:spcPct val="95000"/>
                </a:lnSpc>
              </a:pPr>
              <a:t>6</a:t>
            </a:fld>
            <a:endParaRPr lang="en-US" alt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4865CE8A-3DC7-42A2-B605-68F9148DDFF6}" type="slidenum"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pPr>
                <a:lnSpc>
                  <a:spcPct val="95000"/>
                </a:lnSpc>
              </a:pPr>
              <a:t>7</a:t>
            </a:fld>
            <a:endParaRPr lang="en-US" alt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5197C712-7657-4051-B711-6DF9B524C11D}" type="slidenum"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pPr>
                <a:lnSpc>
                  <a:spcPct val="95000"/>
                </a:lnSpc>
              </a:pPr>
              <a:t>8</a:t>
            </a:fld>
            <a:endParaRPr lang="en-US" alt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887684DE-88A0-47BF-820B-EF46CA286A74}" type="slidenum"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pPr>
                <a:lnSpc>
                  <a:spcPct val="95000"/>
                </a:lnSpc>
              </a:pPr>
              <a:t>9</a:t>
            </a:fld>
            <a:endParaRPr lang="en-US" alt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4014" y="1"/>
            <a:ext cx="4165258" cy="755967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869" y="1007958"/>
            <a:ext cx="7658725" cy="3845167"/>
          </a:xfrm>
        </p:spPr>
        <p:txBody>
          <a:bodyPr anchor="b">
            <a:normAutofit/>
          </a:bodyPr>
          <a:lstStyle>
            <a:lvl1pPr algn="r">
              <a:defRPr sz="5952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3770" y="4853124"/>
            <a:ext cx="6352826" cy="1504143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6157" y="6743230"/>
            <a:ext cx="945304" cy="402483"/>
          </a:xfrm>
        </p:spPr>
        <p:txBody>
          <a:bodyPr/>
          <a:lstStyle/>
          <a:p>
            <a:pPr>
              <a:defRPr/>
            </a:pPr>
            <a:fld id="{6C22C739-709E-4D2C-99FF-B9400AB66951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4914" y="6743230"/>
            <a:ext cx="3979155" cy="402483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2966" y="6743230"/>
            <a:ext cx="453628" cy="402483"/>
          </a:xfrm>
        </p:spPr>
        <p:txBody>
          <a:bodyPr/>
          <a:lstStyle/>
          <a:p>
            <a:fld id="{2999ED3A-2F51-415B-8DA4-681C1574DE9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24014" y="4157821"/>
            <a:ext cx="399025" cy="99746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17789" y="4262817"/>
            <a:ext cx="68255" cy="892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87192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2" y="5217107"/>
            <a:ext cx="8285858" cy="624724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3323" y="1027481"/>
            <a:ext cx="6803171" cy="34888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2" y="5841831"/>
            <a:ext cx="8285858" cy="544226"/>
          </a:xfrm>
        </p:spPr>
        <p:txBody>
          <a:bodyPr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ACCDE7-0038-4252-8E4B-F3BED6EF06E9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947E-4767-45F3-B7BB-058176F747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96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4" y="755967"/>
            <a:ext cx="8285858" cy="3359856"/>
          </a:xfrm>
        </p:spPr>
        <p:txBody>
          <a:bodyPr anchor="ctr">
            <a:normAutofit/>
          </a:bodyPr>
          <a:lstStyle>
            <a:lvl1pPr algn="ctr">
              <a:defRPr sz="352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AB21FE-8DBA-438D-831E-07AE6B5A1825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3961-65A6-4008-A81F-8BFABBA6BD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067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1943" y="3779836"/>
            <a:ext cx="7310358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8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2" y="4787794"/>
            <a:ext cx="8285858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AB21FE-8DBA-438D-831E-07AE6B5A1825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3961-65A6-4008-A81F-8BFABBA6BD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025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3647098"/>
            <a:ext cx="8285856" cy="1619080"/>
          </a:xfrm>
        </p:spPr>
        <p:txBody>
          <a:bodyPr anchor="b">
            <a:normAutofit/>
          </a:bodyPr>
          <a:lstStyle>
            <a:lvl1pPr algn="r">
              <a:defRPr sz="352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6178"/>
            <a:ext cx="8285857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AB21FE-8DBA-438D-831E-07AE6B5A1825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3961-65A6-4008-A81F-8BFABBA6BD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028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4" y="4283816"/>
            <a:ext cx="8285857" cy="979958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64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3774"/>
            <a:ext cx="8285857" cy="1119952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AB21FE-8DBA-438D-831E-07AE6B5A1825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3961-65A6-4008-A81F-8BFABBA6BD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315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755969"/>
            <a:ext cx="8285858" cy="300637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3" y="3863834"/>
            <a:ext cx="8285859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AB21FE-8DBA-438D-831E-07AE6B5A1825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3961-65A6-4008-A81F-8BFABBA6BD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27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68BC7C-073B-47F3-9CCF-A1EC7AD01F3A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F6FF-59D5-4A57-AC7F-7FFF95F9BF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103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9279" y="755968"/>
            <a:ext cx="1464163" cy="56277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7584" y="755968"/>
            <a:ext cx="6632633" cy="562775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A36828-4B1A-461E-BF1E-627D5E023FFF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BE5E-F008-49A7-9833-54FDF6067EE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59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34" y="2939874"/>
            <a:ext cx="8493860" cy="367381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613" y="6733130"/>
            <a:ext cx="945304" cy="402483"/>
          </a:xfrm>
        </p:spPr>
        <p:txBody>
          <a:bodyPr/>
          <a:lstStyle/>
          <a:p>
            <a:pPr>
              <a:defRPr/>
            </a:pPr>
            <a:fld id="{F68C3339-6311-4254-BEF2-E6264F032B30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4707" y="6733130"/>
            <a:ext cx="5858886" cy="402483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38" y="6733130"/>
            <a:ext cx="471656" cy="402483"/>
          </a:xfrm>
        </p:spPr>
        <p:txBody>
          <a:bodyPr/>
          <a:lstStyle/>
          <a:p>
            <a:fld id="{F907C11B-6331-4D86-8AF6-61178BC3D9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09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524" y="2939872"/>
            <a:ext cx="7386070" cy="2601541"/>
          </a:xfrm>
        </p:spPr>
        <p:txBody>
          <a:bodyPr anchor="b"/>
          <a:lstStyle>
            <a:lvl1pPr algn="r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528" y="5541414"/>
            <a:ext cx="7386066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D3B794-0192-4630-AD50-8904AD870825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0758" y="6741835"/>
            <a:ext cx="455836" cy="402483"/>
          </a:xfrm>
        </p:spPr>
        <p:txBody>
          <a:bodyPr/>
          <a:lstStyle/>
          <a:p>
            <a:fld id="{33D58EED-F2B9-4FCA-9047-B5E8CA2D16E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19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755969"/>
            <a:ext cx="8493860" cy="19319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733" y="2939874"/>
            <a:ext cx="4122976" cy="3713339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3618" y="2939873"/>
            <a:ext cx="4122976" cy="368925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837BA-DA72-4FF4-9616-ED64642801D6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2C1D-78BB-4705-A4E6-D32C77653E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22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661" y="2930540"/>
            <a:ext cx="3810321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58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0427" y="2939874"/>
            <a:ext cx="3823015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504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71D1-81C9-4C57-B290-36A750D9F153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FDC8-59A2-4E61-99C5-F1A0CF94E5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89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0B4143-19FE-44A2-940C-3FBE339DCFB6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6F9D-10B1-4D89-BDAE-CA80C05E94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87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B2AB01-49CB-4D96-A99C-88C759759828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73A9-86BF-493F-95EF-AE421A111A8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78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3" y="1763924"/>
            <a:ext cx="2935259" cy="1511935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1903" y="755968"/>
            <a:ext cx="5161538" cy="5627759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3" y="3275859"/>
            <a:ext cx="2935259" cy="2015913"/>
          </a:xfrm>
        </p:spPr>
        <p:txBody>
          <a:bodyPr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04CB99-33BA-42FE-8020-26B6F64F45FF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EAF7-EAED-46D7-8832-6E719200D73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81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269" y="1931916"/>
            <a:ext cx="4487641" cy="1511935"/>
          </a:xfrm>
        </p:spPr>
        <p:txBody>
          <a:bodyPr anchor="b">
            <a:normAutofit/>
          </a:bodyPr>
          <a:lstStyle>
            <a:lvl1pPr algn="ctr">
              <a:defRPr sz="308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81093" y="1007957"/>
            <a:ext cx="2713491" cy="5039783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6269" y="3443851"/>
            <a:ext cx="4487641" cy="2015913"/>
          </a:xfrm>
        </p:spPr>
        <p:txBody>
          <a:bodyPr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0DAD68-B88F-4312-B098-DFD411B98180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65E9-FF98-4F8C-81A5-1DCF94F99C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13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350396" cy="755967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735" y="2939874"/>
            <a:ext cx="8493859" cy="3700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12433" y="6741835"/>
            <a:ext cx="9453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5AB21FE-8DBA-438D-831E-07AE6B5A1825}" type="datetimeFigureOut">
              <a:rPr lang="en-US" smtClean="0"/>
              <a:pPr>
                <a:defRPr/>
              </a:pPr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0527" y="6741835"/>
            <a:ext cx="585888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0758" y="6741835"/>
            <a:ext cx="45583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703961-65A6-4008-A81F-8BFABBA6BD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06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503972" rtl="0" eaLnBrk="1" latinLnBrk="0" hangingPunct="1">
        <a:spcBef>
          <a:spcPct val="0"/>
        </a:spcBef>
        <a:buNone/>
        <a:defRPr sz="440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549275" y="2560638"/>
            <a:ext cx="9070975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US" altLang="en-US" sz="4400">
                <a:solidFill>
                  <a:srgbClr val="000000"/>
                </a:solidFill>
              </a:rPr>
              <a:t>Dart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503238" y="5029200"/>
            <a:ext cx="90709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Programming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US" altLang="en-US" sz="4400">
                <a:solidFill>
                  <a:srgbClr val="000000"/>
                </a:solidFill>
              </a:rPr>
              <a:t>Comparisons</a:t>
            </a: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503238" y="1773238"/>
            <a:ext cx="9070975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>
              <a:lnSpc>
                <a:spcPct val="100000"/>
              </a:lnSpc>
              <a:buSzPct val="45000"/>
              <a:buFont typeface="StarSymbol" charset="0"/>
              <a:buChar char="l"/>
            </a:pPr>
            <a:r>
              <a:rPr lang="en-US" altLang="en-US" sz="2600">
                <a:solidFill>
                  <a:srgbClr val="000000"/>
                </a:solidFill>
              </a:rPr>
              <a:t>Descendant of the ALGOL language family, just like C, Java, C# and JavaScript</a:t>
            </a:r>
          </a:p>
          <a:p>
            <a:pPr eaLnBrk="1">
              <a:lnSpc>
                <a:spcPct val="100000"/>
              </a:lnSpc>
              <a:buSzPct val="45000"/>
              <a:buFont typeface="StarSymbol" charset="0"/>
              <a:buChar char="l"/>
            </a:pPr>
            <a:r>
              <a:rPr lang="en-US" altLang="en-US" sz="2600">
                <a:solidFill>
                  <a:srgbClr val="000000"/>
                </a:solidFill>
              </a:rPr>
              <a:t>Dynamically typed language like Javascript, but Dart adds the optional type annotations to help catch errors earlier </a:t>
            </a:r>
          </a:p>
          <a:p>
            <a:pPr eaLnBrk="1">
              <a:lnSpc>
                <a:spcPct val="100000"/>
              </a:lnSpc>
              <a:buSzPct val="45000"/>
              <a:buFont typeface="StarSymbol" charset="0"/>
              <a:buChar char="l"/>
            </a:pPr>
            <a:r>
              <a:rPr lang="en-US" altLang="en-US" sz="2600">
                <a:solidFill>
                  <a:srgbClr val="000000"/>
                </a:solidFill>
              </a:rPr>
              <a:t>Dart takes out a few features of JavaScript (Prototypes, Global Objects) causing the VM to streamline, enables faster execution and makes it easier to do code completion and re-factoring</a:t>
            </a:r>
          </a:p>
          <a:p>
            <a:pPr eaLnBrk="1">
              <a:lnSpc>
                <a:spcPct val="100000"/>
              </a:lnSpc>
              <a:buSzPct val="45000"/>
              <a:buFont typeface="StarSymbol" charset="0"/>
              <a:buChar char="l"/>
            </a:pPr>
            <a:r>
              <a:rPr lang="en-US" altLang="en-US" sz="2600">
                <a:solidFill>
                  <a:srgbClr val="000000"/>
                </a:solidFill>
              </a:rPr>
              <a:t>According to the Dart Project “When compared to JavaScript, Dart aims to be faster, more regular, and more scalable to large programs.”</a:t>
            </a:r>
          </a:p>
          <a:p>
            <a:pPr eaLnBrk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3200">
                <a:solidFill>
                  <a:srgbClr val="000000"/>
                </a:solidFill>
              </a:rPr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US" altLang="en-US" sz="4400">
                <a:solidFill>
                  <a:srgbClr val="000000"/>
                </a:solidFill>
              </a:rPr>
              <a:t>1. Overview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>
              <a:lnSpc>
                <a:spcPct val="100000"/>
              </a:lnSpc>
              <a:buSzPct val="45000"/>
              <a:buFont typeface="StarSymbol" charset="0"/>
              <a:buChar char="l"/>
            </a:pPr>
            <a:r>
              <a:rPr lang="en-US" altLang="en-US" sz="3200">
                <a:solidFill>
                  <a:srgbClr val="000000"/>
                </a:solidFill>
              </a:rPr>
              <a:t>Object Oriented Language</a:t>
            </a:r>
          </a:p>
          <a:p>
            <a:pPr eaLnBrk="1">
              <a:lnSpc>
                <a:spcPct val="100000"/>
              </a:lnSpc>
              <a:buSzPct val="45000"/>
              <a:buFont typeface="StarSymbol" charset="0"/>
              <a:buChar char="l"/>
            </a:pPr>
            <a:r>
              <a:rPr lang="en-US" altLang="en-US" sz="3200">
                <a:solidFill>
                  <a:srgbClr val="000000"/>
                </a:solidFill>
              </a:rPr>
              <a:t>Developed By Google</a:t>
            </a:r>
          </a:p>
          <a:p>
            <a:pPr eaLnBrk="1">
              <a:lnSpc>
                <a:spcPct val="100000"/>
              </a:lnSpc>
              <a:buSzPct val="45000"/>
              <a:buFont typeface="StarSymbol" charset="0"/>
              <a:buChar char="l"/>
            </a:pPr>
            <a:r>
              <a:rPr lang="en-US" altLang="en-US" sz="3200">
                <a:solidFill>
                  <a:srgbClr val="000000"/>
                </a:solidFill>
              </a:rPr>
              <a:t>Primarily used for building websites, servers, and mobile apps</a:t>
            </a:r>
          </a:p>
          <a:p>
            <a:pPr eaLnBrk="1">
              <a:lnSpc>
                <a:spcPct val="100000"/>
              </a:lnSpc>
              <a:buSzPct val="45000"/>
              <a:buFont typeface="StarSymbol" charset="0"/>
              <a:buChar char="l"/>
            </a:pPr>
            <a:r>
              <a:rPr lang="en-US" altLang="en-US" sz="3200">
                <a:solidFill>
                  <a:srgbClr val="000000"/>
                </a:solidFill>
              </a:rPr>
              <a:t>Provides librariries, an editor, a virtual machine (VM) and a compiler to javaScript</a:t>
            </a:r>
          </a:p>
          <a:p>
            <a:pPr eaLnBrk="1">
              <a:lnSpc>
                <a:spcPct val="100000"/>
              </a:lnSpc>
              <a:buSzPct val="45000"/>
              <a:buFont typeface="StarSymbol" charset="0"/>
              <a:buChar char="l"/>
            </a:pPr>
            <a:r>
              <a:rPr lang="en-US" altLang="en-US" sz="3200">
                <a:solidFill>
                  <a:srgbClr val="000000"/>
                </a:solidFill>
              </a:rPr>
              <a:t>Created to improve the developers experience based on performance and productivity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US" altLang="en-US" sz="4400">
                <a:solidFill>
                  <a:srgbClr val="000000"/>
                </a:solidFill>
              </a:rPr>
              <a:t>2. History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>
              <a:lnSpc>
                <a:spcPct val="100000"/>
              </a:lnSpc>
              <a:buSzPct val="45000"/>
              <a:buFont typeface="StarSymbol" charset="0"/>
              <a:buChar char="l"/>
            </a:pPr>
            <a:r>
              <a:rPr lang="en-US" altLang="en-US" sz="3200">
                <a:solidFill>
                  <a:srgbClr val="000000"/>
                </a:solidFill>
              </a:rPr>
              <a:t>Unveiled at the GOTO conference in Denmark on October 10, 2011</a:t>
            </a:r>
          </a:p>
          <a:p>
            <a:pPr eaLnBrk="1">
              <a:lnSpc>
                <a:spcPct val="100000"/>
              </a:lnSpc>
              <a:buSzPct val="45000"/>
              <a:buFont typeface="StarSymbol" charset="0"/>
              <a:buChar char="l"/>
            </a:pPr>
            <a:r>
              <a:rPr lang="en-US" altLang="en-US" sz="3200">
                <a:solidFill>
                  <a:srgbClr val="000000"/>
                </a:solidFill>
              </a:rPr>
              <a:t>Founded by Lars Bak and Kasper Lund</a:t>
            </a:r>
          </a:p>
          <a:p>
            <a:pPr eaLnBrk="1">
              <a:lnSpc>
                <a:spcPct val="100000"/>
              </a:lnSpc>
              <a:buSzPct val="45000"/>
              <a:buFont typeface="StarSymbol" charset="0"/>
              <a:buChar char="l"/>
            </a:pPr>
            <a:r>
              <a:rPr lang="en-US" altLang="en-US" sz="3200">
                <a:solidFill>
                  <a:srgbClr val="000000"/>
                </a:solidFill>
              </a:rPr>
              <a:t>Bak is a Danish computer programer who previously developed the V8 JavaScript Interpreter for Chrome</a:t>
            </a:r>
          </a:p>
          <a:p>
            <a:pPr eaLnBrk="1">
              <a:lnSpc>
                <a:spcPct val="100000"/>
              </a:lnSpc>
              <a:buSzPct val="45000"/>
              <a:buFont typeface="StarSymbol" charset="0"/>
              <a:buChar char="l"/>
            </a:pPr>
            <a:r>
              <a:rPr lang="en-US" altLang="en-US" sz="3200">
                <a:solidFill>
                  <a:srgbClr val="000000"/>
                </a:solidFill>
              </a:rPr>
              <a:t>V8 is mostly responsible for Chromes success</a:t>
            </a:r>
          </a:p>
          <a:p>
            <a:pPr eaLnBrk="1">
              <a:lnSpc>
                <a:spcPct val="100000"/>
              </a:lnSpc>
              <a:buSzPct val="45000"/>
              <a:buFont typeface="StarSymbol" charset="0"/>
              <a:buChar char="l"/>
            </a:pPr>
            <a:r>
              <a:rPr lang="en-US" altLang="en-US" sz="3200">
                <a:solidFill>
                  <a:srgbClr val="000000"/>
                </a:solidFill>
              </a:rPr>
              <a:t>Google then moved most of the V8 engineers to the Dart project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US" altLang="en-US" sz="4400">
                <a:solidFill>
                  <a:srgbClr val="000000"/>
                </a:solidFill>
              </a:rPr>
              <a:t>2. History 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>
              <a:lnSpc>
                <a:spcPct val="100000"/>
              </a:lnSpc>
              <a:buSzPct val="45000"/>
              <a:buFont typeface="StarSymbol" charset="0"/>
              <a:buChar char="l"/>
            </a:pPr>
            <a:r>
              <a:rPr lang="en-US" altLang="en-US" sz="2600">
                <a:solidFill>
                  <a:srgbClr val="000000"/>
                </a:solidFill>
              </a:rPr>
              <a:t>ECMA (European Computer Manufacturers Association) formed a technical committee TC52 to work on Dart Language Standards</a:t>
            </a:r>
          </a:p>
          <a:p>
            <a:pPr eaLnBrk="1">
              <a:lnSpc>
                <a:spcPct val="100000"/>
              </a:lnSpc>
              <a:buSzPct val="45000"/>
              <a:buFont typeface="StarSymbol" charset="0"/>
              <a:buChar char="l"/>
            </a:pPr>
            <a:r>
              <a:rPr lang="en-US" altLang="en-US" sz="2600">
                <a:solidFill>
                  <a:srgbClr val="000000"/>
                </a:solidFill>
              </a:rPr>
              <a:t>TC52 goals:</a:t>
            </a:r>
          </a:p>
          <a:p>
            <a:pPr eaLnBrk="1">
              <a:lnSpc>
                <a:spcPct val="100000"/>
              </a:lnSpc>
              <a:buSzPct val="45000"/>
              <a:buFont typeface="StarSymbol" charset="0"/>
              <a:buAutoNum type="arabicParenR"/>
            </a:pPr>
            <a:r>
              <a:rPr lang="en-US" altLang="en-US" sz="2600">
                <a:solidFill>
                  <a:srgbClr val="000000"/>
                </a:solidFill>
              </a:rPr>
              <a:t> Develop Dart standards and standards for libraries that extend the capabilities of dart</a:t>
            </a:r>
          </a:p>
          <a:p>
            <a:pPr eaLnBrk="1">
              <a:lnSpc>
                <a:spcPct val="100000"/>
              </a:lnSpc>
              <a:buSzPct val="45000"/>
              <a:buFont typeface="StarSymbol" charset="0"/>
              <a:buAutoNum type="arabicParenR"/>
            </a:pPr>
            <a:r>
              <a:rPr lang="en-US" altLang="en-US" sz="2600">
                <a:solidFill>
                  <a:srgbClr val="000000"/>
                </a:solidFill>
              </a:rPr>
              <a:t> After completing 1, investigate the future direction of Dart standards, and to evaluate and consider proposals for additional technology</a:t>
            </a:r>
          </a:p>
          <a:p>
            <a:pPr eaLnBrk="1">
              <a:lnSpc>
                <a:spcPct val="100000"/>
              </a:lnSpc>
              <a:buSzPct val="45000"/>
              <a:buFont typeface="StarSymbol" charset="0"/>
              <a:buAutoNum type="arabicParenR"/>
            </a:pPr>
            <a:r>
              <a:rPr lang="en-US" altLang="en-US" sz="2600">
                <a:solidFill>
                  <a:srgbClr val="000000"/>
                </a:solidFill>
              </a:rPr>
              <a:t> Develop test suites that will be used to verify the correct implementation of these standards.</a:t>
            </a:r>
          </a:p>
          <a:p>
            <a:pPr eaLnBrk="1">
              <a:lnSpc>
                <a:spcPct val="100000"/>
              </a:lnSpc>
              <a:buSzPct val="45000"/>
              <a:buFont typeface="StarSymbol" charset="0"/>
              <a:buAutoNum type="arabicParenR"/>
            </a:pPr>
            <a:r>
              <a:rPr lang="en-US" altLang="en-US" sz="2600">
                <a:solidFill>
                  <a:srgbClr val="000000"/>
                </a:solidFill>
              </a:rPr>
              <a:t> Establish/Maintain liaison with other TCs and with other SDOs (Standards Development Organizations) as appropriate to facilitate/promulgate the work of the groups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US" altLang="en-US" sz="4400">
                <a:solidFill>
                  <a:srgbClr val="000000"/>
                </a:solidFill>
              </a:rPr>
              <a:t>3. Concepts</a:t>
            </a:r>
          </a:p>
          <a:p>
            <a:pPr algn="ctr" eaLnBrk="1">
              <a:lnSpc>
                <a:spcPct val="100000"/>
              </a:lnSpc>
            </a:pPr>
            <a:r>
              <a:rPr lang="en-US" altLang="en-US" sz="4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274638" y="1598613"/>
            <a:ext cx="9601200" cy="562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793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r>
              <a:rPr lang="en-US" altLang="en-US" sz="2600">
                <a:solidFill>
                  <a:srgbClr val="000000"/>
                </a:solidFill>
              </a:rPr>
              <a:t>Everything you can place in a variable is an object, and every object is an instance of a class. All objects inherit from the Object class.</a:t>
            </a:r>
          </a:p>
          <a:p>
            <a:pPr eaLnBrk="1"/>
            <a:endParaRPr lang="en-US" altLang="en-US" sz="2600">
              <a:solidFill>
                <a:srgbClr val="000000"/>
              </a:solidFill>
            </a:endParaRPr>
          </a:p>
          <a:p>
            <a:pPr eaLnBrk="1"/>
            <a:r>
              <a:rPr lang="en-US" altLang="en-US" sz="2600">
                <a:solidFill>
                  <a:srgbClr val="000000"/>
                </a:solidFill>
              </a:rPr>
              <a:t>Specifying static types clarifies your intent and enables static checking by tools, but it’s optional.</a:t>
            </a:r>
          </a:p>
          <a:p>
            <a:pPr eaLnBrk="1"/>
            <a:endParaRPr lang="en-US" altLang="en-US" sz="2600">
              <a:solidFill>
                <a:srgbClr val="000000"/>
              </a:solidFill>
            </a:endParaRPr>
          </a:p>
          <a:p>
            <a:pPr eaLnBrk="1"/>
            <a:r>
              <a:rPr lang="en-US" altLang="en-US" sz="2600">
                <a:solidFill>
                  <a:srgbClr val="000000"/>
                </a:solidFill>
              </a:rPr>
              <a:t>Dart doesn’t have the keywords </a:t>
            </a:r>
            <a:r>
              <a:rPr lang="en-US" altLang="en-US" sz="2600">
                <a:solidFill>
                  <a:srgbClr val="00CCFF"/>
                </a:solidFill>
              </a:rPr>
              <a:t>public</a:t>
            </a:r>
            <a:r>
              <a:rPr lang="en-US" altLang="en-US" sz="2600">
                <a:solidFill>
                  <a:srgbClr val="000000"/>
                </a:solidFill>
              </a:rPr>
              <a:t>, </a:t>
            </a:r>
            <a:r>
              <a:rPr lang="en-US" altLang="en-US" sz="2600">
                <a:solidFill>
                  <a:srgbClr val="00CCFF"/>
                </a:solidFill>
              </a:rPr>
              <a:t>protected</a:t>
            </a:r>
            <a:r>
              <a:rPr lang="en-US" altLang="en-US" sz="2600">
                <a:solidFill>
                  <a:srgbClr val="000000"/>
                </a:solidFill>
              </a:rPr>
              <a:t>, and </a:t>
            </a:r>
            <a:r>
              <a:rPr lang="en-US" altLang="en-US" sz="2600">
                <a:solidFill>
                  <a:srgbClr val="00CCFF"/>
                </a:solidFill>
              </a:rPr>
              <a:t>private</a:t>
            </a:r>
            <a:r>
              <a:rPr lang="en-US" altLang="en-US" sz="2600">
                <a:solidFill>
                  <a:srgbClr val="000000"/>
                </a:solidFill>
              </a:rPr>
              <a:t>. If an identifier starts with an underscore “_”, it is private to its library.</a:t>
            </a:r>
          </a:p>
          <a:p>
            <a:pPr eaLnBrk="1"/>
            <a:endParaRPr lang="en-US" altLang="en-US" sz="2600">
              <a:solidFill>
                <a:srgbClr val="000000"/>
              </a:solidFill>
            </a:endParaRPr>
          </a:p>
          <a:p>
            <a:pPr eaLnBrk="1"/>
            <a:r>
              <a:rPr lang="en-US" altLang="en-US" sz="2600">
                <a:solidFill>
                  <a:srgbClr val="000000"/>
                </a:solidFill>
              </a:rPr>
              <a:t>Identifiers can start with a letter or “_”, followed by any combination of those characters plus digits.</a:t>
            </a:r>
          </a:p>
          <a:p>
            <a:pPr eaLnBrk="1"/>
            <a:endParaRPr lang="en-US" altLang="en-US" sz="2600">
              <a:solidFill>
                <a:srgbClr val="000000"/>
              </a:solidFill>
            </a:endParaRPr>
          </a:p>
          <a:p>
            <a:pPr eaLnBrk="1"/>
            <a:endParaRPr lang="en-US" altLang="en-US" sz="2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US" altLang="en-US" sz="4400">
                <a:solidFill>
                  <a:srgbClr val="000000"/>
                </a:solidFill>
              </a:rPr>
              <a:t>3. Concepts </a:t>
            </a: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274638" y="2103438"/>
            <a:ext cx="9601200" cy="341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793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r>
              <a:rPr lang="en-US" altLang="en-US" sz="2600">
                <a:solidFill>
                  <a:srgbClr val="000000"/>
                </a:solidFill>
              </a:rPr>
              <a:t>Dart parses all your code before running it. You can provide tips to Dart, for example, by using types or compile-time constants, to catch errors or help your code run faster.</a:t>
            </a:r>
          </a:p>
          <a:p>
            <a:pPr eaLnBrk="1"/>
            <a:endParaRPr lang="en-US" altLang="en-US" sz="2600">
              <a:solidFill>
                <a:srgbClr val="000000"/>
              </a:solidFill>
            </a:endParaRPr>
          </a:p>
          <a:p>
            <a:pPr eaLnBrk="1"/>
            <a:r>
              <a:rPr lang="en-US" altLang="en-US" sz="2600">
                <a:solidFill>
                  <a:srgbClr val="000000"/>
                </a:solidFill>
              </a:rPr>
              <a:t>Dart supports top-level functions. You can also create functions within functions (nested or local functions).</a:t>
            </a:r>
          </a:p>
          <a:p>
            <a:pPr eaLnBrk="1"/>
            <a:endParaRPr lang="en-US" altLang="en-US" sz="2600">
              <a:solidFill>
                <a:srgbClr val="000000"/>
              </a:solidFill>
            </a:endParaRPr>
          </a:p>
          <a:p>
            <a:pPr eaLnBrk="1"/>
            <a:r>
              <a:rPr lang="en-US" altLang="en-US" sz="2600">
                <a:solidFill>
                  <a:srgbClr val="000000"/>
                </a:solidFill>
              </a:rPr>
              <a:t>Dart supports top-level variables, as well as variables tied to a class or object (static and instance variables).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US" altLang="en-US" sz="4400">
                <a:solidFill>
                  <a:srgbClr val="000000"/>
                </a:solidFill>
              </a:rPr>
              <a:t>3. Concepts </a:t>
            </a: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65125" y="2193925"/>
            <a:ext cx="9209088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793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r>
              <a:rPr lang="en-US" altLang="en-US" sz="2600">
                <a:solidFill>
                  <a:srgbClr val="000000"/>
                </a:solidFill>
              </a:rPr>
              <a:t>Dart tools can report two kinds of problems: warnings and errors. </a:t>
            </a:r>
          </a:p>
          <a:p>
            <a:pPr eaLnBrk="1"/>
            <a:endParaRPr lang="en-US" altLang="en-US" sz="2600">
              <a:solidFill>
                <a:srgbClr val="000000"/>
              </a:solidFill>
            </a:endParaRPr>
          </a:p>
          <a:p>
            <a:pPr eaLnBrk="1"/>
            <a:r>
              <a:rPr lang="en-US" altLang="en-US" sz="2600">
                <a:solidFill>
                  <a:srgbClr val="000000"/>
                </a:solidFill>
              </a:rPr>
              <a:t>Dart has two runtime modes: production and checked.</a:t>
            </a:r>
          </a:p>
          <a:p>
            <a:pPr eaLnBrk="1"/>
            <a:endParaRPr lang="en-US" altLang="en-US" sz="2600">
              <a:solidFill>
                <a:srgbClr val="000000"/>
              </a:solidFill>
            </a:endParaRPr>
          </a:p>
          <a:p>
            <a:pPr eaLnBrk="1"/>
            <a:r>
              <a:rPr lang="en-US" altLang="en-US" sz="2600">
                <a:solidFill>
                  <a:srgbClr val="000000"/>
                </a:solidFill>
              </a:rPr>
              <a:t>Production mode is the default runtime mode of a Dart program, optimized for speed. Production mode ignores assert statements and static types.</a:t>
            </a:r>
          </a:p>
          <a:p>
            <a:pPr eaLnBrk="1"/>
            <a:endParaRPr lang="en-US" altLang="en-US" sz="2600">
              <a:solidFill>
                <a:srgbClr val="000000"/>
              </a:solidFill>
            </a:endParaRPr>
          </a:p>
          <a:p>
            <a:pPr eaLnBrk="1"/>
            <a:r>
              <a:rPr lang="en-US" altLang="en-US" sz="2600">
                <a:solidFill>
                  <a:srgbClr val="000000"/>
                </a:solidFill>
              </a:rPr>
              <a:t>Checked mode is a developer-friendly mode that helps you catch some type errors during runtime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US" altLang="en-US" sz="4400">
                <a:solidFill>
                  <a:srgbClr val="000000"/>
                </a:solidFill>
              </a:rPr>
              <a:t>4. Example</a:t>
            </a: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88950" y="2713038"/>
            <a:ext cx="9070975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n-US"/>
          </a:p>
        </p:txBody>
      </p:sp>
      <p:pic>
        <p:nvPicPr>
          <p:cNvPr id="3482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094038"/>
            <a:ext cx="89725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1"/>
          <p:cNvSpPr>
            <a:spLocks noChangeArrowheads="1"/>
          </p:cNvSpPr>
          <p:nvPr/>
        </p:nvSpPr>
        <p:spPr bwMode="auto">
          <a:xfrm>
            <a:off x="454025" y="1420813"/>
            <a:ext cx="9070975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US" altLang="en-US" sz="4400">
                <a:solidFill>
                  <a:srgbClr val="000000"/>
                </a:solidFill>
              </a:rPr>
              <a:t>String Interpolation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ChangeArrowheads="1"/>
          </p:cNvSpPr>
          <p:nvPr/>
        </p:nvSpPr>
        <p:spPr bwMode="auto">
          <a:xfrm>
            <a:off x="515938" y="14954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US" altLang="en-US" sz="4400">
                <a:solidFill>
                  <a:srgbClr val="000000"/>
                </a:solidFill>
              </a:rPr>
              <a:t>Asynchronicity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n-US"/>
          </a:p>
        </p:txBody>
      </p:sp>
      <p:pic>
        <p:nvPicPr>
          <p:cNvPr id="3686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2487613"/>
            <a:ext cx="10058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1"/>
          <p:cNvSpPr>
            <a:spLocks noChangeArrowheads="1"/>
          </p:cNvSpPr>
          <p:nvPr/>
        </p:nvSpPr>
        <p:spPr bwMode="auto">
          <a:xfrm>
            <a:off x="655638" y="4540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US" altLang="en-US" sz="4400">
                <a:solidFill>
                  <a:srgbClr val="000000"/>
                </a:solidFill>
              </a:rPr>
              <a:t>4.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42</TotalTime>
  <Words>567</Words>
  <Application>Microsoft Office PowerPoint</Application>
  <PresentationFormat>Custom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StarSymbol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ANSARI, OMAR</dc:creator>
  <cp:lastModifiedBy>Abdullah Sheikh</cp:lastModifiedBy>
  <cp:revision>6</cp:revision>
  <cp:lastPrinted>1601-01-01T00:00:00Z</cp:lastPrinted>
  <dcterms:created xsi:type="dcterms:W3CDTF">1601-01-01T00:00:00Z</dcterms:created>
  <dcterms:modified xsi:type="dcterms:W3CDTF">2024-04-02T18:39:34Z</dcterms:modified>
</cp:coreProperties>
</file>