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91FEE-8A6F-4149-8161-A391179417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E92488-17FD-4930-B2CF-8C32BCB6190B}">
      <dgm:prSet/>
      <dgm:spPr/>
      <dgm:t>
        <a:bodyPr/>
        <a:lstStyle/>
        <a:p>
          <a:pPr>
            <a:defRPr cap="all"/>
          </a:pPr>
          <a:r>
            <a:rPr lang="en-US" b="1"/>
            <a:t>Waterfall:</a:t>
          </a:r>
          <a:r>
            <a:rPr lang="en-US"/>
            <a:t> Linear, plan-driven, less adaptive.</a:t>
          </a:r>
        </a:p>
      </dgm:t>
    </dgm:pt>
    <dgm:pt modelId="{7CB03B99-E485-41C7-B46E-7C0FF86883A5}" type="parTrans" cxnId="{AF780A02-B738-4191-9CC6-3BDE41E647E5}">
      <dgm:prSet/>
      <dgm:spPr/>
      <dgm:t>
        <a:bodyPr/>
        <a:lstStyle/>
        <a:p>
          <a:endParaRPr lang="en-US"/>
        </a:p>
      </dgm:t>
    </dgm:pt>
    <dgm:pt modelId="{4D14C7B1-97D3-4143-907E-5A1C3FF68DCA}" type="sibTrans" cxnId="{AF780A02-B738-4191-9CC6-3BDE41E647E5}">
      <dgm:prSet/>
      <dgm:spPr/>
      <dgm:t>
        <a:bodyPr/>
        <a:lstStyle/>
        <a:p>
          <a:endParaRPr lang="en-US"/>
        </a:p>
      </dgm:t>
    </dgm:pt>
    <dgm:pt modelId="{6C3E54B3-6291-4035-9F76-D9782B40F561}">
      <dgm:prSet/>
      <dgm:spPr/>
      <dgm:t>
        <a:bodyPr/>
        <a:lstStyle/>
        <a:p>
          <a:pPr>
            <a:defRPr cap="all"/>
          </a:pPr>
          <a:r>
            <a:rPr lang="en-US" b="1"/>
            <a:t>Agile:</a:t>
          </a:r>
          <a:r>
            <a:rPr lang="en-US"/>
            <a:t> Iterative, value-driven, highly adaptive.</a:t>
          </a:r>
        </a:p>
      </dgm:t>
    </dgm:pt>
    <dgm:pt modelId="{09FA8CBF-6FFC-4589-A182-6209976A773D}" type="parTrans" cxnId="{7E96D0BD-0DFC-44AA-87BA-1C76F3E57ACE}">
      <dgm:prSet/>
      <dgm:spPr/>
      <dgm:t>
        <a:bodyPr/>
        <a:lstStyle/>
        <a:p>
          <a:endParaRPr lang="en-US"/>
        </a:p>
      </dgm:t>
    </dgm:pt>
    <dgm:pt modelId="{218927E1-4B2A-40F0-9535-D5C3085C3283}" type="sibTrans" cxnId="{7E96D0BD-0DFC-44AA-87BA-1C76F3E57ACE}">
      <dgm:prSet/>
      <dgm:spPr/>
      <dgm:t>
        <a:bodyPr/>
        <a:lstStyle/>
        <a:p>
          <a:endParaRPr lang="en-US"/>
        </a:p>
      </dgm:t>
    </dgm:pt>
    <dgm:pt modelId="{B8ADFF0C-7B1D-4F1B-94B4-45C7CE5F9B3C}" type="pres">
      <dgm:prSet presAssocID="{AF691FEE-8A6F-4149-8161-A391179417D2}" presName="root" presStyleCnt="0">
        <dgm:presLayoutVars>
          <dgm:dir/>
          <dgm:resizeHandles val="exact"/>
        </dgm:presLayoutVars>
      </dgm:prSet>
      <dgm:spPr/>
    </dgm:pt>
    <dgm:pt modelId="{ECAECDAC-D304-4B0D-AF78-3FC277435650}" type="pres">
      <dgm:prSet presAssocID="{C1E92488-17FD-4930-B2CF-8C32BCB6190B}" presName="compNode" presStyleCnt="0"/>
      <dgm:spPr/>
    </dgm:pt>
    <dgm:pt modelId="{C39B2EAA-9E50-4FFA-867A-5A59AF4ECC19}" type="pres">
      <dgm:prSet presAssocID="{C1E92488-17FD-4930-B2CF-8C32BCB6190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958BBD-A676-49F3-B168-BF67AC33DE64}" type="pres">
      <dgm:prSet presAssocID="{C1E92488-17FD-4930-B2CF-8C32BCB619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7A56F8FE-6C0D-4E7C-B8C5-B85C40C78747}" type="pres">
      <dgm:prSet presAssocID="{C1E92488-17FD-4930-B2CF-8C32BCB6190B}" presName="spaceRect" presStyleCnt="0"/>
      <dgm:spPr/>
    </dgm:pt>
    <dgm:pt modelId="{4DD6603F-7815-42B7-AC95-F264F20946CB}" type="pres">
      <dgm:prSet presAssocID="{C1E92488-17FD-4930-B2CF-8C32BCB6190B}" presName="textRect" presStyleLbl="revTx" presStyleIdx="0" presStyleCnt="2">
        <dgm:presLayoutVars>
          <dgm:chMax val="1"/>
          <dgm:chPref val="1"/>
        </dgm:presLayoutVars>
      </dgm:prSet>
      <dgm:spPr/>
    </dgm:pt>
    <dgm:pt modelId="{E61F3D2C-4721-49A3-A0E1-13C54B628BB1}" type="pres">
      <dgm:prSet presAssocID="{4D14C7B1-97D3-4143-907E-5A1C3FF68DCA}" presName="sibTrans" presStyleCnt="0"/>
      <dgm:spPr/>
    </dgm:pt>
    <dgm:pt modelId="{8438E846-7C12-4AA4-8C21-A825EAD2D484}" type="pres">
      <dgm:prSet presAssocID="{6C3E54B3-6291-4035-9F76-D9782B40F561}" presName="compNode" presStyleCnt="0"/>
      <dgm:spPr/>
    </dgm:pt>
    <dgm:pt modelId="{F896F16B-46A4-4E0B-80B3-7F3EE3821C0E}" type="pres">
      <dgm:prSet presAssocID="{6C3E54B3-6291-4035-9F76-D9782B40F56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031697-A58B-4919-8B7C-842B7C4D8CE5}" type="pres">
      <dgm:prSet presAssocID="{6C3E54B3-6291-4035-9F76-D9782B40F5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5BE5B07-C3E1-4FB0-9204-4B41B41333AC}" type="pres">
      <dgm:prSet presAssocID="{6C3E54B3-6291-4035-9F76-D9782B40F561}" presName="spaceRect" presStyleCnt="0"/>
      <dgm:spPr/>
    </dgm:pt>
    <dgm:pt modelId="{A2AACA77-5878-4546-8D4F-B90F3B1CF9C7}" type="pres">
      <dgm:prSet presAssocID="{6C3E54B3-6291-4035-9F76-D9782B40F5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780A02-B738-4191-9CC6-3BDE41E647E5}" srcId="{AF691FEE-8A6F-4149-8161-A391179417D2}" destId="{C1E92488-17FD-4930-B2CF-8C32BCB6190B}" srcOrd="0" destOrd="0" parTransId="{7CB03B99-E485-41C7-B46E-7C0FF86883A5}" sibTransId="{4D14C7B1-97D3-4143-907E-5A1C3FF68DCA}"/>
    <dgm:cxn modelId="{1A48F63B-B7B2-4F6B-B308-EB7A936B1188}" type="presOf" srcId="{6C3E54B3-6291-4035-9F76-D9782B40F561}" destId="{A2AACA77-5878-4546-8D4F-B90F3B1CF9C7}" srcOrd="0" destOrd="0" presId="urn:microsoft.com/office/officeart/2018/5/layout/IconLeafLabelList"/>
    <dgm:cxn modelId="{2CB5C69E-7476-46BE-AC3D-B66DF9E4BB44}" type="presOf" srcId="{AF691FEE-8A6F-4149-8161-A391179417D2}" destId="{B8ADFF0C-7B1D-4F1B-94B4-45C7CE5F9B3C}" srcOrd="0" destOrd="0" presId="urn:microsoft.com/office/officeart/2018/5/layout/IconLeafLabelList"/>
    <dgm:cxn modelId="{CD41C4B0-C364-49AB-9073-25495B523524}" type="presOf" srcId="{C1E92488-17FD-4930-B2CF-8C32BCB6190B}" destId="{4DD6603F-7815-42B7-AC95-F264F20946CB}" srcOrd="0" destOrd="0" presId="urn:microsoft.com/office/officeart/2018/5/layout/IconLeafLabelList"/>
    <dgm:cxn modelId="{7E96D0BD-0DFC-44AA-87BA-1C76F3E57ACE}" srcId="{AF691FEE-8A6F-4149-8161-A391179417D2}" destId="{6C3E54B3-6291-4035-9F76-D9782B40F561}" srcOrd="1" destOrd="0" parTransId="{09FA8CBF-6FFC-4589-A182-6209976A773D}" sibTransId="{218927E1-4B2A-40F0-9535-D5C3085C3283}"/>
    <dgm:cxn modelId="{BB7B04E5-C3CD-4B9A-9BAA-1805C12E9314}" type="presParOf" srcId="{B8ADFF0C-7B1D-4F1B-94B4-45C7CE5F9B3C}" destId="{ECAECDAC-D304-4B0D-AF78-3FC277435650}" srcOrd="0" destOrd="0" presId="urn:microsoft.com/office/officeart/2018/5/layout/IconLeafLabelList"/>
    <dgm:cxn modelId="{2C9F98F2-0EF1-4D4D-8D1D-9C55DD09BE94}" type="presParOf" srcId="{ECAECDAC-D304-4B0D-AF78-3FC277435650}" destId="{C39B2EAA-9E50-4FFA-867A-5A59AF4ECC19}" srcOrd="0" destOrd="0" presId="urn:microsoft.com/office/officeart/2018/5/layout/IconLeafLabelList"/>
    <dgm:cxn modelId="{1EE9C7E5-9B99-4521-92CC-2B10FF9F1FD3}" type="presParOf" srcId="{ECAECDAC-D304-4B0D-AF78-3FC277435650}" destId="{80958BBD-A676-49F3-B168-BF67AC33DE64}" srcOrd="1" destOrd="0" presId="urn:microsoft.com/office/officeart/2018/5/layout/IconLeafLabelList"/>
    <dgm:cxn modelId="{052F2A3F-B8C7-4108-AF06-B0BC5C154F9F}" type="presParOf" srcId="{ECAECDAC-D304-4B0D-AF78-3FC277435650}" destId="{7A56F8FE-6C0D-4E7C-B8C5-B85C40C78747}" srcOrd="2" destOrd="0" presId="urn:microsoft.com/office/officeart/2018/5/layout/IconLeafLabelList"/>
    <dgm:cxn modelId="{278AB69A-9EF2-45D0-95AA-198407AB54A8}" type="presParOf" srcId="{ECAECDAC-D304-4B0D-AF78-3FC277435650}" destId="{4DD6603F-7815-42B7-AC95-F264F20946CB}" srcOrd="3" destOrd="0" presId="urn:microsoft.com/office/officeart/2018/5/layout/IconLeafLabelList"/>
    <dgm:cxn modelId="{8FEE7BCB-334E-40A1-BB2C-B0018A3A6FC0}" type="presParOf" srcId="{B8ADFF0C-7B1D-4F1B-94B4-45C7CE5F9B3C}" destId="{E61F3D2C-4721-49A3-A0E1-13C54B628BB1}" srcOrd="1" destOrd="0" presId="urn:microsoft.com/office/officeart/2018/5/layout/IconLeafLabelList"/>
    <dgm:cxn modelId="{EADBD762-2C9D-4032-9BC4-F0B1B24AA310}" type="presParOf" srcId="{B8ADFF0C-7B1D-4F1B-94B4-45C7CE5F9B3C}" destId="{8438E846-7C12-4AA4-8C21-A825EAD2D484}" srcOrd="2" destOrd="0" presId="urn:microsoft.com/office/officeart/2018/5/layout/IconLeafLabelList"/>
    <dgm:cxn modelId="{5F8778BC-9DFF-4945-B73C-F78477F043E2}" type="presParOf" srcId="{8438E846-7C12-4AA4-8C21-A825EAD2D484}" destId="{F896F16B-46A4-4E0B-80B3-7F3EE3821C0E}" srcOrd="0" destOrd="0" presId="urn:microsoft.com/office/officeart/2018/5/layout/IconLeafLabelList"/>
    <dgm:cxn modelId="{2F024553-B65D-4A5E-8245-77D63E1930EE}" type="presParOf" srcId="{8438E846-7C12-4AA4-8C21-A825EAD2D484}" destId="{F4031697-A58B-4919-8B7C-842B7C4D8CE5}" srcOrd="1" destOrd="0" presId="urn:microsoft.com/office/officeart/2018/5/layout/IconLeafLabelList"/>
    <dgm:cxn modelId="{CC9EBF2E-5192-4A2D-8072-DF4B3EDD9C4C}" type="presParOf" srcId="{8438E846-7C12-4AA4-8C21-A825EAD2D484}" destId="{75BE5B07-C3E1-4FB0-9204-4B41B41333AC}" srcOrd="2" destOrd="0" presId="urn:microsoft.com/office/officeart/2018/5/layout/IconLeafLabelList"/>
    <dgm:cxn modelId="{FA8D7925-C454-42E6-B837-2CA6B0EF8F29}" type="presParOf" srcId="{8438E846-7C12-4AA4-8C21-A825EAD2D484}" destId="{A2AACA77-5878-4546-8D4F-B90F3B1CF9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BD3FF-1F9E-4A3A-9B9A-9708039327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CE3FB3-9FAE-49E8-8B3D-C294EF173A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Transition Steps:</a:t>
          </a:r>
          <a:r>
            <a:rPr lang="en-US"/>
            <a:t> Start with training, pilot projects, and gradually shift culture.</a:t>
          </a:r>
        </a:p>
      </dgm:t>
    </dgm:pt>
    <dgm:pt modelId="{8E79B814-3D65-445E-847F-8A128233D25B}" type="parTrans" cxnId="{C513722A-7404-45C5-AA70-83481EF4FD7F}">
      <dgm:prSet/>
      <dgm:spPr/>
      <dgm:t>
        <a:bodyPr/>
        <a:lstStyle/>
        <a:p>
          <a:endParaRPr lang="en-US"/>
        </a:p>
      </dgm:t>
    </dgm:pt>
    <dgm:pt modelId="{B5EA3220-502D-4D81-80D8-B2F7D7AF3D10}" type="sibTrans" cxnId="{C513722A-7404-45C5-AA70-83481EF4FD7F}">
      <dgm:prSet/>
      <dgm:spPr/>
      <dgm:t>
        <a:bodyPr/>
        <a:lstStyle/>
        <a:p>
          <a:endParaRPr lang="en-US"/>
        </a:p>
      </dgm:t>
    </dgm:pt>
    <dgm:pt modelId="{AD833D94-903F-4453-B836-3C331D0E1B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Challenges:</a:t>
          </a:r>
          <a:r>
            <a:rPr lang="en-US"/>
            <a:t> Expect resistance to change and alignment issues with existing processes.</a:t>
          </a:r>
        </a:p>
      </dgm:t>
    </dgm:pt>
    <dgm:pt modelId="{BF79F37A-BF0A-4086-AD79-E9810CE40F90}" type="parTrans" cxnId="{2A3B1638-B1FC-487D-89F7-AD96195602FD}">
      <dgm:prSet/>
      <dgm:spPr/>
      <dgm:t>
        <a:bodyPr/>
        <a:lstStyle/>
        <a:p>
          <a:endParaRPr lang="en-US"/>
        </a:p>
      </dgm:t>
    </dgm:pt>
    <dgm:pt modelId="{D77340BB-7F75-49FD-B04D-463D5DC7E9B8}" type="sibTrans" cxnId="{2A3B1638-B1FC-487D-89F7-AD96195602FD}">
      <dgm:prSet/>
      <dgm:spPr/>
      <dgm:t>
        <a:bodyPr/>
        <a:lstStyle/>
        <a:p>
          <a:endParaRPr lang="en-US"/>
        </a:p>
      </dgm:t>
    </dgm:pt>
    <dgm:pt modelId="{34F6ED13-278D-4B96-A721-0BB48BEE1CBD}" type="pres">
      <dgm:prSet presAssocID="{B4CBD3FF-1F9E-4A3A-9B9A-9708039327F0}" presName="root" presStyleCnt="0">
        <dgm:presLayoutVars>
          <dgm:dir/>
          <dgm:resizeHandles val="exact"/>
        </dgm:presLayoutVars>
      </dgm:prSet>
      <dgm:spPr/>
    </dgm:pt>
    <dgm:pt modelId="{3CCE3BDC-0B79-4E14-A8F6-06017FA3930A}" type="pres">
      <dgm:prSet presAssocID="{68CE3FB3-9FAE-49E8-8B3D-C294EF173A45}" presName="compNode" presStyleCnt="0"/>
      <dgm:spPr/>
    </dgm:pt>
    <dgm:pt modelId="{6B704E1E-C713-4F4C-9C49-32ED3495AB69}" type="pres">
      <dgm:prSet presAssocID="{68CE3FB3-9FAE-49E8-8B3D-C294EF173A45}" presName="iconBgRect" presStyleLbl="bgShp" presStyleIdx="0" presStyleCnt="2"/>
      <dgm:spPr/>
    </dgm:pt>
    <dgm:pt modelId="{AEDD3A95-A616-42D7-83CE-49B3DA9C6E2E}" type="pres">
      <dgm:prSet presAssocID="{68CE3FB3-9FAE-49E8-8B3D-C294EF173A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F65D968-0EC8-467F-8946-B82FBFBCA010}" type="pres">
      <dgm:prSet presAssocID="{68CE3FB3-9FAE-49E8-8B3D-C294EF173A45}" presName="spaceRect" presStyleCnt="0"/>
      <dgm:spPr/>
    </dgm:pt>
    <dgm:pt modelId="{BB7AE8A1-A073-4999-97EB-7CD6B643DA81}" type="pres">
      <dgm:prSet presAssocID="{68CE3FB3-9FAE-49E8-8B3D-C294EF173A45}" presName="textRect" presStyleLbl="revTx" presStyleIdx="0" presStyleCnt="2">
        <dgm:presLayoutVars>
          <dgm:chMax val="1"/>
          <dgm:chPref val="1"/>
        </dgm:presLayoutVars>
      </dgm:prSet>
      <dgm:spPr/>
    </dgm:pt>
    <dgm:pt modelId="{304BBD06-12DC-499E-8B80-0638AA6B4897}" type="pres">
      <dgm:prSet presAssocID="{B5EA3220-502D-4D81-80D8-B2F7D7AF3D10}" presName="sibTrans" presStyleCnt="0"/>
      <dgm:spPr/>
    </dgm:pt>
    <dgm:pt modelId="{15270A81-3455-489F-B993-27EE24691514}" type="pres">
      <dgm:prSet presAssocID="{AD833D94-903F-4453-B836-3C331D0E1BA1}" presName="compNode" presStyleCnt="0"/>
      <dgm:spPr/>
    </dgm:pt>
    <dgm:pt modelId="{EF9C74F1-0078-4AE5-8B92-506AEC89B7EA}" type="pres">
      <dgm:prSet presAssocID="{AD833D94-903F-4453-B836-3C331D0E1BA1}" presName="iconBgRect" presStyleLbl="bgShp" presStyleIdx="1" presStyleCnt="2"/>
      <dgm:spPr/>
    </dgm:pt>
    <dgm:pt modelId="{D6339C5C-20BD-41B3-B2B6-7BD78BF08339}" type="pres">
      <dgm:prSet presAssocID="{AD833D94-903F-4453-B836-3C331D0E1B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9E70468-117C-45E2-A36D-340180FBB7CF}" type="pres">
      <dgm:prSet presAssocID="{AD833D94-903F-4453-B836-3C331D0E1BA1}" presName="spaceRect" presStyleCnt="0"/>
      <dgm:spPr/>
    </dgm:pt>
    <dgm:pt modelId="{FD33EFD7-BB07-4062-8160-C5284FB4608D}" type="pres">
      <dgm:prSet presAssocID="{AD833D94-903F-4453-B836-3C331D0E1BA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5C3418-B5A6-447A-B0B3-26A68B292A5C}" type="presOf" srcId="{68CE3FB3-9FAE-49E8-8B3D-C294EF173A45}" destId="{BB7AE8A1-A073-4999-97EB-7CD6B643DA81}" srcOrd="0" destOrd="0" presId="urn:microsoft.com/office/officeart/2018/5/layout/IconCircleLabelList"/>
    <dgm:cxn modelId="{C513722A-7404-45C5-AA70-83481EF4FD7F}" srcId="{B4CBD3FF-1F9E-4A3A-9B9A-9708039327F0}" destId="{68CE3FB3-9FAE-49E8-8B3D-C294EF173A45}" srcOrd="0" destOrd="0" parTransId="{8E79B814-3D65-445E-847F-8A128233D25B}" sibTransId="{B5EA3220-502D-4D81-80D8-B2F7D7AF3D10}"/>
    <dgm:cxn modelId="{2A3B1638-B1FC-487D-89F7-AD96195602FD}" srcId="{B4CBD3FF-1F9E-4A3A-9B9A-9708039327F0}" destId="{AD833D94-903F-4453-B836-3C331D0E1BA1}" srcOrd="1" destOrd="0" parTransId="{BF79F37A-BF0A-4086-AD79-E9810CE40F90}" sibTransId="{D77340BB-7F75-49FD-B04D-463D5DC7E9B8}"/>
    <dgm:cxn modelId="{CF279AB1-7D8B-4DC2-BB54-3A9F984C8B9B}" type="presOf" srcId="{B4CBD3FF-1F9E-4A3A-9B9A-9708039327F0}" destId="{34F6ED13-278D-4B96-A721-0BB48BEE1CBD}" srcOrd="0" destOrd="0" presId="urn:microsoft.com/office/officeart/2018/5/layout/IconCircleLabelList"/>
    <dgm:cxn modelId="{E7D495E2-AF88-4CFD-9B4B-024FCF056B25}" type="presOf" srcId="{AD833D94-903F-4453-B836-3C331D0E1BA1}" destId="{FD33EFD7-BB07-4062-8160-C5284FB4608D}" srcOrd="0" destOrd="0" presId="urn:microsoft.com/office/officeart/2018/5/layout/IconCircleLabelList"/>
    <dgm:cxn modelId="{D1F7624B-561E-442A-BB20-E47F5933D3CE}" type="presParOf" srcId="{34F6ED13-278D-4B96-A721-0BB48BEE1CBD}" destId="{3CCE3BDC-0B79-4E14-A8F6-06017FA3930A}" srcOrd="0" destOrd="0" presId="urn:microsoft.com/office/officeart/2018/5/layout/IconCircleLabelList"/>
    <dgm:cxn modelId="{E66A3378-C9D3-4746-9E0D-D01F46D3CD61}" type="presParOf" srcId="{3CCE3BDC-0B79-4E14-A8F6-06017FA3930A}" destId="{6B704E1E-C713-4F4C-9C49-32ED3495AB69}" srcOrd="0" destOrd="0" presId="urn:microsoft.com/office/officeart/2018/5/layout/IconCircleLabelList"/>
    <dgm:cxn modelId="{FFC0CBB2-3C9D-4602-BC21-4C5A3150A2FA}" type="presParOf" srcId="{3CCE3BDC-0B79-4E14-A8F6-06017FA3930A}" destId="{AEDD3A95-A616-42D7-83CE-49B3DA9C6E2E}" srcOrd="1" destOrd="0" presId="urn:microsoft.com/office/officeart/2018/5/layout/IconCircleLabelList"/>
    <dgm:cxn modelId="{3B9BC632-F5EC-486A-8115-1B50A727F42D}" type="presParOf" srcId="{3CCE3BDC-0B79-4E14-A8F6-06017FA3930A}" destId="{CF65D968-0EC8-467F-8946-B82FBFBCA010}" srcOrd="2" destOrd="0" presId="urn:microsoft.com/office/officeart/2018/5/layout/IconCircleLabelList"/>
    <dgm:cxn modelId="{4AF26FE0-3D85-48CD-97D1-F9837F2AAFF7}" type="presParOf" srcId="{3CCE3BDC-0B79-4E14-A8F6-06017FA3930A}" destId="{BB7AE8A1-A073-4999-97EB-7CD6B643DA81}" srcOrd="3" destOrd="0" presId="urn:microsoft.com/office/officeart/2018/5/layout/IconCircleLabelList"/>
    <dgm:cxn modelId="{EB7697CA-5DC3-4765-8A71-5AF9CC42E719}" type="presParOf" srcId="{34F6ED13-278D-4B96-A721-0BB48BEE1CBD}" destId="{304BBD06-12DC-499E-8B80-0638AA6B4897}" srcOrd="1" destOrd="0" presId="urn:microsoft.com/office/officeart/2018/5/layout/IconCircleLabelList"/>
    <dgm:cxn modelId="{709D87FA-9E59-48EB-A7F0-FAAA9A619CFC}" type="presParOf" srcId="{34F6ED13-278D-4B96-A721-0BB48BEE1CBD}" destId="{15270A81-3455-489F-B993-27EE24691514}" srcOrd="2" destOrd="0" presId="urn:microsoft.com/office/officeart/2018/5/layout/IconCircleLabelList"/>
    <dgm:cxn modelId="{F5D283A5-07D6-44B2-8AC3-02B817962084}" type="presParOf" srcId="{15270A81-3455-489F-B993-27EE24691514}" destId="{EF9C74F1-0078-4AE5-8B92-506AEC89B7EA}" srcOrd="0" destOrd="0" presId="urn:microsoft.com/office/officeart/2018/5/layout/IconCircleLabelList"/>
    <dgm:cxn modelId="{E4DACD2F-1067-41F6-986D-BEAF1E83A5E6}" type="presParOf" srcId="{15270A81-3455-489F-B993-27EE24691514}" destId="{D6339C5C-20BD-41B3-B2B6-7BD78BF08339}" srcOrd="1" destOrd="0" presId="urn:microsoft.com/office/officeart/2018/5/layout/IconCircleLabelList"/>
    <dgm:cxn modelId="{61761A64-5EEA-4B26-A8FE-178074567F50}" type="presParOf" srcId="{15270A81-3455-489F-B993-27EE24691514}" destId="{19E70468-117C-45E2-A36D-340180FBB7CF}" srcOrd="2" destOrd="0" presId="urn:microsoft.com/office/officeart/2018/5/layout/IconCircleLabelList"/>
    <dgm:cxn modelId="{14308EAD-F128-4EB0-A628-65B872DD1E73}" type="presParOf" srcId="{15270A81-3455-489F-B993-27EE24691514}" destId="{FD33EFD7-BB07-4062-8160-C5284FB4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B2EAA-9E50-4FFA-867A-5A59AF4ECC19}">
      <dsp:nvSpPr>
        <dsp:cNvPr id="0" name=""/>
        <dsp:cNvSpPr/>
      </dsp:nvSpPr>
      <dsp:spPr>
        <a:xfrm>
          <a:off x="1359000" y="1049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58BBD-A676-49F3-B168-BF67AC33DE64}">
      <dsp:nvSpPr>
        <dsp:cNvPr id="0" name=""/>
        <dsp:cNvSpPr/>
      </dsp:nvSpPr>
      <dsp:spPr>
        <a:xfrm>
          <a:off x="1827000" y="57299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6603F-7815-42B7-AC95-F264F20946CB}">
      <dsp:nvSpPr>
        <dsp:cNvPr id="0" name=""/>
        <dsp:cNvSpPr/>
      </dsp:nvSpPr>
      <dsp:spPr>
        <a:xfrm>
          <a:off x="657000" y="2985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Waterfall:</a:t>
          </a:r>
          <a:r>
            <a:rPr lang="en-US" sz="2100" kern="1200"/>
            <a:t> Linear, plan-driven, less adaptive.</a:t>
          </a:r>
        </a:p>
      </dsp:txBody>
      <dsp:txXfrm>
        <a:off x="657000" y="2985000"/>
        <a:ext cx="3600000" cy="720000"/>
      </dsp:txXfrm>
    </dsp:sp>
    <dsp:sp modelId="{F896F16B-46A4-4E0B-80B3-7F3EE3821C0E}">
      <dsp:nvSpPr>
        <dsp:cNvPr id="0" name=""/>
        <dsp:cNvSpPr/>
      </dsp:nvSpPr>
      <dsp:spPr>
        <a:xfrm>
          <a:off x="5589000" y="1049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31697-A58B-4919-8B7C-842B7C4D8CE5}">
      <dsp:nvSpPr>
        <dsp:cNvPr id="0" name=""/>
        <dsp:cNvSpPr/>
      </dsp:nvSpPr>
      <dsp:spPr>
        <a:xfrm>
          <a:off x="6057000" y="57299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ACA77-5878-4546-8D4F-B90F3B1CF9C7}">
      <dsp:nvSpPr>
        <dsp:cNvPr id="0" name=""/>
        <dsp:cNvSpPr/>
      </dsp:nvSpPr>
      <dsp:spPr>
        <a:xfrm>
          <a:off x="4887000" y="29850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Agile:</a:t>
          </a:r>
          <a:r>
            <a:rPr lang="en-US" sz="2100" kern="1200"/>
            <a:t> Iterative, value-driven, highly adaptive.</a:t>
          </a:r>
        </a:p>
      </dsp:txBody>
      <dsp:txXfrm>
        <a:off x="4887000" y="29850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4E1E-C713-4F4C-9C49-32ED3495AB69}">
      <dsp:nvSpPr>
        <dsp:cNvPr id="0" name=""/>
        <dsp:cNvSpPr/>
      </dsp:nvSpPr>
      <dsp:spPr>
        <a:xfrm>
          <a:off x="539076" y="100393"/>
          <a:ext cx="1681312" cy="1681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D3A95-A616-42D7-83CE-49B3DA9C6E2E}">
      <dsp:nvSpPr>
        <dsp:cNvPr id="0" name=""/>
        <dsp:cNvSpPr/>
      </dsp:nvSpPr>
      <dsp:spPr>
        <a:xfrm>
          <a:off x="897388" y="45870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AE8A1-A073-4999-97EB-7CD6B643DA81}">
      <dsp:nvSpPr>
        <dsp:cNvPr id="0" name=""/>
        <dsp:cNvSpPr/>
      </dsp:nvSpPr>
      <dsp:spPr>
        <a:xfrm>
          <a:off x="1607" y="230539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Transition Steps:</a:t>
          </a:r>
          <a:r>
            <a:rPr lang="en-US" sz="1200" kern="1200"/>
            <a:t> Start with training, pilot projects, and gradually shift culture.</a:t>
          </a:r>
        </a:p>
      </dsp:txBody>
      <dsp:txXfrm>
        <a:off x="1607" y="2305393"/>
        <a:ext cx="2756250" cy="720000"/>
      </dsp:txXfrm>
    </dsp:sp>
    <dsp:sp modelId="{EF9C74F1-0078-4AE5-8B92-506AEC89B7EA}">
      <dsp:nvSpPr>
        <dsp:cNvPr id="0" name=""/>
        <dsp:cNvSpPr/>
      </dsp:nvSpPr>
      <dsp:spPr>
        <a:xfrm>
          <a:off x="3777670" y="100393"/>
          <a:ext cx="1681312" cy="1681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9C5C-20BD-41B3-B2B6-7BD78BF08339}">
      <dsp:nvSpPr>
        <dsp:cNvPr id="0" name=""/>
        <dsp:cNvSpPr/>
      </dsp:nvSpPr>
      <dsp:spPr>
        <a:xfrm>
          <a:off x="4135982" y="45870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EFD7-BB07-4062-8160-C5284FB4608D}">
      <dsp:nvSpPr>
        <dsp:cNvPr id="0" name=""/>
        <dsp:cNvSpPr/>
      </dsp:nvSpPr>
      <dsp:spPr>
        <a:xfrm>
          <a:off x="3240201" y="230539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Challenges:</a:t>
          </a:r>
          <a:r>
            <a:rPr lang="en-US" sz="1200" kern="1200"/>
            <a:t> Expect resistance to change and alignment issues with existing processes.</a:t>
          </a:r>
        </a:p>
      </dsp:txBody>
      <dsp:txXfrm>
        <a:off x="3240201" y="2305393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6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C3D4-D894-18B9-7BF9-461BF4D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4714895"/>
            <a:ext cx="10668000" cy="1042660"/>
          </a:xfrm>
        </p:spPr>
        <p:txBody>
          <a:bodyPr>
            <a:normAutofit/>
          </a:bodyPr>
          <a:lstStyle/>
          <a:p>
            <a:r>
              <a:rPr lang="en-US"/>
              <a:t>Software Development 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432BF-F446-7879-32FC-B1CD25C9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650" y="5757555"/>
            <a:ext cx="9144000" cy="533396"/>
          </a:xfrm>
        </p:spPr>
        <p:txBody>
          <a:bodyPr>
            <a:normAutofit/>
          </a:bodyPr>
          <a:lstStyle/>
          <a:p>
            <a:r>
              <a:rPr lang="en-US"/>
              <a:t>(Waterfall to Agile)</a:t>
            </a:r>
            <a:endParaRPr lang="en-PK"/>
          </a:p>
        </p:txBody>
      </p:sp>
      <p:pic>
        <p:nvPicPr>
          <p:cNvPr id="8" name="Picture 7" descr="A blue pyramids with white text&#10;&#10;Description automatically generated">
            <a:extLst>
              <a:ext uri="{FF2B5EF4-FFF2-40B4-BE49-F238E27FC236}">
                <a16:creationId xmlns:a16="http://schemas.microsoft.com/office/drawing/2014/main" id="{024373EE-C020-4FD7-51BC-A956BC0D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-918931"/>
            <a:ext cx="10055739" cy="6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3A21-F07A-B82D-8FF0-4FD2DA8B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Transitioning to Agile</a:t>
            </a:r>
            <a:endParaRPr lang="en-PK" dirty="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076F82EB-A169-4D42-46F7-DBAECA7C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2DCA5C9-2CA5-2927-8D05-0FEADDD827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1940" y="2970213"/>
          <a:ext cx="5998059" cy="31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806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PK" dirty="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2D6C9D65-20DA-5AE5-658A-0E741D5F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4A8-7040-0DBE-8142-F408BFA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dirty="0"/>
              <a:t>The journey from SDLC and Waterfall to Agile highlights the need for adaptability in modern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393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0" y="758953"/>
            <a:ext cx="4089779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b="1"/>
              <a:t>SDLC</a:t>
            </a:r>
            <a:r>
              <a:rPr lang="en-US"/>
              <a:t> a structured approach to software development, breaking the process into key phases: Planning, Design, Development, Testing, Deployment, and Maintenance.</a:t>
            </a:r>
          </a:p>
        </p:txBody>
      </p:sp>
      <p:pic>
        <p:nvPicPr>
          <p:cNvPr id="4" name="Picture 3" descr="A diagram of software development life cycle&#10;&#10;Description automatically generated">
            <a:extLst>
              <a:ext uri="{FF2B5EF4-FFF2-40B4-BE49-F238E27FC236}">
                <a16:creationId xmlns:a16="http://schemas.microsoft.com/office/drawing/2014/main" id="{3A914CA1-6329-2C50-959A-3EFE3BDC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4" y="911594"/>
            <a:ext cx="5302300" cy="53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12CA0-E00F-AB61-B1E9-91B881CE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The Old Guard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D408-886E-D600-D4D5-F4399CB9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Waterfall Model:</a:t>
            </a:r>
            <a:r>
              <a:rPr lang="en-US" sz="2200"/>
              <a:t> A sequential process where each phase must be completed before the next begins.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Pros:</a:t>
            </a:r>
            <a:r>
              <a:rPr lang="en-US" sz="2200"/>
              <a:t> Easy to understand, clear milestones.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Cons:</a:t>
            </a:r>
            <a:r>
              <a:rPr lang="en-US" sz="2200"/>
              <a:t> Inflexible to changes, issues detected late.</a:t>
            </a:r>
          </a:p>
        </p:txBody>
      </p:sp>
      <p:pic>
        <p:nvPicPr>
          <p:cNvPr id="6" name="Picture 5" descr="A diagram of a software model&#10;&#10;Description automatically generated">
            <a:extLst>
              <a:ext uri="{FF2B5EF4-FFF2-40B4-BE49-F238E27FC236}">
                <a16:creationId xmlns:a16="http://schemas.microsoft.com/office/drawing/2014/main" id="{451AAF1C-243F-A627-9F2C-987EA686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96" y="1731424"/>
            <a:ext cx="7770538" cy="43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D1FAD-C36E-462E-ACF9-D9311AC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Turning Point,</a:t>
            </a:r>
            <a:br>
              <a:rPr lang="en-US" sz="3600" dirty="0"/>
            </a:br>
            <a:r>
              <a:rPr lang="en-US" sz="3600" dirty="0"/>
              <a:t>Challenges with Waterfall</a:t>
            </a:r>
            <a:endParaRPr lang="en-PK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66042-63A4-499D-BDDF-8AD810FB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Rigid structure leads to delayed feedback, costly changes, and difficulty adapting to new requirements.</a:t>
            </a:r>
            <a:endParaRPr lang="en-PK" dirty="0"/>
          </a:p>
        </p:txBody>
      </p:sp>
      <p:pic>
        <p:nvPicPr>
          <p:cNvPr id="4" name="Picture 3" descr="A person with his arms out&#10;&#10;Description automatically generated">
            <a:extLst>
              <a:ext uri="{FF2B5EF4-FFF2-40B4-BE49-F238E27FC236}">
                <a16:creationId xmlns:a16="http://schemas.microsoft.com/office/drawing/2014/main" id="{E1C3295B-B521-C569-2966-51D4F6A7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6662" b="-2"/>
          <a:stretch/>
        </p:blipFill>
        <p:spPr>
          <a:xfrm>
            <a:off x="5334003" y="762000"/>
            <a:ext cx="6095997" cy="53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82C6-C1F7-D84A-B3CA-258D196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 dirty="0"/>
              <a:t>Rise of Agile (Game Changer)</a:t>
            </a:r>
            <a:endParaRPr lang="en-PK" dirty="0"/>
          </a:p>
        </p:txBody>
      </p:sp>
      <p:pic>
        <p:nvPicPr>
          <p:cNvPr id="5" name="Picture 4" descr="A group of people sitting on a sign&#10;&#10;Description automatically generated">
            <a:extLst>
              <a:ext uri="{FF2B5EF4-FFF2-40B4-BE49-F238E27FC236}">
                <a16:creationId xmlns:a16="http://schemas.microsoft.com/office/drawing/2014/main" id="{4676062E-C259-1266-4959-2CCEA547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10" y="2701454"/>
            <a:ext cx="5111701" cy="2377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57D2-352E-5A5D-77BC-3C6889D3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r>
              <a:rPr lang="en-US" b="1" dirty="0"/>
              <a:t>Agile:</a:t>
            </a:r>
            <a:r>
              <a:rPr lang="en-US" dirty="0"/>
              <a:t> An iterative approach emphasizing flexibility, customer collaboration, and frequent delivery of small, functional pieces of software.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32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Agile vs. Waterfall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99888-F83C-7561-2CF4-ADCE38DE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32963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FCAAE-67AC-B3A9-7A91-9E1BC43A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Manifesto</a:t>
            </a:r>
            <a:endParaRPr lang="en-PK" dirty="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1FD4CB78-3BA4-DA82-AC93-E7BB8127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A11C-F96F-B0BF-6966-0A99E4A7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b="1" dirty="0"/>
              <a:t>Agile Manifesto:</a:t>
            </a:r>
            <a:r>
              <a:rPr lang="en-US" dirty="0"/>
              <a:t> Focuses on individuals and interactions, working software, customer collaboration, and responding to change over rigid processes.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65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591AD-DE41-7137-82D1-195424AD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Frameworks</a:t>
            </a:r>
            <a:br>
              <a:rPr lang="en-US" dirty="0"/>
            </a:br>
            <a:endParaRPr lang="en-PK" dirty="0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E6C6D23E-233E-DB00-0752-DAF7F4D6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BBCD-F96A-41E5-BC86-2881A6D1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b="1" dirty="0"/>
              <a:t>Scrum:</a:t>
            </a:r>
            <a:r>
              <a:rPr lang="en-US" sz="2200" dirty="0"/>
              <a:t> Emphasizes roles (Scrum Master, Product Owner, Team) and sprints for delivering work.</a:t>
            </a:r>
          </a:p>
          <a:p>
            <a:pPr>
              <a:lnSpc>
                <a:spcPct val="95000"/>
              </a:lnSpc>
            </a:pPr>
            <a:r>
              <a:rPr lang="en-US" sz="2200" b="1" dirty="0"/>
              <a:t>Kanban:</a:t>
            </a:r>
            <a:r>
              <a:rPr lang="en-US" sz="2200" dirty="0"/>
              <a:t> Uses visual boards for workflow management and continuous delivery.</a:t>
            </a:r>
          </a:p>
          <a:p>
            <a:pPr>
              <a:lnSpc>
                <a:spcPct val="95000"/>
              </a:lnSpc>
            </a:pPr>
            <a:r>
              <a:rPr lang="en-US" sz="2200" b="1" dirty="0"/>
              <a:t>Lean:</a:t>
            </a:r>
            <a:r>
              <a:rPr lang="en-US" sz="2200" dirty="0"/>
              <a:t> Focuses on efficiency and reducing waste in the development process.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13276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3A21-F07A-B82D-8FF0-4FD2DA8B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Agile in Action</a:t>
            </a:r>
            <a:endParaRPr lang="en-PK" dirty="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076F82EB-A169-4D42-46F7-DBAECA7C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B9F8-3D90-C2C0-9A7A-26D8F98C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r>
              <a:rPr lang="en-US" sz="3600" dirty="0"/>
              <a:t>Companies using Agile report faster delivery, better collaboration, and improved quality.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90330898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13EB3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Avenir Next LT Pro</vt:lpstr>
      <vt:lpstr>PrismaticVTI</vt:lpstr>
      <vt:lpstr>Software Development </vt:lpstr>
      <vt:lpstr>PowerPoint Presentation</vt:lpstr>
      <vt:lpstr>The Old Guard</vt:lpstr>
      <vt:lpstr>The Turning Point, Challenges with Waterfall</vt:lpstr>
      <vt:lpstr>Rise of Agile (Game Changer)</vt:lpstr>
      <vt:lpstr>Agile vs. Waterfall</vt:lpstr>
      <vt:lpstr>Agile Manifesto</vt:lpstr>
      <vt:lpstr>Agile Frameworks </vt:lpstr>
      <vt:lpstr>Agile in Action</vt:lpstr>
      <vt:lpstr>Transitioning to Agile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3</cp:revision>
  <dcterms:created xsi:type="dcterms:W3CDTF">2024-06-14T10:48:34Z</dcterms:created>
  <dcterms:modified xsi:type="dcterms:W3CDTF">2024-08-26T11:46:46Z</dcterms:modified>
</cp:coreProperties>
</file>