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258" r:id="rId3"/>
    <p:sldId id="257" r:id="rId4"/>
    <p:sldId id="259" r:id="rId5"/>
    <p:sldId id="260" r:id="rId6"/>
    <p:sldId id="261" r:id="rId7"/>
    <p:sldId id="262" r:id="rId8"/>
    <p:sldId id="270" r:id="rId9"/>
    <p:sldId id="271" r:id="rId10"/>
    <p:sldId id="263" r:id="rId11"/>
    <p:sldId id="264" r:id="rId12"/>
    <p:sldId id="267" r:id="rId13"/>
    <p:sldId id="265"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Grid="0">
      <p:cViewPr varScale="1">
        <p:scale>
          <a:sx n="72" d="100"/>
          <a:sy n="72"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5409A-4049-4D67-9431-0FF1C80D8795}" type="datetimeFigureOut">
              <a:rPr lang="en-IN" smtClean="0"/>
              <a:t>30-12-2020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09851-8AEF-468A-BA92-45231E82FEFA}" type="slidenum">
              <a:rPr lang="en-IN" smtClean="0"/>
              <a:t>‹#›</a:t>
            </a:fld>
            <a:endParaRPr lang="en-IN"/>
          </a:p>
        </p:txBody>
      </p:sp>
    </p:spTree>
    <p:extLst>
      <p:ext uri="{BB962C8B-B14F-4D97-AF65-F5344CB8AC3E}">
        <p14:creationId xmlns:p14="http://schemas.microsoft.com/office/powerpoint/2010/main" val="300004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12/30/2020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0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DAF61AA-5A98-4049-A93E-477E5505141A}"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9299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36545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2467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913656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3938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9467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2083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347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941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320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47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169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5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160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3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DAF61AA-5A98-4049-A93E-477E5505141A}" type="datetimeFigureOut">
              <a:rPr lang="en-US" smtClean="0"/>
              <a:pPr/>
              <a:t>12/30/2020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5488256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9D6A8D-E3E0-4B4B-8453-532820513B01}"/>
              </a:ext>
            </a:extLst>
          </p:cNvPr>
          <p:cNvPicPr>
            <a:picLocks noChangeAspect="1"/>
          </p:cNvPicPr>
          <p:nvPr/>
        </p:nvPicPr>
        <p:blipFill rotWithShape="1">
          <a:blip r:embed="rId2">
            <a:alphaModFix amt="70000"/>
          </a:blip>
          <a:srcRect t="15726" r="-1" b="-1"/>
          <a:stretch/>
        </p:blipFill>
        <p:spPr>
          <a:xfrm>
            <a:off x="3048" y="0"/>
            <a:ext cx="12188952" cy="6856625"/>
          </a:xfrm>
          <a:prstGeom prst="rect">
            <a:avLst/>
          </a:prstGeom>
        </p:spPr>
      </p:pic>
      <p:sp>
        <p:nvSpPr>
          <p:cNvPr id="7" name="Title 6">
            <a:extLst>
              <a:ext uri="{FF2B5EF4-FFF2-40B4-BE49-F238E27FC236}">
                <a16:creationId xmlns:a16="http://schemas.microsoft.com/office/drawing/2014/main" id="{ADD5FF78-66D4-43C4-8AAB-93B2D7A7C254}"/>
              </a:ext>
            </a:extLst>
          </p:cNvPr>
          <p:cNvSpPr>
            <a:spLocks noGrp="1"/>
          </p:cNvSpPr>
          <p:nvPr>
            <p:ph type="title" idx="4294967295"/>
          </p:nvPr>
        </p:nvSpPr>
        <p:spPr>
          <a:xfrm>
            <a:off x="838200" y="1275935"/>
            <a:ext cx="10515600" cy="1725682"/>
          </a:xfrm>
        </p:spPr>
        <p:txBody>
          <a:bodyPr>
            <a:noAutofit/>
          </a:bodyPr>
          <a:lstStyle/>
          <a:p>
            <a:pPr algn="ctr"/>
            <a:r>
              <a:rPr lang="en-US" sz="6600" dirty="0">
                <a:solidFill>
                  <a:schemeClr val="accent4">
                    <a:lumMod val="60000"/>
                    <a:lumOff val="40000"/>
                  </a:schemeClr>
                </a:solidFill>
                <a:latin typeface="VintageOne" panose="02000603000000000000" pitchFamily="2" charset="0"/>
                <a:ea typeface="3Dumb" pitchFamily="2" charset="0"/>
              </a:rPr>
              <a:t>Mini Project</a:t>
            </a:r>
            <a:br>
              <a:rPr lang="en-US" dirty="0">
                <a:solidFill>
                  <a:schemeClr val="accent4">
                    <a:lumMod val="60000"/>
                    <a:lumOff val="40000"/>
                  </a:schemeClr>
                </a:solidFill>
                <a:latin typeface="VintageOne" panose="02000603000000000000" pitchFamily="2" charset="0"/>
                <a:ea typeface="3Dumb" pitchFamily="2" charset="0"/>
              </a:rPr>
            </a:br>
            <a:br>
              <a:rPr lang="en-US" dirty="0">
                <a:solidFill>
                  <a:schemeClr val="accent4">
                    <a:lumMod val="60000"/>
                    <a:lumOff val="40000"/>
                  </a:schemeClr>
                </a:solidFill>
                <a:latin typeface="VintageOne" panose="02000603000000000000" pitchFamily="2" charset="0"/>
                <a:ea typeface="3Dumb" pitchFamily="2" charset="0"/>
              </a:rPr>
            </a:br>
            <a:endParaRPr lang="en-IN" i="1" dirty="0">
              <a:solidFill>
                <a:schemeClr val="accent4">
                  <a:lumMod val="60000"/>
                  <a:lumOff val="40000"/>
                </a:schemeClr>
              </a:solidFill>
              <a:latin typeface="VintageOne" panose="02000603000000000000" pitchFamily="2" charset="0"/>
              <a:ea typeface="3Dumb" pitchFamily="2" charset="0"/>
            </a:endParaRPr>
          </a:p>
        </p:txBody>
      </p:sp>
      <p:sp>
        <p:nvSpPr>
          <p:cNvPr id="8" name="TextBox 7">
            <a:extLst>
              <a:ext uri="{FF2B5EF4-FFF2-40B4-BE49-F238E27FC236}">
                <a16:creationId xmlns:a16="http://schemas.microsoft.com/office/drawing/2014/main" id="{64369FA6-8555-4192-B223-88B561BFDC61}"/>
              </a:ext>
            </a:extLst>
          </p:cNvPr>
          <p:cNvSpPr txBox="1"/>
          <p:nvPr/>
        </p:nvSpPr>
        <p:spPr>
          <a:xfrm>
            <a:off x="288102" y="2902586"/>
            <a:ext cx="11350752" cy="1261884"/>
          </a:xfrm>
          <a:prstGeom prst="rect">
            <a:avLst/>
          </a:prstGeom>
          <a:noFill/>
        </p:spPr>
        <p:txBody>
          <a:bodyPr wrap="square" rtlCol="0">
            <a:spAutoFit/>
          </a:bodyPr>
          <a:lstStyle/>
          <a:p>
            <a:pPr algn="ctr"/>
            <a:r>
              <a:rPr lang="en-US" sz="4800" b="1" dirty="0">
                <a:solidFill>
                  <a:schemeClr val="accent4">
                    <a:lumMod val="40000"/>
                    <a:lumOff val="60000"/>
                  </a:schemeClr>
                </a:solidFill>
                <a:latin typeface="Villa" panose="02000603000000000000" pitchFamily="2" charset="0"/>
                <a:ea typeface="Villa" panose="02000603000000000000" pitchFamily="2" charset="0"/>
              </a:rPr>
              <a:t>Invisible Cloak</a:t>
            </a:r>
            <a:br>
              <a:rPr lang="en-US" sz="3600" dirty="0">
                <a:solidFill>
                  <a:schemeClr val="accent4">
                    <a:lumMod val="40000"/>
                    <a:lumOff val="60000"/>
                  </a:schemeClr>
                </a:solidFill>
                <a:latin typeface="Algerian" panose="04020705040A02060702" pitchFamily="82" charset="0"/>
              </a:rPr>
            </a:br>
            <a:r>
              <a:rPr lang="en-US" sz="2800" i="1" dirty="0">
                <a:solidFill>
                  <a:schemeClr val="accent4">
                    <a:lumMod val="40000"/>
                    <a:lumOff val="60000"/>
                  </a:schemeClr>
                </a:solidFill>
                <a:latin typeface="Papyrus" panose="03070502060502030205" pitchFamily="66" charset="0"/>
              </a:rPr>
              <a:t>Make Visible Thing Invisible</a:t>
            </a:r>
            <a:endParaRPr lang="en-IN" sz="3600" dirty="0">
              <a:solidFill>
                <a:schemeClr val="accent4">
                  <a:lumMod val="40000"/>
                  <a:lumOff val="60000"/>
                </a:schemeClr>
              </a:solidFill>
              <a:latin typeface="Papyrus" panose="03070502060502030205" pitchFamily="66" charset="0"/>
            </a:endParaRPr>
          </a:p>
        </p:txBody>
      </p:sp>
      <p:sp>
        <p:nvSpPr>
          <p:cNvPr id="2" name="TextBox 1">
            <a:extLst>
              <a:ext uri="{FF2B5EF4-FFF2-40B4-BE49-F238E27FC236}">
                <a16:creationId xmlns:a16="http://schemas.microsoft.com/office/drawing/2014/main" id="{DD335CB0-489E-4847-8F6D-EE08B0E7F384}"/>
              </a:ext>
            </a:extLst>
          </p:cNvPr>
          <p:cNvSpPr txBox="1"/>
          <p:nvPr/>
        </p:nvSpPr>
        <p:spPr>
          <a:xfrm>
            <a:off x="9343384" y="6003234"/>
            <a:ext cx="2653290" cy="707886"/>
          </a:xfrm>
          <a:prstGeom prst="rect">
            <a:avLst/>
          </a:prstGeom>
          <a:noFill/>
        </p:spPr>
        <p:txBody>
          <a:bodyPr wrap="none" rtlCol="0">
            <a:spAutoFit/>
          </a:bodyPr>
          <a:lstStyle/>
          <a:p>
            <a:pPr algn="ctr"/>
            <a:r>
              <a:rPr lang="en-US" sz="2000" b="1" dirty="0">
                <a:solidFill>
                  <a:schemeClr val="accent4">
                    <a:lumMod val="20000"/>
                    <a:lumOff val="80000"/>
                  </a:schemeClr>
                </a:solidFill>
                <a:latin typeface="Segoe Script" panose="020B0504020000000003" pitchFamily="34" charset="0"/>
              </a:rPr>
              <a:t>Ayush Kushwaha</a:t>
            </a:r>
          </a:p>
          <a:p>
            <a:pPr algn="ctr"/>
            <a:r>
              <a:rPr lang="en-US" sz="2000" b="1" dirty="0">
                <a:solidFill>
                  <a:schemeClr val="accent4">
                    <a:lumMod val="20000"/>
                    <a:lumOff val="80000"/>
                  </a:schemeClr>
                </a:solidFill>
                <a:latin typeface="Segoe Script" panose="020B0504020000000003" pitchFamily="34" charset="0"/>
              </a:rPr>
              <a:t>1901640100089</a:t>
            </a:r>
            <a:endParaRPr lang="en-IN" sz="2000" b="1" dirty="0">
              <a:solidFill>
                <a:schemeClr val="accent4">
                  <a:lumMod val="20000"/>
                  <a:lumOff val="80000"/>
                </a:schemeClr>
              </a:solidFill>
              <a:latin typeface="Segoe Script" panose="020B0504020000000003" pitchFamily="34" charset="0"/>
            </a:endParaRPr>
          </a:p>
        </p:txBody>
      </p:sp>
    </p:spTree>
    <p:extLst>
      <p:ext uri="{BB962C8B-B14F-4D97-AF65-F5344CB8AC3E}">
        <p14:creationId xmlns:p14="http://schemas.microsoft.com/office/powerpoint/2010/main" val="359965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D195C-256B-462B-A260-9D36DD1F607F}"/>
              </a:ext>
            </a:extLst>
          </p:cNvPr>
          <p:cNvSpPr txBox="1"/>
          <p:nvPr/>
        </p:nvSpPr>
        <p:spPr>
          <a:xfrm>
            <a:off x="380202" y="699736"/>
            <a:ext cx="4304383" cy="584775"/>
          </a:xfrm>
          <a:prstGeom prst="rect">
            <a:avLst/>
          </a:prstGeom>
          <a:noFill/>
        </p:spPr>
        <p:txBody>
          <a:bodyPr wrap="none" rtlCol="0">
            <a:spAutoFit/>
          </a:bodyPr>
          <a:lstStyle/>
          <a:p>
            <a:r>
              <a:rPr lang="en-US" sz="3200" b="1" dirty="0" err="1">
                <a:solidFill>
                  <a:schemeClr val="accent6"/>
                </a:solidFill>
                <a:latin typeface="Bradley Hand ITC" panose="03070402050302030203" pitchFamily="66" charset="0"/>
              </a:rPr>
              <a:t>Seting</a:t>
            </a:r>
            <a:r>
              <a:rPr lang="en-US" sz="3200" b="1" dirty="0">
                <a:solidFill>
                  <a:schemeClr val="accent6"/>
                </a:solidFill>
                <a:latin typeface="Bradley Hand ITC" panose="03070402050302030203" pitchFamily="66" charset="0"/>
              </a:rPr>
              <a:t> The HSV Values</a:t>
            </a:r>
            <a:endParaRPr lang="en-IN" sz="3200" b="1" dirty="0">
              <a:solidFill>
                <a:schemeClr val="accent6"/>
              </a:solidFill>
              <a:latin typeface="Bradley Hand ITC" panose="03070402050302030203" pitchFamily="66" charset="0"/>
            </a:endParaRPr>
          </a:p>
        </p:txBody>
      </p:sp>
      <p:pic>
        <p:nvPicPr>
          <p:cNvPr id="4" name="Picture 3">
            <a:extLst>
              <a:ext uri="{FF2B5EF4-FFF2-40B4-BE49-F238E27FC236}">
                <a16:creationId xmlns:a16="http://schemas.microsoft.com/office/drawing/2014/main" id="{55FD69B8-9389-4B03-8BF6-50DBF99F4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02" y="1910131"/>
            <a:ext cx="7678380" cy="2559460"/>
          </a:xfrm>
          <a:prstGeom prst="rect">
            <a:avLst/>
          </a:prstGeom>
        </p:spPr>
      </p:pic>
      <p:pic>
        <p:nvPicPr>
          <p:cNvPr id="8" name="Picture 7">
            <a:extLst>
              <a:ext uri="{FF2B5EF4-FFF2-40B4-BE49-F238E27FC236}">
                <a16:creationId xmlns:a16="http://schemas.microsoft.com/office/drawing/2014/main" id="{E5D7D278-7834-4849-A80A-B1AC6A1A8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241" y="1574048"/>
            <a:ext cx="3392557" cy="3470165"/>
          </a:xfrm>
          <a:prstGeom prst="rect">
            <a:avLst/>
          </a:prstGeom>
        </p:spPr>
      </p:pic>
    </p:spTree>
    <p:extLst>
      <p:ext uri="{BB962C8B-B14F-4D97-AF65-F5344CB8AC3E}">
        <p14:creationId xmlns:p14="http://schemas.microsoft.com/office/powerpoint/2010/main" val="207667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A6816F-E3FC-4530-A342-94891111D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76" y="546963"/>
            <a:ext cx="10528115" cy="5764074"/>
          </a:xfrm>
          <a:prstGeom prst="rect">
            <a:avLst/>
          </a:prstGeom>
        </p:spPr>
      </p:pic>
    </p:spTree>
    <p:extLst>
      <p:ext uri="{BB962C8B-B14F-4D97-AF65-F5344CB8AC3E}">
        <p14:creationId xmlns:p14="http://schemas.microsoft.com/office/powerpoint/2010/main" val="174444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11D0D-3EF4-4DA6-A85F-AA1661CDE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474" y="1431234"/>
            <a:ext cx="5663381" cy="4523637"/>
          </a:xfrm>
          <a:prstGeom prst="rect">
            <a:avLst/>
          </a:prstGeom>
        </p:spPr>
      </p:pic>
      <p:pic>
        <p:nvPicPr>
          <p:cNvPr id="5" name="Picture 4">
            <a:extLst>
              <a:ext uri="{FF2B5EF4-FFF2-40B4-BE49-F238E27FC236}">
                <a16:creationId xmlns:a16="http://schemas.microsoft.com/office/drawing/2014/main" id="{F3670AAA-790C-47AE-8EDC-6E3EC2424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19" y="821634"/>
            <a:ext cx="5818521" cy="1696279"/>
          </a:xfrm>
          <a:prstGeom prst="rect">
            <a:avLst/>
          </a:prstGeom>
        </p:spPr>
      </p:pic>
      <p:pic>
        <p:nvPicPr>
          <p:cNvPr id="7" name="Picture 6">
            <a:extLst>
              <a:ext uri="{FF2B5EF4-FFF2-40B4-BE49-F238E27FC236}">
                <a16:creationId xmlns:a16="http://schemas.microsoft.com/office/drawing/2014/main" id="{14A7C285-B5F7-47D8-A43E-628FDC766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619" y="2853979"/>
            <a:ext cx="3471859" cy="3539935"/>
          </a:xfrm>
          <a:prstGeom prst="rect">
            <a:avLst/>
          </a:prstGeom>
        </p:spPr>
      </p:pic>
    </p:spTree>
    <p:extLst>
      <p:ext uri="{BB962C8B-B14F-4D97-AF65-F5344CB8AC3E}">
        <p14:creationId xmlns:p14="http://schemas.microsoft.com/office/powerpoint/2010/main" val="349199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D7FCCD-A0DF-4B6E-A65F-1F644083FD88}"/>
              </a:ext>
            </a:extLst>
          </p:cNvPr>
          <p:cNvSpPr/>
          <p:nvPr/>
        </p:nvSpPr>
        <p:spPr>
          <a:xfrm>
            <a:off x="3369144" y="630991"/>
            <a:ext cx="4681551" cy="646331"/>
          </a:xfrm>
          <a:prstGeom prst="rect">
            <a:avLst/>
          </a:prstGeom>
        </p:spPr>
        <p:txBody>
          <a:bodyPr wrap="square">
            <a:spAutoFit/>
          </a:bodyPr>
          <a:lstStyle/>
          <a:p>
            <a:r>
              <a:rPr lang="en-US" sz="3600" b="1" dirty="0">
                <a:solidFill>
                  <a:schemeClr val="accent6"/>
                </a:solidFill>
                <a:latin typeface="Bradley Hand ITC" panose="03070402050302030203" pitchFamily="66" charset="0"/>
              </a:rPr>
              <a:t>Masking And Output</a:t>
            </a:r>
            <a:endParaRPr lang="en-IN" sz="3600" b="1" dirty="0">
              <a:solidFill>
                <a:schemeClr val="accent6"/>
              </a:solidFill>
              <a:latin typeface="Bradley Hand ITC" panose="03070402050302030203" pitchFamily="66" charset="0"/>
            </a:endParaRPr>
          </a:p>
        </p:txBody>
      </p:sp>
      <p:pic>
        <p:nvPicPr>
          <p:cNvPr id="4" name="Picture 3">
            <a:extLst>
              <a:ext uri="{FF2B5EF4-FFF2-40B4-BE49-F238E27FC236}">
                <a16:creationId xmlns:a16="http://schemas.microsoft.com/office/drawing/2014/main" id="{C81B28BD-07E8-4EFA-B7C3-D8A799F93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912" y="1370465"/>
            <a:ext cx="9055195" cy="4659273"/>
          </a:xfrm>
          <a:prstGeom prst="rect">
            <a:avLst/>
          </a:prstGeom>
        </p:spPr>
      </p:pic>
    </p:spTree>
    <p:extLst>
      <p:ext uri="{BB962C8B-B14F-4D97-AF65-F5344CB8AC3E}">
        <p14:creationId xmlns:p14="http://schemas.microsoft.com/office/powerpoint/2010/main" val="407620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A8EA5E-4AE2-4D8A-917A-DDDFC4805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95" y="1224035"/>
            <a:ext cx="5127979" cy="4097553"/>
          </a:xfrm>
          <a:prstGeom prst="rect">
            <a:avLst/>
          </a:prstGeom>
        </p:spPr>
      </p:pic>
      <p:pic>
        <p:nvPicPr>
          <p:cNvPr id="5" name="Picture 4">
            <a:extLst>
              <a:ext uri="{FF2B5EF4-FFF2-40B4-BE49-F238E27FC236}">
                <a16:creationId xmlns:a16="http://schemas.microsoft.com/office/drawing/2014/main" id="{92F03E1C-C2F0-464C-9F12-7F374CB235B4}"/>
              </a:ext>
            </a:extLst>
          </p:cNvPr>
          <p:cNvPicPr>
            <a:picLocks noChangeAspect="1"/>
          </p:cNvPicPr>
          <p:nvPr/>
        </p:nvPicPr>
        <p:blipFill rotWithShape="1">
          <a:blip r:embed="rId3">
            <a:extLst>
              <a:ext uri="{28A0092B-C50C-407E-A947-70E740481C1C}">
                <a14:useLocalDpi xmlns:a14="http://schemas.microsoft.com/office/drawing/2010/main" val="0"/>
              </a:ext>
            </a:extLst>
          </a:blip>
          <a:srcRect r="2068"/>
          <a:stretch/>
        </p:blipFill>
        <p:spPr>
          <a:xfrm>
            <a:off x="6427914" y="1217701"/>
            <a:ext cx="5021963" cy="4091219"/>
          </a:xfrm>
          <a:prstGeom prst="rect">
            <a:avLst/>
          </a:prstGeom>
        </p:spPr>
      </p:pic>
      <p:sp>
        <p:nvSpPr>
          <p:cNvPr id="6" name="TextBox 5">
            <a:extLst>
              <a:ext uri="{FF2B5EF4-FFF2-40B4-BE49-F238E27FC236}">
                <a16:creationId xmlns:a16="http://schemas.microsoft.com/office/drawing/2014/main" id="{843B448E-4179-454A-ABFC-7F2DAE59DE26}"/>
              </a:ext>
            </a:extLst>
          </p:cNvPr>
          <p:cNvSpPr txBox="1"/>
          <p:nvPr/>
        </p:nvSpPr>
        <p:spPr>
          <a:xfrm>
            <a:off x="1863367" y="681229"/>
            <a:ext cx="2409634" cy="523220"/>
          </a:xfrm>
          <a:prstGeom prst="rect">
            <a:avLst/>
          </a:prstGeom>
          <a:noFill/>
        </p:spPr>
        <p:txBody>
          <a:bodyPr wrap="none" rtlCol="0">
            <a:spAutoFit/>
          </a:bodyPr>
          <a:lstStyle/>
          <a:p>
            <a:r>
              <a:rPr lang="en-US" sz="2800" b="1" dirty="0">
                <a:solidFill>
                  <a:schemeClr val="accent6"/>
                </a:solidFill>
                <a:latin typeface="Bradley Hand ITC" panose="03070402050302030203" pitchFamily="66" charset="0"/>
              </a:rPr>
              <a:t>Original Video</a:t>
            </a:r>
            <a:endParaRPr lang="en-IN" sz="2800" b="1" dirty="0">
              <a:solidFill>
                <a:schemeClr val="accent6"/>
              </a:solidFill>
              <a:latin typeface="Bradley Hand ITC" panose="03070402050302030203" pitchFamily="66" charset="0"/>
            </a:endParaRPr>
          </a:p>
        </p:txBody>
      </p:sp>
      <p:sp>
        <p:nvSpPr>
          <p:cNvPr id="7" name="TextBox 6">
            <a:extLst>
              <a:ext uri="{FF2B5EF4-FFF2-40B4-BE49-F238E27FC236}">
                <a16:creationId xmlns:a16="http://schemas.microsoft.com/office/drawing/2014/main" id="{C0BA30F5-B4EE-4C16-A17D-A8638188B8BE}"/>
              </a:ext>
            </a:extLst>
          </p:cNvPr>
          <p:cNvSpPr txBox="1"/>
          <p:nvPr/>
        </p:nvSpPr>
        <p:spPr>
          <a:xfrm>
            <a:off x="7939706" y="681229"/>
            <a:ext cx="2156360" cy="523220"/>
          </a:xfrm>
          <a:prstGeom prst="rect">
            <a:avLst/>
          </a:prstGeom>
          <a:noFill/>
        </p:spPr>
        <p:txBody>
          <a:bodyPr wrap="none" rtlCol="0">
            <a:spAutoFit/>
          </a:bodyPr>
          <a:lstStyle/>
          <a:p>
            <a:r>
              <a:rPr lang="en-US" sz="2800" b="1" dirty="0">
                <a:solidFill>
                  <a:schemeClr val="accent6"/>
                </a:solidFill>
                <a:latin typeface="Bradley Hand ITC" panose="03070402050302030203" pitchFamily="66" charset="0"/>
              </a:rPr>
              <a:t>Output Video</a:t>
            </a:r>
            <a:endParaRPr lang="en-IN" sz="2800" b="1" dirty="0">
              <a:solidFill>
                <a:schemeClr val="accent6"/>
              </a:solidFill>
              <a:latin typeface="Bradley Hand ITC" panose="03070402050302030203" pitchFamily="66" charset="0"/>
            </a:endParaRPr>
          </a:p>
        </p:txBody>
      </p:sp>
    </p:spTree>
    <p:extLst>
      <p:ext uri="{BB962C8B-B14F-4D97-AF65-F5344CB8AC3E}">
        <p14:creationId xmlns:p14="http://schemas.microsoft.com/office/powerpoint/2010/main" val="204215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618D1-6492-4F6F-9D0E-D3C6EBB1CD94}"/>
              </a:ext>
            </a:extLst>
          </p:cNvPr>
          <p:cNvSpPr txBox="1"/>
          <p:nvPr/>
        </p:nvSpPr>
        <p:spPr>
          <a:xfrm>
            <a:off x="2343209" y="2259856"/>
            <a:ext cx="7505581" cy="1569660"/>
          </a:xfrm>
          <a:prstGeom prst="rect">
            <a:avLst/>
          </a:prstGeom>
          <a:noFill/>
        </p:spPr>
        <p:txBody>
          <a:bodyPr wrap="none" rtlCol="0">
            <a:spAutoFit/>
          </a:bodyPr>
          <a:lstStyle/>
          <a:p>
            <a:r>
              <a:rPr lang="en-US" sz="9600" dirty="0">
                <a:solidFill>
                  <a:schemeClr val="accent3">
                    <a:lumMod val="50000"/>
                  </a:schemeClr>
                </a:solidFill>
                <a:latin typeface="Villa" panose="02000603000000000000" pitchFamily="2" charset="0"/>
                <a:ea typeface="Villa" panose="02000603000000000000" pitchFamily="2" charset="0"/>
              </a:rPr>
              <a:t>Thank You</a:t>
            </a:r>
            <a:endParaRPr lang="en-IN" sz="9600" dirty="0">
              <a:solidFill>
                <a:schemeClr val="accent3">
                  <a:lumMod val="50000"/>
                </a:schemeClr>
              </a:solidFill>
              <a:latin typeface="Villa" panose="02000603000000000000" pitchFamily="2" charset="0"/>
              <a:ea typeface="Villa" panose="02000603000000000000" pitchFamily="2" charset="0"/>
            </a:endParaRPr>
          </a:p>
        </p:txBody>
      </p:sp>
    </p:spTree>
    <p:extLst>
      <p:ext uri="{BB962C8B-B14F-4D97-AF65-F5344CB8AC3E}">
        <p14:creationId xmlns:p14="http://schemas.microsoft.com/office/powerpoint/2010/main" val="357006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FA13B-9FBC-4EEE-ACB0-34E7537D1874}"/>
              </a:ext>
            </a:extLst>
          </p:cNvPr>
          <p:cNvSpPr txBox="1"/>
          <p:nvPr/>
        </p:nvSpPr>
        <p:spPr>
          <a:xfrm>
            <a:off x="231913" y="649356"/>
            <a:ext cx="11728173" cy="1107996"/>
          </a:xfrm>
          <a:prstGeom prst="rect">
            <a:avLst/>
          </a:prstGeom>
          <a:noFill/>
        </p:spPr>
        <p:txBody>
          <a:bodyPr wrap="square" rtlCol="0">
            <a:spAutoFit/>
          </a:bodyPr>
          <a:lstStyle/>
          <a:p>
            <a:pPr algn="ctr"/>
            <a:r>
              <a:rPr lang="en-US" sz="6600" dirty="0">
                <a:solidFill>
                  <a:schemeClr val="accent4">
                    <a:lumMod val="50000"/>
                  </a:schemeClr>
                </a:solidFill>
                <a:latin typeface="FunSized" panose="02000500000000000000" pitchFamily="2" charset="0"/>
              </a:rPr>
              <a:t>Introduction</a:t>
            </a:r>
            <a:endParaRPr lang="en-US" sz="4000" dirty="0">
              <a:solidFill>
                <a:schemeClr val="accent4">
                  <a:lumMod val="50000"/>
                </a:schemeClr>
              </a:solidFill>
              <a:latin typeface="FunSized" panose="02000500000000000000" pitchFamily="2" charset="0"/>
            </a:endParaRPr>
          </a:p>
        </p:txBody>
      </p:sp>
      <p:sp>
        <p:nvSpPr>
          <p:cNvPr id="7" name="TextBox 6">
            <a:extLst>
              <a:ext uri="{FF2B5EF4-FFF2-40B4-BE49-F238E27FC236}">
                <a16:creationId xmlns:a16="http://schemas.microsoft.com/office/drawing/2014/main" id="{3FC5548E-78B3-421F-9AC5-92C9D79E277C}"/>
              </a:ext>
            </a:extLst>
          </p:cNvPr>
          <p:cNvSpPr txBox="1"/>
          <p:nvPr/>
        </p:nvSpPr>
        <p:spPr>
          <a:xfrm>
            <a:off x="2079305" y="2350863"/>
            <a:ext cx="8033388" cy="3046988"/>
          </a:xfrm>
          <a:prstGeom prst="rect">
            <a:avLst/>
          </a:prstGeom>
          <a:noFill/>
        </p:spPr>
        <p:txBody>
          <a:bodyPr wrap="square" rtlCol="0">
            <a:spAutoFit/>
          </a:bodyPr>
          <a:lstStyle/>
          <a:p>
            <a:r>
              <a:rPr lang="en-US" sz="3200" b="1" dirty="0">
                <a:solidFill>
                  <a:schemeClr val="accent6"/>
                </a:solidFill>
                <a:latin typeface="Bradley Hand ITC" panose="03070402050302030203" pitchFamily="66" charset="0"/>
              </a:rPr>
              <a:t>This project is actually inspire from the cloak which is used in Harry Potter Movie. As in movie when harry put this cloak on itself it become invisible same as it in this program when a person put the cloak he/she will become invisible.</a:t>
            </a:r>
            <a:endParaRPr lang="en-IN" sz="3200" b="1" dirty="0">
              <a:solidFill>
                <a:schemeClr val="accent6"/>
              </a:solidFill>
              <a:latin typeface="Bradley Hand ITC" panose="03070402050302030203" pitchFamily="66" charset="0"/>
            </a:endParaRPr>
          </a:p>
        </p:txBody>
      </p:sp>
    </p:spTree>
    <p:extLst>
      <p:ext uri="{BB962C8B-B14F-4D97-AF65-F5344CB8AC3E}">
        <p14:creationId xmlns:p14="http://schemas.microsoft.com/office/powerpoint/2010/main" val="143409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B93754-9860-468C-AC1C-3DD11C1C41BF}"/>
              </a:ext>
            </a:extLst>
          </p:cNvPr>
          <p:cNvSpPr txBox="1"/>
          <p:nvPr/>
        </p:nvSpPr>
        <p:spPr>
          <a:xfrm>
            <a:off x="516835" y="888474"/>
            <a:ext cx="11158329" cy="830997"/>
          </a:xfrm>
          <a:prstGeom prst="rect">
            <a:avLst/>
          </a:prstGeom>
          <a:noFill/>
        </p:spPr>
        <p:txBody>
          <a:bodyPr wrap="square" rtlCol="0">
            <a:spAutoFit/>
          </a:bodyPr>
          <a:lstStyle/>
          <a:p>
            <a:pPr algn="ctr"/>
            <a:r>
              <a:rPr lang="en-US" sz="4800" dirty="0">
                <a:solidFill>
                  <a:schemeClr val="accent4">
                    <a:lumMod val="50000"/>
                  </a:schemeClr>
                </a:solidFill>
                <a:latin typeface="FunSized" panose="02000500000000000000" pitchFamily="2" charset="0"/>
              </a:rPr>
              <a:t>Programing Language Used</a:t>
            </a:r>
            <a:endParaRPr lang="en-IN" sz="4800" dirty="0">
              <a:solidFill>
                <a:schemeClr val="accent4">
                  <a:lumMod val="50000"/>
                </a:schemeClr>
              </a:solidFill>
              <a:latin typeface="FunSized" panose="02000500000000000000" pitchFamily="2" charset="0"/>
            </a:endParaRPr>
          </a:p>
        </p:txBody>
      </p:sp>
      <p:sp>
        <p:nvSpPr>
          <p:cNvPr id="3" name="TextBox 2">
            <a:extLst>
              <a:ext uri="{FF2B5EF4-FFF2-40B4-BE49-F238E27FC236}">
                <a16:creationId xmlns:a16="http://schemas.microsoft.com/office/drawing/2014/main" id="{31CCD8A0-3065-47EE-8076-55024A9B8297}"/>
              </a:ext>
            </a:extLst>
          </p:cNvPr>
          <p:cNvSpPr txBox="1"/>
          <p:nvPr/>
        </p:nvSpPr>
        <p:spPr>
          <a:xfrm>
            <a:off x="960782" y="2279375"/>
            <a:ext cx="7003775" cy="2554545"/>
          </a:xfrm>
          <a:prstGeom prst="rect">
            <a:avLst/>
          </a:prstGeom>
          <a:noFill/>
        </p:spPr>
        <p:txBody>
          <a:bodyPr wrap="square" rtlCol="0">
            <a:spAutoFit/>
          </a:bodyPr>
          <a:lstStyle/>
          <a:p>
            <a:r>
              <a:rPr lang="en-US" sz="3200" b="1" dirty="0">
                <a:solidFill>
                  <a:schemeClr val="accent6"/>
                </a:solidFill>
                <a:latin typeface="Bradley Hand ITC" panose="03070402050302030203" pitchFamily="66" charset="0"/>
              </a:rPr>
              <a:t>I am going to use python to develop this program We can also do this using C++ but it will become more complicate and  it is very simple in python as compare to C++</a:t>
            </a:r>
            <a:endParaRPr lang="en-IN" sz="3200" b="1" dirty="0">
              <a:solidFill>
                <a:schemeClr val="accent6"/>
              </a:solidFill>
              <a:latin typeface="Bradley Hand ITC" panose="03070402050302030203" pitchFamily="66" charset="0"/>
            </a:endParaRPr>
          </a:p>
        </p:txBody>
      </p:sp>
      <p:pic>
        <p:nvPicPr>
          <p:cNvPr id="5" name="Picture 4">
            <a:extLst>
              <a:ext uri="{FF2B5EF4-FFF2-40B4-BE49-F238E27FC236}">
                <a16:creationId xmlns:a16="http://schemas.microsoft.com/office/drawing/2014/main" id="{E95523E7-72AB-4D5D-9F6E-9A30200AD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618" y="2289316"/>
            <a:ext cx="2597425" cy="2587318"/>
          </a:xfrm>
          <a:prstGeom prst="rect">
            <a:avLst/>
          </a:prstGeom>
        </p:spPr>
      </p:pic>
    </p:spTree>
    <p:extLst>
      <p:ext uri="{BB962C8B-B14F-4D97-AF65-F5344CB8AC3E}">
        <p14:creationId xmlns:p14="http://schemas.microsoft.com/office/powerpoint/2010/main" val="286188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97756-BB67-43C1-87AB-22A9373CE0EA}"/>
              </a:ext>
            </a:extLst>
          </p:cNvPr>
          <p:cNvSpPr txBox="1"/>
          <p:nvPr/>
        </p:nvSpPr>
        <p:spPr>
          <a:xfrm>
            <a:off x="-384312" y="819110"/>
            <a:ext cx="11900452" cy="830997"/>
          </a:xfrm>
          <a:prstGeom prst="rect">
            <a:avLst/>
          </a:prstGeom>
          <a:noFill/>
        </p:spPr>
        <p:txBody>
          <a:bodyPr wrap="square" rtlCol="0">
            <a:spAutoFit/>
          </a:bodyPr>
          <a:lstStyle/>
          <a:p>
            <a:pPr algn="ctr"/>
            <a:r>
              <a:rPr lang="en-US" sz="4800" dirty="0">
                <a:solidFill>
                  <a:schemeClr val="accent4">
                    <a:lumMod val="50000"/>
                  </a:schemeClr>
                </a:solidFill>
                <a:latin typeface="FunSized" panose="02000500000000000000" pitchFamily="2" charset="0"/>
              </a:rPr>
              <a:t>Libraries Used In Python</a:t>
            </a:r>
            <a:endParaRPr lang="en-IN" sz="4800" dirty="0">
              <a:solidFill>
                <a:schemeClr val="accent4">
                  <a:lumMod val="50000"/>
                </a:schemeClr>
              </a:solidFill>
              <a:latin typeface="FunSized" panose="02000500000000000000" pitchFamily="2" charset="0"/>
            </a:endParaRPr>
          </a:p>
        </p:txBody>
      </p:sp>
      <p:sp>
        <p:nvSpPr>
          <p:cNvPr id="3" name="TextBox 2">
            <a:extLst>
              <a:ext uri="{FF2B5EF4-FFF2-40B4-BE49-F238E27FC236}">
                <a16:creationId xmlns:a16="http://schemas.microsoft.com/office/drawing/2014/main" id="{87E13DED-5428-42E0-903D-7129F29954DA}"/>
              </a:ext>
            </a:extLst>
          </p:cNvPr>
          <p:cNvSpPr txBox="1"/>
          <p:nvPr/>
        </p:nvSpPr>
        <p:spPr>
          <a:xfrm>
            <a:off x="702365" y="1920894"/>
            <a:ext cx="11489635" cy="2062103"/>
          </a:xfrm>
          <a:prstGeom prst="rect">
            <a:avLst/>
          </a:prstGeom>
          <a:noFill/>
        </p:spPr>
        <p:txBody>
          <a:bodyPr wrap="square" rtlCol="0">
            <a:spAutoFit/>
          </a:bodyPr>
          <a:lstStyle/>
          <a:p>
            <a:pPr marL="514350" indent="-514350">
              <a:buFont typeface="+mj-lt"/>
              <a:buAutoNum type="arabicPeriod"/>
            </a:pPr>
            <a:r>
              <a:rPr lang="en-US" sz="3200" dirty="0">
                <a:solidFill>
                  <a:schemeClr val="accent6"/>
                </a:solidFill>
                <a:latin typeface="Pinewood" panose="02000506020000020004" pitchFamily="2" charset="0"/>
              </a:rPr>
              <a:t>OpenCV</a:t>
            </a:r>
          </a:p>
          <a:p>
            <a:pPr marL="514350" indent="-514350">
              <a:buFont typeface="+mj-lt"/>
              <a:buAutoNum type="arabicPeriod"/>
            </a:pPr>
            <a:endParaRPr lang="en-US" sz="3200" dirty="0">
              <a:solidFill>
                <a:schemeClr val="accent6"/>
              </a:solidFill>
              <a:latin typeface="Pinewood" panose="02000506020000020004" pitchFamily="2" charset="0"/>
            </a:endParaRPr>
          </a:p>
          <a:p>
            <a:pPr marL="514350" indent="-514350">
              <a:buFont typeface="+mj-lt"/>
              <a:buAutoNum type="arabicPeriod"/>
            </a:pPr>
            <a:endParaRPr lang="en-US" sz="3200" dirty="0">
              <a:solidFill>
                <a:schemeClr val="accent6"/>
              </a:solidFill>
              <a:latin typeface="Pinewood" panose="02000506020000020004" pitchFamily="2" charset="0"/>
            </a:endParaRPr>
          </a:p>
          <a:p>
            <a:pPr marL="514350" indent="-514350">
              <a:buFont typeface="+mj-lt"/>
              <a:buAutoNum type="arabicPeriod"/>
            </a:pPr>
            <a:r>
              <a:rPr lang="en-US" sz="3200" dirty="0">
                <a:solidFill>
                  <a:schemeClr val="accent6"/>
                </a:solidFill>
                <a:latin typeface="Pinewood" panose="02000506020000020004" pitchFamily="2" charset="0"/>
              </a:rPr>
              <a:t>NumPy</a:t>
            </a:r>
            <a:endParaRPr lang="en-IN" sz="3200" dirty="0">
              <a:solidFill>
                <a:schemeClr val="accent6"/>
              </a:solidFill>
              <a:latin typeface="Pinewood" panose="02000506020000020004" pitchFamily="2" charset="0"/>
            </a:endParaRPr>
          </a:p>
        </p:txBody>
      </p:sp>
      <p:sp>
        <p:nvSpPr>
          <p:cNvPr id="4" name="TextBox 3">
            <a:extLst>
              <a:ext uri="{FF2B5EF4-FFF2-40B4-BE49-F238E27FC236}">
                <a16:creationId xmlns:a16="http://schemas.microsoft.com/office/drawing/2014/main" id="{BEF72635-FEC5-462B-89F6-F688230675E2}"/>
              </a:ext>
            </a:extLst>
          </p:cNvPr>
          <p:cNvSpPr txBox="1"/>
          <p:nvPr/>
        </p:nvSpPr>
        <p:spPr>
          <a:xfrm>
            <a:off x="1457739" y="2474893"/>
            <a:ext cx="6599584" cy="954107"/>
          </a:xfrm>
          <a:prstGeom prst="rect">
            <a:avLst/>
          </a:prstGeom>
          <a:noFill/>
        </p:spPr>
        <p:txBody>
          <a:bodyPr wrap="square" rtlCol="0">
            <a:spAutoFit/>
          </a:bodyPr>
          <a:lstStyle/>
          <a:p>
            <a:r>
              <a:rPr lang="en-US" sz="2800" b="1" dirty="0">
                <a:solidFill>
                  <a:schemeClr val="accent2"/>
                </a:solidFill>
                <a:latin typeface="Bradley Hand ITC" panose="03070402050302030203" pitchFamily="66" charset="0"/>
              </a:rPr>
              <a:t>To Capture Video, Processing The Video, Creating The Output, Masking</a:t>
            </a:r>
            <a:r>
              <a:rPr lang="en-IN" sz="2800" b="1" dirty="0">
                <a:solidFill>
                  <a:schemeClr val="accent2"/>
                </a:solidFill>
                <a:latin typeface="Bradley Hand ITC" panose="03070402050302030203" pitchFamily="66" charset="0"/>
              </a:rPr>
              <a:t> etc</a:t>
            </a:r>
            <a:endParaRPr lang="en-US" sz="2800" b="1" dirty="0">
              <a:solidFill>
                <a:schemeClr val="accent2"/>
              </a:solidFill>
              <a:latin typeface="Bradley Hand ITC" panose="03070402050302030203" pitchFamily="66" charset="0"/>
            </a:endParaRPr>
          </a:p>
        </p:txBody>
      </p:sp>
      <p:sp>
        <p:nvSpPr>
          <p:cNvPr id="5" name="TextBox 4">
            <a:extLst>
              <a:ext uri="{FF2B5EF4-FFF2-40B4-BE49-F238E27FC236}">
                <a16:creationId xmlns:a16="http://schemas.microsoft.com/office/drawing/2014/main" id="{1F7A2727-4477-42D7-B694-4298EF9866CD}"/>
              </a:ext>
            </a:extLst>
          </p:cNvPr>
          <p:cNvSpPr txBox="1"/>
          <p:nvPr/>
        </p:nvSpPr>
        <p:spPr>
          <a:xfrm>
            <a:off x="1457738" y="3976786"/>
            <a:ext cx="8460971" cy="523220"/>
          </a:xfrm>
          <a:prstGeom prst="rect">
            <a:avLst/>
          </a:prstGeom>
          <a:noFill/>
        </p:spPr>
        <p:txBody>
          <a:bodyPr wrap="none" rtlCol="0">
            <a:spAutoFit/>
          </a:bodyPr>
          <a:lstStyle/>
          <a:p>
            <a:r>
              <a:rPr lang="en-US" sz="2800" b="1" dirty="0">
                <a:solidFill>
                  <a:schemeClr val="accent2"/>
                </a:solidFill>
                <a:latin typeface="Bradley Hand ITC" panose="03070402050302030203" pitchFamily="66" charset="0"/>
              </a:rPr>
              <a:t>To Storing The HSV Values And For Computing Them</a:t>
            </a:r>
            <a:endParaRPr lang="en-IN" sz="2800" b="1" dirty="0">
              <a:solidFill>
                <a:schemeClr val="accent2"/>
              </a:solidFill>
              <a:latin typeface="Bradley Hand ITC" panose="03070402050302030203" pitchFamily="66" charset="0"/>
            </a:endParaRPr>
          </a:p>
        </p:txBody>
      </p:sp>
      <p:pic>
        <p:nvPicPr>
          <p:cNvPr id="9" name="Picture 8">
            <a:extLst>
              <a:ext uri="{FF2B5EF4-FFF2-40B4-BE49-F238E27FC236}">
                <a16:creationId xmlns:a16="http://schemas.microsoft.com/office/drawing/2014/main" id="{3B2FC66C-2801-4795-9C2D-02A0930A4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685" y="4439755"/>
            <a:ext cx="4899080" cy="1768566"/>
          </a:xfrm>
          <a:prstGeom prst="rect">
            <a:avLst/>
          </a:prstGeom>
        </p:spPr>
      </p:pic>
      <p:pic>
        <p:nvPicPr>
          <p:cNvPr id="11" name="Picture 10">
            <a:extLst>
              <a:ext uri="{FF2B5EF4-FFF2-40B4-BE49-F238E27FC236}">
                <a16:creationId xmlns:a16="http://schemas.microsoft.com/office/drawing/2014/main" id="{56AC0FAB-B86F-426A-97F3-A14784431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773" y="1857439"/>
            <a:ext cx="1465053" cy="1934048"/>
          </a:xfrm>
          <a:prstGeom prst="rect">
            <a:avLst/>
          </a:prstGeom>
        </p:spPr>
      </p:pic>
    </p:spTree>
    <p:extLst>
      <p:ext uri="{BB962C8B-B14F-4D97-AF65-F5344CB8AC3E}">
        <p14:creationId xmlns:p14="http://schemas.microsoft.com/office/powerpoint/2010/main" val="251818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CF9E38-4DAD-4EA8-85E6-DBAB10C82B3D}"/>
              </a:ext>
            </a:extLst>
          </p:cNvPr>
          <p:cNvSpPr txBox="1"/>
          <p:nvPr/>
        </p:nvSpPr>
        <p:spPr>
          <a:xfrm>
            <a:off x="951643" y="689114"/>
            <a:ext cx="5144357" cy="769441"/>
          </a:xfrm>
          <a:prstGeom prst="rect">
            <a:avLst/>
          </a:prstGeom>
          <a:noFill/>
        </p:spPr>
        <p:txBody>
          <a:bodyPr wrap="none" rtlCol="0">
            <a:spAutoFit/>
          </a:bodyPr>
          <a:lstStyle/>
          <a:p>
            <a:r>
              <a:rPr lang="en-US" sz="4400" dirty="0">
                <a:solidFill>
                  <a:schemeClr val="accent4">
                    <a:lumMod val="50000"/>
                  </a:schemeClr>
                </a:solidFill>
                <a:latin typeface="FunSized" panose="02000500000000000000" pitchFamily="2" charset="0"/>
              </a:rPr>
              <a:t>How It Works</a:t>
            </a:r>
            <a:endParaRPr lang="en-IN" sz="4400" dirty="0">
              <a:solidFill>
                <a:schemeClr val="accent4">
                  <a:lumMod val="50000"/>
                </a:schemeClr>
              </a:solidFill>
              <a:latin typeface="FunSized" panose="02000500000000000000" pitchFamily="2" charset="0"/>
            </a:endParaRPr>
          </a:p>
        </p:txBody>
      </p:sp>
      <p:sp>
        <p:nvSpPr>
          <p:cNvPr id="3" name="TextBox 2">
            <a:extLst>
              <a:ext uri="{FF2B5EF4-FFF2-40B4-BE49-F238E27FC236}">
                <a16:creationId xmlns:a16="http://schemas.microsoft.com/office/drawing/2014/main" id="{331C3BE3-6963-46F8-A199-756421387643}"/>
              </a:ext>
            </a:extLst>
          </p:cNvPr>
          <p:cNvSpPr txBox="1"/>
          <p:nvPr/>
        </p:nvSpPr>
        <p:spPr>
          <a:xfrm>
            <a:off x="951643" y="2001078"/>
            <a:ext cx="9413154" cy="2523768"/>
          </a:xfrm>
          <a:prstGeom prst="rect">
            <a:avLst/>
          </a:prstGeom>
          <a:noFill/>
        </p:spPr>
        <p:txBody>
          <a:bodyPr wrap="none" rtlCol="0">
            <a:spAutoFit/>
          </a:bodyPr>
          <a:lstStyle/>
          <a:p>
            <a:pPr marL="342900" indent="-342900">
              <a:buFont typeface="+mj-lt"/>
              <a:buAutoNum type="arabicPeriod"/>
            </a:pPr>
            <a:r>
              <a:rPr lang="en-US" sz="2800" b="1" dirty="0">
                <a:solidFill>
                  <a:schemeClr val="accent6"/>
                </a:solidFill>
                <a:latin typeface="Bradley Hand ITC" panose="03070402050302030203" pitchFamily="66" charset="0"/>
              </a:rPr>
              <a:t>Capture And Store The Background</a:t>
            </a:r>
          </a:p>
          <a:p>
            <a:pPr marL="342900" indent="-342900">
              <a:buFont typeface="+mj-lt"/>
              <a:buAutoNum type="arabicPeriod"/>
            </a:pPr>
            <a:r>
              <a:rPr lang="en-US" sz="2800" b="1" dirty="0">
                <a:solidFill>
                  <a:schemeClr val="accent6"/>
                </a:solidFill>
                <a:latin typeface="Bradley Hand ITC" panose="03070402050302030203" pitchFamily="66" charset="0"/>
              </a:rPr>
              <a:t>Set The HSV Values</a:t>
            </a:r>
          </a:p>
          <a:p>
            <a:pPr marL="342900" indent="-342900">
              <a:buFont typeface="+mj-lt"/>
              <a:buAutoNum type="arabicPeriod"/>
            </a:pPr>
            <a:r>
              <a:rPr lang="en-US" sz="2800" b="1" dirty="0">
                <a:solidFill>
                  <a:schemeClr val="accent6"/>
                </a:solidFill>
                <a:latin typeface="Bradley Hand ITC" panose="03070402050302030203" pitchFamily="66" charset="0"/>
              </a:rPr>
              <a:t>Detecting The Cloak By Its Colour(Using The HSV Values)</a:t>
            </a:r>
          </a:p>
          <a:p>
            <a:pPr marL="342900" indent="-342900">
              <a:buFont typeface="+mj-lt"/>
              <a:buAutoNum type="arabicPeriod"/>
            </a:pPr>
            <a:r>
              <a:rPr lang="en-US" sz="2800" b="1" dirty="0">
                <a:solidFill>
                  <a:schemeClr val="accent6"/>
                </a:solidFill>
                <a:latin typeface="Bradley Hand ITC" panose="03070402050302030203" pitchFamily="66" charset="0"/>
              </a:rPr>
              <a:t>Cutting that part by generating a mask</a:t>
            </a:r>
          </a:p>
          <a:p>
            <a:pPr marL="342900" indent="-342900">
              <a:buFont typeface="+mj-lt"/>
              <a:buAutoNum type="arabicPeriod"/>
            </a:pPr>
            <a:r>
              <a:rPr lang="en-US" sz="2800" b="1" dirty="0">
                <a:solidFill>
                  <a:schemeClr val="accent6"/>
                </a:solidFill>
                <a:latin typeface="Bradley Hand ITC" panose="03070402050302030203" pitchFamily="66" charset="0"/>
              </a:rPr>
              <a:t>Final Output Will By Background + Mask</a:t>
            </a:r>
          </a:p>
          <a:p>
            <a:endParaRPr lang="en-US" dirty="0"/>
          </a:p>
        </p:txBody>
      </p:sp>
    </p:spTree>
    <p:extLst>
      <p:ext uri="{BB962C8B-B14F-4D97-AF65-F5344CB8AC3E}">
        <p14:creationId xmlns:p14="http://schemas.microsoft.com/office/powerpoint/2010/main" val="19908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5F653-C37F-4173-9F34-152EB8C60DA2}"/>
              </a:ext>
            </a:extLst>
          </p:cNvPr>
          <p:cNvSpPr txBox="1"/>
          <p:nvPr/>
        </p:nvSpPr>
        <p:spPr>
          <a:xfrm>
            <a:off x="437322" y="662610"/>
            <a:ext cx="11754678" cy="769441"/>
          </a:xfrm>
          <a:prstGeom prst="rect">
            <a:avLst/>
          </a:prstGeom>
          <a:noFill/>
        </p:spPr>
        <p:txBody>
          <a:bodyPr wrap="square" rtlCol="0">
            <a:spAutoFit/>
          </a:bodyPr>
          <a:lstStyle/>
          <a:p>
            <a:r>
              <a:rPr lang="en-US" sz="4400" dirty="0">
                <a:solidFill>
                  <a:schemeClr val="accent4">
                    <a:lumMod val="50000"/>
                  </a:schemeClr>
                </a:solidFill>
                <a:latin typeface="FunSized" panose="02000500000000000000" pitchFamily="2" charset="0"/>
              </a:rPr>
              <a:t>Code Snippets</a:t>
            </a:r>
          </a:p>
        </p:txBody>
      </p:sp>
      <p:sp>
        <p:nvSpPr>
          <p:cNvPr id="6" name="TextBox 5">
            <a:extLst>
              <a:ext uri="{FF2B5EF4-FFF2-40B4-BE49-F238E27FC236}">
                <a16:creationId xmlns:a16="http://schemas.microsoft.com/office/drawing/2014/main" id="{5691A424-1E05-4E8A-93EB-671983A26982}"/>
              </a:ext>
            </a:extLst>
          </p:cNvPr>
          <p:cNvSpPr txBox="1"/>
          <p:nvPr/>
        </p:nvSpPr>
        <p:spPr>
          <a:xfrm>
            <a:off x="437322" y="1797062"/>
            <a:ext cx="4002156" cy="523220"/>
          </a:xfrm>
          <a:prstGeom prst="rect">
            <a:avLst/>
          </a:prstGeom>
          <a:noFill/>
        </p:spPr>
        <p:txBody>
          <a:bodyPr wrap="square" rtlCol="0">
            <a:spAutoFit/>
          </a:bodyPr>
          <a:lstStyle/>
          <a:p>
            <a:r>
              <a:rPr lang="en-US" sz="2800" b="1" dirty="0">
                <a:solidFill>
                  <a:schemeClr val="accent6"/>
                </a:solidFill>
                <a:latin typeface="Bradley Hand ITC" panose="03070402050302030203" pitchFamily="66" charset="0"/>
              </a:rPr>
              <a:t>Importing The Libraries</a:t>
            </a:r>
            <a:endParaRPr lang="en-IN" sz="2800" b="1" dirty="0">
              <a:solidFill>
                <a:schemeClr val="accent6"/>
              </a:solidFill>
              <a:latin typeface="Bradley Hand ITC" panose="03070402050302030203" pitchFamily="66" charset="0"/>
            </a:endParaRPr>
          </a:p>
        </p:txBody>
      </p:sp>
      <p:sp>
        <p:nvSpPr>
          <p:cNvPr id="7" name="TextBox 6">
            <a:extLst>
              <a:ext uri="{FF2B5EF4-FFF2-40B4-BE49-F238E27FC236}">
                <a16:creationId xmlns:a16="http://schemas.microsoft.com/office/drawing/2014/main" id="{6CE622E8-2E45-42FF-9B8F-768A54DAD5AC}"/>
              </a:ext>
            </a:extLst>
          </p:cNvPr>
          <p:cNvSpPr txBox="1"/>
          <p:nvPr/>
        </p:nvSpPr>
        <p:spPr>
          <a:xfrm>
            <a:off x="437322" y="4211756"/>
            <a:ext cx="5493876" cy="523220"/>
          </a:xfrm>
          <a:prstGeom prst="rect">
            <a:avLst/>
          </a:prstGeom>
          <a:noFill/>
        </p:spPr>
        <p:txBody>
          <a:bodyPr wrap="square" rtlCol="0">
            <a:spAutoFit/>
          </a:bodyPr>
          <a:lstStyle/>
          <a:p>
            <a:r>
              <a:rPr lang="en-US" sz="2800" b="1" dirty="0">
                <a:solidFill>
                  <a:schemeClr val="accent6"/>
                </a:solidFill>
                <a:latin typeface="Bradley Hand ITC" panose="03070402050302030203" pitchFamily="66" charset="0"/>
              </a:rPr>
              <a:t>Set </a:t>
            </a:r>
            <a:r>
              <a:rPr lang="en-US" sz="2800" b="1" dirty="0" err="1">
                <a:solidFill>
                  <a:schemeClr val="accent6"/>
                </a:solidFill>
                <a:latin typeface="Bradley Hand ITC" panose="03070402050302030203" pitchFamily="66" charset="0"/>
              </a:rPr>
              <a:t>vc</a:t>
            </a:r>
            <a:r>
              <a:rPr lang="en-US" sz="2800" b="1" dirty="0">
                <a:solidFill>
                  <a:schemeClr val="accent6"/>
                </a:solidFill>
                <a:latin typeface="Bradley Hand ITC" panose="03070402050302030203" pitchFamily="66" charset="0"/>
              </a:rPr>
              <a:t> to access the </a:t>
            </a:r>
            <a:r>
              <a:rPr lang="en-US" sz="2800" b="1" dirty="0" err="1">
                <a:solidFill>
                  <a:schemeClr val="accent6"/>
                </a:solidFill>
                <a:latin typeface="Bradley Hand ITC" panose="03070402050302030203" pitchFamily="66" charset="0"/>
              </a:rPr>
              <a:t>WebCam</a:t>
            </a:r>
            <a:endParaRPr lang="en-IN" sz="2800" b="1" dirty="0">
              <a:solidFill>
                <a:schemeClr val="accent6"/>
              </a:solidFill>
              <a:latin typeface="Bradley Hand ITC" panose="03070402050302030203" pitchFamily="66" charset="0"/>
            </a:endParaRPr>
          </a:p>
        </p:txBody>
      </p:sp>
      <p:pic>
        <p:nvPicPr>
          <p:cNvPr id="9" name="Picture 8">
            <a:extLst>
              <a:ext uri="{FF2B5EF4-FFF2-40B4-BE49-F238E27FC236}">
                <a16:creationId xmlns:a16="http://schemas.microsoft.com/office/drawing/2014/main" id="{F56D6F38-BB0C-4336-BF0A-82A6E9B266B6}"/>
              </a:ext>
            </a:extLst>
          </p:cNvPr>
          <p:cNvPicPr>
            <a:picLocks noChangeAspect="1"/>
          </p:cNvPicPr>
          <p:nvPr/>
        </p:nvPicPr>
        <p:blipFill rotWithShape="1">
          <a:blip r:embed="rId2">
            <a:extLst>
              <a:ext uri="{28A0092B-C50C-407E-A947-70E740481C1C}">
                <a14:useLocalDpi xmlns:a14="http://schemas.microsoft.com/office/drawing/2010/main" val="0"/>
              </a:ext>
            </a:extLst>
          </a:blip>
          <a:srcRect b="18234"/>
          <a:stretch/>
        </p:blipFill>
        <p:spPr>
          <a:xfrm>
            <a:off x="437322" y="4743300"/>
            <a:ext cx="4505954" cy="412834"/>
          </a:xfrm>
          <a:prstGeom prst="rect">
            <a:avLst/>
          </a:prstGeom>
        </p:spPr>
      </p:pic>
      <p:pic>
        <p:nvPicPr>
          <p:cNvPr id="4" name="Picture 3">
            <a:extLst>
              <a:ext uri="{FF2B5EF4-FFF2-40B4-BE49-F238E27FC236}">
                <a16:creationId xmlns:a16="http://schemas.microsoft.com/office/drawing/2014/main" id="{AC55D242-A0BB-4023-91CB-7EED38368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2" y="2524041"/>
            <a:ext cx="9478698" cy="1333686"/>
          </a:xfrm>
          <a:prstGeom prst="rect">
            <a:avLst/>
          </a:prstGeom>
        </p:spPr>
      </p:pic>
    </p:spTree>
    <p:extLst>
      <p:ext uri="{BB962C8B-B14F-4D97-AF65-F5344CB8AC3E}">
        <p14:creationId xmlns:p14="http://schemas.microsoft.com/office/powerpoint/2010/main" val="90070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E5DB1-99D1-4957-B35B-8B2D679400B0}"/>
              </a:ext>
            </a:extLst>
          </p:cNvPr>
          <p:cNvSpPr txBox="1"/>
          <p:nvPr/>
        </p:nvSpPr>
        <p:spPr>
          <a:xfrm>
            <a:off x="299250" y="1180048"/>
            <a:ext cx="6420347" cy="523220"/>
          </a:xfrm>
          <a:prstGeom prst="rect">
            <a:avLst/>
          </a:prstGeom>
          <a:noFill/>
        </p:spPr>
        <p:txBody>
          <a:bodyPr wrap="none" rtlCol="0">
            <a:spAutoFit/>
          </a:bodyPr>
          <a:lstStyle/>
          <a:p>
            <a:r>
              <a:rPr lang="en-US" sz="2800" b="1" dirty="0">
                <a:solidFill>
                  <a:schemeClr val="accent6"/>
                </a:solidFill>
                <a:latin typeface="Bradley Hand ITC" panose="03070402050302030203" pitchFamily="66" charset="0"/>
              </a:rPr>
              <a:t>Capturing And Storing The Background</a:t>
            </a:r>
            <a:endParaRPr lang="en-IN" sz="2800" b="1" dirty="0">
              <a:solidFill>
                <a:schemeClr val="accent6"/>
              </a:solidFill>
              <a:latin typeface="Bradley Hand ITC" panose="03070402050302030203" pitchFamily="66" charset="0"/>
            </a:endParaRPr>
          </a:p>
        </p:txBody>
      </p:sp>
      <p:pic>
        <p:nvPicPr>
          <p:cNvPr id="4" name="Picture 3">
            <a:extLst>
              <a:ext uri="{FF2B5EF4-FFF2-40B4-BE49-F238E27FC236}">
                <a16:creationId xmlns:a16="http://schemas.microsoft.com/office/drawing/2014/main" id="{7932941C-2AFE-4897-92F1-F8CC786E5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50" y="2292142"/>
            <a:ext cx="6425130" cy="1795913"/>
          </a:xfrm>
          <a:prstGeom prst="rect">
            <a:avLst/>
          </a:prstGeom>
        </p:spPr>
      </p:pic>
      <p:pic>
        <p:nvPicPr>
          <p:cNvPr id="5" name="Picture 4">
            <a:extLst>
              <a:ext uri="{FF2B5EF4-FFF2-40B4-BE49-F238E27FC236}">
                <a16:creationId xmlns:a16="http://schemas.microsoft.com/office/drawing/2014/main" id="{EA1E993C-84AB-430F-9664-AFDEF1E3E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139" y="1703268"/>
            <a:ext cx="5073408" cy="4047680"/>
          </a:xfrm>
          <a:prstGeom prst="rect">
            <a:avLst/>
          </a:prstGeom>
        </p:spPr>
      </p:pic>
    </p:spTree>
    <p:extLst>
      <p:ext uri="{BB962C8B-B14F-4D97-AF65-F5344CB8AC3E}">
        <p14:creationId xmlns:p14="http://schemas.microsoft.com/office/powerpoint/2010/main" val="29079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A277C2-19F6-4ED0-9EC7-0881ED919572}"/>
              </a:ext>
            </a:extLst>
          </p:cNvPr>
          <p:cNvSpPr/>
          <p:nvPr/>
        </p:nvSpPr>
        <p:spPr>
          <a:xfrm>
            <a:off x="388934" y="471111"/>
            <a:ext cx="5024132" cy="707886"/>
          </a:xfrm>
          <a:prstGeom prst="rect">
            <a:avLst/>
          </a:prstGeom>
        </p:spPr>
        <p:txBody>
          <a:bodyPr wrap="none">
            <a:spAutoFit/>
          </a:bodyPr>
          <a:lstStyle/>
          <a:p>
            <a:r>
              <a:rPr lang="en-US" sz="4000" dirty="0">
                <a:solidFill>
                  <a:schemeClr val="accent4">
                    <a:lumMod val="50000"/>
                  </a:schemeClr>
                </a:solidFill>
                <a:latin typeface="FunSized" panose="02000500000000000000" pitchFamily="2" charset="0"/>
                <a:ea typeface="3Dumb" pitchFamily="2" charset="0"/>
              </a:rPr>
              <a:t>What Are HSV?</a:t>
            </a:r>
            <a:endParaRPr lang="en-IN" sz="4000" dirty="0">
              <a:solidFill>
                <a:schemeClr val="accent4">
                  <a:lumMod val="50000"/>
                </a:schemeClr>
              </a:solidFill>
              <a:latin typeface="FunSized" panose="02000500000000000000" pitchFamily="2" charset="0"/>
              <a:ea typeface="3Dumb" pitchFamily="2" charset="0"/>
            </a:endParaRPr>
          </a:p>
        </p:txBody>
      </p:sp>
      <p:sp>
        <p:nvSpPr>
          <p:cNvPr id="4" name="TextBox 3">
            <a:extLst>
              <a:ext uri="{FF2B5EF4-FFF2-40B4-BE49-F238E27FC236}">
                <a16:creationId xmlns:a16="http://schemas.microsoft.com/office/drawing/2014/main" id="{359B9539-35F6-4C6F-BD57-A6C7CBEAE570}"/>
              </a:ext>
            </a:extLst>
          </p:cNvPr>
          <p:cNvSpPr txBox="1"/>
          <p:nvPr/>
        </p:nvSpPr>
        <p:spPr>
          <a:xfrm>
            <a:off x="388934" y="1348469"/>
            <a:ext cx="7920179" cy="1569660"/>
          </a:xfrm>
          <a:prstGeom prst="rect">
            <a:avLst/>
          </a:prstGeom>
          <a:noFill/>
        </p:spPr>
        <p:txBody>
          <a:bodyPr wrap="square" rtlCol="0">
            <a:spAutoFit/>
          </a:bodyPr>
          <a:lstStyle/>
          <a:p>
            <a:r>
              <a:rPr lang="en-US" sz="2400" b="1" dirty="0">
                <a:solidFill>
                  <a:schemeClr val="accent6"/>
                </a:solidFill>
                <a:latin typeface="Bradley Hand ITC" panose="03070402050302030203" pitchFamily="66" charset="0"/>
              </a:rPr>
              <a:t>The HSV (which stands for Hue Saturation Value) scale provides a numerical readout of your image that corresponds to the color names contained therein. Hue is measured in degrees from 0 to 360</a:t>
            </a:r>
            <a:endParaRPr lang="en-IN" sz="2400" b="1" dirty="0">
              <a:solidFill>
                <a:schemeClr val="accent6"/>
              </a:solidFill>
              <a:latin typeface="Bradley Hand ITC" panose="03070402050302030203" pitchFamily="66" charset="0"/>
            </a:endParaRPr>
          </a:p>
        </p:txBody>
      </p:sp>
      <p:sp>
        <p:nvSpPr>
          <p:cNvPr id="5" name="TextBox 4">
            <a:extLst>
              <a:ext uri="{FF2B5EF4-FFF2-40B4-BE49-F238E27FC236}">
                <a16:creationId xmlns:a16="http://schemas.microsoft.com/office/drawing/2014/main" id="{2943FC6A-6902-4B18-B2FD-3FAC24F57074}"/>
              </a:ext>
            </a:extLst>
          </p:cNvPr>
          <p:cNvSpPr txBox="1"/>
          <p:nvPr/>
        </p:nvSpPr>
        <p:spPr>
          <a:xfrm>
            <a:off x="388934" y="3221016"/>
            <a:ext cx="10665099" cy="3139321"/>
          </a:xfrm>
          <a:prstGeom prst="rect">
            <a:avLst/>
          </a:prstGeom>
          <a:noFill/>
        </p:spPr>
        <p:txBody>
          <a:bodyPr wrap="none" rtlCol="0">
            <a:spAutoFit/>
          </a:bodyPr>
          <a:lstStyle/>
          <a:p>
            <a:r>
              <a:rPr lang="en-US" sz="3600" b="1" cap="all" dirty="0">
                <a:solidFill>
                  <a:schemeClr val="accent6">
                    <a:lumMod val="50000"/>
                  </a:schemeClr>
                </a:solidFill>
                <a:latin typeface="3Dumb" pitchFamily="2" charset="0"/>
                <a:ea typeface="3Dumb" pitchFamily="2" charset="0"/>
              </a:rPr>
              <a:t>HUE</a:t>
            </a:r>
          </a:p>
          <a:p>
            <a:r>
              <a:rPr lang="en-US" sz="2400" b="1" dirty="0">
                <a:solidFill>
                  <a:schemeClr val="accent6"/>
                </a:solidFill>
                <a:latin typeface="Bradley Hand ITC" panose="03070402050302030203" pitchFamily="66" charset="0"/>
              </a:rPr>
              <a:t>Hue is the color portion of the model, expressed as a number from 0 to 360 degrees:</a:t>
            </a:r>
          </a:p>
          <a:p>
            <a:r>
              <a:rPr lang="en-US" sz="2400" b="1" dirty="0">
                <a:solidFill>
                  <a:schemeClr val="accent6"/>
                </a:solidFill>
                <a:latin typeface="Bradley Hand ITC" panose="03070402050302030203" pitchFamily="66" charset="0"/>
              </a:rPr>
              <a:t>Red falls between 0 and 60 degrees.</a:t>
            </a:r>
          </a:p>
          <a:p>
            <a:r>
              <a:rPr lang="en-US" sz="2400" b="1" dirty="0">
                <a:solidFill>
                  <a:schemeClr val="accent6"/>
                </a:solidFill>
                <a:latin typeface="Bradley Hand ITC" panose="03070402050302030203" pitchFamily="66" charset="0"/>
              </a:rPr>
              <a:t>Yellow falls between 61 and 120 degrees.</a:t>
            </a:r>
          </a:p>
          <a:p>
            <a:r>
              <a:rPr lang="en-US" sz="2400" b="1" dirty="0">
                <a:solidFill>
                  <a:schemeClr val="accent6"/>
                </a:solidFill>
                <a:latin typeface="Bradley Hand ITC" panose="03070402050302030203" pitchFamily="66" charset="0"/>
              </a:rPr>
              <a:t>Green falls between 121 and 180 degrees. </a:t>
            </a:r>
          </a:p>
          <a:p>
            <a:r>
              <a:rPr lang="en-US" sz="2400" b="1" dirty="0">
                <a:solidFill>
                  <a:schemeClr val="accent6"/>
                </a:solidFill>
                <a:latin typeface="Bradley Hand ITC" panose="03070402050302030203" pitchFamily="66" charset="0"/>
              </a:rPr>
              <a:t>Blue falls between 241 and 300 degrees.</a:t>
            </a:r>
          </a:p>
          <a:p>
            <a:r>
              <a:rPr lang="en-US" sz="2400" b="1" dirty="0">
                <a:solidFill>
                  <a:schemeClr val="accent6"/>
                </a:solidFill>
                <a:latin typeface="Bradley Hand ITC" panose="03070402050302030203" pitchFamily="66" charset="0"/>
              </a:rPr>
              <a:t>Magenta falls between 301 and 360 degrees.</a:t>
            </a:r>
          </a:p>
          <a:p>
            <a:endParaRPr lang="en-IN" dirty="0"/>
          </a:p>
        </p:txBody>
      </p:sp>
      <p:pic>
        <p:nvPicPr>
          <p:cNvPr id="7" name="Picture 6">
            <a:extLst>
              <a:ext uri="{FF2B5EF4-FFF2-40B4-BE49-F238E27FC236}">
                <a16:creationId xmlns:a16="http://schemas.microsoft.com/office/drawing/2014/main" id="{AA4E8119-8C0F-4F68-A341-AAD96D7625CD}"/>
              </a:ext>
            </a:extLst>
          </p:cNvPr>
          <p:cNvPicPr>
            <a:picLocks noChangeAspect="1"/>
          </p:cNvPicPr>
          <p:nvPr/>
        </p:nvPicPr>
        <p:blipFill rotWithShape="1">
          <a:blip r:embed="rId2">
            <a:extLst>
              <a:ext uri="{28A0092B-C50C-407E-A947-70E740481C1C}">
                <a14:useLocalDpi xmlns:a14="http://schemas.microsoft.com/office/drawing/2010/main" val="0"/>
              </a:ext>
            </a:extLst>
          </a:blip>
          <a:srcRect l="11967" t="5963" r="5254" b="9814"/>
          <a:stretch/>
        </p:blipFill>
        <p:spPr>
          <a:xfrm>
            <a:off x="8309113" y="226025"/>
            <a:ext cx="3374683" cy="2994991"/>
          </a:xfrm>
          <a:prstGeom prst="rect">
            <a:avLst/>
          </a:prstGeom>
        </p:spPr>
      </p:pic>
    </p:spTree>
    <p:extLst>
      <p:ext uri="{BB962C8B-B14F-4D97-AF65-F5344CB8AC3E}">
        <p14:creationId xmlns:p14="http://schemas.microsoft.com/office/powerpoint/2010/main" val="4741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4556E-5A46-4BE4-B8BF-FD5F0C11F485}"/>
              </a:ext>
            </a:extLst>
          </p:cNvPr>
          <p:cNvSpPr txBox="1"/>
          <p:nvPr/>
        </p:nvSpPr>
        <p:spPr>
          <a:xfrm>
            <a:off x="640457" y="704078"/>
            <a:ext cx="9789004" cy="2339102"/>
          </a:xfrm>
          <a:prstGeom prst="rect">
            <a:avLst/>
          </a:prstGeom>
          <a:noFill/>
        </p:spPr>
        <p:txBody>
          <a:bodyPr wrap="square" rtlCol="0">
            <a:spAutoFit/>
          </a:bodyPr>
          <a:lstStyle/>
          <a:p>
            <a:r>
              <a:rPr lang="en-US" sz="3200" b="1" cap="all" dirty="0">
                <a:solidFill>
                  <a:schemeClr val="accent6">
                    <a:lumMod val="50000"/>
                  </a:schemeClr>
                </a:solidFill>
                <a:latin typeface="3Dumb" pitchFamily="2" charset="0"/>
                <a:ea typeface="3Dumb" pitchFamily="2" charset="0"/>
              </a:rPr>
              <a:t>SATURATION</a:t>
            </a:r>
          </a:p>
          <a:p>
            <a:r>
              <a:rPr lang="en-US" sz="2400" b="1" dirty="0">
                <a:solidFill>
                  <a:schemeClr val="accent6"/>
                </a:solidFill>
                <a:latin typeface="Bradley Hand ITC" panose="03070402050302030203" pitchFamily="66" charset="0"/>
              </a:rPr>
              <a:t>Saturation describes the amount of gray in a particular color, from 0 to 255. Reducing this component toward zero introduces more gray and produces a faded effect. Sometimes, saturation appears as a range from 0 to 255, where 0 is gray, and 255 is a primary color.</a:t>
            </a:r>
          </a:p>
          <a:p>
            <a:endParaRPr lang="en-IN" dirty="0"/>
          </a:p>
        </p:txBody>
      </p:sp>
      <p:sp>
        <p:nvSpPr>
          <p:cNvPr id="3" name="TextBox 2">
            <a:extLst>
              <a:ext uri="{FF2B5EF4-FFF2-40B4-BE49-F238E27FC236}">
                <a16:creationId xmlns:a16="http://schemas.microsoft.com/office/drawing/2014/main" id="{9C8F0592-7EC8-4B84-96F1-BDF6E65D39B5}"/>
              </a:ext>
            </a:extLst>
          </p:cNvPr>
          <p:cNvSpPr txBox="1"/>
          <p:nvPr/>
        </p:nvSpPr>
        <p:spPr>
          <a:xfrm>
            <a:off x="640457" y="3465443"/>
            <a:ext cx="9470766" cy="1969770"/>
          </a:xfrm>
          <a:prstGeom prst="rect">
            <a:avLst/>
          </a:prstGeom>
          <a:noFill/>
        </p:spPr>
        <p:txBody>
          <a:bodyPr wrap="square" rtlCol="0">
            <a:spAutoFit/>
          </a:bodyPr>
          <a:lstStyle/>
          <a:p>
            <a:r>
              <a:rPr lang="en-US" sz="3200" b="1" cap="all" dirty="0">
                <a:solidFill>
                  <a:schemeClr val="accent6">
                    <a:lumMod val="50000"/>
                  </a:schemeClr>
                </a:solidFill>
                <a:latin typeface="3Dumb" pitchFamily="2" charset="0"/>
                <a:ea typeface="3Dumb" pitchFamily="2" charset="0"/>
              </a:rPr>
              <a:t>VALUE (OR BRIGHTNESS)</a:t>
            </a:r>
          </a:p>
          <a:p>
            <a:r>
              <a:rPr lang="en-US" sz="2400" b="1" dirty="0">
                <a:solidFill>
                  <a:schemeClr val="accent6"/>
                </a:solidFill>
                <a:latin typeface="Bradley Hand ITC" panose="03070402050302030203" pitchFamily="66" charset="0"/>
              </a:rPr>
              <a:t>Value works in conjunction with saturation and describes the brightness or intensity of the color, from 0 to 255 , where 0 is completely black, and 255 is the brightest and reveals the most color.</a:t>
            </a:r>
          </a:p>
          <a:p>
            <a:endParaRPr lang="en-IN" dirty="0"/>
          </a:p>
        </p:txBody>
      </p:sp>
    </p:spTree>
    <p:extLst>
      <p:ext uri="{BB962C8B-B14F-4D97-AF65-F5344CB8AC3E}">
        <p14:creationId xmlns:p14="http://schemas.microsoft.com/office/powerpoint/2010/main" val="8344205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256</TotalTime>
  <Words>396</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3Dumb</vt:lpstr>
      <vt:lpstr>Algerian</vt:lpstr>
      <vt:lpstr>Bradley Hand ITC</vt:lpstr>
      <vt:lpstr>Calibri</vt:lpstr>
      <vt:lpstr>Century Gothic</vt:lpstr>
      <vt:lpstr>FunSized</vt:lpstr>
      <vt:lpstr>Papyrus</vt:lpstr>
      <vt:lpstr>Pinewood</vt:lpstr>
      <vt:lpstr>Segoe Script</vt:lpstr>
      <vt:lpstr>Villa</vt:lpstr>
      <vt:lpstr>VintageOne</vt:lpstr>
      <vt:lpstr>Wingdings 3</vt:lpstr>
      <vt:lpstr>Slice</vt:lpstr>
      <vt:lpstr>Mini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Invisible Cloak Make Visible Thing Invisible</dc:title>
  <dc:creator>Ayush</dc:creator>
  <cp:lastModifiedBy>Ayush</cp:lastModifiedBy>
  <cp:revision>56</cp:revision>
  <dcterms:created xsi:type="dcterms:W3CDTF">2020-12-27T11:12:11Z</dcterms:created>
  <dcterms:modified xsi:type="dcterms:W3CDTF">2020-12-30T08:03:30Z</dcterms:modified>
</cp:coreProperties>
</file>